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1"/>
  </p:notesMasterIdLst>
  <p:handoutMasterIdLst>
    <p:handoutMasterId r:id="rId32"/>
  </p:handoutMasterIdLst>
  <p:sldIdLst>
    <p:sldId id="256" r:id="rId2"/>
    <p:sldId id="258" r:id="rId3"/>
    <p:sldId id="259" r:id="rId4"/>
    <p:sldId id="261" r:id="rId5"/>
    <p:sldId id="265" r:id="rId6"/>
    <p:sldId id="266" r:id="rId7"/>
    <p:sldId id="270" r:id="rId8"/>
    <p:sldId id="267" r:id="rId9"/>
    <p:sldId id="273" r:id="rId10"/>
    <p:sldId id="274" r:id="rId11"/>
    <p:sldId id="268" r:id="rId12"/>
    <p:sldId id="276" r:id="rId13"/>
    <p:sldId id="277" r:id="rId14"/>
    <p:sldId id="279" r:id="rId15"/>
    <p:sldId id="280" r:id="rId16"/>
    <p:sldId id="278" r:id="rId17"/>
    <p:sldId id="284" r:id="rId18"/>
    <p:sldId id="285" r:id="rId19"/>
    <p:sldId id="292" r:id="rId20"/>
    <p:sldId id="286" r:id="rId21"/>
    <p:sldId id="272" r:id="rId22"/>
    <p:sldId id="302" r:id="rId23"/>
    <p:sldId id="294" r:id="rId24"/>
    <p:sldId id="293" r:id="rId25"/>
    <p:sldId id="290" r:id="rId26"/>
    <p:sldId id="289" r:id="rId27"/>
    <p:sldId id="291" r:id="rId28"/>
    <p:sldId id="264"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FFD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86" autoAdjust="0"/>
    <p:restoredTop sz="91067" autoAdjust="0"/>
  </p:normalViewPr>
  <p:slideViewPr>
    <p:cSldViewPr snapToGrid="0">
      <p:cViewPr varScale="1">
        <p:scale>
          <a:sx n="105" d="100"/>
          <a:sy n="105" d="100"/>
        </p:scale>
        <p:origin x="312" y="108"/>
      </p:cViewPr>
      <p:guideLst/>
    </p:cSldViewPr>
  </p:slideViewPr>
  <p:notesTextViewPr>
    <p:cViewPr>
      <p:scale>
        <a:sx n="3" d="2"/>
        <a:sy n="3" d="2"/>
      </p:scale>
      <p:origin x="0" y="0"/>
    </p:cViewPr>
  </p:notesTextViewPr>
  <p:notesViewPr>
    <p:cSldViewPr snapToGrid="0">
      <p:cViewPr varScale="1">
        <p:scale>
          <a:sx n="88" d="100"/>
          <a:sy n="88" d="100"/>
        </p:scale>
        <p:origin x="3012" y="3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ffsdfsdf</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8FEB3-1516-45D7-AED1-667074EF2C2B}" type="datetimeFigureOut">
              <a:rPr lang="en-US" smtClean="0"/>
              <a:t>11/24/2020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613E1-FBCB-4858-AE65-AE74B3040631}" type="slidenum">
              <a:rPr lang="en-US" smtClean="0"/>
              <a:t>‹#›</a:t>
            </a:fld>
            <a:endParaRPr lang="en-US"/>
          </a:p>
        </p:txBody>
      </p:sp>
    </p:spTree>
    <p:extLst>
      <p:ext uri="{BB962C8B-B14F-4D97-AF65-F5344CB8AC3E}">
        <p14:creationId xmlns:p14="http://schemas.microsoft.com/office/powerpoint/2010/main" val="11428470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smtClean="0"/>
              <a:t>ffsdfsdf</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3D32A-A3C1-41DA-8380-8285DB1D9979}"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8AE7B-20F8-4A05-ADEA-BD42708E0277}" type="slidenum">
              <a:rPr lang="en-US" smtClean="0"/>
              <a:t>‹#›</a:t>
            </a:fld>
            <a:endParaRPr lang="en-US"/>
          </a:p>
        </p:txBody>
      </p:sp>
    </p:spTree>
    <p:extLst>
      <p:ext uri="{BB962C8B-B14F-4D97-AF65-F5344CB8AC3E}">
        <p14:creationId xmlns:p14="http://schemas.microsoft.com/office/powerpoint/2010/main" val="27302529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6</a:t>
            </a:fld>
            <a:endParaRPr lang="en-US"/>
          </a:p>
        </p:txBody>
      </p:sp>
    </p:spTree>
    <p:extLst>
      <p:ext uri="{BB962C8B-B14F-4D97-AF65-F5344CB8AC3E}">
        <p14:creationId xmlns:p14="http://schemas.microsoft.com/office/powerpoint/2010/main" val="32396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E91189-7B7D-4AA9-91C0-18DCFDAF7D90}"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5505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68562-BB8E-4F7F-91FF-FF42A88BFCF2}"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8123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41252-DEE2-4FAA-A115-CF253398828D}"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24619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F5D8D-4259-4A29-9A86-0548BF6F3DA3}"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1006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9FCF0-3C49-4731-A8A3-6CC687697176}"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9561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23114-6224-41F4-89D8-E47E24CA8F32}" type="datetime1">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4665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4C4EE-3421-4783-AABB-7E16BCA0457B}" type="datetime1">
              <a:rPr lang="en-US" smtClean="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6258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04EEF9-9E01-409F-912F-623576665290}" type="datetime1">
              <a:rPr lang="en-US" smtClean="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93189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47C6-B727-4441-B6C3-4C5F336B4E22}" type="datetime1">
              <a:rPr lang="en-US" smtClean="0"/>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1921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3362C3-3CA8-4D0C-9F0D-6C8FFF190A2C}" type="datetime1">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68727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31161-5C61-4021-8230-652922A7CB65}" type="datetime1">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38523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8BAFD-D18D-489F-8FA2-B70B58774EB2}" type="datetime1">
              <a:rPr lang="en-US" smtClean="0"/>
              <a:t>11/24/2020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6A883-5FC4-4262-A98F-C80AFCD71EF3}" type="slidenum">
              <a:rPr lang="en-US" smtClean="0"/>
              <a:t>‹#›</a:t>
            </a:fld>
            <a:endParaRPr lang="en-US" dirty="0"/>
          </a:p>
        </p:txBody>
      </p:sp>
    </p:spTree>
    <p:extLst>
      <p:ext uri="{BB962C8B-B14F-4D97-AF65-F5344CB8AC3E}">
        <p14:creationId xmlns:p14="http://schemas.microsoft.com/office/powerpoint/2010/main" val="144366187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753" y="1597880"/>
            <a:ext cx="9144000" cy="664873"/>
          </a:xfrm>
        </p:spPr>
        <p:txBody>
          <a:bodyPr>
            <a:normAutofit/>
          </a:bodyPr>
          <a:lstStyle/>
          <a:p>
            <a:r>
              <a:rPr lang="en-US" sz="3000" dirty="0" smtClean="0">
                <a:solidFill>
                  <a:schemeClr val="accent1">
                    <a:lumMod val="50000"/>
                  </a:schemeClr>
                </a:solidFill>
                <a:latin typeface="Arial" panose="020B0604020202020204" pitchFamily="34" charset="0"/>
                <a:cs typeface="Arial" panose="020B0604020202020204" pitchFamily="34" charset="0"/>
              </a:rPr>
              <a:t>BÁO CÁO LUẬN VĂN</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77637" y="2460444"/>
            <a:ext cx="10185862" cy="2310938"/>
          </a:xfrm>
        </p:spPr>
        <p:txBody>
          <a:bodyPr>
            <a:normAutofit/>
          </a:bodyPr>
          <a:lstStyle/>
          <a:p>
            <a:r>
              <a:rPr lang="vi-VN" sz="3600" b="1" dirty="0" smtClean="0">
                <a:solidFill>
                  <a:schemeClr val="accent1">
                    <a:lumMod val="50000"/>
                  </a:schemeClr>
                </a:solidFill>
              </a:rPr>
              <a:t>ĐÁNH GIÁ MỐI QUAN HỆ GIỮA HOẠT ĐỘNG</a:t>
            </a:r>
          </a:p>
          <a:p>
            <a:r>
              <a:rPr lang="vi-VN" sz="3600" b="1" dirty="0" smtClean="0">
                <a:solidFill>
                  <a:schemeClr val="accent1">
                    <a:lumMod val="50000"/>
                  </a:schemeClr>
                </a:solidFill>
              </a:rPr>
              <a:t> THỂ CHẤT VÀ NÃO NGƯỜI THÔNG QUA</a:t>
            </a:r>
          </a:p>
          <a:p>
            <a:r>
              <a:rPr lang="vi-VN" sz="3600" b="1" dirty="0" smtClean="0">
                <a:solidFill>
                  <a:schemeClr val="accent1">
                    <a:lumMod val="50000"/>
                  </a:schemeClr>
                </a:solidFill>
              </a:rPr>
              <a:t>TÍN HIỆU ĐIỆN NÃO EEG</a:t>
            </a:r>
          </a:p>
          <a:p>
            <a:endParaRPr lang="en-US" sz="3600" dirty="0">
              <a:solidFill>
                <a:schemeClr val="accent1">
                  <a:lumMod val="50000"/>
                </a:schemeClr>
              </a:solidFill>
            </a:endParaRPr>
          </a:p>
        </p:txBody>
      </p:sp>
      <p:sp>
        <p:nvSpPr>
          <p:cNvPr id="5" name="Slide Number Placeholder 4"/>
          <p:cNvSpPr>
            <a:spLocks noGrp="1"/>
          </p:cNvSpPr>
          <p:nvPr>
            <p:ph type="sldNum" sz="quarter" idx="12"/>
          </p:nvPr>
        </p:nvSpPr>
        <p:spPr/>
        <p:txBody>
          <a:bodyPr/>
          <a:lstStyle/>
          <a:p>
            <a:fld id="{5386A883-5FC4-4262-A98F-C80AFCD71EF3}" type="slidenum">
              <a:rPr lang="en-US" smtClean="0"/>
              <a:t>1</a:t>
            </a:fld>
            <a:endParaRPr lang="en-US" dirty="0"/>
          </a:p>
        </p:txBody>
      </p:sp>
      <p:pic>
        <p:nvPicPr>
          <p:cNvPr id="1026" name="Picture 2" descr="http://pgm.hcmute.edu.vn/assets/images/logo/logo-l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9" y="231122"/>
            <a:ext cx="4202775" cy="9077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58260" y="97606"/>
            <a:ext cx="4929187" cy="1041259"/>
          </a:xfrm>
          <a:prstGeom prst="rect">
            <a:avLst/>
          </a:prstGeom>
        </p:spPr>
      </p:pic>
      <p:sp>
        <p:nvSpPr>
          <p:cNvPr id="6" name="Subtitle 2"/>
          <p:cNvSpPr txBox="1">
            <a:spLocks/>
          </p:cNvSpPr>
          <p:nvPr/>
        </p:nvSpPr>
        <p:spPr bwMode="auto">
          <a:xfrm>
            <a:off x="5943600" y="4527074"/>
            <a:ext cx="5970386"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2400" b="1" kern="0" dirty="0" smtClean="0">
                <a:solidFill>
                  <a:schemeClr val="accent1">
                    <a:lumMod val="50000"/>
                  </a:schemeClr>
                </a:solidFill>
              </a:rPr>
              <a:t>GVHD: PGS.TS NGUYỄN THANH HẢI</a:t>
            </a:r>
          </a:p>
          <a:p>
            <a:pPr>
              <a:defRPr/>
            </a:pPr>
            <a:r>
              <a:rPr lang="en-US" sz="2400" b="1" kern="0" dirty="0" smtClean="0">
                <a:solidFill>
                  <a:schemeClr val="accent1">
                    <a:lumMod val="50000"/>
                  </a:schemeClr>
                </a:solidFill>
              </a:rPr>
              <a:t>HVTH</a:t>
            </a:r>
            <a:r>
              <a:rPr lang="en-US" sz="2400" b="1" kern="0" dirty="0">
                <a:solidFill>
                  <a:schemeClr val="accent1">
                    <a:lumMod val="50000"/>
                  </a:schemeClr>
                </a:solidFill>
              </a:rPr>
              <a:t>: </a:t>
            </a:r>
            <a:r>
              <a:rPr lang="en-US" sz="2400" b="1" kern="0" dirty="0" smtClean="0">
                <a:solidFill>
                  <a:schemeClr val="accent1">
                    <a:lumMod val="50000"/>
                  </a:schemeClr>
                </a:solidFill>
              </a:rPr>
              <a:t>NGUYỄN TRỌNG THƯ</a:t>
            </a:r>
            <a:endParaRPr lang="en-US" sz="2400" b="1" kern="0" dirty="0">
              <a:solidFill>
                <a:schemeClr val="accent1">
                  <a:lumMod val="50000"/>
                </a:schemeClr>
              </a:solidFill>
            </a:endParaRPr>
          </a:p>
          <a:p>
            <a:pPr>
              <a:defRPr/>
            </a:pPr>
            <a:r>
              <a:rPr lang="en-US" sz="2400" b="1" kern="0" dirty="0">
                <a:solidFill>
                  <a:schemeClr val="accent1">
                    <a:lumMod val="50000"/>
                  </a:schemeClr>
                </a:solidFill>
              </a:rPr>
              <a:t>MSHV: </a:t>
            </a:r>
            <a:r>
              <a:rPr lang="en-US" sz="2400" b="1" kern="0" dirty="0" smtClean="0">
                <a:solidFill>
                  <a:schemeClr val="accent1">
                    <a:lumMod val="50000"/>
                  </a:schemeClr>
                </a:solidFill>
              </a:rPr>
              <a:t>1880712</a:t>
            </a:r>
            <a:endParaRPr lang="en-US" sz="2400" b="1" kern="0" dirty="0">
              <a:solidFill>
                <a:schemeClr val="accent1">
                  <a:lumMod val="50000"/>
                </a:schemeClr>
              </a:solidFill>
            </a:endParaRPr>
          </a:p>
        </p:txBody>
      </p:sp>
      <p:cxnSp>
        <p:nvCxnSpPr>
          <p:cNvPr id="8" name="Straight Connector 7"/>
          <p:cNvCxnSpPr/>
          <p:nvPr/>
        </p:nvCxnSpPr>
        <p:spPr>
          <a:xfrm>
            <a:off x="315884" y="1246909"/>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7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35960" y="5338583"/>
            <a:ext cx="11243422" cy="1200329"/>
          </a:xfrm>
          <a:prstGeom prst="rect">
            <a:avLst/>
          </a:prstGeom>
          <a:noFill/>
        </p:spPr>
        <p:txBody>
          <a:bodyPr wrap="square" rtlCol="0">
            <a:spAutoFit/>
          </a:bodyPr>
          <a:lstStyle/>
          <a:p>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dụng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tiêu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nhiễu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cao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thấp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biến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sai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biên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[7]</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3" name="Picture 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4045" y="1778780"/>
            <a:ext cx="4840544" cy="2851542"/>
          </a:xfrm>
          <a:prstGeom prst="rect">
            <a:avLst/>
          </a:prstGeom>
          <a:noFill/>
          <a:ln>
            <a:noFill/>
          </a:ln>
        </p:spPr>
      </p:pic>
      <p:sp>
        <p:nvSpPr>
          <p:cNvPr id="11" name="TextBox 10"/>
          <p:cNvSpPr txBox="1"/>
          <p:nvPr/>
        </p:nvSpPr>
        <p:spPr>
          <a:xfrm>
            <a:off x="3266726" y="4656514"/>
            <a:ext cx="6572217"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6: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bằng</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Savitzky-Golay</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37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014243" y="958691"/>
            <a:ext cx="9135597" cy="2558225"/>
          </a:xfrm>
          <a:prstGeom prst="rect">
            <a:avLst/>
          </a:prstGeom>
        </p:spPr>
      </p:pic>
      <p:sp>
        <p:nvSpPr>
          <p:cNvPr id="4" name="Slide Number Placeholder 3"/>
          <p:cNvSpPr>
            <a:spLocks noGrp="1"/>
          </p:cNvSpPr>
          <p:nvPr>
            <p:ph type="sldNum" sz="quarter" idx="12"/>
          </p:nvPr>
        </p:nvSpPr>
        <p:spPr/>
        <p:txBody>
          <a:bodyPr/>
          <a:lstStyle/>
          <a:p>
            <a:fld id="{5386A883-5FC4-4262-A98F-C80AFCD71EF3}" type="slidenum">
              <a:rPr lang="en-US" smtClean="0"/>
              <a:t>11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86296" y="770983"/>
            <a:ext cx="10515600" cy="875982"/>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MẠNG NƠ RON TÍCH CHẬP (CNN)</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Content Placeholder 2"/>
          <p:cNvSpPr txBox="1">
            <a:spLocks/>
          </p:cNvSpPr>
          <p:nvPr/>
        </p:nvSpPr>
        <p:spPr>
          <a:xfrm>
            <a:off x="1325880" y="4208106"/>
            <a:ext cx="9940608" cy="24304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cnn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dụng</a:t>
            </a:r>
            <a:r>
              <a:rPr lang="en-US" sz="2400" dirty="0" smtClean="0">
                <a:solidFill>
                  <a:schemeClr val="accent1">
                    <a:lumMod val="50000"/>
                  </a:schemeClr>
                </a:solidFill>
                <a:latin typeface="Arial" panose="020B0604020202020204" pitchFamily="34" charset="0"/>
                <a:cs typeface="Arial" panose="020B0604020202020204" pitchFamily="34" charset="0"/>
              </a:rPr>
              <a:t> [3] [8]</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Convolution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Pooling layer (Sub Sampling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Pooling</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Fully Connected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đầy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đủ</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
        <p:nvSpPr>
          <p:cNvPr id="13" name="TextBox 12"/>
          <p:cNvSpPr txBox="1"/>
          <p:nvPr/>
        </p:nvSpPr>
        <p:spPr>
          <a:xfrm>
            <a:off x="2828826" y="3677845"/>
            <a:ext cx="6572217"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7: </a:t>
            </a:r>
            <a:r>
              <a:rPr lang="en-US" dirty="0" err="1" smtClean="0">
                <a:solidFill>
                  <a:schemeClr val="accent1">
                    <a:lumMod val="50000"/>
                  </a:schemeClr>
                </a:solidFill>
                <a:latin typeface="Arial" panose="020B0604020202020204" pitchFamily="34" charset="0"/>
                <a:cs typeface="Arial" panose="020B0604020202020204" pitchFamily="34" charset="0"/>
              </a:rPr>
              <a:t>Mô</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mạng</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nơ</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ron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tích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477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12</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87953737"/>
              </p:ext>
            </p:extLst>
          </p:nvPr>
        </p:nvGraphicFramePr>
        <p:xfrm>
          <a:off x="1463772" y="2680990"/>
          <a:ext cx="4907847"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3046750832"/>
                    </a:ext>
                  </a:extLst>
                </a:gridCol>
                <a:gridCol w="701121">
                  <a:extLst>
                    <a:ext uri="{9D8B030D-6E8A-4147-A177-3AD203B41FA5}">
                      <a16:colId xmlns:a16="http://schemas.microsoft.com/office/drawing/2014/main" val="63014774"/>
                    </a:ext>
                  </a:extLst>
                </a:gridCol>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1</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2</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3</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4</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5</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7</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698939"/>
          </a:xfrm>
        </p:spPr>
        <p:txBody>
          <a:bodyPr>
            <a:normAutofit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TÍCH CHẬP</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43247662"/>
              </p:ext>
            </p:extLst>
          </p:nvPr>
        </p:nvGraphicFramePr>
        <p:xfrm>
          <a:off x="6742648" y="2677776"/>
          <a:ext cx="3505605"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sp>
        <p:nvSpPr>
          <p:cNvPr id="3" name="TextBox 2"/>
          <p:cNvSpPr txBox="1"/>
          <p:nvPr/>
        </p:nvSpPr>
        <p:spPr>
          <a:xfrm>
            <a:off x="2519463" y="3771881"/>
            <a:ext cx="209144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ngõ</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vào</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7632970" y="3676830"/>
            <a:ext cx="2091447" cy="646331"/>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feature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4857504" y="3956547"/>
            <a:ext cx="2333625" cy="1285875"/>
          </a:xfrm>
          <a:prstGeom prst="rect">
            <a:avLst/>
          </a:prstGeom>
        </p:spPr>
      </p:pic>
      <p:sp>
        <p:nvSpPr>
          <p:cNvPr id="14" name="TextBox 13"/>
          <p:cNvSpPr txBox="1"/>
          <p:nvPr/>
        </p:nvSpPr>
        <p:spPr>
          <a:xfrm>
            <a:off x="868680" y="5330952"/>
            <a:ext cx="10250424" cy="646331"/>
          </a:xfrm>
          <a:prstGeom prst="rect">
            <a:avLst/>
          </a:prstGeom>
          <a:noFill/>
        </p:spPr>
        <p:txBody>
          <a:bodyPr wrap="square" rtlCol="0">
            <a:spAutoFit/>
          </a:bodyPr>
          <a:lstStyle/>
          <a:p>
            <a:r>
              <a:rPr lang="en-US" dirty="0">
                <a:solidFill>
                  <a:schemeClr val="accent5">
                    <a:lumMod val="75000"/>
                  </a:schemeClr>
                </a:solidFill>
                <a:latin typeface="Arial" panose="020B0604020202020204" pitchFamily="34" charset="0"/>
                <a:cs typeface="Arial" panose="020B0604020202020204" pitchFamily="34" charset="0"/>
              </a:rPr>
              <a:t>Trong </a:t>
            </a:r>
            <a:r>
              <a:rPr lang="en-US" dirty="0" err="1">
                <a:solidFill>
                  <a:schemeClr val="accent5">
                    <a:lumMod val="75000"/>
                  </a:schemeClr>
                </a:solidFill>
                <a:latin typeface="Arial" panose="020B0604020202020204" pitchFamily="34" charset="0"/>
                <a:cs typeface="Arial" panose="020B0604020202020204" pitchFamily="34" charset="0"/>
              </a:rPr>
              <a:t>đó</a:t>
            </a:r>
            <a:r>
              <a:rPr lang="en-US" dirty="0">
                <a:solidFill>
                  <a:schemeClr val="accent5">
                    <a:lumMod val="75000"/>
                  </a:schemeClr>
                </a:solidFill>
                <a:latin typeface="Arial" panose="020B0604020202020204" pitchFamily="34" charset="0"/>
                <a:cs typeface="Arial" panose="020B0604020202020204" pitchFamily="34" charset="0"/>
              </a:rPr>
              <a:t> x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tín</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hiệu</a:t>
            </a:r>
            <a:r>
              <a:rPr lang="en-US" dirty="0">
                <a:solidFill>
                  <a:schemeClr val="accent5">
                    <a:lumMod val="75000"/>
                  </a:schemeClr>
                </a:solidFill>
                <a:latin typeface="Arial" panose="020B0604020202020204" pitchFamily="34" charset="0"/>
                <a:cs typeface="Arial" panose="020B0604020202020204" pitchFamily="34" charset="0"/>
              </a:rPr>
              <a:t>, h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bộ</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lọc</a:t>
            </a:r>
            <a:r>
              <a:rPr lang="en-US" dirty="0">
                <a:solidFill>
                  <a:schemeClr val="accent5">
                    <a:lumMod val="75000"/>
                  </a:schemeClr>
                </a:solidFill>
                <a:latin typeface="Arial" panose="020B0604020202020204" pitchFamily="34" charset="0"/>
                <a:cs typeface="Arial" panose="020B0604020202020204" pitchFamily="34" charset="0"/>
              </a:rPr>
              <a:t> và N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số</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lượng</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phần</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tử</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của</a:t>
            </a:r>
            <a:r>
              <a:rPr lang="en-US" dirty="0">
                <a:solidFill>
                  <a:schemeClr val="accent5">
                    <a:lumMod val="75000"/>
                  </a:schemeClr>
                </a:solidFill>
                <a:latin typeface="Arial" panose="020B0604020202020204" pitchFamily="34" charset="0"/>
                <a:cs typeface="Arial" panose="020B0604020202020204" pitchFamily="34" charset="0"/>
              </a:rPr>
              <a:t> x. Vector </a:t>
            </a:r>
            <a:r>
              <a:rPr lang="en-US" dirty="0" err="1">
                <a:solidFill>
                  <a:schemeClr val="accent5">
                    <a:lumMod val="75000"/>
                  </a:schemeClr>
                </a:solidFill>
                <a:latin typeface="Arial" panose="020B0604020202020204" pitchFamily="34" charset="0"/>
                <a:cs typeface="Arial" panose="020B0604020202020204" pitchFamily="34" charset="0"/>
              </a:rPr>
              <a:t>ngõ</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ra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y. </a:t>
            </a:r>
            <a:r>
              <a:rPr lang="en-US" dirty="0" err="1">
                <a:solidFill>
                  <a:schemeClr val="accent5">
                    <a:lumMod val="75000"/>
                  </a:schemeClr>
                </a:solidFill>
                <a:latin typeface="Arial" panose="020B0604020202020204" pitchFamily="34" charset="0"/>
                <a:cs typeface="Arial" panose="020B0604020202020204" pitchFamily="34" charset="0"/>
              </a:rPr>
              <a:t>Ngõ</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ra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của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lớp</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chập</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được</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gọi</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feature </a:t>
            </a:r>
            <a:r>
              <a:rPr lang="en-US" dirty="0" smtClean="0">
                <a:solidFill>
                  <a:schemeClr val="accent5">
                    <a:lumMod val="75000"/>
                  </a:schemeClr>
                </a:solidFill>
                <a:latin typeface="Arial" panose="020B0604020202020204" pitchFamily="34" charset="0"/>
                <a:cs typeface="Arial" panose="020B0604020202020204" pitchFamily="34" charset="0"/>
              </a:rPr>
              <a:t>map [9]</a:t>
            </a:r>
            <a:endParaRPr lang="en-US"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391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MAX POOLING</a:t>
            </a:r>
          </a:p>
        </p:txBody>
      </p:sp>
      <p:pic>
        <p:nvPicPr>
          <p:cNvPr id="9" name="Picture 8" descr="1D Global max pooli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294" y="2173652"/>
            <a:ext cx="6128425" cy="2242706"/>
          </a:xfrm>
          <a:prstGeom prst="rect">
            <a:avLst/>
          </a:prstGeom>
          <a:noFill/>
          <a:ln>
            <a:noFill/>
          </a:ln>
        </p:spPr>
      </p:pic>
      <p:sp>
        <p:nvSpPr>
          <p:cNvPr id="2" name="TextBox 1"/>
          <p:cNvSpPr txBox="1"/>
          <p:nvPr/>
        </p:nvSpPr>
        <p:spPr>
          <a:xfrm>
            <a:off x="750247" y="5074796"/>
            <a:ext cx="10922944" cy="1200329"/>
          </a:xfrm>
          <a:prstGeom prst="rect">
            <a:avLst/>
          </a:prstGeom>
          <a:noFill/>
        </p:spPr>
        <p:txBody>
          <a:bodyPr wrap="square" rtlCol="0">
            <a:spAutoFit/>
          </a:bodyPr>
          <a:lstStyle/>
          <a:p>
            <a:r>
              <a:rPr lang="vi-VN" sz="2400" dirty="0">
                <a:solidFill>
                  <a:schemeClr val="accent1">
                    <a:lumMod val="50000"/>
                  </a:schemeClr>
                </a:solidFill>
              </a:rPr>
              <a:t>Max-pooling được sử dụng để chọn ra các giá trị lớn nhất của cửa sổ nhưng vẫn giữ được các đặc trưng quang trọng của chúng và giúp làm giảm số lượng nơ-ron </a:t>
            </a:r>
            <a:r>
              <a:rPr lang="vi-VN" sz="2400" dirty="0" smtClean="0">
                <a:solidFill>
                  <a:schemeClr val="accent1">
                    <a:lumMod val="50000"/>
                  </a:schemeClr>
                </a:solidFill>
              </a:rPr>
              <a:t>ngõ</a:t>
            </a:r>
            <a:r>
              <a:rPr lang="en-US" sz="2400" dirty="0" smtClean="0">
                <a:solidFill>
                  <a:schemeClr val="accent1">
                    <a:lumMod val="50000"/>
                  </a:schemeClr>
                </a:solidFill>
              </a:rPr>
              <a:t> </a:t>
            </a:r>
            <a:r>
              <a:rPr lang="en-US" sz="2400" dirty="0" err="1" smtClean="0">
                <a:solidFill>
                  <a:schemeClr val="accent1">
                    <a:lumMod val="50000"/>
                  </a:schemeClr>
                </a:solidFill>
              </a:rPr>
              <a:t>ra</a:t>
            </a:r>
            <a:endParaRPr lang="en-US" sz="2400" dirty="0">
              <a:solidFill>
                <a:schemeClr val="accent1">
                  <a:lumMod val="50000"/>
                </a:schemeClr>
              </a:solidFill>
            </a:endParaRPr>
          </a:p>
        </p:txBody>
      </p:sp>
      <p:sp>
        <p:nvSpPr>
          <p:cNvPr id="12" name="TextBox 11"/>
          <p:cNvSpPr txBox="1"/>
          <p:nvPr/>
        </p:nvSpPr>
        <p:spPr>
          <a:xfrm>
            <a:off x="2828826" y="4562046"/>
            <a:ext cx="6572217"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8: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max pooling</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4035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KẾT NỐI ĐẦY ĐỦ</a:t>
            </a:r>
          </a:p>
        </p:txBody>
      </p:sp>
      <p:pic>
        <p:nvPicPr>
          <p:cNvPr id="12" name="Picture 9" descr="https://miro.medium.com/max/441/1*yjy3dwRL-vmSpmUG7UNJYg@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486" y="1848174"/>
            <a:ext cx="3557588"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141873" y="3373446"/>
            <a:ext cx="6937453" cy="830997"/>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vector </a:t>
            </a:r>
            <a:r>
              <a:rPr lang="en-US" sz="2400" dirty="0" err="1">
                <a:solidFill>
                  <a:schemeClr val="accent1">
                    <a:lumMod val="50000"/>
                  </a:schemeClr>
                </a:solidFill>
                <a:latin typeface="Arial" panose="020B0604020202020204" pitchFamily="34" charset="0"/>
                <a:cs typeface="Arial" panose="020B0604020202020204" pitchFamily="34" charset="0"/>
              </a:rPr>
              <a:t>bao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gồm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dữ</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cần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[10] </a:t>
            </a:r>
          </a:p>
        </p:txBody>
      </p:sp>
      <p:sp>
        <p:nvSpPr>
          <p:cNvPr id="13" name="TextBox 12"/>
          <p:cNvSpPr txBox="1"/>
          <p:nvPr/>
        </p:nvSpPr>
        <p:spPr>
          <a:xfrm>
            <a:off x="1554726" y="6275494"/>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9: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kết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nối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đầy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đủ</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59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CẤU HÌNH CÁC BỘ LỌC</a:t>
            </a:r>
          </a:p>
          <a:p>
            <a:pPr marL="0" indent="0">
              <a:buNone/>
            </a:pPr>
            <a:endParaRPr lang="en-US" dirty="0"/>
          </a:p>
        </p:txBody>
      </p:sp>
      <p:sp>
        <p:nvSpPr>
          <p:cNvPr id="12" name="TextBox 11"/>
          <p:cNvSpPr txBox="1"/>
          <p:nvPr/>
        </p:nvSpPr>
        <p:spPr>
          <a:xfrm>
            <a:off x="315884" y="1370370"/>
            <a:ext cx="11251275" cy="958660"/>
          </a:xfrm>
          <a:prstGeom prst="rect">
            <a:avLst/>
          </a:prstGeom>
          <a:noFill/>
        </p:spPr>
        <p:txBody>
          <a:bodyPr wrap="square" rtlCol="0">
            <a:spAutoFit/>
          </a:bodyPr>
          <a:lstStyle/>
          <a:p>
            <a:pPr>
              <a:lnSpc>
                <a:spcPct val="150000"/>
              </a:lnSpc>
            </a:pP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thông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của</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Savitzky</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Golay</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được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chỉnh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thành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khác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nhau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để</a:t>
            </a:r>
            <a:r>
              <a:rPr lang="en-US" sz="2000" dirty="0" smtClean="0">
                <a:solidFill>
                  <a:schemeClr val="accent1">
                    <a:lumMod val="50000"/>
                  </a:schemeClr>
                </a:solidFill>
                <a:latin typeface="Arial" panose="020B0604020202020204" pitchFamily="34" charset="0"/>
                <a:cs typeface="Arial" panose="020B0604020202020204" pitchFamily="34" charset="0"/>
              </a:rPr>
              <a:t> so </a:t>
            </a:r>
            <a:r>
              <a:rPr lang="en-US" sz="2000" dirty="0" err="1" smtClean="0">
                <a:solidFill>
                  <a:schemeClr val="accent1">
                    <a:lumMod val="50000"/>
                  </a:schemeClr>
                </a:solidFill>
                <a:latin typeface="Arial" panose="020B0604020202020204" pitchFamily="34" charset="0"/>
                <a:cs typeface="Arial" panose="020B0604020202020204" pitchFamily="34" charset="0"/>
              </a:rPr>
              <a:t>sánh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đánh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giá</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tính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quả</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của</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mô</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hình</a:t>
            </a:r>
            <a:r>
              <a:rPr lang="en-US" sz="2000" dirty="0" smtClean="0">
                <a:solidFill>
                  <a:schemeClr val="accent1">
                    <a:lumMod val="50000"/>
                  </a:schemeClr>
                </a:solidFill>
                <a:latin typeface="Arial" panose="020B0604020202020204" pitchFamily="34" charset="0"/>
                <a:cs typeface="Arial" panose="020B0604020202020204" pitchFamily="34" charset="0"/>
              </a:rPr>
              <a:t> CNN </a:t>
            </a:r>
            <a:r>
              <a:rPr lang="en-US" sz="2000" dirty="0" err="1" smtClean="0">
                <a:solidFill>
                  <a:schemeClr val="accent1">
                    <a:lumMod val="50000"/>
                  </a:schemeClr>
                </a:solidFill>
                <a:latin typeface="Arial" panose="020B0604020202020204" pitchFamily="34" charset="0"/>
                <a:cs typeface="Arial" panose="020B0604020202020204" pitchFamily="34" charset="0"/>
              </a:rPr>
              <a:t>sau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này</a:t>
            </a:r>
            <a:r>
              <a:rPr lang="en-US" sz="2000" dirty="0" smtClean="0">
                <a:solidFill>
                  <a:schemeClr val="accent1">
                    <a:lumMod val="50000"/>
                  </a:schemeClr>
                </a:solidFill>
                <a:latin typeface="Arial" panose="020B0604020202020204" pitchFamily="34" charset="0"/>
                <a:cs typeface="Arial" panose="020B060402020202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3125272950"/>
              </p:ext>
            </p:extLst>
          </p:nvPr>
        </p:nvGraphicFramePr>
        <p:xfrm>
          <a:off x="1737361" y="2606040"/>
          <a:ext cx="8244840" cy="3648455"/>
        </p:xfrm>
        <a:graphic>
          <a:graphicData uri="http://schemas.openxmlformats.org/drawingml/2006/table">
            <a:tbl>
              <a:tblPr firstRow="1" bandRow="1">
                <a:tableStyleId>{5C22544A-7EE6-4342-B048-85BDC9FD1C3A}</a:tableStyleId>
              </a:tblPr>
              <a:tblGrid>
                <a:gridCol w="2748280">
                  <a:extLst>
                    <a:ext uri="{9D8B030D-6E8A-4147-A177-3AD203B41FA5}">
                      <a16:colId xmlns:a16="http://schemas.microsoft.com/office/drawing/2014/main" val="253682288"/>
                    </a:ext>
                  </a:extLst>
                </a:gridCol>
                <a:gridCol w="2748280">
                  <a:extLst>
                    <a:ext uri="{9D8B030D-6E8A-4147-A177-3AD203B41FA5}">
                      <a16:colId xmlns:a16="http://schemas.microsoft.com/office/drawing/2014/main" val="1190668133"/>
                    </a:ext>
                  </a:extLst>
                </a:gridCol>
                <a:gridCol w="2748280">
                  <a:extLst>
                    <a:ext uri="{9D8B030D-6E8A-4147-A177-3AD203B41FA5}">
                      <a16:colId xmlns:a16="http://schemas.microsoft.com/office/drawing/2014/main" val="1104212168"/>
                    </a:ext>
                  </a:extLst>
                </a:gridCol>
              </a:tblGrid>
              <a:tr h="729691">
                <a:tc>
                  <a:txBody>
                    <a:bodyPr/>
                    <a:lstStyle/>
                    <a:p>
                      <a:pPr algn="ct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smtClean="0">
                          <a:solidFill>
                            <a:schemeClr val="accent1">
                              <a:lumMod val="50000"/>
                            </a:schemeClr>
                          </a:solidFill>
                          <a:latin typeface="Arial" panose="020B0604020202020204" pitchFamily="34" charset="0"/>
                          <a:cs typeface="Arial" panose="020B0604020202020204" pitchFamily="34" charset="0"/>
                        </a:rPr>
                        <a:t>KÍCH</a:t>
                      </a:r>
                      <a:r>
                        <a:rPr lang="en-US" sz="2000" baseline="0" dirty="0" smtClean="0">
                          <a:solidFill>
                            <a:schemeClr val="accent1">
                              <a:lumMod val="50000"/>
                            </a:schemeClr>
                          </a:solidFill>
                          <a:latin typeface="Arial" panose="020B0604020202020204" pitchFamily="34" charset="0"/>
                          <a:cs typeface="Arial" panose="020B0604020202020204" pitchFamily="34" charset="0"/>
                        </a:rPr>
                        <a:t> THƯỚC CỬA SỔ = 7</a:t>
                      </a: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KÍCH</a:t>
                      </a:r>
                      <a:r>
                        <a:rPr lang="en-US" sz="2000" baseline="0" dirty="0" smtClean="0">
                          <a:solidFill>
                            <a:schemeClr val="accent1">
                              <a:lumMod val="50000"/>
                            </a:schemeClr>
                          </a:solidFill>
                          <a:latin typeface="Arial" panose="020B0604020202020204" pitchFamily="34" charset="0"/>
                          <a:cs typeface="Arial" panose="020B0604020202020204" pitchFamily="34" charset="0"/>
                        </a:rPr>
                        <a:t> THƯỚC CỬA SỔ = 11</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3941310"/>
                  </a:ext>
                </a:extLst>
              </a:tr>
              <a:tr h="729691">
                <a:tc>
                  <a:txBody>
                    <a:bodyPr/>
                    <a:lstStyle/>
                    <a:p>
                      <a:pPr algn="ctr"/>
                      <a:r>
                        <a:rPr lang="en-US" sz="2000" dirty="0" smtClean="0">
                          <a:solidFill>
                            <a:schemeClr val="accent1">
                              <a:lumMod val="50000"/>
                            </a:schemeClr>
                          </a:solidFill>
                          <a:latin typeface="Arial" panose="020B0604020202020204" pitchFamily="34" charset="0"/>
                          <a:cs typeface="Arial" panose="020B0604020202020204" pitchFamily="34" charset="0"/>
                        </a:rPr>
                        <a:t>BẬC</a:t>
                      </a:r>
                      <a:r>
                        <a:rPr lang="en-US" sz="2000" baseline="0" dirty="0" smtClean="0">
                          <a:solidFill>
                            <a:schemeClr val="accent1">
                              <a:lumMod val="50000"/>
                            </a:schemeClr>
                          </a:solidFill>
                          <a:latin typeface="Arial" panose="020B0604020202020204" pitchFamily="34" charset="0"/>
                          <a:cs typeface="Arial" panose="020B0604020202020204" pitchFamily="34" charset="0"/>
                        </a:rPr>
                        <a:t> = 2</a:t>
                      </a: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1</a:t>
                      </a: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2</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231182"/>
                  </a:ext>
                </a:extLst>
              </a:tr>
              <a:tr h="729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BẬC</a:t>
                      </a:r>
                      <a:r>
                        <a:rPr lang="en-US" sz="2000" baseline="0" dirty="0" smtClean="0">
                          <a:solidFill>
                            <a:schemeClr val="accent1">
                              <a:lumMod val="50000"/>
                            </a:schemeClr>
                          </a:solidFill>
                          <a:latin typeface="Arial" panose="020B0604020202020204" pitchFamily="34" charset="0"/>
                          <a:cs typeface="Arial" panose="020B0604020202020204" pitchFamily="34" charset="0"/>
                        </a:rPr>
                        <a:t> = 3</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3</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4</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9674146"/>
                  </a:ext>
                </a:extLst>
              </a:tr>
              <a:tr h="729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BẬC</a:t>
                      </a:r>
                      <a:r>
                        <a:rPr lang="en-US" sz="2000" baseline="0" dirty="0" smtClean="0">
                          <a:solidFill>
                            <a:schemeClr val="accent1">
                              <a:lumMod val="50000"/>
                            </a:schemeClr>
                          </a:solidFill>
                          <a:latin typeface="Arial" panose="020B0604020202020204" pitchFamily="34" charset="0"/>
                          <a:cs typeface="Arial" panose="020B0604020202020204" pitchFamily="34" charset="0"/>
                        </a:rPr>
                        <a:t> = 4</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5</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6</a:t>
                      </a:r>
                      <a:endParaRPr lang="en-US" sz="2000" dirty="0" smtClean="0">
                        <a:solidFill>
                          <a:schemeClr val="accent1">
                            <a:lumMod val="50000"/>
                          </a:schemeClr>
                        </a:solidFill>
                        <a:latin typeface="Arial" panose="020B0604020202020204" pitchFamily="34" charset="0"/>
                        <a:cs typeface="Arial" panose="020B0604020202020204" pitchFamily="34" charset="0"/>
                      </a:endParaRPr>
                    </a:p>
                    <a:p>
                      <a:pPr algn="ct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174940"/>
                  </a:ext>
                </a:extLst>
              </a:tr>
              <a:tr h="729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BẬC</a:t>
                      </a:r>
                      <a:r>
                        <a:rPr lang="en-US" sz="2000" baseline="0" dirty="0" smtClean="0">
                          <a:solidFill>
                            <a:schemeClr val="accent1">
                              <a:lumMod val="50000"/>
                            </a:schemeClr>
                          </a:solidFill>
                          <a:latin typeface="Arial" panose="020B0604020202020204" pitchFamily="34" charset="0"/>
                          <a:cs typeface="Arial" panose="020B0604020202020204" pitchFamily="34" charset="0"/>
                        </a:rPr>
                        <a:t> = 5</a:t>
                      </a:r>
                      <a:endParaRPr lang="en-US" sz="2000" dirty="0" smtClean="0">
                        <a:solidFill>
                          <a:schemeClr val="accent1">
                            <a:lumMod val="50000"/>
                          </a:schemeClr>
                        </a:solidFill>
                        <a:latin typeface="Arial" panose="020B0604020202020204" pitchFamily="34" charset="0"/>
                        <a:cs typeface="Arial" panose="020B0604020202020204" pitchFamily="34" charset="0"/>
                      </a:endParaRPr>
                    </a:p>
                    <a:p>
                      <a:pPr algn="ct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7</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8</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1974064"/>
                  </a:ext>
                </a:extLst>
              </a:tr>
            </a:tbl>
          </a:graphicData>
        </a:graphic>
      </p:graphicFrame>
    </p:spTree>
    <p:extLst>
      <p:ext uri="{BB962C8B-B14F-4D97-AF65-F5344CB8AC3E}">
        <p14:creationId xmlns:p14="http://schemas.microsoft.com/office/powerpoint/2010/main" val="3062443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49344838"/>
              </p:ext>
            </p:extLst>
          </p:nvPr>
        </p:nvGraphicFramePr>
        <p:xfrm>
          <a:off x="1554726" y="1913968"/>
          <a:ext cx="8811116" cy="4937760"/>
        </p:xfrm>
        <a:graphic>
          <a:graphicData uri="http://schemas.openxmlformats.org/drawingml/2006/table">
            <a:tbl>
              <a:tblPr firstRow="1" firstCol="1" bandRow="1">
                <a:tableStyleId>{5C22544A-7EE6-4342-B048-85BDC9FD1C3A}</a:tableStyleId>
              </a:tblPr>
              <a:tblGrid>
                <a:gridCol w="1331493">
                  <a:extLst>
                    <a:ext uri="{9D8B030D-6E8A-4147-A177-3AD203B41FA5}">
                      <a16:colId xmlns:a16="http://schemas.microsoft.com/office/drawing/2014/main" val="3459886591"/>
                    </a:ext>
                  </a:extLst>
                </a:gridCol>
                <a:gridCol w="1854866">
                  <a:extLst>
                    <a:ext uri="{9D8B030D-6E8A-4147-A177-3AD203B41FA5}">
                      <a16:colId xmlns:a16="http://schemas.microsoft.com/office/drawing/2014/main" val="3629654890"/>
                    </a:ext>
                  </a:extLst>
                </a:gridCol>
                <a:gridCol w="1964153">
                  <a:extLst>
                    <a:ext uri="{9D8B030D-6E8A-4147-A177-3AD203B41FA5}">
                      <a16:colId xmlns:a16="http://schemas.microsoft.com/office/drawing/2014/main" val="1202562166"/>
                    </a:ext>
                  </a:extLst>
                </a:gridCol>
                <a:gridCol w="1831806">
                  <a:extLst>
                    <a:ext uri="{9D8B030D-6E8A-4147-A177-3AD203B41FA5}">
                      <a16:colId xmlns:a16="http://schemas.microsoft.com/office/drawing/2014/main" val="1753343438"/>
                    </a:ext>
                  </a:extLst>
                </a:gridCol>
                <a:gridCol w="1828798">
                  <a:extLst>
                    <a:ext uri="{9D8B030D-6E8A-4147-A177-3AD203B41FA5}">
                      <a16:colId xmlns:a16="http://schemas.microsoft.com/office/drawing/2014/main" val="3494873651"/>
                    </a:ext>
                  </a:extLst>
                </a:gridCol>
              </a:tblGrid>
              <a:tr h="513404">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Layers</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Type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Numbers of neurons (Output Layer)</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Kernel size for each output feature map</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Stride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Input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Data Input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7400 x 98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conv0-1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60 x 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Max-pooling</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6702">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conv</a:t>
                      </a:r>
                      <a:r>
                        <a:rPr lang="en-US" sz="1200" dirty="0">
                          <a:solidFill>
                            <a:schemeClr val="accent1">
                              <a:lumMod val="50000"/>
                            </a:schemeClr>
                          </a:solidFill>
                          <a:effectLst/>
                          <a:latin typeface="Arial" panose="020B0604020202020204" pitchFamily="34" charset="0"/>
                          <a:cs typeface="Arial" panose="020B0604020202020204" pitchFamily="34" charset="0"/>
                        </a:rPr>
                        <a:t> 2-3</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50 x 4</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3-4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4-5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smtClean="0">
                          <a:solidFill>
                            <a:schemeClr val="accent1">
                              <a:lumMod val="50000"/>
                            </a:schemeClr>
                          </a:solidFill>
                          <a:effectLst/>
                          <a:latin typeface="Arial" panose="020B0604020202020204" pitchFamily="34" charset="0"/>
                          <a:cs typeface="Arial" panose="020B0604020202020204" pitchFamily="34" charset="0"/>
                        </a:rPr>
                        <a:t>4 </a:t>
                      </a:r>
                      <a:r>
                        <a:rPr lang="en-US" sz="1200" dirty="0">
                          <a:solidFill>
                            <a:schemeClr val="accent1">
                              <a:lumMod val="50000"/>
                            </a:schemeClr>
                          </a:solidFill>
                          <a:effectLst/>
                          <a:latin typeface="Arial" panose="020B0604020202020204" pitchFamily="34" charset="0"/>
                          <a:cs typeface="Arial" panose="020B0604020202020204" pitchFamily="34" charset="0"/>
                        </a:rPr>
                        <a:t>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5-6</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6-7</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40 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7-8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8-9</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 x 15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15</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9-10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fc10-11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50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fc11-12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fc12-13</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sm</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softmax</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Output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Classoutput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3922031"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1)</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688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32823024"/>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2</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37242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99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97175636"/>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3)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42195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100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5969250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917840"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4</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5 (conv8-9)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thành</a:t>
            </a:r>
            <a:r>
              <a:rPr lang="en-US" dirty="0">
                <a:solidFill>
                  <a:schemeClr val="accent1">
                    <a:lumMod val="50000"/>
                  </a:schemeClr>
                </a:solidFill>
                <a:latin typeface="Arial" panose="020B0604020202020204" pitchFamily="34" charset="0"/>
                <a:cs typeface="Arial" panose="020B0604020202020204" pitchFamily="34" charset="0"/>
              </a:rPr>
              <a:t> 40 x 15.</a:t>
            </a:r>
          </a:p>
        </p:txBody>
      </p:sp>
      <p:sp>
        <p:nvSpPr>
          <p:cNvPr id="9" name="Rectangle 8"/>
          <p:cNvSpPr/>
          <p:nvPr/>
        </p:nvSpPr>
        <p:spPr>
          <a:xfrm>
            <a:off x="5414717" y="4704207"/>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31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973503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NỘI DUNG BÁO CÁO</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5044766"/>
          </a:xfrm>
        </p:spPr>
        <p:txBody>
          <a:bodyPr>
            <a:noAutofit/>
          </a:bodyPr>
          <a:lstStyle/>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 </a:t>
            </a:r>
            <a:r>
              <a:rPr lang="en-US" altLang="en-US" b="1" kern="0" dirty="0" smtClean="0">
                <a:solidFill>
                  <a:schemeClr val="accent1">
                    <a:lumMod val="50000"/>
                  </a:schemeClr>
                </a:solidFill>
                <a:latin typeface="Arial" panose="020B0604020202020204" pitchFamily="34" charset="0"/>
                <a:cs typeface="Arial" panose="020B0604020202020204" pitchFamily="34" charset="0"/>
              </a:rPr>
              <a:t>TỔNG QUAN</a:t>
            </a:r>
            <a:endParaRPr lang="en-US" altLang="en-US" b="1" kern="0" dirty="0">
              <a:solidFill>
                <a:schemeClr val="accent1">
                  <a:lumMod val="50000"/>
                </a:schemeClr>
              </a:solidFill>
              <a:latin typeface="Arial" panose="020B0604020202020204" pitchFamily="34" charset="0"/>
              <a:cs typeface="Arial" panose="020B0604020202020204" pitchFamily="34" charset="0"/>
            </a:endParaRP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 </a:t>
            </a:r>
            <a:r>
              <a:rPr lang="en-US" altLang="en-US" b="1" kern="0" dirty="0" smtClean="0">
                <a:solidFill>
                  <a:schemeClr val="accent1">
                    <a:lumMod val="50000"/>
                  </a:schemeClr>
                </a:solidFill>
                <a:latin typeface="Arial" panose="020B0604020202020204" pitchFamily="34" charset="0"/>
                <a:cs typeface="Arial" panose="020B0604020202020204" pitchFamily="34" charset="0"/>
              </a:rPr>
              <a:t>NỘI DUNG NGHIÊN CỨU</a:t>
            </a:r>
            <a:endParaRPr lang="en-US" altLang="en-US" b="1" kern="0" dirty="0">
              <a:solidFill>
                <a:schemeClr val="accent1">
                  <a:lumMod val="50000"/>
                </a:schemeClr>
              </a:solidFill>
              <a:latin typeface="Arial" panose="020B0604020202020204" pitchFamily="34" charset="0"/>
              <a:cs typeface="Arial" panose="020B0604020202020204" pitchFamily="34" charset="0"/>
            </a:endParaRP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III. KẾT QUẢ</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IV. KẾT LUẬN</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V. HƯỚNG PHÁT TRIỂN</a:t>
            </a:r>
          </a:p>
          <a:p>
            <a:pPr marL="0" indent="0">
              <a:buFont typeface="Wingdings" panose="05000000000000000000" pitchFamily="2" charset="2"/>
              <a:buNone/>
              <a:defRPr/>
            </a:pPr>
            <a:endParaRPr lang="en-US" altLang="en-US" kern="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404866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0965722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15</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83211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5)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0-1, 2-3, 4-5, 6-7,8-9</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p:cNvSpPr/>
          <p:nvPr/>
        </p:nvSpPr>
        <p:spPr>
          <a:xfrm>
            <a:off x="5391859" y="4724400"/>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97955" y="4218432"/>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16243" y="370636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85763" y="321868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13195" y="2706624"/>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76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THỨC KIỂM TRA TÍNH HIỆU QUẢ CỦA MÔ HÌNH</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chia </a:t>
            </a:r>
            <a:r>
              <a:rPr lang="en-US" sz="2400" dirty="0" err="1" smtClean="0">
                <a:solidFill>
                  <a:schemeClr val="accent1">
                    <a:lumMod val="50000"/>
                  </a:schemeClr>
                </a:solidFill>
                <a:latin typeface="Arial" panose="020B0604020202020204" pitchFamily="34" charset="0"/>
                <a:cs typeface="Arial" panose="020B0604020202020204" pitchFamily="34" charset="0"/>
              </a:rPr>
              <a:t>làm</a:t>
            </a:r>
            <a:r>
              <a:rPr lang="en-US" sz="2400" dirty="0" smtClean="0">
                <a:solidFill>
                  <a:schemeClr val="accent1">
                    <a:lumMod val="50000"/>
                  </a:schemeClr>
                </a:solidFill>
                <a:latin typeface="Arial" panose="020B0604020202020204" pitchFamily="34" charset="0"/>
                <a:cs typeface="Arial" panose="020B0604020202020204" pitchFamily="34" charset="0"/>
              </a:rPr>
              <a:t> 70%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30%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kiểm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trên</a:t>
            </a:r>
            <a:r>
              <a:rPr lang="en-US" sz="2400" dirty="0" smtClean="0">
                <a:solidFill>
                  <a:schemeClr val="accent1">
                    <a:lumMod val="50000"/>
                  </a:schemeClr>
                </a:solidFill>
                <a:latin typeface="Arial" panose="020B0604020202020204" pitchFamily="34" charset="0"/>
                <a:cs typeface="Arial" panose="020B0604020202020204" pitchFamily="34" charset="0"/>
              </a:rPr>
              <a:t> 100 epochs</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753941890"/>
              </p:ext>
            </p:extLst>
          </p:nvPr>
        </p:nvGraphicFramePr>
        <p:xfrm>
          <a:off x="1740131" y="3563783"/>
          <a:ext cx="8749608" cy="640080"/>
        </p:xfrm>
        <a:graphic>
          <a:graphicData uri="http://schemas.openxmlformats.org/drawingml/2006/table">
            <a:tbl>
              <a:tblPr firstRow="1" bandRow="1">
                <a:tableStyleId>{5C22544A-7EE6-4342-B048-85BDC9FD1C3A}</a:tableStyleId>
              </a:tblPr>
              <a:tblGrid>
                <a:gridCol w="5875164">
                  <a:extLst>
                    <a:ext uri="{9D8B030D-6E8A-4147-A177-3AD203B41FA5}">
                      <a16:colId xmlns:a16="http://schemas.microsoft.com/office/drawing/2014/main" val="4160732070"/>
                    </a:ext>
                  </a:extLst>
                </a:gridCol>
                <a:gridCol w="2874444">
                  <a:extLst>
                    <a:ext uri="{9D8B030D-6E8A-4147-A177-3AD203B41FA5}">
                      <a16:colId xmlns:a16="http://schemas.microsoft.com/office/drawing/2014/main" val="828323045"/>
                    </a:ext>
                  </a:extLst>
                </a:gridCol>
              </a:tblGrid>
              <a:tr h="585432">
                <a:tc>
                  <a:txBody>
                    <a:bodyPr/>
                    <a:lstStyle/>
                    <a:p>
                      <a:pPr algn="ctr"/>
                      <a:r>
                        <a:rPr lang="en-US" dirty="0" smtClean="0">
                          <a:solidFill>
                            <a:schemeClr val="bg1"/>
                          </a:solidFill>
                        </a:rPr>
                        <a:t>Training</a:t>
                      </a:r>
                      <a:endParaRPr lang="en-US" baseline="0" dirty="0" smtClean="0">
                        <a:solidFill>
                          <a:schemeClr val="bg1"/>
                        </a:solidFill>
                      </a:endParaRPr>
                    </a:p>
                    <a:p>
                      <a:pPr algn="ctr"/>
                      <a:r>
                        <a:rPr lang="en-US" baseline="0" dirty="0" smtClean="0">
                          <a:solidFill>
                            <a:schemeClr val="bg1"/>
                          </a:solidFill>
                        </a:rPr>
                        <a:t>(70%)</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33"/>
                    </a:solidFill>
                  </a:tcPr>
                </a:tc>
                <a:tc>
                  <a:txBody>
                    <a:bodyPr/>
                    <a:lstStyle/>
                    <a:p>
                      <a:pPr algn="ctr"/>
                      <a:r>
                        <a:rPr lang="en-US" dirty="0" smtClean="0">
                          <a:solidFill>
                            <a:schemeClr val="accent1">
                              <a:lumMod val="50000"/>
                            </a:schemeClr>
                          </a:solidFill>
                        </a:rPr>
                        <a:t>Testing</a:t>
                      </a:r>
                      <a:endParaRPr lang="en-US" baseline="0" dirty="0" smtClean="0">
                        <a:solidFill>
                          <a:schemeClr val="accent1">
                            <a:lumMod val="50000"/>
                          </a:schemeClr>
                        </a:solidFill>
                      </a:endParaRPr>
                    </a:p>
                    <a:p>
                      <a:pPr algn="ctr"/>
                      <a:r>
                        <a:rPr lang="en-US" baseline="0" dirty="0" smtClean="0">
                          <a:solidFill>
                            <a:schemeClr val="accent1">
                              <a:lumMod val="50000"/>
                            </a:schemeClr>
                          </a:solidFill>
                        </a:rPr>
                        <a:t>(30%)</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14F"/>
                    </a:solidFill>
                  </a:tcPr>
                </a:tc>
                <a:extLst>
                  <a:ext uri="{0D108BD9-81ED-4DB2-BD59-A6C34878D82A}">
                    <a16:rowId xmlns:a16="http://schemas.microsoft.com/office/drawing/2014/main" val="4280241322"/>
                  </a:ext>
                </a:extLst>
              </a:tr>
            </a:tbl>
          </a:graphicData>
        </a:graphic>
      </p:graphicFrame>
      <p:sp>
        <p:nvSpPr>
          <p:cNvPr id="3" name="TextBox 2"/>
          <p:cNvSpPr txBox="1"/>
          <p:nvPr/>
        </p:nvSpPr>
        <p:spPr>
          <a:xfrm>
            <a:off x="750247" y="4747478"/>
            <a:ext cx="11577384" cy="1200329"/>
          </a:xfrm>
          <a:prstGeom prst="rect">
            <a:avLst/>
          </a:prstGeom>
          <a:noFill/>
        </p:spPr>
        <p:txBody>
          <a:bodyPr wrap="square" rtlCol="0">
            <a:spAutoFit/>
          </a:bodyPr>
          <a:lstStyle/>
          <a:p>
            <a:r>
              <a:rPr lang="en-US" sz="2400" dirty="0" smtClean="0">
                <a:solidFill>
                  <a:schemeClr val="accent1">
                    <a:lumMod val="50000"/>
                  </a:schemeClr>
                </a:solidFill>
                <a:latin typeface="Arial" panose="020B0604020202020204" pitchFamily="34" charset="0"/>
                <a:cs typeface="Arial" panose="020B0604020202020204" pitchFamily="34" charset="0"/>
              </a:rPr>
              <a:t>Trong </a:t>
            </a:r>
            <a:r>
              <a:rPr lang="en-US" sz="2400" dirty="0" err="1" smtClean="0">
                <a:solidFill>
                  <a:schemeClr val="accent1">
                    <a:lumMod val="50000"/>
                  </a:schemeClr>
                </a:solidFill>
                <a:latin typeface="Arial" panose="020B0604020202020204" pitchFamily="34" charset="0"/>
                <a:cs typeface="Arial" panose="020B0604020202020204" pitchFamily="34" charset="0"/>
              </a:rPr>
              <a:t>đó</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training </a:t>
            </a:r>
            <a:r>
              <a:rPr lang="en-US" sz="2400" dirty="0" err="1" smtClean="0">
                <a:solidFill>
                  <a:schemeClr val="accent1">
                    <a:lumMod val="50000"/>
                  </a:schemeClr>
                </a:solidFill>
                <a:latin typeface="Arial" panose="020B0604020202020204" pitchFamily="34" charset="0"/>
                <a:cs typeface="Arial" panose="020B0604020202020204" pitchFamily="34" charset="0"/>
              </a:rPr>
              <a:t>chiếm</a:t>
            </a:r>
            <a:r>
              <a:rPr lang="en-US" sz="2400" dirty="0" smtClean="0">
                <a:solidFill>
                  <a:schemeClr val="accent1">
                    <a:lumMod val="50000"/>
                  </a:schemeClr>
                </a:solidFill>
                <a:latin typeface="Arial" panose="020B0604020202020204" pitchFamily="34" charset="0"/>
                <a:cs typeface="Arial" panose="020B0604020202020204" pitchFamily="34" charset="0"/>
              </a:rPr>
              <a:t> 70% = 98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test </a:t>
            </a:r>
            <a:r>
              <a:rPr lang="en-US" sz="2400" dirty="0" err="1" smtClean="0">
                <a:solidFill>
                  <a:schemeClr val="accent1">
                    <a:lumMod val="50000"/>
                  </a:schemeClr>
                </a:solidFill>
                <a:latin typeface="Arial" panose="020B0604020202020204" pitchFamily="34" charset="0"/>
                <a:cs typeface="Arial" panose="020B0604020202020204" pitchFamily="34" charset="0"/>
              </a:rPr>
              <a:t>chiếm</a:t>
            </a:r>
            <a:r>
              <a:rPr lang="en-US" sz="2400" dirty="0" smtClean="0">
                <a:solidFill>
                  <a:schemeClr val="accent1">
                    <a:lumMod val="50000"/>
                  </a:schemeClr>
                </a:solidFill>
                <a:latin typeface="Arial" panose="020B0604020202020204" pitchFamily="34" charset="0"/>
                <a:cs typeface="Arial" panose="020B0604020202020204" pitchFamily="34" charset="0"/>
              </a:rPr>
              <a:t> 30%       = 42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endParaRPr lang="en-US" dirty="0"/>
          </a:p>
        </p:txBody>
      </p:sp>
    </p:spTree>
    <p:extLst>
      <p:ext uri="{BB962C8B-B14F-4D97-AF65-F5344CB8AC3E}">
        <p14:creationId xmlns:p14="http://schemas.microsoft.com/office/powerpoint/2010/main" val="552121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p>
          <a:p>
            <a:pPr marL="0" indent="0">
              <a:buNone/>
            </a:pPr>
            <a:endParaRPr lang="en-US" dirty="0"/>
          </a:p>
        </p:txBody>
      </p:sp>
      <p:sp>
        <p:nvSpPr>
          <p:cNvPr id="12" name="TextBox 11"/>
          <p:cNvSpPr txBox="1"/>
          <p:nvPr/>
        </p:nvSpPr>
        <p:spPr>
          <a:xfrm>
            <a:off x="750247" y="1714779"/>
            <a:ext cx="10603553" cy="1938992"/>
          </a:xfrm>
          <a:prstGeom prst="rect">
            <a:avLst/>
          </a:prstGeom>
          <a:noFill/>
        </p:spPr>
        <p:txBody>
          <a:bodyPr wrap="square" rtlCol="0">
            <a:spAutoFit/>
          </a:bodyPr>
          <a:lstStyle/>
          <a:p>
            <a:pPr>
              <a:lnSpc>
                <a:spcPct val="150000"/>
              </a:lnSpc>
            </a:pPr>
            <a:r>
              <a:rPr lang="en-US" sz="2000" dirty="0" err="1" smtClean="0">
                <a:solidFill>
                  <a:schemeClr val="accent1">
                    <a:lumMod val="50000"/>
                  </a:schemeClr>
                </a:solidFill>
                <a:latin typeface="Arial" panose="020B0604020202020204" pitchFamily="34" charset="0"/>
                <a:cs typeface="Arial" panose="020B0604020202020204" pitchFamily="34" charset="0"/>
              </a:rPr>
              <a:t>Tín</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sau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khi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bởi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bậc</a:t>
            </a:r>
            <a:r>
              <a:rPr lang="en-US" sz="2000" dirty="0" smtClean="0">
                <a:solidFill>
                  <a:schemeClr val="accent1">
                    <a:lumMod val="50000"/>
                  </a:schemeClr>
                </a:solidFill>
                <a:latin typeface="Arial" panose="020B0604020202020204" pitchFamily="34" charset="0"/>
                <a:cs typeface="Arial" panose="020B0604020202020204" pitchFamily="34" charset="0"/>
              </a:rPr>
              <a:t> 4, 5 </a:t>
            </a:r>
            <a:r>
              <a:rPr lang="en-US" sz="2000" dirty="0" err="1" smtClean="0">
                <a:solidFill>
                  <a:schemeClr val="accent1">
                    <a:lumMod val="50000"/>
                  </a:schemeClr>
                </a:solidFill>
                <a:latin typeface="Arial" panose="020B0604020202020204" pitchFamily="34" charset="0"/>
                <a:cs typeface="Arial" panose="020B0604020202020204" pitchFamily="34" charset="0"/>
              </a:rPr>
              <a:t>tốt</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hơn</a:t>
            </a:r>
            <a:r>
              <a:rPr lang="en-US" sz="2000" dirty="0" smtClean="0">
                <a:solidFill>
                  <a:schemeClr val="accent1">
                    <a:lumMod val="50000"/>
                  </a:schemeClr>
                </a:solidFill>
                <a:latin typeface="Arial" panose="020B0604020202020204" pitchFamily="34" charset="0"/>
                <a:cs typeface="Arial" panose="020B0604020202020204" pitchFamily="34" charset="0"/>
              </a:rPr>
              <a:t> so </a:t>
            </a:r>
            <a:r>
              <a:rPr lang="en-US" sz="2000" dirty="0" err="1" smtClean="0">
                <a:solidFill>
                  <a:schemeClr val="accent1">
                    <a:lumMod val="50000"/>
                  </a:schemeClr>
                </a:solidFill>
                <a:latin typeface="Arial" panose="020B0604020202020204" pitchFamily="34" charset="0"/>
                <a:cs typeface="Arial" panose="020B0604020202020204" pitchFamily="34" charset="0"/>
              </a:rPr>
              <a:t>với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tín</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của</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bậc</a:t>
            </a:r>
            <a:r>
              <a:rPr lang="en-US" sz="2000" dirty="0" smtClean="0">
                <a:solidFill>
                  <a:schemeClr val="accent1">
                    <a:lumMod val="50000"/>
                  </a:schemeClr>
                </a:solidFill>
                <a:latin typeface="Arial" panose="020B0604020202020204" pitchFamily="34" charset="0"/>
                <a:cs typeface="Arial" panose="020B0604020202020204" pitchFamily="34" charset="0"/>
              </a:rPr>
              <a:t> 2, 3. </a:t>
            </a: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Tín </a:t>
            </a:r>
            <a:r>
              <a:rPr lang="vi-VN" sz="2000" dirty="0">
                <a:solidFill>
                  <a:schemeClr val="accent1">
                    <a:lumMod val="50000"/>
                  </a:schemeClr>
                </a:solidFill>
                <a:latin typeface="Arial" panose="020B0604020202020204" pitchFamily="34" charset="0"/>
                <a:cs typeface="Arial" panose="020B0604020202020204" pitchFamily="34" charset="0"/>
              </a:rPr>
              <a:t>hiệu thu được của các bộ lọc có bậc bằng 4, 5 và kích thước bộ lọc bằng 7, 11 không có sự khác </a:t>
            </a:r>
            <a:r>
              <a:rPr lang="vi-VN" sz="2000" dirty="0" smtClean="0">
                <a:solidFill>
                  <a:schemeClr val="accent1">
                    <a:lumMod val="50000"/>
                  </a:schemeClr>
                </a:solidFill>
                <a:latin typeface="Arial" panose="020B0604020202020204" pitchFamily="34" charset="0"/>
                <a:cs typeface="Arial" panose="020B0604020202020204" pitchFamily="34" charset="0"/>
              </a:rPr>
              <a:t>biệt</a:t>
            </a:r>
            <a:r>
              <a:rPr lang="en-US" sz="20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000" dirty="0" err="1" smtClean="0">
                <a:solidFill>
                  <a:schemeClr val="accent1">
                    <a:lumMod val="50000"/>
                  </a:schemeClr>
                </a:solidFill>
                <a:latin typeface="Arial" panose="020B0604020202020204" pitchFamily="34" charset="0"/>
                <a:cs typeface="Arial" panose="020B0604020202020204" pitchFamily="34" charset="0"/>
              </a:rPr>
              <a:t>Tăng</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bậc</a:t>
            </a:r>
            <a:r>
              <a:rPr lang="en-US" sz="2000" dirty="0" smtClean="0">
                <a:solidFill>
                  <a:schemeClr val="accent1">
                    <a:lumMod val="50000"/>
                  </a:schemeClr>
                </a:solidFill>
                <a:latin typeface="Arial" panose="020B0604020202020204" pitchFamily="34" charset="0"/>
                <a:cs typeface="Arial" panose="020B0604020202020204" pitchFamily="34" charset="0"/>
              </a:rPr>
              <a:t> và </a:t>
            </a:r>
            <a:r>
              <a:rPr lang="en-US" sz="2000" dirty="0" err="1" smtClean="0">
                <a:solidFill>
                  <a:schemeClr val="accent1">
                    <a:lumMod val="50000"/>
                  </a:schemeClr>
                </a:solidFill>
                <a:latin typeface="Arial" panose="020B0604020202020204" pitchFamily="34" charset="0"/>
                <a:cs typeface="Arial" panose="020B0604020202020204" pitchFamily="34" charset="0"/>
              </a:rPr>
              <a:t>kích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thước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lên</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thêm</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thì</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không</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có</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sự</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thay</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đổi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đáng</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kể</a:t>
            </a:r>
            <a:r>
              <a:rPr lang="en-US" sz="2000" dirty="0" smtClean="0">
                <a:solidFill>
                  <a:schemeClr val="accent1">
                    <a:lumMod val="50000"/>
                  </a:schemeClr>
                </a:solidFill>
                <a:latin typeface="Arial" panose="020B0604020202020204" pitchFamily="34" charset="0"/>
                <a:cs typeface="Arial" panose="020B0604020202020204" pitchFamily="34" charset="0"/>
              </a:rPr>
              <a:t>.</a:t>
            </a:r>
            <a:endParaRPr lang="vi-VN" sz="20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392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TRAINING</a:t>
            </a:r>
          </a:p>
          <a:p>
            <a:pPr marL="0" indent="0">
              <a:buNone/>
            </a:pPr>
            <a:endParaRPr lang="en-US" dirty="0"/>
          </a:p>
        </p:txBody>
      </p:sp>
      <p:pic>
        <p:nvPicPr>
          <p:cNvPr id="9" name="Picture 8"/>
          <p:cNvPicPr>
            <a:picLocks noChangeAspect="1"/>
          </p:cNvPicPr>
          <p:nvPr/>
        </p:nvPicPr>
        <p:blipFill rotWithShape="1">
          <a:blip r:embed="rId4"/>
          <a:srcRect l="2458" t="8772" r="22473"/>
          <a:stretch/>
        </p:blipFill>
        <p:spPr>
          <a:xfrm>
            <a:off x="750247" y="1441450"/>
            <a:ext cx="10708328" cy="4914900"/>
          </a:xfrm>
          <a:prstGeom prst="rect">
            <a:avLst/>
          </a:prstGeom>
        </p:spPr>
      </p:pic>
    </p:spTree>
    <p:extLst>
      <p:ext uri="{BB962C8B-B14F-4D97-AF65-F5344CB8AC3E}">
        <p14:creationId xmlns:p14="http://schemas.microsoft.com/office/powerpoint/2010/main" val="760220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p>
          <a:p>
            <a:pPr marL="0" indent="0">
              <a:buNone/>
            </a:pPr>
            <a:endParaRPr lang="en-US" dirty="0"/>
          </a:p>
        </p:txBody>
      </p:sp>
      <p:sp>
        <p:nvSpPr>
          <p:cNvPr id="2" name="TextBox 1"/>
          <p:cNvSpPr txBox="1"/>
          <p:nvPr/>
        </p:nvSpPr>
        <p:spPr>
          <a:xfrm>
            <a:off x="315883" y="1530113"/>
            <a:ext cx="10415583" cy="1569660"/>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a:p>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nvPr>
        </p:nvGraphicFramePr>
        <p:xfrm>
          <a:off x="1189999" y="2000885"/>
          <a:ext cx="9810233" cy="4533900"/>
        </p:xfrm>
        <a:graphic>
          <a:graphicData uri="http://schemas.openxmlformats.org/drawingml/2006/table">
            <a:tbl>
              <a:tblPr firstRow="1" firstCol="1" bandRow="1">
                <a:tableStyleId>{5C22544A-7EE6-4342-B048-85BDC9FD1C3A}</a:tableStyleId>
              </a:tblPr>
              <a:tblGrid>
                <a:gridCol w="2369194">
                  <a:extLst>
                    <a:ext uri="{9D8B030D-6E8A-4147-A177-3AD203B41FA5}">
                      <a16:colId xmlns:a16="http://schemas.microsoft.com/office/drawing/2014/main" val="2094600337"/>
                    </a:ext>
                  </a:extLst>
                </a:gridCol>
                <a:gridCol w="1508829">
                  <a:extLst>
                    <a:ext uri="{9D8B030D-6E8A-4147-A177-3AD203B41FA5}">
                      <a16:colId xmlns:a16="http://schemas.microsoft.com/office/drawing/2014/main" val="2380546911"/>
                    </a:ext>
                  </a:extLst>
                </a:gridCol>
                <a:gridCol w="1509819">
                  <a:extLst>
                    <a:ext uri="{9D8B030D-6E8A-4147-A177-3AD203B41FA5}">
                      <a16:colId xmlns:a16="http://schemas.microsoft.com/office/drawing/2014/main" val="2894978483"/>
                    </a:ext>
                  </a:extLst>
                </a:gridCol>
                <a:gridCol w="1509819">
                  <a:extLst>
                    <a:ext uri="{9D8B030D-6E8A-4147-A177-3AD203B41FA5}">
                      <a16:colId xmlns:a16="http://schemas.microsoft.com/office/drawing/2014/main" val="4096304782"/>
                    </a:ext>
                  </a:extLst>
                </a:gridCol>
                <a:gridCol w="1509819">
                  <a:extLst>
                    <a:ext uri="{9D8B030D-6E8A-4147-A177-3AD203B41FA5}">
                      <a16:colId xmlns:a16="http://schemas.microsoft.com/office/drawing/2014/main" val="1528941569"/>
                    </a:ext>
                  </a:extLst>
                </a:gridCol>
                <a:gridCol w="1402753">
                  <a:extLst>
                    <a:ext uri="{9D8B030D-6E8A-4147-A177-3AD203B41FA5}">
                      <a16:colId xmlns:a16="http://schemas.microsoft.com/office/drawing/2014/main" val="877672440"/>
                    </a:ext>
                  </a:extLst>
                </a:gridCol>
              </a:tblGrid>
              <a:tr h="453390">
                <a:tc>
                  <a:txBody>
                    <a:bodyPr/>
                    <a:lstStyle/>
                    <a:p>
                      <a:pPr algn="just">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hình</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127058"/>
                  </a:ext>
                </a:extLst>
              </a:tr>
              <a:tr h="453390">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gốc</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3891657"/>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436199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4538095"/>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435164"/>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403929"/>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801808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5536190"/>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767002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8523286"/>
                  </a:ext>
                </a:extLst>
              </a:tr>
            </a:tbl>
          </a:graphicData>
        </a:graphic>
      </p:graphicFrame>
      <p:sp>
        <p:nvSpPr>
          <p:cNvPr id="12" name="Rectangle 11"/>
          <p:cNvSpPr/>
          <p:nvPr/>
        </p:nvSpPr>
        <p:spPr>
          <a:xfrm>
            <a:off x="6580578" y="5614416"/>
            <a:ext cx="1521005" cy="472821"/>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132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p>
          <a:p>
            <a:pPr marL="0" indent="0">
              <a:buNone/>
            </a:pPr>
            <a:endParaRPr lang="en-US" dirty="0"/>
          </a:p>
        </p:txBody>
      </p:sp>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4187952" y="3291841"/>
            <a:ext cx="2907792" cy="3247072"/>
          </a:xfrm>
          <a:prstGeom prst="rect">
            <a:avLst/>
          </a:prstGeom>
          <a:noFill/>
          <a:ln>
            <a:noFill/>
          </a:ln>
        </p:spPr>
      </p:pic>
      <p:sp>
        <p:nvSpPr>
          <p:cNvPr id="14" name="Content Placeholder 2"/>
          <p:cNvSpPr txBox="1">
            <a:spLocks/>
          </p:cNvSpPr>
          <p:nvPr/>
        </p:nvSpPr>
        <p:spPr>
          <a:xfrm>
            <a:off x="315884" y="1510371"/>
            <a:ext cx="11037916" cy="2448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qua 100 epoch.</a:t>
            </a:r>
          </a:p>
          <a:p>
            <a:pPr marL="0" indent="0">
              <a:lnSpc>
                <a:spcPct val="150000"/>
              </a:lnSpc>
              <a:buFont typeface="Arial" panose="020B0604020202020204" pitchFamily="34" charset="0"/>
              <a:buNone/>
            </a:pPr>
            <a:r>
              <a:rPr lang="en-US" sz="2400" dirty="0" smtClean="0">
                <a:solidFill>
                  <a:schemeClr val="accent1">
                    <a:lumMod val="50000"/>
                  </a:schemeClr>
                </a:solidFill>
                <a:latin typeface="Arial" panose="020B0604020202020204" pitchFamily="34" charset="0"/>
                <a:cs typeface="Arial" panose="020B0604020202020204" pitchFamily="34" charset="0"/>
              </a:rPr>
              <a:t>Ma </a:t>
            </a:r>
            <a:r>
              <a:rPr lang="en-US" sz="2400" dirty="0" err="1" smtClean="0">
                <a:solidFill>
                  <a:schemeClr val="accent1">
                    <a:lumMod val="50000"/>
                  </a:schemeClr>
                </a:solidFill>
                <a:latin typeface="Arial" panose="020B0604020202020204" pitchFamily="34" charset="0"/>
                <a:cs typeface="Arial" panose="020B0604020202020204" pitchFamily="34" charset="0"/>
              </a:rPr>
              <a:t>trận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nhầm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lẫn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trong</a:t>
            </a:r>
            <a:r>
              <a:rPr lang="en-US" sz="2400" dirty="0" smtClean="0">
                <a:solidFill>
                  <a:schemeClr val="accent1">
                    <a:lumMod val="50000"/>
                  </a:schemeClr>
                </a:solidFill>
                <a:latin typeface="Arial" panose="020B0604020202020204" pitchFamily="34" charset="0"/>
                <a:cs typeface="Arial" panose="020B0604020202020204" pitchFamily="34" charset="0"/>
              </a:rPr>
              <a:t> 1 </a:t>
            </a:r>
            <a:r>
              <a:rPr lang="en-US" sz="2400" dirty="0" err="1" smtClean="0">
                <a:solidFill>
                  <a:schemeClr val="accent1">
                    <a:lumMod val="50000"/>
                  </a:schemeClr>
                </a:solidFill>
                <a:latin typeface="Arial" panose="020B0604020202020204" pitchFamily="34" charset="0"/>
                <a:cs typeface="Arial" panose="020B0604020202020204" pitchFamily="34" charset="0"/>
              </a:rPr>
              <a:t>lần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a:t>
            </a:r>
          </a:p>
        </p:txBody>
      </p:sp>
    </p:spTree>
    <p:extLst>
      <p:ext uri="{BB962C8B-B14F-4D97-AF65-F5344CB8AC3E}">
        <p14:creationId xmlns:p14="http://schemas.microsoft.com/office/powerpoint/2010/main" val="2182279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IV. KẾT LUẬN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4712000"/>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xây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thông qua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phải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dùng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CNN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accuracy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bổ</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vào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từ</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en-US" sz="2400" dirty="0" err="1" smtClean="0">
                <a:solidFill>
                  <a:schemeClr val="accent1">
                    <a:lumMod val="50000"/>
                  </a:schemeClr>
                </a:solidFill>
                <a:latin typeface="Arial" panose="020B0604020202020204" pitchFamily="34" charset="0"/>
                <a:cs typeface="Arial" panose="020B0604020202020204" pitchFamily="34" charset="0"/>
              </a:rPr>
              <a:t>đối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tượng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Savizky-Golay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a:t>
            </a:r>
            <a:r>
              <a:rPr lang="en-US" sz="2400" dirty="0" err="1" smtClean="0">
                <a:solidFill>
                  <a:schemeClr val="accent1">
                    <a:lumMod val="50000"/>
                  </a:schemeClr>
                </a:solidFill>
                <a:latin typeface="Arial" panose="020B0604020202020204" pitchFamily="34" charset="0"/>
                <a:cs typeface="Arial" panose="020B0604020202020204" pitchFamily="34" charset="0"/>
              </a:rPr>
              <a:t>đáp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ứng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mục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ban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3568774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V. HƯỚNG PHÁT TRIỂN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3881576"/>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Hướng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tài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thời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thực</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1782054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256365649" cy="590839"/>
          </a:xfrm>
        </p:spPr>
        <p:txBody>
          <a:bodyPr>
            <a:normAutofit/>
          </a:bodyPr>
          <a:lstStyle/>
          <a:p>
            <a:r>
              <a:rPr lang="en-US" sz="2800" b="1" dirty="0" smtClean="0">
                <a:solidFill>
                  <a:srgbClr val="FF0000"/>
                </a:solidFill>
                <a:latin typeface="Arial" panose="020B0604020202020204" pitchFamily="34" charset="0"/>
                <a:cs typeface="Arial" panose="020B0604020202020204" pitchFamily="34" charset="0"/>
              </a:rPr>
              <a:t>TÀI LIỆU THAM KHẢO</a:t>
            </a:r>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6" y="1057818"/>
            <a:ext cx="11323565" cy="5663657"/>
          </a:xfrm>
        </p:spPr>
        <p:txBody>
          <a:bodyPr>
            <a:noAutofit/>
          </a:bodyPr>
          <a:lstStyle/>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[1]</a:t>
            </a:r>
            <a:r>
              <a:rPr lang="en-US" sz="1400" dirty="0">
                <a:solidFill>
                  <a:schemeClr val="accent1">
                    <a:lumMod val="50000"/>
                  </a:schemeClr>
                </a:solidFill>
                <a:latin typeface="Arial" panose="020B0604020202020204" pitchFamily="34" charset="0"/>
                <a:cs typeface="Arial" panose="020B0604020202020204" pitchFamily="34" charset="0"/>
              </a:rPr>
              <a:t> Paul L. Nunez, Ramesh Srinivasan, "Electric Fields of the Brain: The </a:t>
            </a:r>
            <a:r>
              <a:rPr lang="en-US" sz="1400" dirty="0" err="1">
                <a:solidFill>
                  <a:schemeClr val="accent1">
                    <a:lumMod val="50000"/>
                  </a:schemeClr>
                </a:solidFill>
                <a:latin typeface="Arial" panose="020B0604020202020204" pitchFamily="34" charset="0"/>
                <a:cs typeface="Arial" panose="020B0604020202020204" pitchFamily="34" charset="0"/>
              </a:rPr>
              <a:t>Neurophysis</a:t>
            </a:r>
            <a:r>
              <a:rPr lang="en-US" sz="1400" dirty="0">
                <a:solidFill>
                  <a:schemeClr val="accent1">
                    <a:lumMod val="50000"/>
                  </a:schemeClr>
                </a:solidFill>
                <a:latin typeface="Arial" panose="020B0604020202020204" pitchFamily="34" charset="0"/>
                <a:cs typeface="Arial" panose="020B0604020202020204" pitchFamily="34" charset="0"/>
              </a:rPr>
              <a:t> of EEG," Proceeding IEEE, vol. 2, pp. 7-8, </a:t>
            </a:r>
            <a:r>
              <a:rPr lang="en-US" sz="1400" dirty="0" smtClean="0">
                <a:solidFill>
                  <a:schemeClr val="accent1">
                    <a:lumMod val="50000"/>
                  </a:schemeClr>
                </a:solidFill>
                <a:latin typeface="Arial" panose="020B0604020202020204" pitchFamily="34" charset="0"/>
                <a:cs typeface="Arial" panose="020B0604020202020204" pitchFamily="34" charset="0"/>
              </a:rPr>
              <a:t>2006</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[2</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Jianhua</a:t>
            </a:r>
            <a:r>
              <a:rPr lang="en-US" sz="1400" dirty="0">
                <a:solidFill>
                  <a:schemeClr val="accent1">
                    <a:lumMod val="50000"/>
                  </a:schemeClr>
                </a:solidFill>
                <a:latin typeface="Arial" panose="020B0604020202020204" pitchFamily="34" charset="0"/>
                <a:cs typeface="Arial" panose="020B0604020202020204" pitchFamily="34" charset="0"/>
              </a:rPr>
              <a:t> Wang, </a:t>
            </a:r>
            <a:r>
              <a:rPr lang="en-US" sz="1400" dirty="0" err="1">
                <a:solidFill>
                  <a:schemeClr val="accent1">
                    <a:lumMod val="50000"/>
                  </a:schemeClr>
                </a:solidFill>
                <a:latin typeface="Arial" panose="020B0604020202020204" pitchFamily="34" charset="0"/>
                <a:cs typeface="Arial" panose="020B0604020202020204" pitchFamily="34" charset="0"/>
              </a:rPr>
              <a:t>Gaojie</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yu</a:t>
            </a:r>
            <a:r>
              <a:rPr lang="en-US" sz="1400" dirty="0">
                <a:solidFill>
                  <a:schemeClr val="accent1">
                    <a:lumMod val="50000"/>
                  </a:schemeClr>
                </a:solidFill>
                <a:latin typeface="Arial" panose="020B0604020202020204" pitchFamily="34" charset="0"/>
                <a:cs typeface="Arial" panose="020B0604020202020204" pitchFamily="34" charset="0"/>
              </a:rPr>
              <a:t>, Liu </a:t>
            </a:r>
            <a:r>
              <a:rPr lang="en-US" sz="1400" dirty="0" err="1">
                <a:solidFill>
                  <a:schemeClr val="accent1">
                    <a:lumMod val="50000"/>
                  </a:schemeClr>
                </a:solidFill>
                <a:latin typeface="Arial" panose="020B0604020202020204" pitchFamily="34" charset="0"/>
                <a:cs typeface="Arial" panose="020B0604020202020204" pitchFamily="34" charset="0"/>
              </a:rPr>
              <a:t>Zhong</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Weihai</a:t>
            </a:r>
            <a:r>
              <a:rPr lang="en-US" sz="1400" dirty="0">
                <a:solidFill>
                  <a:schemeClr val="accent1">
                    <a:lumMod val="50000"/>
                  </a:schemeClr>
                </a:solidFill>
                <a:latin typeface="Arial" panose="020B0604020202020204" pitchFamily="34" charset="0"/>
                <a:cs typeface="Arial" panose="020B0604020202020204" pitchFamily="34" charset="0"/>
              </a:rPr>
              <a:t> Chen, Yu Sun, "Classification of EEG signal using convolution neural network," 14th IEEE Conference on Industrial Electronics and Applications (ICIEA), pp. 2-7, 2019</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[3] U. </a:t>
            </a:r>
            <a:r>
              <a:rPr lang="en-US" sz="1400" dirty="0" err="1">
                <a:solidFill>
                  <a:schemeClr val="accent1">
                    <a:lumMod val="50000"/>
                  </a:schemeClr>
                </a:solidFill>
                <a:latin typeface="Arial" panose="020B0604020202020204" pitchFamily="34" charset="0"/>
                <a:cs typeface="Arial" panose="020B0604020202020204" pitchFamily="34" charset="0"/>
              </a:rPr>
              <a:t>Rajendra</a:t>
            </a:r>
            <a:r>
              <a:rPr lang="en-US" sz="1400" dirty="0">
                <a:solidFill>
                  <a:schemeClr val="accent1">
                    <a:lumMod val="50000"/>
                  </a:schemeClr>
                </a:solidFill>
                <a:latin typeface="Arial" panose="020B0604020202020204" pitchFamily="34" charset="0"/>
                <a:cs typeface="Arial" panose="020B0604020202020204" pitchFamily="34" charset="0"/>
              </a:rPr>
              <a:t> Acharya, Shu </a:t>
            </a:r>
            <a:r>
              <a:rPr lang="en-US" sz="1400" dirty="0" err="1">
                <a:solidFill>
                  <a:schemeClr val="accent1">
                    <a:lumMod val="50000"/>
                  </a:schemeClr>
                </a:solidFill>
                <a:latin typeface="Arial" panose="020B0604020202020204" pitchFamily="34" charset="0"/>
                <a:cs typeface="Arial" panose="020B0604020202020204" pitchFamily="34" charset="0"/>
              </a:rPr>
              <a:t>Lih</a:t>
            </a:r>
            <a:r>
              <a:rPr lang="en-US" sz="1400" dirty="0">
                <a:solidFill>
                  <a:schemeClr val="accent1">
                    <a:lumMod val="50000"/>
                  </a:schemeClr>
                </a:solidFill>
                <a:latin typeface="Arial" panose="020B0604020202020204" pitchFamily="34" charset="0"/>
                <a:cs typeface="Arial" panose="020B0604020202020204" pitchFamily="34" charset="0"/>
              </a:rPr>
              <a:t> Oh, Yuki Hagiwara, Jen Hong Tan, </a:t>
            </a:r>
            <a:r>
              <a:rPr lang="en-US" sz="1400" dirty="0" err="1">
                <a:solidFill>
                  <a:schemeClr val="accent1">
                    <a:lumMod val="50000"/>
                  </a:schemeClr>
                </a:solidFill>
                <a:latin typeface="Arial" panose="020B0604020202020204" pitchFamily="34" charset="0"/>
                <a:cs typeface="Arial" panose="020B0604020202020204" pitchFamily="34" charset="0"/>
              </a:rPr>
              <a:t>Hojjat</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Adeli</a:t>
            </a:r>
            <a:r>
              <a:rPr lang="en-US" sz="1400" dirty="0">
                <a:solidFill>
                  <a:schemeClr val="accent1">
                    <a:lumMod val="50000"/>
                  </a:schemeClr>
                </a:solidFill>
                <a:latin typeface="Arial" panose="020B0604020202020204" pitchFamily="34" charset="0"/>
                <a:cs typeface="Arial" panose="020B0604020202020204" pitchFamily="34" charset="0"/>
              </a:rPr>
              <a:t>, "Deep convolutional neural network for the automated detection and diagnosis of seizure using EEG signal," Computers in Biology and Medicine, pp. 3-9, 2017. </a:t>
            </a:r>
            <a:endParaRPr lang="en-US" sz="14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[4] </a:t>
            </a:r>
            <a:r>
              <a:rPr lang="en-US" sz="1400" dirty="0" err="1">
                <a:solidFill>
                  <a:schemeClr val="accent1">
                    <a:lumMod val="50000"/>
                  </a:schemeClr>
                </a:solidFill>
                <a:latin typeface="Arial" panose="020B0604020202020204" pitchFamily="34" charset="0"/>
                <a:cs typeface="Arial" panose="020B0604020202020204" pitchFamily="34" charset="0"/>
              </a:rPr>
              <a:t>Liangjie</a:t>
            </a:r>
            <a:r>
              <a:rPr lang="en-US" sz="1400" dirty="0">
                <a:solidFill>
                  <a:schemeClr val="accent1">
                    <a:lumMod val="50000"/>
                  </a:schemeClr>
                </a:solidFill>
                <a:latin typeface="Arial" panose="020B0604020202020204" pitchFamily="34" charset="0"/>
                <a:cs typeface="Arial" panose="020B0604020202020204" pitchFamily="34" charset="0"/>
              </a:rPr>
              <a:t> Wei, </a:t>
            </a:r>
            <a:r>
              <a:rPr lang="en-US" sz="1400" dirty="0" err="1">
                <a:solidFill>
                  <a:schemeClr val="accent1">
                    <a:lumMod val="50000"/>
                  </a:schemeClr>
                </a:solidFill>
                <a:latin typeface="Arial" panose="020B0604020202020204" pitchFamily="34" charset="0"/>
                <a:cs typeface="Arial" panose="020B0604020202020204" pitchFamily="34" charset="0"/>
              </a:rPr>
              <a:t>Rong</a:t>
            </a:r>
            <a:r>
              <a:rPr lang="en-US" sz="1400" dirty="0">
                <a:solidFill>
                  <a:schemeClr val="accent1">
                    <a:lumMod val="50000"/>
                  </a:schemeClr>
                </a:solidFill>
                <a:latin typeface="Arial" panose="020B0604020202020204" pitchFamily="34" charset="0"/>
                <a:cs typeface="Arial" panose="020B0604020202020204" pitchFamily="34" charset="0"/>
              </a:rPr>
              <a:t> Zhou, Li-Ming Zhao and </a:t>
            </a:r>
            <a:r>
              <a:rPr lang="en-US" sz="1400" dirty="0" err="1">
                <a:solidFill>
                  <a:schemeClr val="accent1">
                    <a:lumMod val="50000"/>
                  </a:schemeClr>
                </a:solidFill>
                <a:latin typeface="Arial" panose="020B0604020202020204" pitchFamily="34" charset="0"/>
                <a:cs typeface="Arial" panose="020B0604020202020204" pitchFamily="34" charset="0"/>
              </a:rPr>
              <a:t>Bao</a:t>
            </a:r>
            <a:r>
              <a:rPr lang="en-US" sz="1400" dirty="0">
                <a:solidFill>
                  <a:schemeClr val="accent1">
                    <a:lumMod val="50000"/>
                  </a:schemeClr>
                </a:solidFill>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[5] </a:t>
            </a:r>
            <a:r>
              <a:rPr lang="en-US" sz="1400" dirty="0" err="1">
                <a:solidFill>
                  <a:schemeClr val="accent1">
                    <a:lumMod val="50000"/>
                  </a:schemeClr>
                </a:solidFill>
                <a:latin typeface="Arial" panose="020B0604020202020204" pitchFamily="34" charset="0"/>
                <a:cs typeface="Arial" panose="020B0604020202020204" pitchFamily="34" charset="0"/>
              </a:rPr>
              <a:t>Emotiv</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Emotiv</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Epoc</a:t>
            </a:r>
            <a:r>
              <a:rPr lang="en-US" sz="1400" dirty="0">
                <a:solidFill>
                  <a:schemeClr val="accent1">
                    <a:lumMod val="50000"/>
                  </a:schemeClr>
                </a:solidFill>
                <a:latin typeface="Arial" panose="020B0604020202020204" pitchFamily="34" charset="0"/>
                <a:cs typeface="Arial" panose="020B0604020202020204" pitchFamily="34" charset="0"/>
              </a:rPr>
              <a:t>+ User Manual," pp. 5-7, 2018. </a:t>
            </a:r>
            <a:endParaRPr lang="en-US" sz="14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[6] Jiang-Jian </a:t>
            </a:r>
            <a:r>
              <a:rPr lang="en-US" sz="1400" dirty="0" err="1">
                <a:solidFill>
                  <a:schemeClr val="accent1">
                    <a:lumMod val="50000"/>
                  </a:schemeClr>
                </a:solidFill>
                <a:latin typeface="Arial" panose="020B0604020202020204" pitchFamily="34" charset="0"/>
                <a:cs typeface="Arial" panose="020B0604020202020204" pitchFamily="34" charset="0"/>
              </a:rPr>
              <a:t>Guo</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Rong</a:t>
            </a:r>
            <a:r>
              <a:rPr lang="en-US" sz="1400" dirty="0">
                <a:solidFill>
                  <a:schemeClr val="accent1">
                    <a:lumMod val="50000"/>
                  </a:schemeClr>
                </a:solidFill>
                <a:latin typeface="Arial" panose="020B0604020202020204" pitchFamily="34" charset="0"/>
                <a:cs typeface="Arial" panose="020B0604020202020204" pitchFamily="34" charset="0"/>
              </a:rPr>
              <a:t> Zhou, Li-Ming Zhao and </a:t>
            </a:r>
            <a:r>
              <a:rPr lang="en-US" sz="1400" dirty="0" err="1">
                <a:solidFill>
                  <a:schemeClr val="accent1">
                    <a:lumMod val="50000"/>
                  </a:schemeClr>
                </a:solidFill>
                <a:latin typeface="Arial" panose="020B0604020202020204" pitchFamily="34" charset="0"/>
                <a:cs typeface="Arial" panose="020B0604020202020204" pitchFamily="34" charset="0"/>
              </a:rPr>
              <a:t>Bao</a:t>
            </a:r>
            <a:r>
              <a:rPr lang="en-US" sz="1400" dirty="0">
                <a:solidFill>
                  <a:schemeClr val="accent1">
                    <a:lumMod val="50000"/>
                  </a:schemeClr>
                </a:solidFill>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 </a:t>
            </a:r>
            <a:endParaRPr lang="en-US" sz="14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[7] </a:t>
            </a:r>
            <a:r>
              <a:rPr lang="en-US" sz="1400" dirty="0" err="1">
                <a:solidFill>
                  <a:schemeClr val="accent1">
                    <a:lumMod val="50000"/>
                  </a:schemeClr>
                </a:solidFill>
                <a:latin typeface="Arial" panose="020B0604020202020204" pitchFamily="34" charset="0"/>
                <a:cs typeface="Arial" panose="020B0604020202020204" pitchFamily="34" charset="0"/>
              </a:rPr>
              <a:t>Olof</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Persson</a:t>
            </a:r>
            <a:r>
              <a:rPr lang="en-US" sz="1400" dirty="0">
                <a:solidFill>
                  <a:schemeClr val="accent1">
                    <a:lumMod val="50000"/>
                  </a:schemeClr>
                </a:solidFill>
                <a:latin typeface="Arial" panose="020B0604020202020204" pitchFamily="34" charset="0"/>
                <a:cs typeface="Arial" panose="020B0604020202020204" pitchFamily="34" charset="0"/>
              </a:rPr>
              <a:t>, Gilbert </a:t>
            </a:r>
            <a:r>
              <a:rPr lang="en-US" sz="1400" dirty="0" err="1">
                <a:solidFill>
                  <a:schemeClr val="accent1">
                    <a:lumMod val="50000"/>
                  </a:schemeClr>
                </a:solidFill>
                <a:latin typeface="Arial" panose="020B0604020202020204" pitchFamily="34" charset="0"/>
                <a:cs typeface="Arial" panose="020B0604020202020204" pitchFamily="34" charset="0"/>
              </a:rPr>
              <a:t>Strang</a:t>
            </a:r>
            <a:r>
              <a:rPr lang="en-US" sz="1400" dirty="0">
                <a:solidFill>
                  <a:schemeClr val="accent1">
                    <a:lumMod val="50000"/>
                  </a:schemeClr>
                </a:solidFill>
                <a:latin typeface="Arial" panose="020B0604020202020204" pitchFamily="34" charset="0"/>
                <a:cs typeface="Arial" panose="020B0604020202020204" pitchFamily="34" charset="0"/>
              </a:rPr>
              <a:t>, "Smoothing by </a:t>
            </a:r>
            <a:r>
              <a:rPr lang="en-US" sz="1400" dirty="0" err="1">
                <a:solidFill>
                  <a:schemeClr val="accent1">
                    <a:lumMod val="50000"/>
                  </a:schemeClr>
                </a:solidFill>
                <a:latin typeface="Arial" panose="020B0604020202020204" pitchFamily="34" charset="0"/>
                <a:cs typeface="Arial" panose="020B0604020202020204" pitchFamily="34" charset="0"/>
              </a:rPr>
              <a:t>Savitzky-Golay</a:t>
            </a:r>
            <a:r>
              <a:rPr lang="en-US" sz="1400" dirty="0">
                <a:solidFill>
                  <a:schemeClr val="accent1">
                    <a:lumMod val="50000"/>
                  </a:schemeClr>
                </a:solidFill>
                <a:latin typeface="Arial" panose="020B0604020202020204" pitchFamily="34" charset="0"/>
                <a:cs typeface="Arial" panose="020B0604020202020204" pitchFamily="34" charset="0"/>
              </a:rPr>
              <a:t>," pp. 3-5, 2005</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[8] </a:t>
            </a:r>
            <a:r>
              <a:rPr lang="en-US" sz="1400" dirty="0" err="1">
                <a:solidFill>
                  <a:schemeClr val="accent1">
                    <a:lumMod val="50000"/>
                  </a:schemeClr>
                </a:solidFill>
                <a:latin typeface="Arial" panose="020B0604020202020204" pitchFamily="34" charset="0"/>
                <a:cs typeface="Arial" panose="020B0604020202020204" pitchFamily="34" charset="0"/>
              </a:rPr>
              <a:t>Zhiguang</a:t>
            </a:r>
            <a:r>
              <a:rPr lang="en-US" sz="1400" dirty="0">
                <a:solidFill>
                  <a:schemeClr val="accent1">
                    <a:lumMod val="50000"/>
                  </a:schemeClr>
                </a:solidFill>
                <a:latin typeface="Arial" panose="020B0604020202020204" pitchFamily="34" charset="0"/>
                <a:cs typeface="Arial" panose="020B0604020202020204" pitchFamily="34" charset="0"/>
              </a:rPr>
              <a:t> Wang, </a:t>
            </a:r>
            <a:r>
              <a:rPr lang="en-US" sz="1400" dirty="0" err="1">
                <a:solidFill>
                  <a:schemeClr val="accent1">
                    <a:lumMod val="50000"/>
                  </a:schemeClr>
                </a:solidFill>
                <a:latin typeface="Arial" panose="020B0604020202020204" pitchFamily="34" charset="0"/>
                <a:cs typeface="Arial" panose="020B0604020202020204" pitchFamily="34" charset="0"/>
              </a:rPr>
              <a:t>Weizhong</a:t>
            </a:r>
            <a:r>
              <a:rPr lang="en-US" sz="1400" dirty="0">
                <a:solidFill>
                  <a:schemeClr val="accent1">
                    <a:lumMod val="50000"/>
                  </a:schemeClr>
                </a:solidFill>
                <a:latin typeface="Arial" panose="020B0604020202020204" pitchFamily="34" charset="0"/>
                <a:cs typeface="Arial" panose="020B0604020202020204" pitchFamily="34" charset="0"/>
              </a:rPr>
              <a:t> Yan, and Tim Oates, "Time series classification from scratch with deep neural networks: A strong baseline," IEEE international joint conference on neural networks, pp. 157-1585, 2017. </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[9] </a:t>
            </a:r>
            <a:r>
              <a:rPr lang="en-US" sz="1400" dirty="0" err="1">
                <a:solidFill>
                  <a:schemeClr val="accent1">
                    <a:lumMod val="50000"/>
                  </a:schemeClr>
                </a:solidFill>
                <a:latin typeface="Arial" panose="020B0604020202020204" pitchFamily="34" charset="0"/>
                <a:cs typeface="Arial" panose="020B0604020202020204" pitchFamily="34" charset="0"/>
              </a:rPr>
              <a:t>Tsinalis</a:t>
            </a:r>
            <a:r>
              <a:rPr lang="en-US" sz="1400" dirty="0">
                <a:solidFill>
                  <a:schemeClr val="accent1">
                    <a:lumMod val="50000"/>
                  </a:schemeClr>
                </a:solidFill>
                <a:latin typeface="Arial" panose="020B0604020202020204" pitchFamily="34" charset="0"/>
                <a:cs typeface="Arial" panose="020B0604020202020204" pitchFamily="34" charset="0"/>
              </a:rPr>
              <a:t>, O., P. M. Matthews, and Y. </a:t>
            </a:r>
            <a:r>
              <a:rPr lang="en-US" sz="1400" dirty="0" err="1">
                <a:solidFill>
                  <a:schemeClr val="accent1">
                    <a:lumMod val="50000"/>
                  </a:schemeClr>
                </a:solidFill>
                <a:latin typeface="Arial" panose="020B0604020202020204" pitchFamily="34" charset="0"/>
                <a:cs typeface="Arial" panose="020B0604020202020204" pitchFamily="34" charset="0"/>
              </a:rPr>
              <a:t>Guo</a:t>
            </a:r>
            <a:r>
              <a:rPr lang="en-US" sz="1400" dirty="0">
                <a:solidFill>
                  <a:schemeClr val="accent1">
                    <a:lumMod val="50000"/>
                  </a:schemeClr>
                </a:solidFill>
                <a:latin typeface="Arial" panose="020B0604020202020204" pitchFamily="34" charset="0"/>
                <a:cs typeface="Arial" panose="020B0604020202020204" pitchFamily="34" charset="0"/>
              </a:rPr>
              <a:t>, "Automatic sleep stage scoring using time-frequency analysis and stacked sparse </a:t>
            </a:r>
            <a:r>
              <a:rPr lang="en-US" sz="1400" dirty="0" err="1">
                <a:solidFill>
                  <a:schemeClr val="accent1">
                    <a:lumMod val="50000"/>
                  </a:schemeClr>
                </a:solidFill>
                <a:latin typeface="Arial" panose="020B0604020202020204" pitchFamily="34" charset="0"/>
                <a:cs typeface="Arial" panose="020B0604020202020204" pitchFamily="34" charset="0"/>
              </a:rPr>
              <a:t>autoencoders</a:t>
            </a:r>
            <a:r>
              <a:rPr lang="en-US" sz="1400" dirty="0">
                <a:solidFill>
                  <a:schemeClr val="accent1">
                    <a:lumMod val="50000"/>
                  </a:schemeClr>
                </a:solidFill>
                <a:latin typeface="Arial" panose="020B0604020202020204" pitchFamily="34" charset="0"/>
                <a:cs typeface="Arial" panose="020B0604020202020204" pitchFamily="34" charset="0"/>
              </a:rPr>
              <a:t>," Annals of Biomedical Engineering, pp. 1-15, 2015</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[10] </a:t>
            </a:r>
            <a:r>
              <a:rPr lang="en-US" sz="1400" dirty="0">
                <a:solidFill>
                  <a:schemeClr val="accent1">
                    <a:lumMod val="50000"/>
                  </a:schemeClr>
                </a:solidFill>
                <a:latin typeface="Arial" panose="020B0604020202020204" pitchFamily="34" charset="0"/>
                <a:cs typeface="Arial" panose="020B0604020202020204" pitchFamily="34" charset="0"/>
              </a:rPr>
              <a:t>W. S. </a:t>
            </a:r>
            <a:r>
              <a:rPr lang="en-US" sz="1400" dirty="0" err="1">
                <a:solidFill>
                  <a:schemeClr val="accent1">
                    <a:lumMod val="50000"/>
                  </a:schemeClr>
                </a:solidFill>
                <a:latin typeface="Arial" panose="020B0604020202020204" pitchFamily="34" charset="0"/>
                <a:cs typeface="Arial" panose="020B0604020202020204" pitchFamily="34" charset="0"/>
              </a:rPr>
              <a:t>Krumholz</a:t>
            </a:r>
            <a:r>
              <a:rPr lang="en-US" sz="1400" dirty="0">
                <a:solidFill>
                  <a:schemeClr val="accent1">
                    <a:lumMod val="50000"/>
                  </a:schemeClr>
                </a:solidFill>
                <a:latin typeface="Arial" panose="020B0604020202020204" pitchFamily="34" charset="0"/>
                <a:cs typeface="Arial" panose="020B0604020202020204" pitchFamily="34" charset="0"/>
              </a:rPr>
              <a:t>. A., "Quality Standards Subcommittee of the American Academy of Neurology," American Epilepsy Society, pp. 69-72, 2007. </a:t>
            </a:r>
          </a:p>
        </p:txBody>
      </p:sp>
      <p:sp>
        <p:nvSpPr>
          <p:cNvPr id="4" name="Slide Number Placeholder 3"/>
          <p:cNvSpPr>
            <a:spLocks noGrp="1"/>
          </p:cNvSpPr>
          <p:nvPr>
            <p:ph type="sldNum" sz="quarter" idx="12"/>
          </p:nvPr>
        </p:nvSpPr>
        <p:spPr/>
        <p:txBody>
          <a:bodyPr/>
          <a:lstStyle/>
          <a:p>
            <a:fld id="{5386A883-5FC4-4262-A98F-C80AFCD71EF3}" type="slidenum">
              <a:rPr lang="en-US" smtClean="0"/>
              <a:t>28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739053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1435608" y="2359152"/>
            <a:ext cx="9592056" cy="2176272"/>
          </a:xfrm>
        </p:spPr>
        <p:txBody>
          <a:bodyPr>
            <a:normAutofit lnSpcReduction="10000"/>
          </a:bodyPr>
          <a:lstStyle/>
          <a:p>
            <a:pPr marL="0" indent="0" algn="ctr">
              <a:lnSpc>
                <a:spcPct val="150000"/>
              </a:lnSpc>
              <a:buNone/>
            </a:pPr>
            <a:r>
              <a:rPr lang="en-US" sz="4800" b="1" dirty="0" smtClean="0">
                <a:solidFill>
                  <a:schemeClr val="accent1">
                    <a:lumMod val="50000"/>
                  </a:schemeClr>
                </a:solidFill>
                <a:latin typeface="Arial" panose="020B0604020202020204" pitchFamily="34" charset="0"/>
                <a:cs typeface="Arial" panose="020B0604020202020204" pitchFamily="34" charset="0"/>
              </a:rPr>
              <a:t>XIN CẢM ƠN QUÝ </a:t>
            </a:r>
            <a:r>
              <a:rPr lang="en-US" sz="4800" b="1" dirty="0" smtClean="0">
                <a:solidFill>
                  <a:schemeClr val="accent1">
                    <a:lumMod val="50000"/>
                  </a:schemeClr>
                </a:solidFill>
                <a:latin typeface="Arial" panose="020B0604020202020204" pitchFamily="34" charset="0"/>
                <a:cs typeface="Arial" panose="020B0604020202020204" pitchFamily="34" charset="0"/>
              </a:rPr>
              <a:t>HỘI ĐỒNG </a:t>
            </a:r>
            <a:r>
              <a:rPr lang="en-US" sz="4800" b="1" dirty="0" smtClean="0">
                <a:solidFill>
                  <a:schemeClr val="accent1">
                    <a:lumMod val="50000"/>
                  </a:schemeClr>
                </a:solidFill>
                <a:latin typeface="Arial" panose="020B0604020202020204" pitchFamily="34" charset="0"/>
                <a:cs typeface="Arial" panose="020B0604020202020204" pitchFamily="34" charset="0"/>
              </a:rPr>
              <a:t>ĐÃ </a:t>
            </a:r>
            <a:r>
              <a:rPr lang="en-US" sz="4800" b="1" dirty="0" smtClean="0">
                <a:solidFill>
                  <a:schemeClr val="accent1">
                    <a:lumMod val="50000"/>
                  </a:schemeClr>
                </a:solidFill>
                <a:latin typeface="Arial" panose="020B0604020202020204" pitchFamily="34" charset="0"/>
                <a:cs typeface="Arial" panose="020B0604020202020204" pitchFamily="34" charset="0"/>
              </a:rPr>
              <a:t>LẮNG NGHE</a:t>
            </a:r>
            <a:endParaRPr lang="en-US" sz="5400" b="1" dirty="0"/>
          </a:p>
        </p:txBody>
      </p:sp>
    </p:spTree>
    <p:extLst>
      <p:ext uri="{BB962C8B-B14F-4D97-AF65-F5344CB8AC3E}">
        <p14:creationId xmlns:p14="http://schemas.microsoft.com/office/powerpoint/2010/main" val="1350261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845868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I. </a:t>
            </a:r>
            <a:r>
              <a:rPr lang="en-US" sz="3600" b="1" dirty="0" smtClean="0">
                <a:solidFill>
                  <a:srgbClr val="FF0000"/>
                </a:solidFill>
                <a:latin typeface="Arial" panose="020B0604020202020204" pitchFamily="34" charset="0"/>
                <a:cs typeface="Arial" panose="020B0604020202020204" pitchFamily="34" charset="0"/>
              </a:rPr>
              <a:t>TỔNG QUAN</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057818"/>
            <a:ext cx="10515600" cy="5461854"/>
          </a:xfrm>
        </p:spPr>
        <p:txBody>
          <a:bodyPr>
            <a:normAutofit/>
          </a:bodyPr>
          <a:lstStyle/>
          <a:p>
            <a:pPr marL="0" indent="0" algn="just">
              <a:lnSpc>
                <a:spcPct val="10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chứa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tin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não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trò</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trọng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trong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não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cung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cấp</a:t>
            </a:r>
            <a:r>
              <a:rPr lang="en-US" sz="2400" dirty="0">
                <a:solidFill>
                  <a:schemeClr val="accent1">
                    <a:lumMod val="50000"/>
                  </a:schemeClr>
                </a:solidFill>
                <a:latin typeface="Arial" panose="020B0604020202020204" pitchFamily="34" charset="0"/>
                <a:cs typeface="Arial" panose="020B0604020202020204" pitchFamily="34" charset="0"/>
              </a:rPr>
              <a:t> thông tin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hoạt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thức</a:t>
            </a:r>
            <a:r>
              <a:rPr lang="en-US" sz="2400" dirty="0" smtClean="0">
                <a:solidFill>
                  <a:schemeClr val="accent1">
                    <a:lumMod val="50000"/>
                  </a:schemeClr>
                </a:solidFill>
                <a:latin typeface="Arial" panose="020B0604020202020204" pitchFamily="34" charset="0"/>
                <a:cs typeface="Arial" panose="020B0604020202020204" pitchFamily="34" charset="0"/>
              </a:rPr>
              <a:t> [1].</a:t>
            </a:r>
          </a:p>
          <a:p>
            <a:pPr marL="0" indent="0" algn="just">
              <a:lnSpc>
                <a:spcPct val="100000"/>
              </a:lnSpc>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phương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biểu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Jianhua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Wang (2019), </a:t>
            </a:r>
            <a:r>
              <a:rPr lang="en-US" sz="2400" dirty="0" err="1">
                <a:solidFill>
                  <a:schemeClr val="accent1">
                    <a:lumMod val="50000"/>
                  </a:schemeClr>
                </a:solidFill>
                <a:latin typeface="Arial" panose="020B0604020202020204" pitchFamily="34" charset="0"/>
                <a:cs typeface="Arial" panose="020B0604020202020204" pitchFamily="34" charset="0"/>
              </a:rPr>
              <a:t>Liangjie</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Wei (2019), </a:t>
            </a:r>
            <a:r>
              <a:rPr lang="en-US" sz="2400" dirty="0" err="1">
                <a:solidFill>
                  <a:schemeClr val="accent1">
                    <a:lumMod val="50000"/>
                  </a:schemeClr>
                </a:solidFill>
                <a:latin typeface="Arial" panose="020B0604020202020204" pitchFamily="34" charset="0"/>
                <a:cs typeface="Arial" panose="020B0604020202020204" pitchFamily="34" charset="0"/>
              </a:rPr>
              <a:t>Rajedra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Acharya (2017) [2][3][4].</a:t>
            </a:r>
          </a:p>
          <a:p>
            <a:pPr marL="0" indent="0" algn="just">
              <a:lnSpc>
                <a:spcPct val="100000"/>
              </a:lnSpc>
              <a:buNone/>
            </a:pPr>
            <a:r>
              <a:rPr lang="en-US" sz="2400" dirty="0" smtClean="0">
                <a:solidFill>
                  <a:schemeClr val="accent1">
                    <a:lumMod val="50000"/>
                  </a:schemeClr>
                </a:solidFill>
              </a:rPr>
              <a:t>	</a:t>
            </a:r>
            <a:r>
              <a:rPr lang="vi-VN" sz="2400" dirty="0" smtClean="0">
                <a:solidFill>
                  <a:schemeClr val="accent1">
                    <a:lumMod val="50000"/>
                  </a:schemeClr>
                </a:solidFill>
              </a:rPr>
              <a:t>Đề </a:t>
            </a:r>
            <a:r>
              <a:rPr lang="vi-VN" sz="2400" dirty="0">
                <a:solidFill>
                  <a:schemeClr val="accent1">
                    <a:lumMod val="50000"/>
                  </a:schemeClr>
                </a:solidFill>
              </a:rPr>
              <a:t>tài “</a:t>
            </a:r>
            <a:r>
              <a:rPr lang="vi-VN" sz="2400" b="1" dirty="0">
                <a:solidFill>
                  <a:schemeClr val="accent1">
                    <a:lumMod val="50000"/>
                  </a:schemeClr>
                </a:solidFill>
              </a:rPr>
              <a:t>đánh giá mối quan hệ giữa hoạt động</a:t>
            </a:r>
            <a:r>
              <a:rPr lang="en-US" sz="2400" b="1" dirty="0">
                <a:solidFill>
                  <a:schemeClr val="accent1">
                    <a:lumMod val="50000"/>
                  </a:schemeClr>
                </a:solidFill>
              </a:rPr>
              <a:t> </a:t>
            </a:r>
            <a:r>
              <a:rPr lang="vi-VN" sz="2400" b="1" dirty="0">
                <a:solidFill>
                  <a:schemeClr val="accent1">
                    <a:lumMod val="50000"/>
                  </a:schemeClr>
                </a:solidFill>
              </a:rPr>
              <a:t>thể chất và não người thông qua</a:t>
            </a:r>
            <a:r>
              <a:rPr lang="en-US" sz="2400" b="1" dirty="0">
                <a:solidFill>
                  <a:schemeClr val="accent1">
                    <a:lumMod val="50000"/>
                  </a:schemeClr>
                </a:solidFill>
              </a:rPr>
              <a:t> </a:t>
            </a:r>
            <a:r>
              <a:rPr lang="vi-VN" sz="2400" b="1" dirty="0">
                <a:solidFill>
                  <a:schemeClr val="accent1">
                    <a:lumMod val="50000"/>
                  </a:schemeClr>
                </a:solidFill>
              </a:rPr>
              <a:t>tín hiệu điện não </a:t>
            </a:r>
            <a:r>
              <a:rPr lang="en-US" sz="2400" b="1" dirty="0">
                <a:solidFill>
                  <a:schemeClr val="accent1">
                    <a:lumMod val="50000"/>
                  </a:schemeClr>
                </a:solidFill>
              </a:rPr>
              <a:t>EEG</a:t>
            </a:r>
            <a:r>
              <a:rPr lang="vi-VN" sz="2400" dirty="0">
                <a:solidFill>
                  <a:schemeClr val="accent1">
                    <a:lumMod val="50000"/>
                  </a:schemeClr>
                </a:solidFill>
              </a:rPr>
              <a:t>” </a:t>
            </a:r>
            <a:r>
              <a:rPr lang="en-US" sz="2400" dirty="0" err="1">
                <a:solidFill>
                  <a:schemeClr val="accent1">
                    <a:lumMod val="50000"/>
                  </a:schemeClr>
                </a:solidFill>
                <a:latin typeface="Arial" panose="020B0604020202020204" pitchFamily="34" charset="0"/>
                <a:cs typeface="Arial" panose="020B0604020202020204" pitchFamily="34" charset="0"/>
              </a:rPr>
              <a:t>nhằm</a:t>
            </a:r>
            <a:r>
              <a:rPr lang="en-US" sz="2400" dirty="0" smtClean="0">
                <a:solidFill>
                  <a:schemeClr val="accent1">
                    <a:lumMod val="50000"/>
                  </a:schemeClr>
                </a:solidFill>
              </a:rPr>
              <a:t> </a:t>
            </a:r>
            <a:r>
              <a:rPr lang="vi-VN" sz="2400" dirty="0" smtClean="0">
                <a:solidFill>
                  <a:schemeClr val="accent1">
                    <a:lumMod val="50000"/>
                  </a:schemeClr>
                </a:solidFill>
              </a:rPr>
              <a:t>tìm </a:t>
            </a:r>
            <a:r>
              <a:rPr lang="vi-VN" sz="2400" dirty="0">
                <a:solidFill>
                  <a:schemeClr val="accent1">
                    <a:lumMod val="50000"/>
                  </a:schemeClr>
                </a:solidFill>
              </a:rPr>
              <a:t>hiểu và lựa chọn giải pháp, thuật toán mang lại kết quả tốt nhất cho vấn</a:t>
            </a:r>
            <a:r>
              <a:rPr lang="en-US" sz="2400" dirty="0">
                <a:solidFill>
                  <a:schemeClr val="accent1">
                    <a:lumMod val="50000"/>
                  </a:schemeClr>
                </a:solidFill>
              </a:rPr>
              <a:t> </a:t>
            </a:r>
            <a:r>
              <a:rPr lang="en-US" sz="2400" dirty="0" err="1">
                <a:solidFill>
                  <a:schemeClr val="accent1">
                    <a:lumMod val="50000"/>
                  </a:schemeClr>
                </a:solidFill>
                <a:latin typeface="Arial" panose="020B0604020202020204" pitchFamily="34" charset="0"/>
                <a:cs typeface="Arial" panose="020B0604020202020204" pitchFamily="34" charset="0"/>
              </a:rPr>
              <a:t>đề</a:t>
            </a:r>
            <a:r>
              <a:rPr lang="vi-VN" sz="2400" dirty="0">
                <a:solidFill>
                  <a:schemeClr val="accent1">
                    <a:lumMod val="50000"/>
                  </a:schemeClr>
                </a:solidFill>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rPr>
              <a:t>EEG</a:t>
            </a:r>
            <a:r>
              <a:rPr lang="vi-VN" sz="2400" dirty="0">
                <a:solidFill>
                  <a:schemeClr val="accent1">
                    <a:lumMod val="50000"/>
                  </a:schemeClr>
                </a:solidFill>
              </a:rPr>
              <a:t>. Và đặc biệt đi sâu vào mạng nơ-ron tích chập (CNNs).</a:t>
            </a:r>
          </a:p>
          <a:p>
            <a:pPr marL="0" indent="0" algn="just">
              <a:lnSpc>
                <a:spcPct val="100000"/>
              </a:lnSpc>
              <a:buNone/>
            </a:pP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91318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Content Placeholder 2"/>
          <p:cNvSpPr>
            <a:spLocks noGrp="1"/>
          </p:cNvSpPr>
          <p:nvPr>
            <p:ph idx="1"/>
          </p:nvPr>
        </p:nvSpPr>
        <p:spPr>
          <a:xfrm>
            <a:off x="315885" y="998876"/>
            <a:ext cx="11513126" cy="5601430"/>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MỤC TIÊU</a:t>
            </a:r>
          </a:p>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vi-VN" sz="2400" dirty="0" smtClean="0">
                <a:solidFill>
                  <a:schemeClr val="accent1">
                    <a:lumMod val="50000"/>
                  </a:schemeClr>
                </a:solidFill>
                <a:latin typeface="Arial" panose="020B0604020202020204" pitchFamily="34" charset="0"/>
                <a:cs typeface="Arial" panose="020B0604020202020204" pitchFamily="34" charset="0"/>
              </a:rPr>
              <a:t> xây </a:t>
            </a:r>
            <a:r>
              <a:rPr lang="vi-VN" sz="2400" dirty="0">
                <a:solidFill>
                  <a:schemeClr val="accent1">
                    <a:lumMod val="50000"/>
                  </a:schemeClr>
                </a:solidFill>
                <a:latin typeface="Arial" panose="020B0604020202020204" pitchFamily="34" charset="0"/>
                <a:cs typeface="Arial" panose="020B0604020202020204" pitchFamily="34" charset="0"/>
              </a:rPr>
              <a:t>dựng một hệ thống thực hiện việc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sử dụng phương pháp mạng nơ-ron tích chập CNN. Trong hệ thống này, tập </a:t>
            </a:r>
            <a:r>
              <a:rPr lang="vi-VN" sz="2400" dirty="0" smtClean="0">
                <a:solidFill>
                  <a:schemeClr val="accent1">
                    <a:lumMod val="50000"/>
                  </a:schemeClr>
                </a:solidFill>
                <a:latin typeface="Arial" panose="020B0604020202020204" pitchFamily="34" charset="0"/>
                <a:cs typeface="Arial" panose="020B0604020202020204" pitchFamily="34" charset="0"/>
              </a:rPr>
              <a:t>dữ </a:t>
            </a:r>
            <a:r>
              <a:rPr lang="vi-VN" sz="2400" dirty="0">
                <a:solidFill>
                  <a:schemeClr val="accent1">
                    <a:lumMod val="50000"/>
                  </a:schemeClr>
                </a:solidFill>
                <a:latin typeface="Arial" panose="020B0604020202020204" pitchFamily="34" charset="0"/>
                <a:cs typeface="Arial" panose="020B0604020202020204" pitchFamily="34" charset="0"/>
              </a:rPr>
              <a:t>liệu gồm </a:t>
            </a:r>
            <a:r>
              <a:rPr lang="en-US" sz="2400" dirty="0" smtClean="0">
                <a:solidFill>
                  <a:schemeClr val="accent1">
                    <a:lumMod val="50000"/>
                  </a:schemeClr>
                </a:solidFill>
                <a:latin typeface="Arial" panose="020B0604020202020204" pitchFamily="34" charset="0"/>
                <a:cs typeface="Arial" panose="020B0604020202020204" pitchFamily="34" charset="0"/>
              </a:rPr>
              <a:t>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bởi</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vi-VN" sz="2400" dirty="0" smtClean="0">
                <a:solidFill>
                  <a:schemeClr val="accent1">
                    <a:lumMod val="50000"/>
                  </a:schemeClr>
                </a:solidFill>
                <a:latin typeface="Arial" panose="020B0604020202020204" pitchFamily="34" charset="0"/>
                <a:cs typeface="Arial" panose="020B0604020202020204" pitchFamily="34" charset="0"/>
              </a:rPr>
              <a:t>đối </a:t>
            </a:r>
            <a:r>
              <a:rPr lang="vi-VN" sz="2400" dirty="0">
                <a:solidFill>
                  <a:schemeClr val="accent1">
                    <a:lumMod val="50000"/>
                  </a:schemeClr>
                </a:solidFill>
                <a:latin typeface="Arial" panose="020B0604020202020204" pitchFamily="34" charset="0"/>
                <a:cs typeface="Arial" panose="020B0604020202020204" pitchFamily="34" charset="0"/>
              </a:rPr>
              <a:t>tượng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sinh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smtClean="0">
                <a:solidFill>
                  <a:schemeClr val="accent1">
                    <a:lumMod val="50000"/>
                  </a:schemeClr>
                </a:solidFill>
                <a:latin typeface="Arial" panose="020B0604020202020204" pitchFamily="34" charset="0"/>
                <a:cs typeface="Arial" panose="020B0604020202020204" pitchFamily="34" charset="0"/>
              </a:rPr>
              <a:t>sử </a:t>
            </a:r>
            <a:r>
              <a:rPr lang="vi-VN" sz="2400" dirty="0">
                <a:solidFill>
                  <a:schemeClr val="accent1">
                    <a:lumMod val="50000"/>
                  </a:schemeClr>
                </a:solidFill>
                <a:latin typeface="Arial" panose="020B0604020202020204" pitchFamily="34" charset="0"/>
                <a:cs typeface="Arial" panose="020B0604020202020204" pitchFamily="34" charset="0"/>
              </a:rPr>
              <a:t>dụng kit emotiv được trang bị tại phòng thí nghiệm của bộ môn Điện Tử Y Sinh, trường đại học Sư Phạm Kỹ Thuật thành phố Hồ Chí Minh. </a:t>
            </a:r>
            <a:r>
              <a:rPr lang="vi-VN" sz="2400" dirty="0" smtClean="0">
                <a:solidFill>
                  <a:schemeClr val="accent1">
                    <a:lumMod val="50000"/>
                  </a:schemeClr>
                </a:solidFill>
                <a:latin typeface="Arial" panose="020B0604020202020204" pitchFamily="34" charset="0"/>
                <a:cs typeface="Arial" panose="020B0604020202020204" pitchFamily="34" charset="0"/>
              </a:rPr>
              <a:t>Hiệu </a:t>
            </a:r>
            <a:r>
              <a:rPr lang="vi-VN" sz="2400" dirty="0">
                <a:solidFill>
                  <a:schemeClr val="accent1">
                    <a:lumMod val="50000"/>
                  </a:schemeClr>
                </a:solidFill>
                <a:latin typeface="Arial" panose="020B0604020202020204" pitchFamily="34" charset="0"/>
                <a:cs typeface="Arial" panose="020B0604020202020204" pitchFamily="34" charset="0"/>
              </a:rPr>
              <a:t>quả đánh giá qua tập dữ liệu kiểm tra đạt mục tiêu nhận diện trên 90%.</a:t>
            </a:r>
          </a:p>
          <a:p>
            <a:endParaRPr lang="en-US" dirty="0"/>
          </a:p>
        </p:txBody>
      </p:sp>
      <p:sp>
        <p:nvSpPr>
          <p:cNvPr id="13"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 TỔNG QUAN</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04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NHIỆM VỤ</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Thu </a:t>
            </a:r>
            <a:r>
              <a:rPr lang="en-US" sz="2400" dirty="0" err="1" smtClean="0">
                <a:solidFill>
                  <a:schemeClr val="accent1">
                    <a:lumMod val="50000"/>
                  </a:schemeClr>
                </a:solidFill>
                <a:latin typeface="Arial" panose="020B0604020202020204" pitchFamily="34" charset="0"/>
                <a:cs typeface="Arial" panose="020B0604020202020204" pitchFamily="34" charset="0"/>
              </a:rPr>
              <a:t>thập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kit </a:t>
            </a:r>
            <a:r>
              <a:rPr lang="en-US" sz="2400" dirty="0" err="1" smtClean="0">
                <a:solidFill>
                  <a:schemeClr val="accent1">
                    <a:lumMod val="50000"/>
                  </a:schemeClr>
                </a:solidFill>
                <a:latin typeface="Arial" panose="020B0604020202020204" pitchFamily="34" charset="0"/>
                <a:cs typeface="Arial" panose="020B0604020202020204" pitchFamily="34" charset="0"/>
              </a:rPr>
              <a:t>Emotiv</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epoc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qua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thiết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dạng</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a:t>
            </a:r>
          </a:p>
          <a:p>
            <a:endParaRPr lang="en-US" dirty="0"/>
          </a:p>
        </p:txBody>
      </p:sp>
      <p:sp>
        <p:nvSpPr>
          <p:cNvPr id="11"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 TỔNG QUAN</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868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ĐỀ XUẤT PHÂN LOẠI TÍN HIỆU</a:t>
            </a:r>
          </a:p>
          <a:p>
            <a:endParaRPr lang="en-US" dirty="0"/>
          </a:p>
        </p:txBody>
      </p:sp>
      <p:pic>
        <p:nvPicPr>
          <p:cNvPr id="2" name="Picture 1"/>
          <p:cNvPicPr>
            <a:picLocks noChangeAspect="1"/>
          </p:cNvPicPr>
          <p:nvPr/>
        </p:nvPicPr>
        <p:blipFill>
          <a:blip r:embed="rId5"/>
          <a:stretch>
            <a:fillRect/>
          </a:stretch>
        </p:blipFill>
        <p:spPr>
          <a:xfrm>
            <a:off x="615142" y="1985962"/>
            <a:ext cx="10798233" cy="3831223"/>
          </a:xfrm>
          <a:prstGeom prst="rect">
            <a:avLst/>
          </a:prstGeom>
        </p:spPr>
      </p:pic>
      <p:sp>
        <p:nvSpPr>
          <p:cNvPr id="3" name="TextBox 2"/>
          <p:cNvSpPr txBox="1"/>
          <p:nvPr/>
        </p:nvSpPr>
        <p:spPr>
          <a:xfrm>
            <a:off x="3180533" y="5987018"/>
            <a:ext cx="543006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1: </a:t>
            </a:r>
            <a:r>
              <a:rPr lang="en-US" dirty="0" err="1" smtClean="0">
                <a:solidFill>
                  <a:schemeClr val="accent1">
                    <a:lumMod val="50000"/>
                  </a:schemeClr>
                </a:solidFill>
                <a:latin typeface="Arial" panose="020B0604020202020204" pitchFamily="34" charset="0"/>
                <a:cs typeface="Arial" panose="020B0604020202020204" pitchFamily="34" charset="0"/>
              </a:rPr>
              <a:t>sơ</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đồ</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khối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giai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đoạn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xử</a:t>
            </a:r>
            <a:r>
              <a:rPr lang="en-US" dirty="0" smtClean="0">
                <a:solidFill>
                  <a:schemeClr val="accent1">
                    <a:lumMod val="50000"/>
                  </a:schemeClr>
                </a:solidFill>
                <a:latin typeface="Arial" panose="020B0604020202020204" pitchFamily="34" charset="0"/>
                <a:cs typeface="Arial" panose="020B0604020202020204" pitchFamily="34" charset="0"/>
              </a:rPr>
              <a:t> lý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EEG</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834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4417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THU TÍN HIỆU</a:t>
            </a:r>
          </a:p>
          <a:p>
            <a:endParaRPr lang="en-US" dirty="0"/>
          </a:p>
        </p:txBody>
      </p:sp>
      <p:pic>
        <p:nvPicPr>
          <p:cNvPr id="11" name="Picture 10" descr="HÃ¬nh áº£nh cÃ³ liÃªn quan"/>
          <p:cNvPicPr/>
          <p:nvPr/>
        </p:nvPicPr>
        <p:blipFill>
          <a:blip r:embed="rId4">
            <a:extLst>
              <a:ext uri="{28A0092B-C50C-407E-A947-70E740481C1C}">
                <a14:useLocalDpi xmlns:a14="http://schemas.microsoft.com/office/drawing/2010/main" val="0"/>
              </a:ext>
            </a:extLst>
          </a:blip>
          <a:srcRect/>
          <a:stretch>
            <a:fillRect/>
          </a:stretch>
        </p:blipFill>
        <p:spPr bwMode="auto">
          <a:xfrm>
            <a:off x="2808143" y="2099910"/>
            <a:ext cx="2952577" cy="1682463"/>
          </a:xfrm>
          <a:prstGeom prst="rect">
            <a:avLst/>
          </a:prstGeom>
          <a:noFill/>
          <a:ln>
            <a:noFill/>
          </a:ln>
        </p:spPr>
      </p:pic>
      <p:sp>
        <p:nvSpPr>
          <p:cNvPr id="2" name="TextBox 1"/>
          <p:cNvSpPr txBox="1"/>
          <p:nvPr/>
        </p:nvSpPr>
        <p:spPr>
          <a:xfrm>
            <a:off x="1152486" y="5156021"/>
            <a:ext cx="9713940" cy="1200329"/>
          </a:xfrm>
          <a:prstGeom prst="rect">
            <a:avLst/>
          </a:prstGeom>
          <a:noFill/>
        </p:spPr>
        <p:txBody>
          <a:bodyPr wrap="square" rtlCol="0">
            <a:spAutoFit/>
          </a:bodyPr>
          <a:lstStyle/>
          <a:p>
            <a:r>
              <a:rPr lang="en-US" sz="2400" dirty="0">
                <a:solidFill>
                  <a:schemeClr val="accent1">
                    <a:lumMod val="50000"/>
                  </a:schemeClr>
                </a:solidFill>
                <a:latin typeface="Arial" panose="020B0604020202020204" pitchFamily="34" charset="0"/>
                <a:cs typeface="Arial" panose="020B0604020202020204" pitchFamily="34" charset="0"/>
              </a:rPr>
              <a:t>Emotive </a:t>
            </a:r>
            <a:r>
              <a:rPr lang="en-US" sz="2400" dirty="0" err="1">
                <a:solidFill>
                  <a:schemeClr val="accent1">
                    <a:lumMod val="50000"/>
                  </a:schemeClr>
                </a:solidFill>
                <a:latin typeface="Arial" panose="020B0604020202020204" pitchFamily="34" charset="0"/>
                <a:cs typeface="Arial" panose="020B0604020202020204" pitchFamily="34" charset="0"/>
              </a:rPr>
              <a:t>Epoc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a:t>
            </a:r>
            <a:r>
              <a:rPr lang="en-US" sz="2400" dirty="0">
                <a:solidFill>
                  <a:schemeClr val="accent1">
                    <a:lumMod val="50000"/>
                  </a:schemeClr>
                </a:solidFill>
                <a:latin typeface="Arial" panose="020B0604020202020204" pitchFamily="34" charset="0"/>
                <a:cs typeface="Arial" panose="020B0604020202020204" pitchFamily="34" charset="0"/>
              </a:rPr>
              <a:t> 14 </a:t>
            </a:r>
            <a:r>
              <a:rPr lang="en-US" sz="2400" dirty="0" err="1">
                <a:solidFill>
                  <a:schemeClr val="accent1">
                    <a:lumMod val="50000"/>
                  </a:schemeClr>
                </a:solidFill>
                <a:latin typeface="Arial" panose="020B0604020202020204" pitchFamily="34" charset="0"/>
                <a:cs typeface="Arial" panose="020B0604020202020204" pitchFamily="34" charset="0"/>
              </a:rPr>
              <a:t>kênh</a:t>
            </a:r>
            <a:r>
              <a:rPr lang="en-US" sz="2400" dirty="0">
                <a:solidFill>
                  <a:schemeClr val="accent1">
                    <a:lumMod val="50000"/>
                  </a:schemeClr>
                </a:solidFill>
                <a:latin typeface="Arial" panose="020B0604020202020204" pitchFamily="34" charset="0"/>
                <a:cs typeface="Arial" panose="020B0604020202020204" pitchFamily="34" charset="0"/>
              </a:rPr>
              <a:t>: AF3, F7, F3, FC5, T7, P7, O1, O2, P8, T8, FC6, F4, F8, AF4</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Tốc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lấy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mẫu</a:t>
            </a:r>
            <a:r>
              <a:rPr lang="en-US" sz="2400" dirty="0">
                <a:solidFill>
                  <a:schemeClr val="accent1">
                    <a:lumMod val="50000"/>
                  </a:schemeClr>
                </a:solidFill>
                <a:latin typeface="Arial" panose="020B0604020202020204" pitchFamily="34" charset="0"/>
                <a:cs typeface="Arial" panose="020B0604020202020204" pitchFamily="34" charset="0"/>
              </a:rPr>
              <a:t> 128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r>
              <a:rPr lang="en-US"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err="1" smtClean="0">
                <a:solidFill>
                  <a:schemeClr val="accent1">
                    <a:lumMod val="50000"/>
                  </a:schemeClr>
                </a:solidFill>
                <a:latin typeface="Arial" panose="020B0604020202020204" pitchFamily="34" charset="0"/>
                <a:cs typeface="Arial" panose="020B0604020202020204" pitchFamily="34" charset="0"/>
              </a:rPr>
              <a:t>giây</a:t>
            </a:r>
            <a:r>
              <a:rPr lang="en-US" sz="2400" dirty="0" smtClean="0">
                <a:solidFill>
                  <a:schemeClr val="accent1">
                    <a:lumMod val="50000"/>
                  </a:schemeClr>
                </a:solidFill>
                <a:latin typeface="Arial" panose="020B0604020202020204" pitchFamily="34" charset="0"/>
                <a:cs typeface="Arial" panose="020B0604020202020204" pitchFamily="34" charset="0"/>
              </a:rPr>
              <a:t>. [5]</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030" name="Picture 6" descr="EEG-Based Evaluation of Cognitive and Emotional Arousal when Coding in  Different Programming Langu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194" y="1953219"/>
            <a:ext cx="2371725" cy="19240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55883" y="4099865"/>
            <a:ext cx="3118104" cy="369332"/>
          </a:xfrm>
          <a:prstGeom prst="rect">
            <a:avLst/>
          </a:prstGeom>
          <a:noFill/>
        </p:spPr>
        <p:txBody>
          <a:bodyPr wrap="square" rtlCol="0">
            <a:spAutoFit/>
          </a:bodyPr>
          <a:lstStyle/>
          <a:p>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2: </a:t>
            </a:r>
            <a:r>
              <a:rPr lang="en-US" dirty="0" err="1">
                <a:solidFill>
                  <a:schemeClr val="accent1">
                    <a:lumMod val="50000"/>
                  </a:schemeClr>
                </a:solidFill>
                <a:latin typeface="Arial" panose="020B0604020202020204" pitchFamily="34" charset="0"/>
                <a:cs typeface="Arial" panose="020B0604020202020204" pitchFamily="34" charset="0"/>
              </a:rPr>
              <a:t>Vị</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trí</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các</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điện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cực</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7451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GIAO </a:t>
            </a:r>
            <a:r>
              <a:rPr lang="en-US" b="1" dirty="0" smtClean="0">
                <a:solidFill>
                  <a:schemeClr val="accent1">
                    <a:lumMod val="50000"/>
                  </a:schemeClr>
                </a:solidFill>
                <a:latin typeface="Arial" panose="020B0604020202020204" pitchFamily="34" charset="0"/>
                <a:cs typeface="Arial" panose="020B0604020202020204" pitchFamily="34" charset="0"/>
              </a:rPr>
              <a:t>THỨC THU TÍN HIỆU</a:t>
            </a: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4" name="Picture 13"/>
          <p:cNvPicPr>
            <a:picLocks noChangeAspect="1"/>
          </p:cNvPicPr>
          <p:nvPr/>
        </p:nvPicPr>
        <p:blipFill>
          <a:blip r:embed="rId4"/>
          <a:stretch>
            <a:fillRect/>
          </a:stretch>
        </p:blipFill>
        <p:spPr>
          <a:xfrm>
            <a:off x="1552575" y="2666306"/>
            <a:ext cx="8877300" cy="1143000"/>
          </a:xfrm>
          <a:prstGeom prst="rect">
            <a:avLst/>
          </a:prstGeom>
        </p:spPr>
      </p:pic>
      <p:pic>
        <p:nvPicPr>
          <p:cNvPr id="15" name="Picture 14"/>
          <p:cNvPicPr>
            <a:picLocks noChangeAspect="1"/>
          </p:cNvPicPr>
          <p:nvPr/>
        </p:nvPicPr>
        <p:blipFill>
          <a:blip r:embed="rId5"/>
          <a:stretch>
            <a:fillRect/>
          </a:stretch>
        </p:blipFill>
        <p:spPr>
          <a:xfrm>
            <a:off x="1516035" y="3964709"/>
            <a:ext cx="8877300" cy="923925"/>
          </a:xfrm>
          <a:prstGeom prst="rect">
            <a:avLst/>
          </a:prstGeom>
        </p:spPr>
      </p:pic>
      <p:sp>
        <p:nvSpPr>
          <p:cNvPr id="11" name="TextBox 10"/>
          <p:cNvSpPr txBox="1"/>
          <p:nvPr/>
        </p:nvSpPr>
        <p:spPr>
          <a:xfrm>
            <a:off x="3531754" y="5297177"/>
            <a:ext cx="6362053" cy="369332"/>
          </a:xfrm>
          <a:prstGeom prst="rect">
            <a:avLst/>
          </a:prstGeom>
          <a:noFill/>
        </p:spPr>
        <p:txBody>
          <a:bodyPr wrap="square" rtlCol="0">
            <a:spAutoFit/>
          </a:bodyPr>
          <a:lstStyle/>
          <a:p>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3: </a:t>
            </a:r>
            <a:r>
              <a:rPr lang="en-US" dirty="0" err="1" smtClean="0">
                <a:solidFill>
                  <a:schemeClr val="accent1">
                    <a:lumMod val="50000"/>
                  </a:schemeClr>
                </a:solidFill>
                <a:latin typeface="Arial" panose="020B0604020202020204" pitchFamily="34" charset="0"/>
                <a:cs typeface="Arial" panose="020B0604020202020204" pitchFamily="34" charset="0"/>
              </a:rPr>
              <a:t>Giao</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thức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167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Arial" panose="020B0604020202020204" pitchFamily="34" charset="0"/>
                <a:cs typeface="Arial" panose="020B0604020202020204" pitchFamily="34" charset="0"/>
              </a:rPr>
              <a:t>II. NỘI DUNG NGHIÊN CỨU</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17190" y="998875"/>
            <a:ext cx="10795490" cy="1095101"/>
          </a:xfrm>
        </p:spPr>
        <p:txBody>
          <a:bodyPr>
            <a:normAutofit fontScale="92500" lnSpcReduction="10000"/>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điện</a:t>
            </a:r>
            <a:r>
              <a:rPr lang="en-US" sz="2400" dirty="0" smtClean="0">
                <a:solidFill>
                  <a:schemeClr val="accent1">
                    <a:lumMod val="50000"/>
                  </a:schemeClr>
                </a:solidFill>
                <a:latin typeface="Arial" panose="020B0604020202020204" pitchFamily="34" charset="0"/>
                <a:cs typeface="Arial" panose="020B0604020202020204" pitchFamily="34" charset="0"/>
              </a:rPr>
              <a:t> cực AF3, F7, AF4, F8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đặc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trưng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[6]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83426" y="1965067"/>
            <a:ext cx="5540891" cy="4028410"/>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875835" y="1965067"/>
            <a:ext cx="5819025" cy="4028410"/>
          </a:xfrm>
          <a:prstGeom prst="rect">
            <a:avLst/>
          </a:prstGeom>
          <a:noFill/>
          <a:ln>
            <a:noFill/>
          </a:ln>
        </p:spPr>
      </p:pic>
      <p:sp>
        <p:nvSpPr>
          <p:cNvPr id="14" name="TextBox 13"/>
          <p:cNvSpPr txBox="1"/>
          <p:nvPr/>
        </p:nvSpPr>
        <p:spPr>
          <a:xfrm>
            <a:off x="1371292" y="5987018"/>
            <a:ext cx="3765158" cy="646331"/>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4: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nháy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mắt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trái</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5" name="TextBox 14"/>
          <p:cNvSpPr txBox="1"/>
          <p:nvPr/>
        </p:nvSpPr>
        <p:spPr>
          <a:xfrm>
            <a:off x="7183828" y="5993477"/>
            <a:ext cx="3765158" cy="646331"/>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5: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nháy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mắt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phải</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020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3321</TotalTime>
  <Words>2508</Words>
  <Application>Microsoft Office PowerPoint</Application>
  <PresentationFormat>Widescreen</PresentationFormat>
  <Paragraphs>665</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BÁO CÁO LUẬN VĂN</vt:lpstr>
      <vt:lpstr>NỘI DUNG BÁO CÁO</vt:lpstr>
      <vt:lpstr>I. TỔNG QUAN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 Thu Nguyen</dc:creator>
  <cp:lastModifiedBy>Trong Thu Nguyen</cp:lastModifiedBy>
  <cp:revision>196</cp:revision>
  <dcterms:created xsi:type="dcterms:W3CDTF">2020-11-02T14:24:57Z</dcterms:created>
  <dcterms:modified xsi:type="dcterms:W3CDTF">2020-11-24T16:11:00Z</dcterms:modified>
</cp:coreProperties>
</file>