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26"/>
  </p:notesMasterIdLst>
  <p:handoutMasterIdLst>
    <p:handoutMasterId r:id="rId27"/>
  </p:handoutMasterIdLst>
  <p:sldIdLst>
    <p:sldId id="256" r:id="rId2"/>
    <p:sldId id="258" r:id="rId3"/>
    <p:sldId id="259" r:id="rId4"/>
    <p:sldId id="271" r:id="rId5"/>
    <p:sldId id="261" r:id="rId6"/>
    <p:sldId id="265" r:id="rId7"/>
    <p:sldId id="266" r:id="rId8"/>
    <p:sldId id="270" r:id="rId9"/>
    <p:sldId id="267" r:id="rId10"/>
    <p:sldId id="273" r:id="rId11"/>
    <p:sldId id="274" r:id="rId12"/>
    <p:sldId id="281" r:id="rId13"/>
    <p:sldId id="282" r:id="rId14"/>
    <p:sldId id="268" r:id="rId15"/>
    <p:sldId id="275" r:id="rId16"/>
    <p:sldId id="276" r:id="rId17"/>
    <p:sldId id="277" r:id="rId18"/>
    <p:sldId id="279" r:id="rId19"/>
    <p:sldId id="278" r:id="rId20"/>
    <p:sldId id="280" r:id="rId21"/>
    <p:sldId id="272" r:id="rId22"/>
    <p:sldId id="269" r:id="rId23"/>
    <p:sldId id="283" r:id="rId24"/>
    <p:sldId id="26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14F"/>
    <a:srgbClr val="FF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24" autoAdjust="0"/>
    <p:restoredTop sz="91067" autoAdjust="0"/>
  </p:normalViewPr>
  <p:slideViewPr>
    <p:cSldViewPr snapToGrid="0">
      <p:cViewPr varScale="1">
        <p:scale>
          <a:sx n="98" d="100"/>
          <a:sy n="98" d="100"/>
        </p:scale>
        <p:origin x="108" y="240"/>
      </p:cViewPr>
      <p:guideLst/>
    </p:cSldViewPr>
  </p:slideViewPr>
  <p:notesTextViewPr>
    <p:cViewPr>
      <p:scale>
        <a:sx n="3" d="2"/>
        <a:sy n="3" d="2"/>
      </p:scale>
      <p:origin x="0" y="0"/>
    </p:cViewPr>
  </p:notesTextViewPr>
  <p:notesViewPr>
    <p:cSldViewPr snapToGrid="0">
      <p:cViewPr varScale="1">
        <p:scale>
          <a:sx n="88" d="100"/>
          <a:sy n="88" d="100"/>
        </p:scale>
        <p:origin x="3012" y="3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ffsdfsdf</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58FEB3-1516-45D7-AED1-667074EF2C2B}" type="datetimeFigureOut">
              <a:rPr lang="en-US" smtClean="0"/>
              <a:t>11/7/2020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1613E1-FBCB-4858-AE65-AE74B3040631}" type="slidenum">
              <a:rPr lang="en-US" smtClean="0"/>
              <a:t>‹#›</a:t>
            </a:fld>
            <a:endParaRPr lang="en-US"/>
          </a:p>
        </p:txBody>
      </p:sp>
    </p:spTree>
    <p:extLst>
      <p:ext uri="{BB962C8B-B14F-4D97-AF65-F5344CB8AC3E}">
        <p14:creationId xmlns:p14="http://schemas.microsoft.com/office/powerpoint/2010/main" val="114284704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err="1" smtClean="0"/>
              <a:t>ffsdfsdf</a:t>
            </a: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23D32A-A3C1-41DA-8380-8285DB1D9979}" type="datetimeFigureOut">
              <a:rPr lang="en-US" smtClean="0"/>
              <a:t>11/7/2020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98AE7B-20F8-4A05-ADEA-BD42708E0277}" type="slidenum">
              <a:rPr lang="en-US" smtClean="0"/>
              <a:t>‹#›</a:t>
            </a:fld>
            <a:endParaRPr lang="en-US"/>
          </a:p>
        </p:txBody>
      </p:sp>
    </p:spTree>
    <p:extLst>
      <p:ext uri="{BB962C8B-B14F-4D97-AF65-F5344CB8AC3E}">
        <p14:creationId xmlns:p14="http://schemas.microsoft.com/office/powerpoint/2010/main" val="273025296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solidFill>
                  <a:schemeClr val="accent1">
                    <a:lumMod val="50000"/>
                  </a:schemeClr>
                </a:solidFill>
                <a:latin typeface="Arial" panose="020B0604020202020204" pitchFamily="34" charset="0"/>
                <a:cs typeface="Arial" panose="020B0604020202020204" pitchFamily="34" charset="0"/>
              </a:rPr>
              <a:t>Lớp</a:t>
            </a:r>
            <a:r>
              <a:rPr lang="en-US" sz="1200" dirty="0" smtClean="0">
                <a:solidFill>
                  <a:schemeClr val="accent1">
                    <a:lumMod val="50000"/>
                  </a:schemeClr>
                </a:solidFill>
                <a:latin typeface="Arial" panose="020B0604020202020204" pitchFamily="34" charset="0"/>
                <a:cs typeface="Arial" panose="020B0604020202020204" pitchFamily="34" charset="0"/>
              </a:rPr>
              <a:t> </a:t>
            </a:r>
            <a:r>
              <a:rPr lang="en-US" sz="1200" dirty="0" err="1" smtClean="0">
                <a:solidFill>
                  <a:schemeClr val="accent1">
                    <a:lumMod val="50000"/>
                  </a:schemeClr>
                </a:solidFill>
                <a:latin typeface="Arial" panose="020B0604020202020204" pitchFamily="34" charset="0"/>
                <a:cs typeface="Arial" panose="020B0604020202020204" pitchFamily="34" charset="0"/>
              </a:rPr>
              <a:t>tích</a:t>
            </a:r>
            <a:r>
              <a:rPr lang="en-US" sz="1200" dirty="0" smtClean="0">
                <a:solidFill>
                  <a:schemeClr val="accent1">
                    <a:lumMod val="50000"/>
                  </a:schemeClr>
                </a:solidFill>
                <a:latin typeface="Arial" panose="020B0604020202020204" pitchFamily="34" charset="0"/>
                <a:cs typeface="Arial" panose="020B0604020202020204" pitchFamily="34" charset="0"/>
              </a:rPr>
              <a:t> </a:t>
            </a:r>
            <a:r>
              <a:rPr lang="en-US" sz="1200" dirty="0" err="1" smtClean="0">
                <a:solidFill>
                  <a:schemeClr val="accent1">
                    <a:lumMod val="50000"/>
                  </a:schemeClr>
                </a:solidFill>
                <a:latin typeface="Arial" panose="020B0604020202020204" pitchFamily="34" charset="0"/>
                <a:cs typeface="Arial" panose="020B0604020202020204" pitchFamily="34" charset="0"/>
              </a:rPr>
              <a:t>chập</a:t>
            </a:r>
            <a:r>
              <a:rPr lang="en-US" sz="1200" dirty="0" smtClean="0">
                <a:solidFill>
                  <a:schemeClr val="tx1"/>
                </a:solidFill>
                <a:latin typeface="+mn-lt"/>
                <a:cs typeface="+mn-cs"/>
              </a:rPr>
              <a:t>:</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thực</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hiện</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phép</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tính</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chập</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của</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tín</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hiệu</a:t>
            </a:r>
            <a:r>
              <a:rPr lang="en-US" sz="1200" baseline="0" dirty="0" smtClean="0">
                <a:solidFill>
                  <a:schemeClr val="tx1"/>
                </a:solidFill>
                <a:latin typeface="+mn-lt"/>
                <a:cs typeface="+mn-cs"/>
              </a:rPr>
              <a:t> và kernel </a:t>
            </a:r>
            <a:r>
              <a:rPr lang="en-US" sz="1200" baseline="0" dirty="0" err="1" smtClean="0">
                <a:solidFill>
                  <a:schemeClr val="tx1"/>
                </a:solidFill>
                <a:latin typeface="+mn-lt"/>
                <a:cs typeface="+mn-cs"/>
              </a:rPr>
              <a:t>với</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dạng</a:t>
            </a:r>
            <a:r>
              <a:rPr lang="en-US" sz="1200" baseline="0" dirty="0" smtClean="0">
                <a:solidFill>
                  <a:schemeClr val="tx1"/>
                </a:solidFill>
                <a:latin typeface="+mn-lt"/>
                <a:cs typeface="+mn-cs"/>
              </a:rPr>
              <a:t> ma </a:t>
            </a:r>
            <a:r>
              <a:rPr lang="en-US" sz="1200" baseline="0" dirty="0" err="1" smtClean="0">
                <a:solidFill>
                  <a:schemeClr val="tx1"/>
                </a:solidFill>
                <a:latin typeface="+mn-lt"/>
                <a:cs typeface="+mn-cs"/>
              </a:rPr>
              <a:t>trận</a:t>
            </a:r>
            <a:r>
              <a:rPr lang="en-US" sz="1200" baseline="0" dirty="0" smtClean="0">
                <a:solidFill>
                  <a:schemeClr val="tx1"/>
                </a:solidFill>
                <a:latin typeface="+mn-lt"/>
                <a:cs typeface="+mn-cs"/>
              </a:rPr>
              <a:t> 1 * x </a:t>
            </a:r>
            <a:r>
              <a:rPr lang="en-US" sz="1200" baseline="0" dirty="0" err="1" smtClean="0">
                <a:solidFill>
                  <a:schemeClr val="tx1"/>
                </a:solidFill>
                <a:latin typeface="+mn-lt"/>
                <a:cs typeface="+mn-cs"/>
              </a:rPr>
              <a:t>trong</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đó</a:t>
            </a:r>
            <a:r>
              <a:rPr lang="en-US" sz="1200" baseline="0" dirty="0" smtClean="0">
                <a:solidFill>
                  <a:schemeClr val="tx1"/>
                </a:solidFill>
                <a:latin typeface="+mn-lt"/>
                <a:cs typeface="+mn-cs"/>
              </a:rPr>
              <a:t> x </a:t>
            </a:r>
            <a:r>
              <a:rPr lang="en-US" sz="1200" baseline="0" dirty="0" err="1" smtClean="0">
                <a:solidFill>
                  <a:schemeClr val="tx1"/>
                </a:solidFill>
                <a:latin typeface="+mn-lt"/>
                <a:cs typeface="+mn-cs"/>
              </a:rPr>
              <a:t>là</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kích</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thước</a:t>
            </a:r>
            <a:r>
              <a:rPr lang="en-US" sz="1200" baseline="0" dirty="0" smtClean="0">
                <a:solidFill>
                  <a:schemeClr val="tx1"/>
                </a:solidFill>
                <a:latin typeface="+mn-lt"/>
                <a:cs typeface="+mn-cs"/>
              </a:rPr>
              <a:t> </a:t>
            </a:r>
            <a:r>
              <a:rPr lang="en-US" sz="1200" baseline="0" dirty="0" err="1" smtClean="0">
                <a:solidFill>
                  <a:schemeClr val="tx1"/>
                </a:solidFill>
                <a:latin typeface="+mn-lt"/>
                <a:cs typeface="+mn-cs"/>
              </a:rPr>
              <a:t>của</a:t>
            </a:r>
            <a:r>
              <a:rPr lang="en-US" sz="1200" baseline="0" dirty="0" smtClean="0">
                <a:solidFill>
                  <a:schemeClr val="tx1"/>
                </a:solidFill>
                <a:latin typeface="+mn-lt"/>
                <a:cs typeface="+mn-cs"/>
              </a:rPr>
              <a:t> kernel</a:t>
            </a:r>
            <a:endParaRPr lang="en-US" sz="1200" dirty="0" smtClean="0">
              <a:solidFill>
                <a:schemeClr val="accent1">
                  <a:lumMod val="50000"/>
                </a:schemeClr>
              </a:solidFill>
              <a:latin typeface="Arial" panose="020B0604020202020204" pitchFamily="34" charset="0"/>
              <a:cs typeface="Arial" panose="020B0604020202020204" pitchFamily="34" charset="0"/>
            </a:endParaRPr>
          </a:p>
        </p:txBody>
      </p:sp>
      <p:sp>
        <p:nvSpPr>
          <p:cNvPr id="4" name="Header Placeholder 3"/>
          <p:cNvSpPr>
            <a:spLocks noGrp="1"/>
          </p:cNvSpPr>
          <p:nvPr>
            <p:ph type="hdr" sz="quarter" idx="10"/>
          </p:nvPr>
        </p:nvSpPr>
        <p:spPr/>
        <p:txBody>
          <a:bodyPr/>
          <a:lstStyle/>
          <a:p>
            <a:r>
              <a:rPr lang="en-US" smtClean="0"/>
              <a:t>ffsdfsdf</a:t>
            </a:r>
            <a:endParaRPr lang="en-US" dirty="0"/>
          </a:p>
        </p:txBody>
      </p:sp>
      <p:sp>
        <p:nvSpPr>
          <p:cNvPr id="5" name="Slide Number Placeholder 4"/>
          <p:cNvSpPr>
            <a:spLocks noGrp="1"/>
          </p:cNvSpPr>
          <p:nvPr>
            <p:ph type="sldNum" sz="quarter" idx="11"/>
          </p:nvPr>
        </p:nvSpPr>
        <p:spPr/>
        <p:txBody>
          <a:bodyPr/>
          <a:lstStyle/>
          <a:p>
            <a:fld id="{5B98AE7B-20F8-4A05-ADEA-BD42708E0277}" type="slidenum">
              <a:rPr lang="en-US" smtClean="0"/>
              <a:t>15</a:t>
            </a:fld>
            <a:endParaRPr lang="en-US"/>
          </a:p>
        </p:txBody>
      </p:sp>
    </p:spTree>
    <p:extLst>
      <p:ext uri="{BB962C8B-B14F-4D97-AF65-F5344CB8AC3E}">
        <p14:creationId xmlns:p14="http://schemas.microsoft.com/office/powerpoint/2010/main" val="1039062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E91189-7B7D-4AA9-91C0-18DCFDAF7D90}" type="datetime1">
              <a:rPr lang="en-US" smtClean="0"/>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1655051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668562-BB8E-4F7F-91FF-FF42A88BFCF2}" type="datetime1">
              <a:rPr lang="en-US" smtClean="0"/>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328123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E41252-DEE2-4FAA-A115-CF253398828D}" type="datetime1">
              <a:rPr lang="en-US" smtClean="0"/>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2461947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2F5D8D-4259-4A29-9A86-0548BF6F3DA3}" type="datetime1">
              <a:rPr lang="en-US" smtClean="0"/>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4210067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39FCF0-3C49-4731-A8A3-6CC687697176}" type="datetime1">
              <a:rPr lang="en-US" smtClean="0"/>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956190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23114-6224-41F4-89D8-E47E24CA8F32}" type="datetime1">
              <a:rPr lang="en-US" smtClean="0"/>
              <a:t>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1646655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94C4EE-3421-4783-AABB-7E16BCA0457B}" type="datetime1">
              <a:rPr lang="en-US" smtClean="0"/>
              <a:t>11/7/2020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4262589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04EEF9-9E01-409F-912F-623576665290}" type="datetime1">
              <a:rPr lang="en-US" smtClean="0"/>
              <a:t>11/7/2020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1931898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7B47C6-B727-4441-B6C3-4C5F336B4E22}" type="datetime1">
              <a:rPr lang="en-US" smtClean="0"/>
              <a:t>11/7/2020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3219219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3362C3-3CA8-4D0C-9F0D-6C8FFF190A2C}" type="datetime1">
              <a:rPr lang="en-US" smtClean="0"/>
              <a:t>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687275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131161-5C61-4021-8230-652922A7CB65}" type="datetime1">
              <a:rPr lang="en-US" smtClean="0"/>
              <a:t>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86A883-5FC4-4262-A98F-C80AFCD71EF3}" type="slidenum">
              <a:rPr lang="en-US" smtClean="0"/>
              <a:t>‹#›</a:t>
            </a:fld>
            <a:endParaRPr lang="en-US" dirty="0"/>
          </a:p>
        </p:txBody>
      </p:sp>
    </p:spTree>
    <p:extLst>
      <p:ext uri="{BB962C8B-B14F-4D97-AF65-F5344CB8AC3E}">
        <p14:creationId xmlns:p14="http://schemas.microsoft.com/office/powerpoint/2010/main" val="1385238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F8BAFD-D18D-489F-8FA2-B70B58774EB2}" type="datetime1">
              <a:rPr lang="en-US" smtClean="0"/>
              <a:t>11/7/2020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86A883-5FC4-4262-A98F-C80AFCD71EF3}" type="slidenum">
              <a:rPr lang="en-US" smtClean="0"/>
              <a:t>‹#›</a:t>
            </a:fld>
            <a:endParaRPr lang="en-US" dirty="0"/>
          </a:p>
        </p:txBody>
      </p:sp>
    </p:spTree>
    <p:extLst>
      <p:ext uri="{BB962C8B-B14F-4D97-AF65-F5344CB8AC3E}">
        <p14:creationId xmlns:p14="http://schemas.microsoft.com/office/powerpoint/2010/main" val="1443661873"/>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3753" y="1597880"/>
            <a:ext cx="9144000" cy="664873"/>
          </a:xfrm>
        </p:spPr>
        <p:txBody>
          <a:bodyPr>
            <a:normAutofit/>
          </a:bodyPr>
          <a:lstStyle/>
          <a:p>
            <a:r>
              <a:rPr lang="en-US" sz="3000" dirty="0" smtClean="0">
                <a:solidFill>
                  <a:schemeClr val="accent1">
                    <a:lumMod val="50000"/>
                  </a:schemeClr>
                </a:solidFill>
                <a:latin typeface="Arial" panose="020B0604020202020204" pitchFamily="34" charset="0"/>
                <a:cs typeface="Arial" panose="020B0604020202020204" pitchFamily="34" charset="0"/>
              </a:rPr>
              <a:t>BÁO CÁO LUẬN VĂN</a:t>
            </a:r>
            <a:endParaRPr lang="en-US" sz="3000" dirty="0">
              <a:solidFill>
                <a:schemeClr val="accent1">
                  <a:lumMod val="50000"/>
                </a:schemeClr>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177637" y="2460444"/>
            <a:ext cx="10185862" cy="2310938"/>
          </a:xfrm>
        </p:spPr>
        <p:txBody>
          <a:bodyPr>
            <a:normAutofit/>
          </a:bodyPr>
          <a:lstStyle/>
          <a:p>
            <a:r>
              <a:rPr lang="vi-VN" sz="3600" b="1" dirty="0" smtClean="0">
                <a:solidFill>
                  <a:schemeClr val="accent1">
                    <a:lumMod val="50000"/>
                  </a:schemeClr>
                </a:solidFill>
              </a:rPr>
              <a:t>ĐÁNH GIÁ MỐI QUAN HỆ GIỮA HOẠT ĐỘNG</a:t>
            </a:r>
          </a:p>
          <a:p>
            <a:r>
              <a:rPr lang="vi-VN" sz="3600" b="1" dirty="0" smtClean="0">
                <a:solidFill>
                  <a:schemeClr val="accent1">
                    <a:lumMod val="50000"/>
                  </a:schemeClr>
                </a:solidFill>
              </a:rPr>
              <a:t> THỂ CHẤT VÀ NÃO NGƯỜI THÔNG QUA</a:t>
            </a:r>
          </a:p>
          <a:p>
            <a:r>
              <a:rPr lang="vi-VN" sz="3600" b="1" dirty="0" smtClean="0">
                <a:solidFill>
                  <a:schemeClr val="accent1">
                    <a:lumMod val="50000"/>
                  </a:schemeClr>
                </a:solidFill>
              </a:rPr>
              <a:t>TÍN HIỆU ĐIỆN NÃO EEG</a:t>
            </a:r>
          </a:p>
          <a:p>
            <a:endParaRPr lang="en-US" sz="3600" dirty="0">
              <a:solidFill>
                <a:schemeClr val="accent1">
                  <a:lumMod val="50000"/>
                </a:schemeClr>
              </a:solidFill>
            </a:endParaRPr>
          </a:p>
        </p:txBody>
      </p:sp>
      <p:sp>
        <p:nvSpPr>
          <p:cNvPr id="5" name="Slide Number Placeholder 4"/>
          <p:cNvSpPr>
            <a:spLocks noGrp="1"/>
          </p:cNvSpPr>
          <p:nvPr>
            <p:ph type="sldNum" sz="quarter" idx="12"/>
          </p:nvPr>
        </p:nvSpPr>
        <p:spPr/>
        <p:txBody>
          <a:bodyPr/>
          <a:lstStyle/>
          <a:p>
            <a:fld id="{5386A883-5FC4-4262-A98F-C80AFCD71EF3}" type="slidenum">
              <a:rPr lang="en-US" smtClean="0"/>
              <a:t>1</a:t>
            </a:fld>
            <a:endParaRPr lang="en-US" dirty="0"/>
          </a:p>
        </p:txBody>
      </p:sp>
      <p:pic>
        <p:nvPicPr>
          <p:cNvPr id="1026" name="Picture 2" descr="http://pgm.hcmute.edu.vn/assets/images/logo/logo-l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689" y="231122"/>
            <a:ext cx="4202775" cy="90774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6858260" y="97606"/>
            <a:ext cx="4929187" cy="1041259"/>
          </a:xfrm>
          <a:prstGeom prst="rect">
            <a:avLst/>
          </a:prstGeom>
        </p:spPr>
      </p:pic>
      <p:sp>
        <p:nvSpPr>
          <p:cNvPr id="6" name="Subtitle 2"/>
          <p:cNvSpPr txBox="1">
            <a:spLocks/>
          </p:cNvSpPr>
          <p:nvPr/>
        </p:nvSpPr>
        <p:spPr bwMode="auto">
          <a:xfrm>
            <a:off x="5943600" y="4527074"/>
            <a:ext cx="5970386" cy="182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US" sz="2400" b="1" kern="0" dirty="0" smtClean="0">
                <a:solidFill>
                  <a:schemeClr val="accent1">
                    <a:lumMod val="50000"/>
                  </a:schemeClr>
                </a:solidFill>
              </a:rPr>
              <a:t>GVHD: PGS.TS NGUYỄN THANH HẢI</a:t>
            </a:r>
          </a:p>
          <a:p>
            <a:pPr>
              <a:defRPr/>
            </a:pPr>
            <a:r>
              <a:rPr lang="en-US" sz="2400" b="1" kern="0" dirty="0" smtClean="0">
                <a:solidFill>
                  <a:schemeClr val="accent1">
                    <a:lumMod val="50000"/>
                  </a:schemeClr>
                </a:solidFill>
              </a:rPr>
              <a:t>HVTH</a:t>
            </a:r>
            <a:r>
              <a:rPr lang="en-US" sz="2400" b="1" kern="0" dirty="0">
                <a:solidFill>
                  <a:schemeClr val="accent1">
                    <a:lumMod val="50000"/>
                  </a:schemeClr>
                </a:solidFill>
              </a:rPr>
              <a:t>: </a:t>
            </a:r>
            <a:r>
              <a:rPr lang="en-US" sz="2400" b="1" kern="0" dirty="0" smtClean="0">
                <a:solidFill>
                  <a:schemeClr val="accent1">
                    <a:lumMod val="50000"/>
                  </a:schemeClr>
                </a:solidFill>
              </a:rPr>
              <a:t>NGUYỄN TRỌNG THƯ</a:t>
            </a:r>
            <a:endParaRPr lang="en-US" sz="2400" b="1" kern="0" dirty="0">
              <a:solidFill>
                <a:schemeClr val="accent1">
                  <a:lumMod val="50000"/>
                </a:schemeClr>
              </a:solidFill>
            </a:endParaRPr>
          </a:p>
          <a:p>
            <a:pPr>
              <a:defRPr/>
            </a:pPr>
            <a:r>
              <a:rPr lang="en-US" sz="2400" b="1" kern="0" dirty="0">
                <a:solidFill>
                  <a:schemeClr val="accent1">
                    <a:lumMod val="50000"/>
                  </a:schemeClr>
                </a:solidFill>
              </a:rPr>
              <a:t>MSHV: </a:t>
            </a:r>
            <a:r>
              <a:rPr lang="en-US" sz="2400" b="1" kern="0" dirty="0" smtClean="0">
                <a:solidFill>
                  <a:schemeClr val="accent1">
                    <a:lumMod val="50000"/>
                  </a:schemeClr>
                </a:solidFill>
              </a:rPr>
              <a:t>1880712</a:t>
            </a:r>
            <a:endParaRPr lang="en-US" sz="2400" b="1" kern="0" dirty="0">
              <a:solidFill>
                <a:schemeClr val="accent1">
                  <a:lumMod val="50000"/>
                </a:schemeClr>
              </a:solidFill>
            </a:endParaRPr>
          </a:p>
        </p:txBody>
      </p:sp>
      <p:cxnSp>
        <p:nvCxnSpPr>
          <p:cNvPr id="8" name="Straight Connector 7"/>
          <p:cNvCxnSpPr/>
          <p:nvPr/>
        </p:nvCxnSpPr>
        <p:spPr>
          <a:xfrm>
            <a:off x="315884" y="1246909"/>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7709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10</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795490" cy="737929"/>
          </a:xfrm>
        </p:spPr>
        <p:txBody>
          <a:bodyPr>
            <a:normAutofit/>
          </a:bodyPr>
          <a:lstStyle/>
          <a:p>
            <a:pPr marL="0" indent="0">
              <a:lnSpc>
                <a:spcPct val="150000"/>
              </a:lnSpc>
              <a:buNone/>
            </a:pP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tại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điện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cực</a:t>
            </a:r>
            <a:r>
              <a:rPr lang="en-US" sz="2400" dirty="0" smtClean="0">
                <a:solidFill>
                  <a:schemeClr val="accent1">
                    <a:lumMod val="50000"/>
                  </a:schemeClr>
                </a:solidFill>
                <a:latin typeface="Arial" panose="020B0604020202020204" pitchFamily="34" charset="0"/>
                <a:cs typeface="Arial" panose="020B0604020202020204" pitchFamily="34" charset="0"/>
              </a:rPr>
              <a:t> AF3, F7, AF4, F8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thí</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nghiệm</a:t>
            </a:r>
            <a:endParaRPr lang="en-US" sz="2400" dirty="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pic>
        <p:nvPicPr>
          <p:cNvPr id="11" name="Picture 10"/>
          <p:cNvPicPr/>
          <p:nvPr/>
        </p:nvPicPr>
        <p:blipFill>
          <a:blip r:embed="rId4">
            <a:extLst>
              <a:ext uri="{28A0092B-C50C-407E-A947-70E740481C1C}">
                <a14:useLocalDpi xmlns:a14="http://schemas.microsoft.com/office/drawing/2010/main" val="0"/>
              </a:ext>
            </a:extLst>
          </a:blip>
          <a:srcRect/>
          <a:stretch>
            <a:fillRect/>
          </a:stretch>
        </p:blipFill>
        <p:spPr bwMode="auto">
          <a:xfrm>
            <a:off x="483426" y="1965067"/>
            <a:ext cx="5540891" cy="4028410"/>
          </a:xfrm>
          <a:prstGeom prst="rect">
            <a:avLst/>
          </a:prstGeom>
          <a:noFill/>
          <a:ln>
            <a:noFill/>
          </a:ln>
        </p:spPr>
      </p:pic>
      <p:pic>
        <p:nvPicPr>
          <p:cNvPr id="12" name="Picture 11"/>
          <p:cNvPicPr/>
          <p:nvPr/>
        </p:nvPicPr>
        <p:blipFill>
          <a:blip r:embed="rId5">
            <a:extLst>
              <a:ext uri="{28A0092B-C50C-407E-A947-70E740481C1C}">
                <a14:useLocalDpi xmlns:a14="http://schemas.microsoft.com/office/drawing/2010/main" val="0"/>
              </a:ext>
            </a:extLst>
          </a:blip>
          <a:srcRect/>
          <a:stretch>
            <a:fillRect/>
          </a:stretch>
        </p:blipFill>
        <p:spPr bwMode="auto">
          <a:xfrm>
            <a:off x="5875835" y="1965067"/>
            <a:ext cx="5819025" cy="4028410"/>
          </a:xfrm>
          <a:prstGeom prst="rect">
            <a:avLst/>
          </a:prstGeom>
          <a:noFill/>
          <a:ln>
            <a:noFill/>
          </a:ln>
        </p:spPr>
      </p:pic>
      <p:sp>
        <p:nvSpPr>
          <p:cNvPr id="13" name="Content Placeholder 2"/>
          <p:cNvSpPr txBox="1">
            <a:spLocks/>
          </p:cNvSpPr>
          <p:nvPr/>
        </p:nvSpPr>
        <p:spPr>
          <a:xfrm>
            <a:off x="2291513" y="5800983"/>
            <a:ext cx="2089294" cy="737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400" dirty="0" err="1" smtClean="0">
                <a:solidFill>
                  <a:schemeClr val="accent1">
                    <a:lumMod val="50000"/>
                  </a:schemeClr>
                </a:solidFill>
                <a:latin typeface="Arial" panose="020B0604020202020204" pitchFamily="34" charset="0"/>
                <a:cs typeface="Arial" panose="020B0604020202020204" pitchFamily="34" charset="0"/>
              </a:rPr>
              <a:t>Nháy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mắt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trái</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dirty="0"/>
          </a:p>
        </p:txBody>
      </p:sp>
      <p:sp>
        <p:nvSpPr>
          <p:cNvPr id="16" name="Content Placeholder 2"/>
          <p:cNvSpPr txBox="1">
            <a:spLocks/>
          </p:cNvSpPr>
          <p:nvPr/>
        </p:nvSpPr>
        <p:spPr>
          <a:xfrm>
            <a:off x="7832404" y="5800982"/>
            <a:ext cx="2089294" cy="73792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400" dirty="0" err="1" smtClean="0">
                <a:solidFill>
                  <a:schemeClr val="accent1">
                    <a:lumMod val="50000"/>
                  </a:schemeClr>
                </a:solidFill>
                <a:latin typeface="Arial" panose="020B0604020202020204" pitchFamily="34" charset="0"/>
                <a:cs typeface="Arial" panose="020B0604020202020204" pitchFamily="34" charset="0"/>
              </a:rPr>
              <a:t>Nháy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mắt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phải</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7970208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11</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515600" cy="43513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TIỀN XỬ LÝ TÍN HIỆU VỚI BỘ LỌC SAVITZKY-GOLAY</a:t>
            </a:r>
          </a:p>
          <a:p>
            <a:pPr marL="0" indent="0">
              <a:buNone/>
            </a:pPr>
            <a:endParaRPr lang="en-US" dirty="0"/>
          </a:p>
        </p:txBody>
      </p:sp>
      <p:sp>
        <p:nvSpPr>
          <p:cNvPr id="2" name="TextBox 1"/>
          <p:cNvSpPr txBox="1"/>
          <p:nvPr/>
        </p:nvSpPr>
        <p:spPr>
          <a:xfrm>
            <a:off x="435960" y="4786690"/>
            <a:ext cx="11243422" cy="1200329"/>
          </a:xfrm>
          <a:prstGeom prst="rect">
            <a:avLst/>
          </a:prstGeom>
          <a:noFill/>
        </p:spPr>
        <p:txBody>
          <a:bodyPr wrap="square" rtlCol="0">
            <a:spAutoFit/>
          </a:bodyPr>
          <a:lstStyle/>
          <a:p>
            <a:r>
              <a:rPr lang="en-US" sz="2400" dirty="0" err="1">
                <a:solidFill>
                  <a:schemeClr val="accent1">
                    <a:lumMod val="50000"/>
                  </a:schemeClr>
                </a:solidFill>
                <a:latin typeface="Arial" panose="020B0604020202020204" pitchFamily="34" charset="0"/>
                <a:cs typeface="Arial" panose="020B0604020202020204" pitchFamily="34" charset="0"/>
              </a:rPr>
              <a:t>Bộ</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lọc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có</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thể</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được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sử</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dụng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để</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triệt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tiêu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hiệu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nhiễu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có</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tần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số</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cao</a:t>
            </a:r>
            <a:r>
              <a:rPr lang="en-US" sz="2400" dirty="0">
                <a:solidFill>
                  <a:schemeClr val="accent1">
                    <a:lumMod val="50000"/>
                  </a:schemeClr>
                </a:solidFill>
                <a:latin typeface="Arial" panose="020B0604020202020204" pitchFamily="34" charset="0"/>
                <a:cs typeface="Arial" panose="020B0604020202020204" pitchFamily="34" charset="0"/>
              </a:rPr>
              <a:t> và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tần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số</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thấp</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dựa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trên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biến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thiên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của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hiệu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dựa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trên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sai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khác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về</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tần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số</a:t>
            </a:r>
            <a:r>
              <a:rPr lang="en-US" sz="2400" dirty="0">
                <a:solidFill>
                  <a:schemeClr val="accent1">
                    <a:lumMod val="50000"/>
                  </a:schemeClr>
                </a:solidFill>
                <a:latin typeface="Arial" panose="020B0604020202020204" pitchFamily="34" charset="0"/>
                <a:cs typeface="Arial" panose="020B0604020202020204" pitchFamily="34" charset="0"/>
              </a:rPr>
              <a:t> và </a:t>
            </a:r>
            <a:r>
              <a:rPr lang="en-US" sz="2400" dirty="0" err="1">
                <a:solidFill>
                  <a:schemeClr val="accent1">
                    <a:lumMod val="50000"/>
                  </a:schemeClr>
                </a:solidFill>
                <a:latin typeface="Arial" panose="020B0604020202020204" pitchFamily="34" charset="0"/>
                <a:cs typeface="Arial" panose="020B0604020202020204" pitchFamily="34" charset="0"/>
              </a:rPr>
              <a:t>biên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độ</a:t>
            </a:r>
            <a:endParaRPr lang="en-US" sz="2400" dirty="0">
              <a:solidFill>
                <a:schemeClr val="accent1">
                  <a:lumMod val="50000"/>
                </a:schemeClr>
              </a:solidFill>
              <a:latin typeface="Arial" panose="020B0604020202020204" pitchFamily="34" charset="0"/>
              <a:cs typeface="Arial" panose="020B0604020202020204" pitchFamily="34" charset="0"/>
            </a:endParaRPr>
          </a:p>
        </p:txBody>
      </p:sp>
      <p:pic>
        <p:nvPicPr>
          <p:cNvPr id="13" name="Picture 1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04045" y="1778780"/>
            <a:ext cx="4840544" cy="2851542"/>
          </a:xfrm>
          <a:prstGeom prst="rect">
            <a:avLst/>
          </a:prstGeom>
          <a:noFill/>
          <a:ln>
            <a:noFill/>
          </a:ln>
        </p:spPr>
      </p:pic>
    </p:spTree>
    <p:extLst>
      <p:ext uri="{BB962C8B-B14F-4D97-AF65-F5344CB8AC3E}">
        <p14:creationId xmlns:p14="http://schemas.microsoft.com/office/powerpoint/2010/main" val="21643787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12</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515600" cy="43513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TIỀN XỬ LÝ TÍN HIỆU VỚI BỘ LỌC SAVITZKY-GOLAY</a:t>
            </a:r>
          </a:p>
          <a:p>
            <a:pPr marL="0" indent="0">
              <a:buNone/>
            </a:pPr>
            <a:endParaRPr lang="en-US" dirty="0"/>
          </a:p>
        </p:txBody>
      </p:sp>
      <p:sp>
        <p:nvSpPr>
          <p:cNvPr id="2" name="TextBox 1"/>
          <p:cNvSpPr txBox="1"/>
          <p:nvPr/>
        </p:nvSpPr>
        <p:spPr>
          <a:xfrm>
            <a:off x="474871" y="1994852"/>
            <a:ext cx="11243422" cy="3046988"/>
          </a:xfrm>
          <a:prstGeom prst="rect">
            <a:avLst/>
          </a:prstGeom>
          <a:noFill/>
        </p:spPr>
        <p:txBody>
          <a:bodyPr wrap="square" rtlCol="0">
            <a:spAutoFit/>
          </a:bodyPr>
          <a:lstStyle/>
          <a:p>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thông </a:t>
            </a:r>
            <a:r>
              <a:rPr lang="en-US" sz="2400" dirty="0" err="1" smtClean="0">
                <a:solidFill>
                  <a:schemeClr val="accent1">
                    <a:lumMod val="50000"/>
                  </a:schemeClr>
                </a:solidFill>
                <a:latin typeface="Arial" panose="020B0604020202020204" pitchFamily="34" charset="0"/>
                <a:cs typeface="Arial" panose="020B0604020202020204" pitchFamily="34" charset="0"/>
              </a:rPr>
              <a:t>số</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thay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đổi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như</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sau</a:t>
            </a:r>
            <a:r>
              <a:rPr lang="en-US" sz="2400" dirty="0" smtClean="0">
                <a:solidFill>
                  <a:schemeClr val="accent1">
                    <a:lumMod val="50000"/>
                  </a:schemeClr>
                </a:solidFill>
                <a:latin typeface="Arial" panose="020B0604020202020204" pitchFamily="34" charset="0"/>
                <a:cs typeface="Arial" panose="020B0604020202020204" pitchFamily="34" charset="0"/>
              </a:rPr>
              <a:t>:</a:t>
            </a:r>
            <a:br>
              <a:rPr lang="en-US" sz="2400" dirty="0" smtClean="0">
                <a:solidFill>
                  <a:schemeClr val="accent1">
                    <a:lumMod val="50000"/>
                  </a:schemeClr>
                </a:solidFill>
                <a:latin typeface="Arial" panose="020B0604020202020204" pitchFamily="34" charset="0"/>
                <a:cs typeface="Arial" panose="020B0604020202020204" pitchFamily="34" charset="0"/>
              </a:rPr>
            </a:b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2400" dirty="0" err="1">
                <a:solidFill>
                  <a:schemeClr val="accent1">
                    <a:lumMod val="50000"/>
                  </a:schemeClr>
                </a:solidFill>
                <a:latin typeface="Arial" panose="020B0604020202020204" pitchFamily="34" charset="0"/>
                <a:cs typeface="Arial" panose="020B0604020202020204" pitchFamily="34" charset="0"/>
              </a:rPr>
              <a:t>B</a:t>
            </a:r>
            <a:r>
              <a:rPr lang="en-US" sz="2400" dirty="0" err="1" smtClean="0">
                <a:solidFill>
                  <a:schemeClr val="accent1">
                    <a:lumMod val="50000"/>
                  </a:schemeClr>
                </a:solidFill>
                <a:latin typeface="Arial" panose="020B0604020202020204" pitchFamily="34" charset="0"/>
                <a:cs typeface="Arial" panose="020B0604020202020204" pitchFamily="34" charset="0"/>
              </a:rPr>
              <a:t>ậc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bộ</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lọc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là</a:t>
            </a:r>
            <a:r>
              <a:rPr lang="en-US" sz="2400" dirty="0">
                <a:solidFill>
                  <a:schemeClr val="accent1">
                    <a:lumMod val="50000"/>
                  </a:schemeClr>
                </a:solidFill>
                <a:latin typeface="Arial" panose="020B0604020202020204" pitchFamily="34" charset="0"/>
                <a:cs typeface="Arial" panose="020B0604020202020204" pitchFamily="34" charset="0"/>
              </a:rPr>
              <a:t> 2 và </a:t>
            </a:r>
            <a:r>
              <a:rPr lang="en-US" sz="2400" dirty="0" err="1">
                <a:solidFill>
                  <a:schemeClr val="accent1">
                    <a:lumMod val="50000"/>
                  </a:schemeClr>
                </a:solidFill>
                <a:latin typeface="Arial" panose="020B0604020202020204" pitchFamily="34" charset="0"/>
                <a:cs typeface="Arial" panose="020B0604020202020204" pitchFamily="34" charset="0"/>
              </a:rPr>
              <a:t>kích</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thước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bộ</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lọc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lần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lượt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là</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7, 9 </a:t>
            </a:r>
            <a:r>
              <a:rPr lang="en-US" sz="2400" dirty="0">
                <a:solidFill>
                  <a:schemeClr val="accent1">
                    <a:lumMod val="50000"/>
                  </a:schemeClr>
                </a:solidFill>
                <a:latin typeface="Arial" panose="020B0604020202020204" pitchFamily="34" charset="0"/>
                <a:cs typeface="Arial" panose="020B0604020202020204" pitchFamily="34" charset="0"/>
              </a:rPr>
              <a:t>và </a:t>
            </a:r>
            <a:r>
              <a:rPr lang="en-US" sz="2400" dirty="0" smtClean="0">
                <a:solidFill>
                  <a:schemeClr val="accent1">
                    <a:lumMod val="50000"/>
                  </a:schemeClr>
                </a:solidFill>
                <a:latin typeface="Arial" panose="020B0604020202020204" pitchFamily="34" charset="0"/>
                <a:cs typeface="Arial" panose="020B0604020202020204" pitchFamily="34" charset="0"/>
              </a:rPr>
              <a:t>11</a:t>
            </a:r>
          </a:p>
          <a:p>
            <a:pPr marL="285750" indent="-285750">
              <a:lnSpc>
                <a:spcPct val="150000"/>
              </a:lnSpc>
              <a:buFont typeface="Arial" panose="020B0604020202020204" pitchFamily="34" charset="0"/>
              <a:buChar char="•"/>
            </a:pP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lọc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có</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bậc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bằng</a:t>
            </a:r>
            <a:r>
              <a:rPr lang="en-US" sz="2400" dirty="0">
                <a:solidFill>
                  <a:schemeClr val="accent1">
                    <a:lumMod val="50000"/>
                  </a:schemeClr>
                </a:solidFill>
                <a:latin typeface="Arial" panose="020B0604020202020204" pitchFamily="34" charset="0"/>
                <a:cs typeface="Arial" panose="020B0604020202020204" pitchFamily="34" charset="0"/>
              </a:rPr>
              <a:t> 3 </a:t>
            </a:r>
            <a:r>
              <a:rPr lang="en-US" sz="2400" dirty="0" smtClean="0">
                <a:solidFill>
                  <a:schemeClr val="accent1">
                    <a:lumMod val="50000"/>
                  </a:schemeClr>
                </a:solidFill>
                <a:latin typeface="Arial" panose="020B0604020202020204" pitchFamily="34" charset="0"/>
                <a:cs typeface="Arial" panose="020B0604020202020204" pitchFamily="34" charset="0"/>
              </a:rPr>
              <a:t>và </a:t>
            </a:r>
            <a:r>
              <a:rPr lang="en-US" sz="2400" dirty="0" err="1">
                <a:solidFill>
                  <a:schemeClr val="accent1">
                    <a:lumMod val="50000"/>
                  </a:schemeClr>
                </a:solidFill>
                <a:latin typeface="Arial" panose="020B0604020202020204" pitchFamily="34" charset="0"/>
                <a:cs typeface="Arial" panose="020B0604020202020204" pitchFamily="34" charset="0"/>
              </a:rPr>
              <a:t>kích</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thước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bộ</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lọc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bằng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7, </a:t>
            </a:r>
            <a:r>
              <a:rPr lang="en-US" sz="2400" dirty="0">
                <a:solidFill>
                  <a:schemeClr val="accent1">
                    <a:lumMod val="50000"/>
                  </a:schemeClr>
                </a:solidFill>
                <a:latin typeface="Arial" panose="020B0604020202020204" pitchFamily="34" charset="0"/>
                <a:cs typeface="Arial" panose="020B0604020202020204" pitchFamily="34" charset="0"/>
              </a:rPr>
              <a:t>9</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a:solidFill>
                  <a:schemeClr val="accent1">
                    <a:lumMod val="50000"/>
                  </a:schemeClr>
                </a:solidFill>
                <a:latin typeface="Arial" panose="020B0604020202020204" pitchFamily="34" charset="0"/>
                <a:cs typeface="Arial" panose="020B0604020202020204" pitchFamily="34" charset="0"/>
              </a:rPr>
              <a:t>và </a:t>
            </a:r>
            <a:r>
              <a:rPr lang="en-US" sz="2400" dirty="0" smtClean="0">
                <a:solidFill>
                  <a:schemeClr val="accent1">
                    <a:lumMod val="50000"/>
                  </a:schemeClr>
                </a:solidFill>
                <a:latin typeface="Arial" panose="020B0604020202020204" pitchFamily="34" charset="0"/>
                <a:cs typeface="Arial" panose="020B0604020202020204" pitchFamily="34" charset="0"/>
              </a:rPr>
              <a:t>11</a:t>
            </a:r>
          </a:p>
          <a:p>
            <a:pPr marL="285750" indent="-285750">
              <a:lnSpc>
                <a:spcPct val="150000"/>
              </a:lnSpc>
              <a:buFont typeface="Arial" panose="020B0604020202020204" pitchFamily="34" charset="0"/>
              <a:buChar char="•"/>
            </a:pPr>
            <a:r>
              <a:rPr lang="en-US" sz="2400" dirty="0" err="1">
                <a:solidFill>
                  <a:schemeClr val="accent1">
                    <a:lumMod val="50000"/>
                  </a:schemeClr>
                </a:solidFill>
                <a:latin typeface="Arial" panose="020B0604020202020204" pitchFamily="34" charset="0"/>
                <a:cs typeface="Arial" panose="020B0604020202020204" pitchFamily="34" charset="0"/>
              </a:rPr>
              <a:t>B</a:t>
            </a:r>
            <a:r>
              <a:rPr lang="en-US" sz="2400" dirty="0" err="1" smtClean="0">
                <a:solidFill>
                  <a:schemeClr val="accent1">
                    <a:lumMod val="50000"/>
                  </a:schemeClr>
                </a:solidFill>
                <a:latin typeface="Arial" panose="020B0604020202020204" pitchFamily="34" charset="0"/>
                <a:cs typeface="Arial" panose="020B0604020202020204" pitchFamily="34" charset="0"/>
              </a:rPr>
              <a:t>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lọc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có</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bậc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bằng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4 </a:t>
            </a:r>
            <a:r>
              <a:rPr lang="en-US" sz="2400" dirty="0" err="1">
                <a:solidFill>
                  <a:schemeClr val="accent1">
                    <a:lumMod val="50000"/>
                  </a:schemeClr>
                </a:solidFill>
                <a:latin typeface="Arial" panose="020B0604020202020204" pitchFamily="34" charset="0"/>
                <a:cs typeface="Arial" panose="020B0604020202020204" pitchFamily="34" charset="0"/>
              </a:rPr>
              <a:t>thì</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kích</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thước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bộ</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lọc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bằng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7, </a:t>
            </a:r>
            <a:r>
              <a:rPr lang="en-US" sz="2400" dirty="0">
                <a:solidFill>
                  <a:schemeClr val="accent1">
                    <a:lumMod val="50000"/>
                  </a:schemeClr>
                </a:solidFill>
                <a:latin typeface="Arial" panose="020B0604020202020204" pitchFamily="34" charset="0"/>
                <a:cs typeface="Arial" panose="020B0604020202020204" pitchFamily="34" charset="0"/>
              </a:rPr>
              <a:t>9</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a:solidFill>
                  <a:schemeClr val="accent1">
                    <a:lumMod val="50000"/>
                  </a:schemeClr>
                </a:solidFill>
                <a:latin typeface="Arial" panose="020B0604020202020204" pitchFamily="34" charset="0"/>
                <a:cs typeface="Arial" panose="020B0604020202020204" pitchFamily="34" charset="0"/>
              </a:rPr>
              <a:t>và </a:t>
            </a:r>
            <a:r>
              <a:rPr lang="en-US" sz="2400" dirty="0" smtClean="0">
                <a:solidFill>
                  <a:schemeClr val="accent1">
                    <a:lumMod val="50000"/>
                  </a:schemeClr>
                </a:solidFill>
                <a:latin typeface="Arial" panose="020B0604020202020204" pitchFamily="34" charset="0"/>
                <a:cs typeface="Arial" panose="020B0604020202020204" pitchFamily="34" charset="0"/>
              </a:rPr>
              <a:t>11</a:t>
            </a:r>
          </a:p>
          <a:p>
            <a:pPr marL="285750" indent="-285750">
              <a:lnSpc>
                <a:spcPct val="150000"/>
              </a:lnSpc>
              <a:buFont typeface="Arial" panose="020B0604020202020204" pitchFamily="34" charset="0"/>
              <a:buChar char="•"/>
            </a:pPr>
            <a:r>
              <a:rPr lang="en-US" sz="2400" dirty="0" err="1">
                <a:solidFill>
                  <a:schemeClr val="accent1">
                    <a:lumMod val="50000"/>
                  </a:schemeClr>
                </a:solidFill>
                <a:latin typeface="Arial" panose="020B0604020202020204" pitchFamily="34" charset="0"/>
                <a:cs typeface="Arial" panose="020B0604020202020204" pitchFamily="34" charset="0"/>
              </a:rPr>
              <a:t>B</a:t>
            </a:r>
            <a:r>
              <a:rPr lang="en-US" sz="2400" dirty="0" err="1" smtClean="0">
                <a:solidFill>
                  <a:schemeClr val="accent1">
                    <a:lumMod val="50000"/>
                  </a:schemeClr>
                </a:solidFill>
                <a:latin typeface="Arial" panose="020B0604020202020204" pitchFamily="34" charset="0"/>
                <a:cs typeface="Arial" panose="020B0604020202020204" pitchFamily="34" charset="0"/>
              </a:rPr>
              <a:t>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lọc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có</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bậc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bằng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5 </a:t>
            </a:r>
            <a:r>
              <a:rPr lang="en-US" sz="2400" dirty="0" err="1">
                <a:solidFill>
                  <a:schemeClr val="accent1">
                    <a:lumMod val="50000"/>
                  </a:schemeClr>
                </a:solidFill>
                <a:latin typeface="Arial" panose="020B0604020202020204" pitchFamily="34" charset="0"/>
                <a:cs typeface="Arial" panose="020B0604020202020204" pitchFamily="34" charset="0"/>
              </a:rPr>
              <a:t>thì</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kích</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thước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bộ</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lọc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bằng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7, </a:t>
            </a:r>
            <a:r>
              <a:rPr lang="en-US" sz="2400" dirty="0">
                <a:solidFill>
                  <a:schemeClr val="accent1">
                    <a:lumMod val="50000"/>
                  </a:schemeClr>
                </a:solidFill>
                <a:latin typeface="Arial" panose="020B0604020202020204" pitchFamily="34" charset="0"/>
                <a:cs typeface="Arial" panose="020B0604020202020204" pitchFamily="34" charset="0"/>
              </a:rPr>
              <a:t>9</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a:solidFill>
                  <a:schemeClr val="accent1">
                    <a:lumMod val="50000"/>
                  </a:schemeClr>
                </a:solidFill>
                <a:latin typeface="Arial" panose="020B0604020202020204" pitchFamily="34" charset="0"/>
                <a:cs typeface="Arial" panose="020B0604020202020204" pitchFamily="34" charset="0"/>
              </a:rPr>
              <a:t>và 11 </a:t>
            </a:r>
            <a:r>
              <a:rPr lang="en-US" sz="2400" dirty="0" smtClean="0">
                <a:solidFill>
                  <a:schemeClr val="accent1">
                    <a:lumMod val="50000"/>
                  </a:schemeClr>
                </a:solidFill>
                <a:latin typeface="Arial" panose="020B0604020202020204" pitchFamily="34" charset="0"/>
                <a:cs typeface="Arial" panose="020B0604020202020204" pitchFamily="34" charset="0"/>
              </a:rPr>
              <a:t> </a:t>
            </a:r>
            <a:endParaRPr lang="en-US" sz="32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2244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13</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9"/>
            <a:ext cx="10515600" cy="767714"/>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TIỀN XỬ LÝ TÍN HIỆU VỚI BỘ LỌC SAVITZKY-GOLAY</a:t>
            </a:r>
          </a:p>
          <a:p>
            <a:pPr marL="0" indent="0">
              <a:buNone/>
            </a:pPr>
            <a:endParaRPr lang="en-US" dirty="0"/>
          </a:p>
        </p:txBody>
      </p:sp>
      <p:sp>
        <p:nvSpPr>
          <p:cNvPr id="2" name="TextBox 1"/>
          <p:cNvSpPr txBox="1"/>
          <p:nvPr/>
        </p:nvSpPr>
        <p:spPr>
          <a:xfrm>
            <a:off x="750247" y="1994852"/>
            <a:ext cx="10968046" cy="1200329"/>
          </a:xfrm>
          <a:prstGeom prst="rect">
            <a:avLst/>
          </a:prstGeom>
          <a:noFill/>
        </p:spPr>
        <p:txBody>
          <a:bodyPr wrap="square" rtlCol="0">
            <a:spAutoFit/>
          </a:bodyPr>
          <a:lstStyle/>
          <a:p>
            <a:r>
              <a:rPr lang="en-US" sz="2400" dirty="0" smtClean="0">
                <a:solidFill>
                  <a:schemeClr val="accent1">
                    <a:lumMod val="50000"/>
                  </a:schemeClr>
                </a:solidFill>
                <a:latin typeface="Arial" panose="020B0604020202020204" pitchFamily="34" charset="0"/>
                <a:cs typeface="Arial" panose="020B0604020202020204" pitchFamily="34" charset="0"/>
              </a:rPr>
              <a:t>Trong </a:t>
            </a:r>
            <a:r>
              <a:rPr lang="en-US" sz="2400" dirty="0" err="1" smtClean="0">
                <a:solidFill>
                  <a:schemeClr val="accent1">
                    <a:lumMod val="50000"/>
                  </a:schemeClr>
                </a:solidFill>
                <a:latin typeface="Arial" panose="020B0604020202020204" pitchFamily="34" charset="0"/>
                <a:cs typeface="Arial" panose="020B0604020202020204" pitchFamily="34" charset="0"/>
              </a:rPr>
              <a:t>đó</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bậc</a:t>
            </a:r>
            <a:r>
              <a:rPr lang="en-US" sz="2400" dirty="0" smtClean="0">
                <a:solidFill>
                  <a:schemeClr val="accent1">
                    <a:lumMod val="50000"/>
                  </a:schemeClr>
                </a:solidFill>
                <a:latin typeface="Arial" panose="020B0604020202020204" pitchFamily="34" charset="0"/>
                <a:cs typeface="Arial" panose="020B0604020202020204" pitchFamily="34" charset="0"/>
              </a:rPr>
              <a:t> 4 và 5 </a:t>
            </a:r>
            <a:r>
              <a:rPr lang="en-US" sz="2400" dirty="0" err="1" smtClean="0">
                <a:solidFill>
                  <a:schemeClr val="accent1">
                    <a:lumMod val="50000"/>
                  </a:schemeClr>
                </a:solidFill>
                <a:latin typeface="Arial" panose="020B0604020202020204" pitchFamily="34" charset="0"/>
                <a:cs typeface="Arial" panose="020B0604020202020204" pitchFamily="34" charset="0"/>
              </a:rPr>
              <a:t>với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kích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thước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9 và 11 </a:t>
            </a:r>
            <a:r>
              <a:rPr lang="en-US" sz="2400" dirty="0" err="1" smtClean="0">
                <a:solidFill>
                  <a:schemeClr val="accent1">
                    <a:lumMod val="50000"/>
                  </a:schemeClr>
                </a:solidFill>
                <a:latin typeface="Arial" panose="020B0604020202020204" pitchFamily="34" charset="0"/>
                <a:cs typeface="Arial" panose="020B0604020202020204" pitchFamily="34" charset="0"/>
              </a:rPr>
              <a:t>có</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khả</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năng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đỉnh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có</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biên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bất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thường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là</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tốt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nhất</a:t>
            </a:r>
            <a:r>
              <a:rPr lang="en-US" sz="2400" dirty="0" smtClean="0">
                <a:solidFill>
                  <a:schemeClr val="accent1">
                    <a:lumMod val="50000"/>
                  </a:schemeClr>
                </a:solidFill>
                <a:latin typeface="Arial" panose="020B0604020202020204" pitchFamily="34" charset="0"/>
                <a:cs typeface="Arial" panose="020B0604020202020204" pitchFamily="34" charset="0"/>
              </a:rPr>
              <a:t> và </a:t>
            </a:r>
            <a:r>
              <a:rPr lang="en-US" sz="2400" dirty="0" err="1" smtClean="0">
                <a:solidFill>
                  <a:schemeClr val="accent1">
                    <a:lumMod val="50000"/>
                  </a:schemeClr>
                </a:solidFill>
                <a:latin typeface="Arial" panose="020B0604020202020204" pitchFamily="34" charset="0"/>
                <a:cs typeface="Arial" panose="020B0604020202020204" pitchFamily="34" charset="0"/>
              </a:rPr>
              <a:t>không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có</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sự</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sai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khác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đáng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kể</a:t>
            </a:r>
            <a:r>
              <a:rPr lang="en-US" sz="2400" dirty="0" smtClean="0">
                <a:solidFill>
                  <a:schemeClr val="accent1">
                    <a:lumMod val="50000"/>
                  </a:schemeClr>
                </a:solidFill>
                <a:latin typeface="Arial" panose="020B0604020202020204" pitchFamily="34" charset="0"/>
                <a:cs typeface="Arial" panose="020B0604020202020204" pitchFamily="34" charset="0"/>
              </a:rPr>
              <a:t> so </a:t>
            </a:r>
            <a:r>
              <a:rPr lang="en-US" sz="2400" dirty="0" err="1" smtClean="0">
                <a:solidFill>
                  <a:schemeClr val="accent1">
                    <a:lumMod val="50000"/>
                  </a:schemeClr>
                </a:solidFill>
                <a:latin typeface="Arial" panose="020B0604020202020204" pitchFamily="34" charset="0"/>
                <a:cs typeface="Arial" panose="020B0604020202020204" pitchFamily="34" charset="0"/>
              </a:rPr>
              <a:t>với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nhau</a:t>
            </a:r>
            <a:endParaRPr lang="en-US" sz="2400" dirty="0">
              <a:solidFill>
                <a:schemeClr val="accent1">
                  <a:lumMod val="50000"/>
                </a:schemeClr>
              </a:solidFill>
              <a:latin typeface="Arial" panose="020B0604020202020204" pitchFamily="34" charset="0"/>
              <a:cs typeface="Arial" panose="020B0604020202020204" pitchFamily="34" charset="0"/>
            </a:endParaRPr>
          </a:p>
        </p:txBody>
      </p:sp>
      <p:sp>
        <p:nvSpPr>
          <p:cNvPr id="13" name="TextBox 12"/>
          <p:cNvSpPr txBox="1"/>
          <p:nvPr/>
        </p:nvSpPr>
        <p:spPr>
          <a:xfrm>
            <a:off x="2445611" y="6077247"/>
            <a:ext cx="2145844" cy="461665"/>
          </a:xfrm>
          <a:prstGeom prst="rect">
            <a:avLst/>
          </a:prstGeom>
          <a:noFill/>
        </p:spPr>
        <p:txBody>
          <a:bodyPr wrap="square" rtlCol="0">
            <a:spAutoFit/>
          </a:bodyPr>
          <a:lstStyle/>
          <a:p>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bậc</a:t>
            </a:r>
            <a:r>
              <a:rPr lang="en-US" sz="2400" dirty="0" smtClean="0">
                <a:solidFill>
                  <a:schemeClr val="accent1">
                    <a:lumMod val="50000"/>
                  </a:schemeClr>
                </a:solidFill>
                <a:latin typeface="Arial" panose="020B0604020202020204" pitchFamily="34" charset="0"/>
                <a:cs typeface="Arial" panose="020B0604020202020204" pitchFamily="34" charset="0"/>
              </a:rPr>
              <a:t> 4</a:t>
            </a:r>
            <a:endParaRPr lang="en-US" sz="2400" dirty="0">
              <a:solidFill>
                <a:schemeClr val="accent1">
                  <a:lumMod val="50000"/>
                </a:schemeClr>
              </a:solidFill>
              <a:latin typeface="Arial" panose="020B0604020202020204" pitchFamily="34" charset="0"/>
              <a:cs typeface="Arial" panose="020B0604020202020204" pitchFamily="34" charset="0"/>
            </a:endParaRPr>
          </a:p>
        </p:txBody>
      </p:sp>
      <p:sp>
        <p:nvSpPr>
          <p:cNvPr id="14" name="TextBox 13"/>
          <p:cNvSpPr txBox="1"/>
          <p:nvPr/>
        </p:nvSpPr>
        <p:spPr>
          <a:xfrm>
            <a:off x="8103867" y="6077246"/>
            <a:ext cx="2145844" cy="461665"/>
          </a:xfrm>
          <a:prstGeom prst="rect">
            <a:avLst/>
          </a:prstGeom>
          <a:noFill/>
        </p:spPr>
        <p:txBody>
          <a:bodyPr wrap="square" rtlCol="0">
            <a:spAutoFit/>
          </a:bodyPr>
          <a:lstStyle/>
          <a:p>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bậc</a:t>
            </a:r>
            <a:r>
              <a:rPr lang="en-US" sz="2400" dirty="0" smtClean="0">
                <a:solidFill>
                  <a:schemeClr val="accent1">
                    <a:lumMod val="50000"/>
                  </a:schemeClr>
                </a:solidFill>
                <a:latin typeface="Arial" panose="020B0604020202020204" pitchFamily="34" charset="0"/>
                <a:cs typeface="Arial" panose="020B0604020202020204" pitchFamily="34" charset="0"/>
              </a:rPr>
              <a:t> 5</a:t>
            </a:r>
            <a:endParaRPr lang="en-US" sz="2400" dirty="0">
              <a:solidFill>
                <a:schemeClr val="accent1">
                  <a:lumMod val="50000"/>
                </a:schemeClr>
              </a:solidFill>
              <a:latin typeface="Arial" panose="020B0604020202020204" pitchFamily="34" charset="0"/>
              <a:cs typeface="Arial" panose="020B0604020202020204" pitchFamily="34" charset="0"/>
            </a:endParaRPr>
          </a:p>
        </p:txBody>
      </p:sp>
      <p:pic>
        <p:nvPicPr>
          <p:cNvPr id="15" name="Picture 14"/>
          <p:cNvPicPr/>
          <p:nvPr/>
        </p:nvPicPr>
        <p:blipFill>
          <a:blip r:embed="rId4">
            <a:extLst>
              <a:ext uri="{28A0092B-C50C-407E-A947-70E740481C1C}">
                <a14:useLocalDpi xmlns:a14="http://schemas.microsoft.com/office/drawing/2010/main" val="0"/>
              </a:ext>
            </a:extLst>
          </a:blip>
          <a:srcRect/>
          <a:stretch>
            <a:fillRect/>
          </a:stretch>
        </p:blipFill>
        <p:spPr bwMode="auto">
          <a:xfrm>
            <a:off x="1307474" y="3267550"/>
            <a:ext cx="4186734" cy="2737327"/>
          </a:xfrm>
          <a:prstGeom prst="rect">
            <a:avLst/>
          </a:prstGeom>
          <a:noFill/>
          <a:ln>
            <a:noFill/>
          </a:ln>
        </p:spPr>
      </p:pic>
      <p:pic>
        <p:nvPicPr>
          <p:cNvPr id="16" name="Picture 15"/>
          <p:cNvPicPr/>
          <p:nvPr/>
        </p:nvPicPr>
        <p:blipFill>
          <a:blip r:embed="rId5">
            <a:extLst>
              <a:ext uri="{28A0092B-C50C-407E-A947-70E740481C1C}">
                <a14:useLocalDpi xmlns:a14="http://schemas.microsoft.com/office/drawing/2010/main" val="0"/>
              </a:ext>
            </a:extLst>
          </a:blip>
          <a:srcRect/>
          <a:stretch>
            <a:fillRect/>
          </a:stretch>
        </p:blipFill>
        <p:spPr bwMode="auto">
          <a:xfrm>
            <a:off x="6643992" y="3267550"/>
            <a:ext cx="4338536" cy="2737327"/>
          </a:xfrm>
          <a:prstGeom prst="rect">
            <a:avLst/>
          </a:prstGeom>
          <a:noFill/>
          <a:ln>
            <a:noFill/>
          </a:ln>
        </p:spPr>
      </p:pic>
    </p:spTree>
    <p:extLst>
      <p:ext uri="{BB962C8B-B14F-4D97-AF65-F5344CB8AC3E}">
        <p14:creationId xmlns:p14="http://schemas.microsoft.com/office/powerpoint/2010/main" val="20069474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14</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750888" y="1227138"/>
            <a:ext cx="10515600" cy="43513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MẠNG NƠ RON TÍCH CHẬP (CNN)</a:t>
            </a:r>
          </a:p>
          <a:p>
            <a:pPr marL="0" indent="0">
              <a:lnSpc>
                <a:spcPct val="150000"/>
              </a:lnSpc>
              <a:buNone/>
            </a:pP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pic>
        <p:nvPicPr>
          <p:cNvPr id="16" name="Picture 15"/>
          <p:cNvPicPr>
            <a:picLocks noChangeAspect="1"/>
          </p:cNvPicPr>
          <p:nvPr/>
        </p:nvPicPr>
        <p:blipFill>
          <a:blip r:embed="rId4"/>
          <a:stretch>
            <a:fillRect/>
          </a:stretch>
        </p:blipFill>
        <p:spPr>
          <a:xfrm>
            <a:off x="630195" y="1766887"/>
            <a:ext cx="10404517" cy="3501617"/>
          </a:xfrm>
          <a:prstGeom prst="rect">
            <a:avLst/>
          </a:prstGeom>
        </p:spPr>
      </p:pic>
    </p:spTree>
    <p:extLst>
      <p:ext uri="{BB962C8B-B14F-4D97-AF65-F5344CB8AC3E}">
        <p14:creationId xmlns:p14="http://schemas.microsoft.com/office/powerpoint/2010/main" val="11984773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15</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3">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4"/>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750888" y="1227138"/>
            <a:ext cx="10515600" cy="43513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CÁC LỚP CỦA MẠNG CNN ĐƯỢC SỬ DỤNG</a:t>
            </a:r>
          </a:p>
          <a:p>
            <a:pPr>
              <a:lnSpc>
                <a:spcPct val="150000"/>
              </a:lnSpc>
            </a:pPr>
            <a:r>
              <a:rPr lang="en-US" sz="2400" dirty="0" smtClean="0">
                <a:solidFill>
                  <a:schemeClr val="accent1">
                    <a:lumMod val="50000"/>
                  </a:schemeClr>
                </a:solidFill>
                <a:latin typeface="Arial" panose="020B0604020202020204" pitchFamily="34" charset="0"/>
                <a:cs typeface="Arial" panose="020B0604020202020204" pitchFamily="34" charset="0"/>
              </a:rPr>
              <a:t>Convolution layer: </a:t>
            </a:r>
            <a:r>
              <a:rPr lang="en-US" sz="2400" dirty="0" err="1" smtClean="0">
                <a:solidFill>
                  <a:schemeClr val="accent1">
                    <a:lumMod val="50000"/>
                  </a:schemeClr>
                </a:solidFill>
                <a:latin typeface="Arial" panose="020B0604020202020204" pitchFamily="34" charset="0"/>
                <a:cs typeface="Arial" panose="020B0604020202020204" pitchFamily="34" charset="0"/>
              </a:rPr>
              <a:t>Lớp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tích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chập</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a:lnSpc>
                <a:spcPct val="150000"/>
              </a:lnSpc>
            </a:pPr>
            <a:r>
              <a:rPr lang="en-US" sz="2400" dirty="0">
                <a:solidFill>
                  <a:schemeClr val="accent1">
                    <a:lumMod val="50000"/>
                  </a:schemeClr>
                </a:solidFill>
                <a:latin typeface="Arial" panose="020B0604020202020204" pitchFamily="34" charset="0"/>
                <a:cs typeface="Arial" panose="020B0604020202020204" pitchFamily="34" charset="0"/>
              </a:rPr>
              <a:t>Pooling layer (Sub Sampling layer): </a:t>
            </a:r>
            <a:r>
              <a:rPr lang="en-US" sz="2400" dirty="0" err="1">
                <a:solidFill>
                  <a:schemeClr val="accent1">
                    <a:lumMod val="50000"/>
                  </a:schemeClr>
                </a:solidFill>
                <a:latin typeface="Arial" panose="020B0604020202020204" pitchFamily="34" charset="0"/>
                <a:cs typeface="Arial" panose="020B0604020202020204" pitchFamily="34" charset="0"/>
              </a:rPr>
              <a:t>lớp</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Pooling</a:t>
            </a:r>
          </a:p>
          <a:p>
            <a:pPr>
              <a:lnSpc>
                <a:spcPct val="150000"/>
              </a:lnSpc>
            </a:pPr>
            <a:r>
              <a:rPr lang="en-US" sz="2400" dirty="0">
                <a:solidFill>
                  <a:schemeClr val="accent1">
                    <a:lumMod val="50000"/>
                  </a:schemeClr>
                </a:solidFill>
                <a:latin typeface="Arial" panose="020B0604020202020204" pitchFamily="34" charset="0"/>
                <a:cs typeface="Arial" panose="020B0604020202020204" pitchFamily="34" charset="0"/>
              </a:rPr>
              <a:t>Fully Connected Layer: </a:t>
            </a:r>
            <a:r>
              <a:rPr lang="en-US" sz="2400" dirty="0" err="1">
                <a:solidFill>
                  <a:schemeClr val="accent1">
                    <a:lumMod val="50000"/>
                  </a:schemeClr>
                </a:solidFill>
                <a:latin typeface="Arial" panose="020B0604020202020204" pitchFamily="34" charset="0"/>
                <a:cs typeface="Arial" panose="020B0604020202020204" pitchFamily="34" charset="0"/>
              </a:rPr>
              <a:t>lớp</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kết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nối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đầy</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đủ</a:t>
            </a:r>
            <a:endParaRPr lang="en-US" sz="2400" dirty="0">
              <a:solidFill>
                <a:schemeClr val="accent1">
                  <a:lumMod val="50000"/>
                </a:schemeClr>
              </a:solidFill>
              <a:latin typeface="Arial" panose="020B0604020202020204" pitchFamily="34" charset="0"/>
              <a:cs typeface="Arial" panose="020B0604020202020204" pitchFamily="34" charset="0"/>
            </a:endParaRPr>
          </a:p>
          <a:p>
            <a:pPr>
              <a:lnSpc>
                <a:spcPct val="150000"/>
              </a:lnSpc>
            </a:pPr>
            <a:endParaRPr lang="en-US" sz="2400" dirty="0">
              <a:solidFill>
                <a:schemeClr val="accent1">
                  <a:lumMod val="50000"/>
                </a:schemeClr>
              </a:solidFill>
              <a:latin typeface="Arial" panose="020B0604020202020204" pitchFamily="34" charset="0"/>
              <a:cs typeface="Arial" panose="020B0604020202020204" pitchFamily="34" charset="0"/>
            </a:endParaRPr>
          </a:p>
          <a:p>
            <a:pPr>
              <a:lnSpc>
                <a:spcPct val="150000"/>
              </a:lnSpc>
            </a:pP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8582896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16</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187953737"/>
              </p:ext>
            </p:extLst>
          </p:nvPr>
        </p:nvGraphicFramePr>
        <p:xfrm>
          <a:off x="1463772" y="2680990"/>
          <a:ext cx="4907847" cy="616687"/>
        </p:xfrm>
        <a:graphic>
          <a:graphicData uri="http://schemas.openxmlformats.org/drawingml/2006/table">
            <a:tbl>
              <a:tblPr firstRow="1" bandRow="1">
                <a:tableStyleId>{5C22544A-7EE6-4342-B048-85BDC9FD1C3A}</a:tableStyleId>
              </a:tblPr>
              <a:tblGrid>
                <a:gridCol w="701121">
                  <a:extLst>
                    <a:ext uri="{9D8B030D-6E8A-4147-A177-3AD203B41FA5}">
                      <a16:colId xmlns:a16="http://schemas.microsoft.com/office/drawing/2014/main" val="3046750832"/>
                    </a:ext>
                  </a:extLst>
                </a:gridCol>
                <a:gridCol w="701121">
                  <a:extLst>
                    <a:ext uri="{9D8B030D-6E8A-4147-A177-3AD203B41FA5}">
                      <a16:colId xmlns:a16="http://schemas.microsoft.com/office/drawing/2014/main" val="63014774"/>
                    </a:ext>
                  </a:extLst>
                </a:gridCol>
                <a:gridCol w="701121">
                  <a:extLst>
                    <a:ext uri="{9D8B030D-6E8A-4147-A177-3AD203B41FA5}">
                      <a16:colId xmlns:a16="http://schemas.microsoft.com/office/drawing/2014/main" val="4231727738"/>
                    </a:ext>
                  </a:extLst>
                </a:gridCol>
                <a:gridCol w="701121">
                  <a:extLst>
                    <a:ext uri="{9D8B030D-6E8A-4147-A177-3AD203B41FA5}">
                      <a16:colId xmlns:a16="http://schemas.microsoft.com/office/drawing/2014/main" val="4039418933"/>
                    </a:ext>
                  </a:extLst>
                </a:gridCol>
                <a:gridCol w="701121">
                  <a:extLst>
                    <a:ext uri="{9D8B030D-6E8A-4147-A177-3AD203B41FA5}">
                      <a16:colId xmlns:a16="http://schemas.microsoft.com/office/drawing/2014/main" val="1914912533"/>
                    </a:ext>
                  </a:extLst>
                </a:gridCol>
                <a:gridCol w="701121">
                  <a:extLst>
                    <a:ext uri="{9D8B030D-6E8A-4147-A177-3AD203B41FA5}">
                      <a16:colId xmlns:a16="http://schemas.microsoft.com/office/drawing/2014/main" val="483433878"/>
                    </a:ext>
                  </a:extLst>
                </a:gridCol>
                <a:gridCol w="701121">
                  <a:extLst>
                    <a:ext uri="{9D8B030D-6E8A-4147-A177-3AD203B41FA5}">
                      <a16:colId xmlns:a16="http://schemas.microsoft.com/office/drawing/2014/main" val="886764368"/>
                    </a:ext>
                  </a:extLst>
                </a:gridCol>
              </a:tblGrid>
              <a:tr h="616687">
                <a:tc>
                  <a:txBody>
                    <a:bodyPr/>
                    <a:lstStyle/>
                    <a:p>
                      <a:pPr algn="ctr"/>
                      <a:r>
                        <a:rPr lang="en-US" sz="2400" b="0" dirty="0" smtClean="0">
                          <a:solidFill>
                            <a:schemeClr val="accent1">
                              <a:lumMod val="50000"/>
                            </a:schemeClr>
                          </a:solidFill>
                        </a:rPr>
                        <a:t>1</a:t>
                      </a:r>
                      <a:r>
                        <a:rPr lang="en-US" sz="1600" b="0" dirty="0" smtClean="0">
                          <a:solidFill>
                            <a:schemeClr val="accent1">
                              <a:lumMod val="50000"/>
                            </a:schemeClr>
                          </a:solidFill>
                        </a:rPr>
                        <a:t>*1</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2400" b="0" dirty="0" smtClean="0">
                          <a:solidFill>
                            <a:schemeClr val="accent1">
                              <a:lumMod val="50000"/>
                            </a:schemeClr>
                          </a:solidFill>
                        </a:rPr>
                        <a:t>2</a:t>
                      </a:r>
                      <a:r>
                        <a:rPr lang="en-US" sz="1600" b="0" dirty="0" smtClean="0">
                          <a:solidFill>
                            <a:schemeClr val="accent1">
                              <a:lumMod val="50000"/>
                            </a:schemeClr>
                          </a:solidFill>
                        </a:rPr>
                        <a:t>*1</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2400" b="0" dirty="0" smtClean="0">
                          <a:solidFill>
                            <a:schemeClr val="accent1">
                              <a:lumMod val="50000"/>
                            </a:schemeClr>
                          </a:solidFill>
                        </a:rPr>
                        <a:t>3</a:t>
                      </a:r>
                      <a:r>
                        <a:rPr lang="en-US" sz="1600" b="0" dirty="0" smtClean="0">
                          <a:solidFill>
                            <a:schemeClr val="accent1">
                              <a:lumMod val="50000"/>
                            </a:schemeClr>
                          </a:solidFill>
                        </a:rPr>
                        <a:t>*1</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2400" b="0" dirty="0" smtClean="0">
                          <a:solidFill>
                            <a:schemeClr val="accent1">
                              <a:lumMod val="50000"/>
                            </a:schemeClr>
                          </a:solidFill>
                        </a:rPr>
                        <a:t>4</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dirty="0" smtClean="0">
                          <a:solidFill>
                            <a:schemeClr val="accent1">
                              <a:lumMod val="50000"/>
                            </a:schemeClr>
                          </a:solidFill>
                        </a:rPr>
                        <a:t>5</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dirty="0" smtClean="0">
                          <a:solidFill>
                            <a:schemeClr val="accent1">
                              <a:lumMod val="50000"/>
                            </a:schemeClr>
                          </a:solidFill>
                        </a:rPr>
                        <a:t>6</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dirty="0" smtClean="0">
                          <a:solidFill>
                            <a:schemeClr val="accent1">
                              <a:lumMod val="50000"/>
                            </a:schemeClr>
                          </a:solidFill>
                        </a:rPr>
                        <a:t>7</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7597377"/>
                  </a:ext>
                </a:extLst>
              </a:tr>
            </a:tbl>
          </a:graphicData>
        </a:graphic>
      </p:graphicFrame>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750888" y="1227138"/>
            <a:ext cx="10515600" cy="698939"/>
          </a:xfrm>
        </p:spPr>
        <p:txBody>
          <a:bodyPr>
            <a:normAutofit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LỚP TÍCH CHẬP</a:t>
            </a:r>
          </a:p>
          <a:p>
            <a:pPr marL="0" indent="0">
              <a:lnSpc>
                <a:spcPct val="150000"/>
              </a:lnSpc>
              <a:buNone/>
            </a:pP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443247662"/>
              </p:ext>
            </p:extLst>
          </p:nvPr>
        </p:nvGraphicFramePr>
        <p:xfrm>
          <a:off x="6742648" y="2677776"/>
          <a:ext cx="3505605" cy="616687"/>
        </p:xfrm>
        <a:graphic>
          <a:graphicData uri="http://schemas.openxmlformats.org/drawingml/2006/table">
            <a:tbl>
              <a:tblPr firstRow="1" bandRow="1">
                <a:tableStyleId>{5C22544A-7EE6-4342-B048-85BDC9FD1C3A}</a:tableStyleId>
              </a:tblPr>
              <a:tblGrid>
                <a:gridCol w="701121">
                  <a:extLst>
                    <a:ext uri="{9D8B030D-6E8A-4147-A177-3AD203B41FA5}">
                      <a16:colId xmlns:a16="http://schemas.microsoft.com/office/drawing/2014/main" val="4231727738"/>
                    </a:ext>
                  </a:extLst>
                </a:gridCol>
                <a:gridCol w="701121">
                  <a:extLst>
                    <a:ext uri="{9D8B030D-6E8A-4147-A177-3AD203B41FA5}">
                      <a16:colId xmlns:a16="http://schemas.microsoft.com/office/drawing/2014/main" val="4039418933"/>
                    </a:ext>
                  </a:extLst>
                </a:gridCol>
                <a:gridCol w="701121">
                  <a:extLst>
                    <a:ext uri="{9D8B030D-6E8A-4147-A177-3AD203B41FA5}">
                      <a16:colId xmlns:a16="http://schemas.microsoft.com/office/drawing/2014/main" val="1914912533"/>
                    </a:ext>
                  </a:extLst>
                </a:gridCol>
                <a:gridCol w="701121">
                  <a:extLst>
                    <a:ext uri="{9D8B030D-6E8A-4147-A177-3AD203B41FA5}">
                      <a16:colId xmlns:a16="http://schemas.microsoft.com/office/drawing/2014/main" val="483433878"/>
                    </a:ext>
                  </a:extLst>
                </a:gridCol>
                <a:gridCol w="701121">
                  <a:extLst>
                    <a:ext uri="{9D8B030D-6E8A-4147-A177-3AD203B41FA5}">
                      <a16:colId xmlns:a16="http://schemas.microsoft.com/office/drawing/2014/main" val="886764368"/>
                    </a:ext>
                  </a:extLst>
                </a:gridCol>
              </a:tblGrid>
              <a:tr h="616687">
                <a:tc>
                  <a:txBody>
                    <a:bodyPr/>
                    <a:lstStyle/>
                    <a:p>
                      <a:pPr algn="ctr"/>
                      <a:r>
                        <a:rPr lang="en-US" sz="2400" b="0" dirty="0" smtClean="0">
                          <a:solidFill>
                            <a:schemeClr val="accent1">
                              <a:lumMod val="50000"/>
                            </a:schemeClr>
                          </a:solidFill>
                        </a:rPr>
                        <a:t>6</a:t>
                      </a: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b="0"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7597377"/>
                  </a:ext>
                </a:extLst>
              </a:tr>
            </a:tbl>
          </a:graphicData>
        </a:graphic>
      </p:graphicFrame>
      <p:sp>
        <p:nvSpPr>
          <p:cNvPr id="3" name="TextBox 2"/>
          <p:cNvSpPr txBox="1"/>
          <p:nvPr/>
        </p:nvSpPr>
        <p:spPr>
          <a:xfrm>
            <a:off x="2519463" y="3771881"/>
            <a:ext cx="2091447"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Tín</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hiệu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ngõ</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vào</a:t>
            </a:r>
            <a:endParaRPr lang="en-US" dirty="0">
              <a:solidFill>
                <a:schemeClr val="accent1">
                  <a:lumMod val="50000"/>
                </a:schemeClr>
              </a:solidFill>
              <a:latin typeface="Arial" panose="020B0604020202020204" pitchFamily="34" charset="0"/>
              <a:cs typeface="Arial" panose="020B0604020202020204" pitchFamily="34" charset="0"/>
            </a:endParaRPr>
          </a:p>
        </p:txBody>
      </p:sp>
      <p:sp>
        <p:nvSpPr>
          <p:cNvPr id="13" name="TextBox 12"/>
          <p:cNvSpPr txBox="1"/>
          <p:nvPr/>
        </p:nvSpPr>
        <p:spPr>
          <a:xfrm>
            <a:off x="7632970" y="3676830"/>
            <a:ext cx="2091447" cy="646331"/>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Lớp</a:t>
            </a:r>
            <a:r>
              <a:rPr lang="en-US" dirty="0" smtClean="0">
                <a:solidFill>
                  <a:schemeClr val="accent1">
                    <a:lumMod val="50000"/>
                  </a:schemeClr>
                </a:solidFill>
                <a:latin typeface="Arial" panose="020B0604020202020204" pitchFamily="34" charset="0"/>
                <a:cs typeface="Arial" panose="020B0604020202020204" pitchFamily="34" charset="0"/>
              </a:rPr>
              <a:t> feature </a:t>
            </a:r>
            <a:r>
              <a:rPr lang="en-US" dirty="0" err="1" smtClean="0">
                <a:solidFill>
                  <a:schemeClr val="accent1">
                    <a:lumMod val="50000"/>
                  </a:schemeClr>
                </a:solidFill>
                <a:latin typeface="Arial" panose="020B0604020202020204" pitchFamily="34" charset="0"/>
                <a:cs typeface="Arial" panose="020B0604020202020204" pitchFamily="34" charset="0"/>
              </a:rPr>
              <a:t>sau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khi</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được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chập</a:t>
            </a:r>
            <a:endParaRPr lang="en-US" dirty="0">
              <a:solidFill>
                <a:schemeClr val="accent1">
                  <a:lumMod val="50000"/>
                </a:schemeClr>
              </a:solidFill>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4"/>
          <a:stretch>
            <a:fillRect/>
          </a:stretch>
        </p:blipFill>
        <p:spPr>
          <a:xfrm>
            <a:off x="4948122" y="4653772"/>
            <a:ext cx="2333625" cy="1285875"/>
          </a:xfrm>
          <a:prstGeom prst="rect">
            <a:avLst/>
          </a:prstGeom>
        </p:spPr>
      </p:pic>
    </p:spTree>
    <p:extLst>
      <p:ext uri="{BB962C8B-B14F-4D97-AF65-F5344CB8AC3E}">
        <p14:creationId xmlns:p14="http://schemas.microsoft.com/office/powerpoint/2010/main" val="23163914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17</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750888" y="1227139"/>
            <a:ext cx="10515600" cy="825398"/>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LỚP MAX POOLING</a:t>
            </a:r>
          </a:p>
        </p:txBody>
      </p:sp>
      <p:pic>
        <p:nvPicPr>
          <p:cNvPr id="9" name="Picture 8" descr="1D Global max pooli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1294" y="2173652"/>
            <a:ext cx="6128425" cy="2242706"/>
          </a:xfrm>
          <a:prstGeom prst="rect">
            <a:avLst/>
          </a:prstGeom>
          <a:noFill/>
          <a:ln>
            <a:noFill/>
          </a:ln>
        </p:spPr>
      </p:pic>
      <p:sp>
        <p:nvSpPr>
          <p:cNvPr id="2" name="TextBox 1"/>
          <p:cNvSpPr txBox="1"/>
          <p:nvPr/>
        </p:nvSpPr>
        <p:spPr>
          <a:xfrm>
            <a:off x="750247" y="4630366"/>
            <a:ext cx="10922944" cy="1200329"/>
          </a:xfrm>
          <a:prstGeom prst="rect">
            <a:avLst/>
          </a:prstGeom>
          <a:noFill/>
        </p:spPr>
        <p:txBody>
          <a:bodyPr wrap="square" rtlCol="0">
            <a:spAutoFit/>
          </a:bodyPr>
          <a:lstStyle/>
          <a:p>
            <a:r>
              <a:rPr lang="vi-VN" sz="2400" dirty="0">
                <a:solidFill>
                  <a:schemeClr val="accent1">
                    <a:lumMod val="50000"/>
                  </a:schemeClr>
                </a:solidFill>
              </a:rPr>
              <a:t>Max-pooling được sử dụng để chọn ra các giá trị lớn nhất của cửa sổ nhưng vẫn giữ được các đặc trưng quang trọng của chúng và giúp làm giảm số lượng nơ-ron </a:t>
            </a:r>
            <a:r>
              <a:rPr lang="vi-VN" sz="2400" dirty="0" smtClean="0">
                <a:solidFill>
                  <a:schemeClr val="accent1">
                    <a:lumMod val="50000"/>
                  </a:schemeClr>
                </a:solidFill>
              </a:rPr>
              <a:t>ngõ</a:t>
            </a:r>
            <a:r>
              <a:rPr lang="en-US" sz="2400" dirty="0" smtClean="0">
                <a:solidFill>
                  <a:schemeClr val="accent1">
                    <a:lumMod val="50000"/>
                  </a:schemeClr>
                </a:solidFill>
              </a:rPr>
              <a:t> </a:t>
            </a:r>
            <a:r>
              <a:rPr lang="en-US" sz="2400" dirty="0" err="1" smtClean="0">
                <a:solidFill>
                  <a:schemeClr val="accent1">
                    <a:lumMod val="50000"/>
                  </a:schemeClr>
                </a:solidFill>
              </a:rPr>
              <a:t>ra</a:t>
            </a:r>
            <a:endParaRPr lang="en-US" sz="2400" dirty="0">
              <a:solidFill>
                <a:schemeClr val="accent1">
                  <a:lumMod val="50000"/>
                </a:schemeClr>
              </a:solidFill>
            </a:endParaRPr>
          </a:p>
        </p:txBody>
      </p:sp>
    </p:spTree>
    <p:extLst>
      <p:ext uri="{BB962C8B-B14F-4D97-AF65-F5344CB8AC3E}">
        <p14:creationId xmlns:p14="http://schemas.microsoft.com/office/powerpoint/2010/main" val="22640357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18</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750888" y="1227139"/>
            <a:ext cx="10515600" cy="825398"/>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LỚP KẾT NỐI ĐẦY ĐỦ</a:t>
            </a:r>
          </a:p>
        </p:txBody>
      </p:sp>
      <p:pic>
        <p:nvPicPr>
          <p:cNvPr id="12" name="Picture 9" descr="https://miro.medium.com/max/441/1*yjy3dwRL-vmSpmUG7UNJYg@2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486" y="2016125"/>
            <a:ext cx="3557588"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680953" y="2540558"/>
            <a:ext cx="5099118" cy="2677656"/>
          </a:xfrm>
          <a:prstGeom prst="rect">
            <a:avLst/>
          </a:prstGeom>
          <a:noFill/>
        </p:spPr>
        <p:txBody>
          <a:bodyPr wrap="square" rtlCol="0">
            <a:spAutoFit/>
          </a:bodyPr>
          <a:lstStyle/>
          <a:p>
            <a:r>
              <a:rPr lang="en-US" sz="2400" dirty="0" err="1" smtClean="0">
                <a:solidFill>
                  <a:schemeClr val="accent1">
                    <a:lumMod val="50000"/>
                  </a:schemeClr>
                </a:solidFill>
                <a:latin typeface="Arial" panose="020B0604020202020204" pitchFamily="34" charset="0"/>
                <a:cs typeface="Arial" panose="020B0604020202020204" pitchFamily="34" charset="0"/>
              </a:rPr>
              <a:t>Là</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một</a:t>
            </a:r>
            <a:r>
              <a:rPr lang="en-US" sz="2400" dirty="0">
                <a:solidFill>
                  <a:schemeClr val="accent1">
                    <a:lumMod val="50000"/>
                  </a:schemeClr>
                </a:solidFill>
                <a:latin typeface="Arial" panose="020B0604020202020204" pitchFamily="34" charset="0"/>
                <a:cs typeface="Arial" panose="020B0604020202020204" pitchFamily="34" charset="0"/>
              </a:rPr>
              <a:t> vector </a:t>
            </a:r>
            <a:r>
              <a:rPr lang="en-US" sz="2400" dirty="0" err="1">
                <a:solidFill>
                  <a:schemeClr val="accent1">
                    <a:lumMod val="50000"/>
                  </a:schemeClr>
                </a:solidFill>
                <a:latin typeface="Arial" panose="020B0604020202020204" pitchFamily="34" charset="0"/>
                <a:cs typeface="Arial" panose="020B0604020202020204" pitchFamily="34" charset="0"/>
              </a:rPr>
              <a:t>bao</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gồm</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dữ</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liệu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đại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diện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cho</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khuôn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mặt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cần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nhận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diện</a:t>
            </a:r>
            <a:r>
              <a:rPr lang="en-US" sz="2400" dirty="0">
                <a:solidFill>
                  <a:schemeClr val="accent1">
                    <a:lumMod val="50000"/>
                  </a:schemeClr>
                </a:solidFill>
                <a:latin typeface="Arial" panose="020B0604020202020204" pitchFamily="34" charset="0"/>
                <a:cs typeface="Arial" panose="020B0604020202020204" pitchFamily="34" charset="0"/>
              </a:rPr>
              <a:t>. </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r>
              <a:rPr lang="vi-VN" sz="2400" dirty="0">
                <a:solidFill>
                  <a:schemeClr val="accent1">
                    <a:lumMod val="50000"/>
                  </a:schemeClr>
                </a:solidFill>
                <a:cs typeface="Arial" panose="020B0604020202020204" pitchFamily="34" charset="0"/>
              </a:rPr>
              <a:t>Lớp sử dụng hàm softmax dựa vào các vector đầu vào đặc trưng đã được tính toán từ các lớp trước đó. Từ đó dự đoán tín hiệu EEG đầu vào thuộc lớp nào.</a:t>
            </a:r>
            <a:endParaRPr lang="en-US" sz="24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5598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19</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10515600"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XÂY DỰNG MẠNG CNN</a:t>
            </a:r>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207667083"/>
              </p:ext>
            </p:extLst>
          </p:nvPr>
        </p:nvGraphicFramePr>
        <p:xfrm>
          <a:off x="1439694" y="2179289"/>
          <a:ext cx="8990181" cy="4445245"/>
        </p:xfrm>
        <a:graphic>
          <a:graphicData uri="http://schemas.openxmlformats.org/drawingml/2006/table">
            <a:tbl>
              <a:tblPr firstRow="1" firstCol="1" bandRow="1">
                <a:tableStyleId>{5C22544A-7EE6-4342-B048-85BDC9FD1C3A}</a:tableStyleId>
              </a:tblPr>
              <a:tblGrid>
                <a:gridCol w="1358552">
                  <a:extLst>
                    <a:ext uri="{9D8B030D-6E8A-4147-A177-3AD203B41FA5}">
                      <a16:colId xmlns:a16="http://schemas.microsoft.com/office/drawing/2014/main" val="3459886591"/>
                    </a:ext>
                  </a:extLst>
                </a:gridCol>
                <a:gridCol w="1892562">
                  <a:extLst>
                    <a:ext uri="{9D8B030D-6E8A-4147-A177-3AD203B41FA5}">
                      <a16:colId xmlns:a16="http://schemas.microsoft.com/office/drawing/2014/main" val="3629654890"/>
                    </a:ext>
                  </a:extLst>
                </a:gridCol>
                <a:gridCol w="2004070">
                  <a:extLst>
                    <a:ext uri="{9D8B030D-6E8A-4147-A177-3AD203B41FA5}">
                      <a16:colId xmlns:a16="http://schemas.microsoft.com/office/drawing/2014/main" val="1202562166"/>
                    </a:ext>
                  </a:extLst>
                </a:gridCol>
                <a:gridCol w="1869033">
                  <a:extLst>
                    <a:ext uri="{9D8B030D-6E8A-4147-A177-3AD203B41FA5}">
                      <a16:colId xmlns:a16="http://schemas.microsoft.com/office/drawing/2014/main" val="1753343438"/>
                    </a:ext>
                  </a:extLst>
                </a:gridCol>
                <a:gridCol w="1865964">
                  <a:extLst>
                    <a:ext uri="{9D8B030D-6E8A-4147-A177-3AD203B41FA5}">
                      <a16:colId xmlns:a16="http://schemas.microsoft.com/office/drawing/2014/main" val="3494873651"/>
                    </a:ext>
                  </a:extLst>
                </a:gridCol>
              </a:tblGrid>
              <a:tr h="524637">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Layers</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Type</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Numbers of neurons (Output Layer)</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Kernel size for each output feature map</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Stride</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150234"/>
                  </a:ext>
                </a:extLst>
              </a:tr>
              <a:tr h="245038">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Input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Data Input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7400 x 98</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925327"/>
                  </a:ext>
                </a:extLst>
              </a:tr>
              <a:tr h="245038">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conv0-1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Convolutional</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60 x 4</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4</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049646"/>
                  </a:ext>
                </a:extLst>
              </a:tr>
              <a:tr h="245038">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pool1-2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Max-pooling</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 x 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8766667"/>
                  </a:ext>
                </a:extLst>
              </a:tr>
              <a:tr h="245038">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 2-3</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Convolutional</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50 x 4</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4</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7683049"/>
                  </a:ext>
                </a:extLst>
              </a:tr>
              <a:tr h="245038">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pool 3-4</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Max-pooling</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 x 1</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8806132"/>
                  </a:ext>
                </a:extLst>
              </a:tr>
              <a:tr h="245038">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 4-5</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Convolutional</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40 x 10</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10</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0875831"/>
                  </a:ext>
                </a:extLst>
              </a:tr>
              <a:tr h="245038">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pool 5-6</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Max-pooling</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 x 1</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036277"/>
                  </a:ext>
                </a:extLst>
              </a:tr>
              <a:tr h="245038">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 6-7</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Convolutional</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40 x 10</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10</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0461250"/>
                  </a:ext>
                </a:extLst>
              </a:tr>
              <a:tr h="245038">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pool 7-8</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Max-pooling</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 x 1</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4705848"/>
                  </a:ext>
                </a:extLst>
              </a:tr>
              <a:tr h="245038">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 8-9</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Convolutional</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4 x 15</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15</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5633886"/>
                  </a:ext>
                </a:extLst>
              </a:tr>
              <a:tr h="245038">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pool 9-10</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Max-pooling</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 x 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2</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7181387"/>
                  </a:ext>
                </a:extLst>
              </a:tr>
              <a:tr h="245038">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fc10-11</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Fully-connected</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50</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7775331"/>
                  </a:ext>
                </a:extLst>
              </a:tr>
              <a:tr h="245038">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fc11-12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Fully-connected</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20</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446996"/>
                  </a:ext>
                </a:extLst>
              </a:tr>
              <a:tr h="245038">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fc12-13</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Fully-connected</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2</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319468"/>
                  </a:ext>
                </a:extLst>
              </a:tr>
              <a:tr h="245038">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sm</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softmax</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5285456"/>
                  </a:ext>
                </a:extLst>
              </a:tr>
              <a:tr h="245038">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Output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200" dirty="0" err="1">
                          <a:solidFill>
                            <a:schemeClr val="accent1">
                              <a:lumMod val="50000"/>
                            </a:schemeClr>
                          </a:solidFill>
                          <a:effectLst/>
                          <a:latin typeface="Arial" panose="020B0604020202020204" pitchFamily="34" charset="0"/>
                          <a:cs typeface="Arial" panose="020B0604020202020204" pitchFamily="34" charset="0"/>
                        </a:rPr>
                        <a:t>Classoutput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200">
                          <a:solidFill>
                            <a:schemeClr val="accent1">
                              <a:lumMod val="50000"/>
                            </a:schemeClr>
                          </a:solidFill>
                          <a:effectLst/>
                          <a:latin typeface="Arial" panose="020B0604020202020204" pitchFamily="34" charset="0"/>
                          <a:cs typeface="Arial" panose="020B0604020202020204" pitchFamily="34" charset="0"/>
                        </a:rPr>
                        <a:t>-</a:t>
                      </a:r>
                      <a:endParaRPr lang="en-US" sz="180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lnSpc>
                          <a:spcPct val="150000"/>
                        </a:lnSpc>
                        <a:spcAft>
                          <a:spcPts val="0"/>
                        </a:spcAft>
                      </a:pPr>
                      <a:r>
                        <a:rPr lang="en-US" sz="1200" dirty="0">
                          <a:solidFill>
                            <a:schemeClr val="accent1">
                              <a:lumMod val="50000"/>
                            </a:schemeClr>
                          </a:solidFill>
                          <a:effectLst/>
                          <a:latin typeface="Arial" panose="020B0604020202020204" pitchFamily="34" charset="0"/>
                          <a:cs typeface="Arial" panose="020B0604020202020204" pitchFamily="34" charset="0"/>
                        </a:rPr>
                        <a:t>-</a:t>
                      </a:r>
                      <a:endParaRPr lang="en-US" sz="1800"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850957050"/>
                  </a:ext>
                </a:extLst>
              </a:tr>
            </a:tbl>
          </a:graphicData>
        </a:graphic>
      </p:graphicFrame>
      <p:sp>
        <p:nvSpPr>
          <p:cNvPr id="12" name="TextBox 11"/>
          <p:cNvSpPr txBox="1"/>
          <p:nvPr/>
        </p:nvSpPr>
        <p:spPr>
          <a:xfrm>
            <a:off x="435960" y="1575882"/>
            <a:ext cx="3922031" cy="369332"/>
          </a:xfrm>
          <a:prstGeom prst="rect">
            <a:avLst/>
          </a:prstGeom>
          <a:noFill/>
        </p:spPr>
        <p:txBody>
          <a:bodyPr wrap="square" rtlCol="0">
            <a:spAutoFit/>
          </a:bodyPr>
          <a:lstStyle/>
          <a:p>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gốc</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cấu</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hình</a:t>
            </a:r>
            <a:r>
              <a:rPr lang="en-US" dirty="0" smtClean="0">
                <a:solidFill>
                  <a:schemeClr val="accent1">
                    <a:lumMod val="50000"/>
                  </a:schemeClr>
                </a:solidFill>
                <a:latin typeface="Arial" panose="020B0604020202020204" pitchFamily="34" charset="0"/>
                <a:cs typeface="Arial" panose="020B0604020202020204" pitchFamily="34" charset="0"/>
              </a:rPr>
              <a:t> </a:t>
            </a:r>
            <a:r>
              <a:rPr lang="en-US" dirty="0" err="1" smtClean="0">
                <a:solidFill>
                  <a:schemeClr val="accent1">
                    <a:lumMod val="50000"/>
                  </a:schemeClr>
                </a:solidFill>
                <a:latin typeface="Arial" panose="020B0604020202020204" pitchFamily="34" charset="0"/>
                <a:cs typeface="Arial" panose="020B0604020202020204" pitchFamily="34" charset="0"/>
              </a:rPr>
              <a:t>số</a:t>
            </a:r>
            <a:r>
              <a:rPr lang="en-US" dirty="0" smtClean="0">
                <a:solidFill>
                  <a:schemeClr val="accent1">
                    <a:lumMod val="50000"/>
                  </a:schemeClr>
                </a:solidFill>
                <a:latin typeface="Arial" panose="020B0604020202020204" pitchFamily="34" charset="0"/>
                <a:cs typeface="Arial" panose="020B0604020202020204" pitchFamily="34" charset="0"/>
              </a:rPr>
              <a:t> 1)</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4688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618764" y="180144"/>
            <a:ext cx="9735036" cy="590839"/>
          </a:xfrm>
        </p:spPr>
        <p:txBody>
          <a:bodyPr>
            <a:normAutofit/>
          </a:bodyPr>
          <a:lstStyle/>
          <a:p>
            <a:pPr algn="ctr"/>
            <a:r>
              <a:rPr lang="en-US" sz="3600" b="1" dirty="0" smtClean="0">
                <a:solidFill>
                  <a:srgbClr val="FF0000"/>
                </a:solidFill>
                <a:latin typeface="Arial" panose="020B0604020202020204" pitchFamily="34" charset="0"/>
                <a:cs typeface="Arial" panose="020B0604020202020204" pitchFamily="34" charset="0"/>
              </a:rPr>
              <a:t>NỘI DUNG BÁO CÁO</a:t>
            </a:r>
            <a:endParaRPr lang="en-US" sz="3600"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50247" y="1227109"/>
            <a:ext cx="10515600" cy="5044766"/>
          </a:xfrm>
        </p:spPr>
        <p:txBody>
          <a:bodyPr>
            <a:noAutofit/>
          </a:bodyPr>
          <a:lstStyle/>
          <a:p>
            <a:pPr marL="0" indent="0">
              <a:lnSpc>
                <a:spcPct val="200000"/>
              </a:lnSpc>
              <a:buFont typeface="Wingdings" panose="05000000000000000000" pitchFamily="2" charset="2"/>
              <a:buNone/>
              <a:defRPr/>
            </a:pPr>
            <a:r>
              <a:rPr lang="en-US" altLang="en-US" b="1" kern="0" dirty="0">
                <a:solidFill>
                  <a:schemeClr val="accent1">
                    <a:lumMod val="50000"/>
                  </a:schemeClr>
                </a:solidFill>
                <a:latin typeface="Arial" panose="020B0604020202020204" pitchFamily="34" charset="0"/>
                <a:cs typeface="Arial" panose="020B0604020202020204" pitchFamily="34" charset="0"/>
              </a:rPr>
              <a:t>I. ĐẶT VẤN ĐỀ</a:t>
            </a:r>
          </a:p>
          <a:p>
            <a:pPr marL="0" indent="0">
              <a:lnSpc>
                <a:spcPct val="200000"/>
              </a:lnSpc>
              <a:buFont typeface="Wingdings" panose="05000000000000000000" pitchFamily="2" charset="2"/>
              <a:buNone/>
              <a:defRPr/>
            </a:pPr>
            <a:r>
              <a:rPr lang="en-US" altLang="en-US" b="1" kern="0" dirty="0">
                <a:solidFill>
                  <a:schemeClr val="accent1">
                    <a:lumMod val="50000"/>
                  </a:schemeClr>
                </a:solidFill>
                <a:latin typeface="Arial" panose="020B0604020202020204" pitchFamily="34" charset="0"/>
                <a:cs typeface="Arial" panose="020B0604020202020204" pitchFamily="34" charset="0"/>
              </a:rPr>
              <a:t>II. GIẢI QUYẾT VẤN ĐỀ</a:t>
            </a:r>
          </a:p>
          <a:p>
            <a:pPr marL="0" indent="0">
              <a:lnSpc>
                <a:spcPct val="200000"/>
              </a:lnSpc>
              <a:buFont typeface="Wingdings" panose="05000000000000000000" pitchFamily="2" charset="2"/>
              <a:buNone/>
              <a:defRPr/>
            </a:pPr>
            <a:r>
              <a:rPr lang="en-US" altLang="en-US" b="1" kern="0" dirty="0">
                <a:solidFill>
                  <a:schemeClr val="accent1">
                    <a:lumMod val="50000"/>
                  </a:schemeClr>
                </a:solidFill>
                <a:latin typeface="Arial" panose="020B0604020202020204" pitchFamily="34" charset="0"/>
                <a:cs typeface="Arial" panose="020B0604020202020204" pitchFamily="34" charset="0"/>
              </a:rPr>
              <a:t>III. KẾT QUẢ</a:t>
            </a:r>
          </a:p>
          <a:p>
            <a:pPr marL="0" indent="0">
              <a:lnSpc>
                <a:spcPct val="200000"/>
              </a:lnSpc>
              <a:buFont typeface="Wingdings" panose="05000000000000000000" pitchFamily="2" charset="2"/>
              <a:buNone/>
              <a:defRPr/>
            </a:pPr>
            <a:r>
              <a:rPr lang="en-US" altLang="en-US" b="1" kern="0" dirty="0">
                <a:solidFill>
                  <a:schemeClr val="accent1">
                    <a:lumMod val="50000"/>
                  </a:schemeClr>
                </a:solidFill>
                <a:latin typeface="Arial" panose="020B0604020202020204" pitchFamily="34" charset="0"/>
                <a:cs typeface="Arial" panose="020B0604020202020204" pitchFamily="34" charset="0"/>
              </a:rPr>
              <a:t>IV. KẾT LUẬN</a:t>
            </a:r>
          </a:p>
          <a:p>
            <a:pPr marL="0" indent="0">
              <a:lnSpc>
                <a:spcPct val="200000"/>
              </a:lnSpc>
              <a:buFont typeface="Wingdings" panose="05000000000000000000" pitchFamily="2" charset="2"/>
              <a:buNone/>
              <a:defRPr/>
            </a:pPr>
            <a:r>
              <a:rPr lang="en-US" altLang="en-US" b="1" kern="0" dirty="0">
                <a:solidFill>
                  <a:schemeClr val="accent1">
                    <a:lumMod val="50000"/>
                  </a:schemeClr>
                </a:solidFill>
                <a:latin typeface="Arial" panose="020B0604020202020204" pitchFamily="34" charset="0"/>
                <a:cs typeface="Arial" panose="020B0604020202020204" pitchFamily="34" charset="0"/>
              </a:rPr>
              <a:t>V. HƯỚNG PHÁT TRIỂN</a:t>
            </a:r>
          </a:p>
          <a:p>
            <a:pPr marL="0" indent="0">
              <a:buFont typeface="Wingdings" panose="05000000000000000000" pitchFamily="2" charset="2"/>
              <a:buNone/>
              <a:defRPr/>
            </a:pPr>
            <a:endParaRPr lang="en-US" altLang="en-US" kern="0" dirty="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386A883-5FC4-4262-A98F-C80AFCD71EF3}" type="slidenum">
              <a:rPr lang="en-US" smtClean="0"/>
              <a:t>2</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Tree>
    <p:extLst>
      <p:ext uri="{BB962C8B-B14F-4D97-AF65-F5344CB8AC3E}">
        <p14:creationId xmlns:p14="http://schemas.microsoft.com/office/powerpoint/2010/main" val="34048662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20</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215867" y="909880"/>
            <a:ext cx="10515600" cy="666002"/>
          </a:xfrm>
        </p:spPr>
        <p:txBody>
          <a:bodyPr>
            <a:normAutofit fontScale="92500" lnSpcReduction="10000"/>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XÂY DỰNG MẠNG CNN</a:t>
            </a:r>
          </a:p>
          <a:p>
            <a:pPr marL="0" indent="0">
              <a:buNone/>
            </a:pPr>
            <a:endParaRPr lang="en-US" dirty="0"/>
          </a:p>
        </p:txBody>
      </p:sp>
      <p:sp>
        <p:nvSpPr>
          <p:cNvPr id="2" name="TextBox 1"/>
          <p:cNvSpPr txBox="1"/>
          <p:nvPr/>
        </p:nvSpPr>
        <p:spPr>
          <a:xfrm>
            <a:off x="315883" y="1530113"/>
            <a:ext cx="10415583" cy="1569660"/>
          </a:xfrm>
          <a:prstGeom prst="rect">
            <a:avLst/>
          </a:prstGeom>
          <a:noFill/>
        </p:spPr>
        <p:txBody>
          <a:bodyPr wrap="square" rtlCol="0">
            <a:spAutoFit/>
          </a:bodyPr>
          <a:lstStyle/>
          <a:p>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cấu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CNN </a:t>
            </a:r>
            <a:r>
              <a:rPr lang="en-US" sz="2400" dirty="0" err="1" smtClean="0">
                <a:solidFill>
                  <a:schemeClr val="accent1">
                    <a:lumMod val="50000"/>
                  </a:schemeClr>
                </a:solidFill>
                <a:latin typeface="Arial" panose="020B0604020202020204" pitchFamily="34" charset="0"/>
                <a:cs typeface="Arial" panose="020B0604020202020204" pitchFamily="34" charset="0"/>
              </a:rPr>
              <a:t>khác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xây</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dựng</a:t>
            </a:r>
            <a:r>
              <a:rPr lang="en-US" sz="2400" dirty="0" smtClean="0">
                <a:solidFill>
                  <a:schemeClr val="accent1">
                    <a:lumMod val="50000"/>
                  </a:schemeClr>
                </a:solidFill>
                <a:latin typeface="Arial" panose="020B0604020202020204" pitchFamily="34" charset="0"/>
                <a:cs typeface="Arial" panose="020B0604020202020204" pitchFamily="34" charset="0"/>
              </a:rPr>
              <a:t> và </a:t>
            </a:r>
            <a:r>
              <a:rPr lang="en-US" sz="2400" dirty="0" err="1" smtClean="0">
                <a:solidFill>
                  <a:schemeClr val="accent1">
                    <a:lumMod val="50000"/>
                  </a:schemeClr>
                </a:solidFill>
                <a:latin typeface="Arial" panose="020B0604020202020204" pitchFamily="34" charset="0"/>
                <a:cs typeface="Arial" panose="020B0604020202020204" pitchFamily="34" charset="0"/>
              </a:rPr>
              <a:t>huấn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luyện</a:t>
            </a:r>
            <a:r>
              <a:rPr lang="en-US" sz="2400" dirty="0" smtClean="0">
                <a:solidFill>
                  <a:schemeClr val="accent1">
                    <a:lumMod val="50000"/>
                  </a:schemeClr>
                </a:solidFill>
                <a:latin typeface="Arial" panose="020B0604020202020204" pitchFamily="34" charset="0"/>
                <a:cs typeface="Arial" panose="020B0604020202020204" pitchFamily="34" charset="0"/>
              </a:rPr>
              <a:t>:</a:t>
            </a:r>
          </a:p>
          <a:p>
            <a:endParaRPr lang="en-US" sz="2400" dirty="0">
              <a:solidFill>
                <a:schemeClr val="accent1">
                  <a:lumMod val="50000"/>
                </a:schemeClr>
              </a:solidFill>
              <a:latin typeface="Arial" panose="020B0604020202020204" pitchFamily="34" charset="0"/>
              <a:cs typeface="Arial" panose="020B0604020202020204" pitchFamily="34" charset="0"/>
            </a:endParaRPr>
          </a:p>
          <a:p>
            <a:endParaRPr lang="en-US" sz="2400" dirty="0" smtClean="0">
              <a:solidFill>
                <a:schemeClr val="accent1">
                  <a:lumMod val="50000"/>
                </a:schemeClr>
              </a:solidFill>
              <a:latin typeface="Arial" panose="020B0604020202020204" pitchFamily="34" charset="0"/>
              <a:cs typeface="Arial" panose="020B0604020202020204" pitchFamily="34" charset="0"/>
            </a:endParaRPr>
          </a:p>
          <a:p>
            <a:endParaRPr lang="en-US" sz="24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24431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21</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515600" cy="43513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PHƯƠNG THỨC KIỂM TRA TÍNH HIỆU QUẢ CỦA MÔ HÌNH</a:t>
            </a:r>
          </a:p>
          <a:p>
            <a:pPr marL="0" indent="0">
              <a:lnSpc>
                <a:spcPct val="150000"/>
              </a:lnSpc>
              <a:buNone/>
            </a:pP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dữ</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chia </a:t>
            </a:r>
            <a:r>
              <a:rPr lang="en-US" sz="2400" dirty="0" err="1" smtClean="0">
                <a:solidFill>
                  <a:schemeClr val="accent1">
                    <a:lumMod val="50000"/>
                  </a:schemeClr>
                </a:solidFill>
                <a:latin typeface="Arial" panose="020B0604020202020204" pitchFamily="34" charset="0"/>
                <a:cs typeface="Arial" panose="020B0604020202020204" pitchFamily="34" charset="0"/>
              </a:rPr>
              <a:t>làm</a:t>
            </a:r>
            <a:r>
              <a:rPr lang="en-US" sz="2400" dirty="0" smtClean="0">
                <a:solidFill>
                  <a:schemeClr val="accent1">
                    <a:lumMod val="50000"/>
                  </a:schemeClr>
                </a:solidFill>
                <a:latin typeface="Arial" panose="020B0604020202020204" pitchFamily="34" charset="0"/>
                <a:cs typeface="Arial" panose="020B0604020202020204" pitchFamily="34" charset="0"/>
              </a:rPr>
              <a:t> 70% </a:t>
            </a:r>
            <a:r>
              <a:rPr lang="en-US" sz="2400" dirty="0" err="1" smtClean="0">
                <a:solidFill>
                  <a:schemeClr val="accent1">
                    <a:lumMod val="50000"/>
                  </a:schemeClr>
                </a:solidFill>
                <a:latin typeface="Arial" panose="020B0604020202020204" pitchFamily="34" charset="0"/>
                <a:cs typeface="Arial" panose="020B0604020202020204" pitchFamily="34" charset="0"/>
              </a:rPr>
              <a:t>cho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huấn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luyện</a:t>
            </a:r>
            <a:r>
              <a:rPr lang="en-US" sz="2400" dirty="0" smtClean="0">
                <a:solidFill>
                  <a:schemeClr val="accent1">
                    <a:lumMod val="50000"/>
                  </a:schemeClr>
                </a:solidFill>
                <a:latin typeface="Arial" panose="020B0604020202020204" pitchFamily="34" charset="0"/>
                <a:cs typeface="Arial" panose="020B0604020202020204" pitchFamily="34" charset="0"/>
              </a:rPr>
              <a:t> và 30% </a:t>
            </a:r>
            <a:r>
              <a:rPr lang="en-US" sz="2400" dirty="0" err="1" smtClean="0">
                <a:solidFill>
                  <a:schemeClr val="accent1">
                    <a:lumMod val="50000"/>
                  </a:schemeClr>
                </a:solidFill>
                <a:latin typeface="Arial" panose="020B0604020202020204" pitchFamily="34" charset="0"/>
                <a:cs typeface="Arial" panose="020B0604020202020204" pitchFamily="34" charset="0"/>
              </a:rPr>
              <a:t>cho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kiểm</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trên</a:t>
            </a:r>
            <a:r>
              <a:rPr lang="en-US" sz="2400" dirty="0" smtClean="0">
                <a:solidFill>
                  <a:schemeClr val="accent1">
                    <a:lumMod val="50000"/>
                  </a:schemeClr>
                </a:solidFill>
                <a:latin typeface="Arial" panose="020B0604020202020204" pitchFamily="34" charset="0"/>
                <a:cs typeface="Arial" panose="020B0604020202020204" pitchFamily="34" charset="0"/>
              </a:rPr>
              <a:t> 100 epochs</a:t>
            </a:r>
            <a:endParaRPr lang="en-US" sz="2400" dirty="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3760864"/>
              </p:ext>
            </p:extLst>
          </p:nvPr>
        </p:nvGraphicFramePr>
        <p:xfrm>
          <a:off x="1824181" y="3911753"/>
          <a:ext cx="8749608" cy="640080"/>
        </p:xfrm>
        <a:graphic>
          <a:graphicData uri="http://schemas.openxmlformats.org/drawingml/2006/table">
            <a:tbl>
              <a:tblPr firstRow="1" bandRow="1">
                <a:tableStyleId>{5C22544A-7EE6-4342-B048-85BDC9FD1C3A}</a:tableStyleId>
              </a:tblPr>
              <a:tblGrid>
                <a:gridCol w="5875164">
                  <a:extLst>
                    <a:ext uri="{9D8B030D-6E8A-4147-A177-3AD203B41FA5}">
                      <a16:colId xmlns:a16="http://schemas.microsoft.com/office/drawing/2014/main" val="4160732070"/>
                    </a:ext>
                  </a:extLst>
                </a:gridCol>
                <a:gridCol w="2874444">
                  <a:extLst>
                    <a:ext uri="{9D8B030D-6E8A-4147-A177-3AD203B41FA5}">
                      <a16:colId xmlns:a16="http://schemas.microsoft.com/office/drawing/2014/main" val="828323045"/>
                    </a:ext>
                  </a:extLst>
                </a:gridCol>
              </a:tblGrid>
              <a:tr h="585432">
                <a:tc>
                  <a:txBody>
                    <a:bodyPr/>
                    <a:lstStyle/>
                    <a:p>
                      <a:pPr algn="ctr"/>
                      <a:r>
                        <a:rPr lang="en-US" dirty="0" smtClean="0">
                          <a:solidFill>
                            <a:schemeClr val="bg1"/>
                          </a:solidFill>
                        </a:rPr>
                        <a:t>Training</a:t>
                      </a:r>
                      <a:endParaRPr lang="en-US" baseline="0" dirty="0" smtClean="0">
                        <a:solidFill>
                          <a:schemeClr val="bg1"/>
                        </a:solidFill>
                      </a:endParaRPr>
                    </a:p>
                    <a:p>
                      <a:pPr algn="ctr"/>
                      <a:r>
                        <a:rPr lang="en-US" baseline="0" dirty="0" smtClean="0">
                          <a:solidFill>
                            <a:schemeClr val="bg1"/>
                          </a:solidFill>
                        </a:rPr>
                        <a:t>(70%)</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33"/>
                    </a:solidFill>
                  </a:tcPr>
                </a:tc>
                <a:tc>
                  <a:txBody>
                    <a:bodyPr/>
                    <a:lstStyle/>
                    <a:p>
                      <a:pPr algn="ctr"/>
                      <a:r>
                        <a:rPr lang="en-US" dirty="0" smtClean="0">
                          <a:solidFill>
                            <a:schemeClr val="accent1">
                              <a:lumMod val="50000"/>
                            </a:schemeClr>
                          </a:solidFill>
                        </a:rPr>
                        <a:t>Testing</a:t>
                      </a:r>
                      <a:endParaRPr lang="en-US" baseline="0" dirty="0" smtClean="0">
                        <a:solidFill>
                          <a:schemeClr val="accent1">
                            <a:lumMod val="50000"/>
                          </a:schemeClr>
                        </a:solidFill>
                      </a:endParaRPr>
                    </a:p>
                    <a:p>
                      <a:pPr algn="ctr"/>
                      <a:r>
                        <a:rPr lang="en-US" baseline="0" dirty="0" smtClean="0">
                          <a:solidFill>
                            <a:schemeClr val="accent1">
                              <a:lumMod val="50000"/>
                            </a:schemeClr>
                          </a:solidFill>
                        </a:rPr>
                        <a:t>(30%)</a:t>
                      </a:r>
                      <a:endParaRPr lang="en-US" dirty="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14F"/>
                    </a:solidFill>
                  </a:tcPr>
                </a:tc>
                <a:extLst>
                  <a:ext uri="{0D108BD9-81ED-4DB2-BD59-A6C34878D82A}">
                    <a16:rowId xmlns:a16="http://schemas.microsoft.com/office/drawing/2014/main" val="4280241322"/>
                  </a:ext>
                </a:extLst>
              </a:tr>
            </a:tbl>
          </a:graphicData>
        </a:graphic>
      </p:graphicFrame>
    </p:spTree>
    <p:extLst>
      <p:ext uri="{BB962C8B-B14F-4D97-AF65-F5344CB8AC3E}">
        <p14:creationId xmlns:p14="http://schemas.microsoft.com/office/powerpoint/2010/main" val="5521217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618762" y="180144"/>
            <a:ext cx="10135088" cy="590839"/>
          </a:xfrm>
        </p:spPr>
        <p:txBody>
          <a:bodyPr>
            <a:normAutofit/>
          </a:bodyPr>
          <a:lstStyle/>
          <a:p>
            <a:endParaRPr lang="en-US" sz="2800" b="1" dirty="0">
              <a:solidFill>
                <a:srgbClr val="FF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386A883-5FC4-4262-A98F-C80AFCD71EF3}" type="slidenum">
              <a:rPr lang="en-US" smtClean="0"/>
              <a:t>22</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graphicFrame>
        <p:nvGraphicFramePr>
          <p:cNvPr id="9" name="Table 8"/>
          <p:cNvGraphicFramePr>
            <a:graphicFrameLocks noGrp="1"/>
          </p:cNvGraphicFramePr>
          <p:nvPr/>
        </p:nvGraphicFramePr>
        <p:xfrm>
          <a:off x="4055613" y="1715294"/>
          <a:ext cx="4080773" cy="4351340"/>
        </p:xfrm>
        <a:graphic>
          <a:graphicData uri="http://schemas.openxmlformats.org/drawingml/2006/table">
            <a:tbl>
              <a:tblPr firstRow="1" firstCol="1" bandRow="1">
                <a:tableStyleId>{5C22544A-7EE6-4342-B048-85BDC9FD1C3A}</a:tableStyleId>
              </a:tblPr>
              <a:tblGrid>
                <a:gridCol w="663393">
                  <a:extLst>
                    <a:ext uri="{9D8B030D-6E8A-4147-A177-3AD203B41FA5}">
                      <a16:colId xmlns:a16="http://schemas.microsoft.com/office/drawing/2014/main" val="3498216997"/>
                    </a:ext>
                  </a:extLst>
                </a:gridCol>
                <a:gridCol w="712671">
                  <a:extLst>
                    <a:ext uri="{9D8B030D-6E8A-4147-A177-3AD203B41FA5}">
                      <a16:colId xmlns:a16="http://schemas.microsoft.com/office/drawing/2014/main" val="3306034516"/>
                    </a:ext>
                  </a:extLst>
                </a:gridCol>
                <a:gridCol w="695005">
                  <a:extLst>
                    <a:ext uri="{9D8B030D-6E8A-4147-A177-3AD203B41FA5}">
                      <a16:colId xmlns:a16="http://schemas.microsoft.com/office/drawing/2014/main" val="1006139238"/>
                    </a:ext>
                  </a:extLst>
                </a:gridCol>
                <a:gridCol w="713136">
                  <a:extLst>
                    <a:ext uri="{9D8B030D-6E8A-4147-A177-3AD203B41FA5}">
                      <a16:colId xmlns:a16="http://schemas.microsoft.com/office/drawing/2014/main" val="3769935374"/>
                    </a:ext>
                  </a:extLst>
                </a:gridCol>
                <a:gridCol w="695005">
                  <a:extLst>
                    <a:ext uri="{9D8B030D-6E8A-4147-A177-3AD203B41FA5}">
                      <a16:colId xmlns:a16="http://schemas.microsoft.com/office/drawing/2014/main" val="2653137862"/>
                    </a:ext>
                  </a:extLst>
                </a:gridCol>
                <a:gridCol w="601563">
                  <a:extLst>
                    <a:ext uri="{9D8B030D-6E8A-4147-A177-3AD203B41FA5}">
                      <a16:colId xmlns:a16="http://schemas.microsoft.com/office/drawing/2014/main" val="278634692"/>
                    </a:ext>
                  </a:extLst>
                </a:gridCol>
              </a:tblGrid>
              <a:tr h="435134">
                <a:tc>
                  <a:txBody>
                    <a:bodyPr/>
                    <a:lstStyle/>
                    <a:p>
                      <a:pPr algn="just">
                        <a:lnSpc>
                          <a:spcPct val="150000"/>
                        </a:lnSpc>
                        <a:spcAft>
                          <a:spcPts val="0"/>
                        </a:spcAft>
                      </a:pPr>
                      <a:r>
                        <a:rPr lang="en-US" sz="1000">
                          <a:effectLst/>
                        </a:rPr>
                        <a:t> </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Cấu hình số 1</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Cấu hình số 2</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Cấu hình số 3</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Cấu hình số 4</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Cấu hình số 5</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extLst>
                  <a:ext uri="{0D108BD9-81ED-4DB2-BD59-A6C34878D82A}">
                    <a16:rowId xmlns:a16="http://schemas.microsoft.com/office/drawing/2014/main" val="2313604514"/>
                  </a:ext>
                </a:extLst>
              </a:tr>
              <a:tr h="435134">
                <a:tc>
                  <a:txBody>
                    <a:bodyPr/>
                    <a:lstStyle/>
                    <a:p>
                      <a:pPr algn="ctr">
                        <a:lnSpc>
                          <a:spcPct val="150000"/>
                        </a:lnSpc>
                        <a:spcAft>
                          <a:spcPts val="0"/>
                        </a:spcAft>
                      </a:pPr>
                      <a:r>
                        <a:rPr lang="en-US" sz="1000">
                          <a:effectLst/>
                        </a:rPr>
                        <a:t>Tín hiệu gốc</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80.47%</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83.3%</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82.8%</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78.5%</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80.9%</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extLst>
                  <a:ext uri="{0D108BD9-81ED-4DB2-BD59-A6C34878D82A}">
                    <a16:rowId xmlns:a16="http://schemas.microsoft.com/office/drawing/2014/main" val="2204768870"/>
                  </a:ext>
                </a:extLst>
              </a:tr>
              <a:tr h="435134">
                <a:tc>
                  <a:txBody>
                    <a:bodyPr/>
                    <a:lstStyle/>
                    <a:p>
                      <a:pPr algn="ctr">
                        <a:lnSpc>
                          <a:spcPct val="150000"/>
                        </a:lnSpc>
                        <a:spcAft>
                          <a:spcPts val="0"/>
                        </a:spcAft>
                      </a:pPr>
                      <a:r>
                        <a:rPr lang="en-US" sz="1000">
                          <a:effectLst/>
                        </a:rPr>
                        <a:t>Tín hiệu loại 1</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80.9%</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82.5%</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81.3%</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82.9%</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81.2%</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extLst>
                  <a:ext uri="{0D108BD9-81ED-4DB2-BD59-A6C34878D82A}">
                    <a16:rowId xmlns:a16="http://schemas.microsoft.com/office/drawing/2014/main" val="193308562"/>
                  </a:ext>
                </a:extLst>
              </a:tr>
              <a:tr h="435134">
                <a:tc>
                  <a:txBody>
                    <a:bodyPr/>
                    <a:lstStyle/>
                    <a:p>
                      <a:pPr algn="ctr">
                        <a:lnSpc>
                          <a:spcPct val="150000"/>
                        </a:lnSpc>
                        <a:spcAft>
                          <a:spcPts val="0"/>
                        </a:spcAft>
                      </a:pPr>
                      <a:r>
                        <a:rPr lang="en-US" sz="1000">
                          <a:effectLst/>
                        </a:rPr>
                        <a:t>Tín hiệu loại 2</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85.3%</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83.3%</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80.47%</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80.9%</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80.0%</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extLst>
                  <a:ext uri="{0D108BD9-81ED-4DB2-BD59-A6C34878D82A}">
                    <a16:rowId xmlns:a16="http://schemas.microsoft.com/office/drawing/2014/main" val="2225585398"/>
                  </a:ext>
                </a:extLst>
              </a:tr>
              <a:tr h="435134">
                <a:tc>
                  <a:txBody>
                    <a:bodyPr/>
                    <a:lstStyle/>
                    <a:p>
                      <a:pPr algn="ctr">
                        <a:lnSpc>
                          <a:spcPct val="150000"/>
                        </a:lnSpc>
                        <a:spcAft>
                          <a:spcPts val="0"/>
                        </a:spcAft>
                      </a:pPr>
                      <a:r>
                        <a:rPr lang="en-US" sz="1000">
                          <a:effectLst/>
                        </a:rPr>
                        <a:t>Tín hiệu loại 3</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84.8%</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85.7%</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83.9%</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82.9%</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85.7%</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extLst>
                  <a:ext uri="{0D108BD9-81ED-4DB2-BD59-A6C34878D82A}">
                    <a16:rowId xmlns:a16="http://schemas.microsoft.com/office/drawing/2014/main" val="2104051591"/>
                  </a:ext>
                </a:extLst>
              </a:tr>
              <a:tr h="435134">
                <a:tc>
                  <a:txBody>
                    <a:bodyPr/>
                    <a:lstStyle/>
                    <a:p>
                      <a:pPr algn="ctr">
                        <a:lnSpc>
                          <a:spcPct val="150000"/>
                        </a:lnSpc>
                        <a:spcAft>
                          <a:spcPts val="0"/>
                        </a:spcAft>
                      </a:pPr>
                      <a:r>
                        <a:rPr lang="en-US" sz="1000">
                          <a:effectLst/>
                        </a:rPr>
                        <a:t>Tín hiệu loại 4</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82.8%</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86.7%</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86%</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83.8%</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81.5%</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extLst>
                  <a:ext uri="{0D108BD9-81ED-4DB2-BD59-A6C34878D82A}">
                    <a16:rowId xmlns:a16="http://schemas.microsoft.com/office/drawing/2014/main" val="2852460968"/>
                  </a:ext>
                </a:extLst>
              </a:tr>
              <a:tr h="435134">
                <a:tc>
                  <a:txBody>
                    <a:bodyPr/>
                    <a:lstStyle/>
                    <a:p>
                      <a:pPr algn="ctr">
                        <a:lnSpc>
                          <a:spcPct val="150000"/>
                        </a:lnSpc>
                        <a:spcAft>
                          <a:spcPts val="0"/>
                        </a:spcAft>
                      </a:pPr>
                      <a:r>
                        <a:rPr lang="en-US" sz="1000">
                          <a:effectLst/>
                        </a:rPr>
                        <a:t>Tín hiệu loại 5</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82.3%</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85.7%</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84.3%</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88.6%</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86.2%</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extLst>
                  <a:ext uri="{0D108BD9-81ED-4DB2-BD59-A6C34878D82A}">
                    <a16:rowId xmlns:a16="http://schemas.microsoft.com/office/drawing/2014/main" val="3675936224"/>
                  </a:ext>
                </a:extLst>
              </a:tr>
              <a:tr h="435134">
                <a:tc>
                  <a:txBody>
                    <a:bodyPr/>
                    <a:lstStyle/>
                    <a:p>
                      <a:pPr algn="ctr">
                        <a:lnSpc>
                          <a:spcPct val="150000"/>
                        </a:lnSpc>
                        <a:spcAft>
                          <a:spcPts val="0"/>
                        </a:spcAft>
                      </a:pPr>
                      <a:r>
                        <a:rPr lang="en-US" sz="1000">
                          <a:effectLst/>
                        </a:rPr>
                        <a:t>Tín hiệu loại 6</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87.9%</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88.9%</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86.4%</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91.5%</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85.5%</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extLst>
                  <a:ext uri="{0D108BD9-81ED-4DB2-BD59-A6C34878D82A}">
                    <a16:rowId xmlns:a16="http://schemas.microsoft.com/office/drawing/2014/main" val="3356705947"/>
                  </a:ext>
                </a:extLst>
              </a:tr>
              <a:tr h="435134">
                <a:tc>
                  <a:txBody>
                    <a:bodyPr/>
                    <a:lstStyle/>
                    <a:p>
                      <a:pPr algn="ctr">
                        <a:lnSpc>
                          <a:spcPct val="150000"/>
                        </a:lnSpc>
                        <a:spcAft>
                          <a:spcPts val="0"/>
                        </a:spcAft>
                      </a:pPr>
                      <a:r>
                        <a:rPr lang="en-US" sz="1000">
                          <a:effectLst/>
                        </a:rPr>
                        <a:t>Tín hiệu loại 7</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87.6%</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87.6%</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91.83%</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87.3%</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88.6%</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extLst>
                  <a:ext uri="{0D108BD9-81ED-4DB2-BD59-A6C34878D82A}">
                    <a16:rowId xmlns:a16="http://schemas.microsoft.com/office/drawing/2014/main" val="1726312951"/>
                  </a:ext>
                </a:extLst>
              </a:tr>
              <a:tr h="435134">
                <a:tc>
                  <a:txBody>
                    <a:bodyPr/>
                    <a:lstStyle/>
                    <a:p>
                      <a:pPr algn="ctr">
                        <a:lnSpc>
                          <a:spcPct val="150000"/>
                        </a:lnSpc>
                        <a:spcAft>
                          <a:spcPts val="0"/>
                        </a:spcAft>
                      </a:pPr>
                      <a:r>
                        <a:rPr lang="en-US" sz="1000">
                          <a:effectLst/>
                        </a:rPr>
                        <a:t>Tín hiệu loại 8</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89.0%</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89.2%</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87.1%</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a:effectLst/>
                        </a:rPr>
                        <a:t>88.6%</a:t>
                      </a:r>
                      <a:endParaRPr lang="en-US"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tc>
                  <a:txBody>
                    <a:bodyPr/>
                    <a:lstStyle/>
                    <a:p>
                      <a:pPr algn="ctr">
                        <a:lnSpc>
                          <a:spcPct val="150000"/>
                        </a:lnSpc>
                        <a:spcAft>
                          <a:spcPts val="0"/>
                        </a:spcAft>
                      </a:pPr>
                      <a:r>
                        <a:rPr lang="en-US" sz="1000" dirty="0">
                          <a:effectLst/>
                        </a:rPr>
                        <a:t>86.6%</a:t>
                      </a:r>
                      <a:endParaRPr lang="en-US"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208" marR="50208" marT="0" marB="0"/>
                </a:tc>
                <a:extLst>
                  <a:ext uri="{0D108BD9-81ED-4DB2-BD59-A6C34878D82A}">
                    <a16:rowId xmlns:a16="http://schemas.microsoft.com/office/drawing/2014/main" val="3496655432"/>
                  </a:ext>
                </a:extLst>
              </a:tr>
            </a:tbl>
          </a:graphicData>
        </a:graphic>
      </p:graphicFrame>
    </p:spTree>
    <p:extLst>
      <p:ext uri="{BB962C8B-B14F-4D97-AF65-F5344CB8AC3E}">
        <p14:creationId xmlns:p14="http://schemas.microsoft.com/office/powerpoint/2010/main" val="13502616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618762" y="180144"/>
            <a:ext cx="10135088" cy="590839"/>
          </a:xfrm>
        </p:spPr>
        <p:txBody>
          <a:bodyPr>
            <a:normAutofit/>
          </a:bodyPr>
          <a:lstStyle/>
          <a:p>
            <a:endParaRPr lang="en-US" sz="2800" b="1" dirty="0">
              <a:solidFill>
                <a:srgbClr val="FF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386A883-5FC4-4262-A98F-C80AFCD71EF3}" type="slidenum">
              <a:rPr lang="en-US" smtClean="0"/>
              <a:t>23</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pic>
        <p:nvPicPr>
          <p:cNvPr id="10" name="Picture 9"/>
          <p:cNvPicPr/>
          <p:nvPr/>
        </p:nvPicPr>
        <p:blipFill>
          <a:blip r:embed="rId4">
            <a:extLst>
              <a:ext uri="{28A0092B-C50C-407E-A947-70E740481C1C}">
                <a14:useLocalDpi xmlns:a14="http://schemas.microsoft.com/office/drawing/2010/main" val="0"/>
              </a:ext>
            </a:extLst>
          </a:blip>
          <a:srcRect/>
          <a:stretch>
            <a:fillRect/>
          </a:stretch>
        </p:blipFill>
        <p:spPr bwMode="auto">
          <a:xfrm>
            <a:off x="5143182" y="2299017"/>
            <a:ext cx="1905635" cy="2259965"/>
          </a:xfrm>
          <a:prstGeom prst="rect">
            <a:avLst/>
          </a:prstGeom>
          <a:noFill/>
          <a:ln>
            <a:noFill/>
          </a:ln>
        </p:spPr>
      </p:pic>
    </p:spTree>
    <p:extLst>
      <p:ext uri="{BB962C8B-B14F-4D97-AF65-F5344CB8AC3E}">
        <p14:creationId xmlns:p14="http://schemas.microsoft.com/office/powerpoint/2010/main" val="318261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618764" y="180144"/>
            <a:ext cx="256365649" cy="590839"/>
          </a:xfrm>
        </p:spPr>
        <p:txBody>
          <a:bodyPr>
            <a:normAutofit/>
          </a:bodyPr>
          <a:lstStyle/>
          <a:p>
            <a:r>
              <a:rPr lang="en-US" sz="2800" b="1" dirty="0" smtClean="0">
                <a:solidFill>
                  <a:srgbClr val="FF0000"/>
                </a:solidFill>
                <a:latin typeface="Arial" panose="020B0604020202020204" pitchFamily="34" charset="0"/>
                <a:cs typeface="Arial" panose="020B0604020202020204" pitchFamily="34" charset="0"/>
              </a:rPr>
              <a:t>TÀI LIỆU THAM KHẢO</a:t>
            </a:r>
            <a:endParaRPr lang="en-US" sz="2800"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50247" y="1227109"/>
            <a:ext cx="10515600" cy="4351338"/>
          </a:xfrm>
        </p:spPr>
        <p:txBody>
          <a:bodyPr>
            <a:normAutofit/>
          </a:bodyPr>
          <a:lstStyle/>
          <a:p>
            <a:pPr marL="0" indent="0">
              <a:buNone/>
            </a:pPr>
            <a:r>
              <a:rPr lang="en-US" sz="1600" dirty="0" smtClean="0"/>
              <a:t>[</a:t>
            </a:r>
            <a:r>
              <a:rPr lang="en-US" sz="1600" dirty="0" smtClean="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Paul L. Nunez, Ramesh Srinivasan, "Electric Fields of the Brain: The </a:t>
            </a:r>
            <a:r>
              <a:rPr lang="en-US" sz="1600" dirty="0" err="1">
                <a:latin typeface="Arial" panose="020B0604020202020204" pitchFamily="34" charset="0"/>
                <a:cs typeface="Arial" panose="020B0604020202020204" pitchFamily="34" charset="0"/>
              </a:rPr>
              <a:t>Neurophysis</a:t>
            </a:r>
            <a:r>
              <a:rPr lang="en-US" sz="1600" dirty="0">
                <a:latin typeface="Arial" panose="020B0604020202020204" pitchFamily="34" charset="0"/>
                <a:cs typeface="Arial" panose="020B0604020202020204" pitchFamily="34" charset="0"/>
              </a:rPr>
              <a:t> of EEG," Proceeding IEEE, vol. 2, pp. 7-8, </a:t>
            </a:r>
            <a:r>
              <a:rPr lang="en-US" sz="1600" dirty="0" smtClean="0">
                <a:latin typeface="Arial" panose="020B0604020202020204" pitchFamily="34" charset="0"/>
                <a:cs typeface="Arial" panose="020B0604020202020204" pitchFamily="34" charset="0"/>
              </a:rPr>
              <a:t>2006</a:t>
            </a:r>
          </a:p>
          <a:p>
            <a:pPr marL="0" indent="0">
              <a:buNone/>
            </a:pPr>
            <a:r>
              <a:rPr lang="en-US" sz="1600" dirty="0" smtClean="0">
                <a:latin typeface="Arial" panose="020B0604020202020204" pitchFamily="34" charset="0"/>
                <a:cs typeface="Arial" panose="020B0604020202020204" pitchFamily="34" charset="0"/>
              </a:rPr>
              <a:t>[2</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Jianhua</a:t>
            </a:r>
            <a:r>
              <a:rPr lang="en-US" sz="1600" dirty="0">
                <a:latin typeface="Arial" panose="020B0604020202020204" pitchFamily="34" charset="0"/>
                <a:cs typeface="Arial" panose="020B0604020202020204" pitchFamily="34" charset="0"/>
              </a:rPr>
              <a:t> Wang, </a:t>
            </a:r>
            <a:r>
              <a:rPr lang="en-US" sz="1600" dirty="0" err="1">
                <a:latin typeface="Arial" panose="020B0604020202020204" pitchFamily="34" charset="0"/>
                <a:cs typeface="Arial" panose="020B0604020202020204" pitchFamily="34" charset="0"/>
              </a:rPr>
              <a:t>Gaojie</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yu</a:t>
            </a:r>
            <a:r>
              <a:rPr lang="en-US" sz="1600" dirty="0">
                <a:latin typeface="Arial" panose="020B0604020202020204" pitchFamily="34" charset="0"/>
                <a:cs typeface="Arial" panose="020B0604020202020204" pitchFamily="34" charset="0"/>
              </a:rPr>
              <a:t>, Liu </a:t>
            </a:r>
            <a:r>
              <a:rPr lang="en-US" sz="1600" dirty="0" err="1">
                <a:latin typeface="Arial" panose="020B0604020202020204" pitchFamily="34" charset="0"/>
                <a:cs typeface="Arial" panose="020B0604020202020204" pitchFamily="34" charset="0"/>
              </a:rPr>
              <a:t>Zhong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Weihai</a:t>
            </a:r>
            <a:r>
              <a:rPr lang="en-US" sz="1600" dirty="0">
                <a:latin typeface="Arial" panose="020B0604020202020204" pitchFamily="34" charset="0"/>
                <a:cs typeface="Arial" panose="020B0604020202020204" pitchFamily="34" charset="0"/>
              </a:rPr>
              <a:t> Chen, Yu Sun, "Classification of EEG signal using convolution neural network," 14th IEEE Conference on Industrial Electronics and Applications (ICIEA), pp. 2-7, 2019</a:t>
            </a:r>
            <a:r>
              <a:rPr lang="en-US" sz="1600" dirty="0" smtClean="0">
                <a:latin typeface="Arial" panose="020B0604020202020204" pitchFamily="34" charset="0"/>
                <a:cs typeface="Arial" panose="020B0604020202020204" pitchFamily="34" charset="0"/>
              </a:rPr>
              <a:t>.</a:t>
            </a:r>
          </a:p>
          <a:p>
            <a:pPr marL="0" indent="0">
              <a:buNone/>
            </a:pPr>
            <a:r>
              <a:rPr lang="en-US" sz="1600" dirty="0">
                <a:latin typeface="Arial" panose="020B0604020202020204" pitchFamily="34" charset="0"/>
                <a:cs typeface="Arial" panose="020B0604020202020204" pitchFamily="34" charset="0"/>
              </a:rPr>
              <a:t>[3] U. </a:t>
            </a:r>
            <a:r>
              <a:rPr lang="en-US" sz="1600" dirty="0" err="1">
                <a:latin typeface="Arial" panose="020B0604020202020204" pitchFamily="34" charset="0"/>
                <a:cs typeface="Arial" panose="020B0604020202020204" pitchFamily="34" charset="0"/>
              </a:rPr>
              <a:t>Rajendra</a:t>
            </a:r>
            <a:r>
              <a:rPr lang="en-US" sz="1600" dirty="0">
                <a:latin typeface="Arial" panose="020B0604020202020204" pitchFamily="34" charset="0"/>
                <a:cs typeface="Arial" panose="020B0604020202020204" pitchFamily="34" charset="0"/>
              </a:rPr>
              <a:t> Acharya, Shu </a:t>
            </a:r>
            <a:r>
              <a:rPr lang="en-US" sz="1600" dirty="0" err="1">
                <a:latin typeface="Arial" panose="020B0604020202020204" pitchFamily="34" charset="0"/>
                <a:cs typeface="Arial" panose="020B0604020202020204" pitchFamily="34" charset="0"/>
              </a:rPr>
              <a:t>Lih</a:t>
            </a:r>
            <a:r>
              <a:rPr lang="en-US" sz="1600" dirty="0">
                <a:latin typeface="Arial" panose="020B0604020202020204" pitchFamily="34" charset="0"/>
                <a:cs typeface="Arial" panose="020B0604020202020204" pitchFamily="34" charset="0"/>
              </a:rPr>
              <a:t> Oh, Yuki Hagiwara, Jen Hong Tan, </a:t>
            </a:r>
            <a:r>
              <a:rPr lang="en-US" sz="1600" dirty="0" err="1">
                <a:latin typeface="Arial" panose="020B0604020202020204" pitchFamily="34" charset="0"/>
                <a:cs typeface="Arial" panose="020B0604020202020204" pitchFamily="34" charset="0"/>
              </a:rPr>
              <a:t>Hojjat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Adeli</a:t>
            </a:r>
            <a:r>
              <a:rPr lang="en-US" sz="1600" dirty="0">
                <a:latin typeface="Arial" panose="020B0604020202020204" pitchFamily="34" charset="0"/>
                <a:cs typeface="Arial" panose="020B0604020202020204" pitchFamily="34" charset="0"/>
              </a:rPr>
              <a:t>, "Deep convolutional neural network for the automated detection and diagnosis of seizure using EEG signal," Computers in Biology and Medicine, pp. 3-9, 2017. </a:t>
            </a:r>
            <a:endParaRPr lang="en-US" sz="1600" dirty="0" smtClean="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[4] </a:t>
            </a:r>
            <a:r>
              <a:rPr lang="en-US" sz="1600" dirty="0" err="1">
                <a:latin typeface="Arial" panose="020B0604020202020204" pitchFamily="34" charset="0"/>
                <a:cs typeface="Arial" panose="020B0604020202020204" pitchFamily="34" charset="0"/>
              </a:rPr>
              <a:t>Liangjie</a:t>
            </a:r>
            <a:r>
              <a:rPr lang="en-US" sz="1600" dirty="0">
                <a:latin typeface="Arial" panose="020B0604020202020204" pitchFamily="34" charset="0"/>
                <a:cs typeface="Arial" panose="020B0604020202020204" pitchFamily="34" charset="0"/>
              </a:rPr>
              <a:t> Wei, </a:t>
            </a:r>
            <a:r>
              <a:rPr lang="en-US" sz="1600" dirty="0" err="1">
                <a:latin typeface="Arial" panose="020B0604020202020204" pitchFamily="34" charset="0"/>
                <a:cs typeface="Arial" panose="020B0604020202020204" pitchFamily="34" charset="0"/>
              </a:rPr>
              <a:t>Rong</a:t>
            </a:r>
            <a:r>
              <a:rPr lang="en-US" sz="1600" dirty="0">
                <a:latin typeface="Arial" panose="020B0604020202020204" pitchFamily="34" charset="0"/>
                <a:cs typeface="Arial" panose="020B0604020202020204" pitchFamily="34" charset="0"/>
              </a:rPr>
              <a:t> Zhou, Li-Ming Zhao and </a:t>
            </a:r>
            <a:r>
              <a:rPr lang="en-US" sz="1600" dirty="0" err="1">
                <a:latin typeface="Arial" panose="020B0604020202020204" pitchFamily="34" charset="0"/>
                <a:cs typeface="Arial" panose="020B0604020202020204" pitchFamily="34" charset="0"/>
              </a:rPr>
              <a:t>Bao</a:t>
            </a:r>
            <a:r>
              <a:rPr lang="en-US" sz="1600" dirty="0">
                <a:latin typeface="Arial" panose="020B0604020202020204" pitchFamily="34" charset="0"/>
                <a:cs typeface="Arial" panose="020B0604020202020204" pitchFamily="34" charset="0"/>
              </a:rPr>
              <a:t>-Liang Lu, "Multimodal Emotion Recognition from Eye Image, Eye Movement and EEG Using Deep Neural Networks," 41st Annual International Conference of the IEEE Engineering in Medicine and Biology Society, p. 6, 2019.</a:t>
            </a:r>
          </a:p>
        </p:txBody>
      </p:sp>
      <p:sp>
        <p:nvSpPr>
          <p:cNvPr id="4" name="Slide Number Placeholder 3"/>
          <p:cNvSpPr>
            <a:spLocks noGrp="1"/>
          </p:cNvSpPr>
          <p:nvPr>
            <p:ph type="sldNum" sz="quarter" idx="12"/>
          </p:nvPr>
        </p:nvSpPr>
        <p:spPr/>
        <p:txBody>
          <a:bodyPr/>
          <a:lstStyle/>
          <a:p>
            <a:fld id="{5386A883-5FC4-4262-A98F-C80AFCD71EF3}" type="slidenum">
              <a:rPr lang="en-US" smtClean="0"/>
              <a:t>24</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Tree>
    <p:extLst>
      <p:ext uri="{BB962C8B-B14F-4D97-AF65-F5344CB8AC3E}">
        <p14:creationId xmlns:p14="http://schemas.microsoft.com/office/powerpoint/2010/main" val="17390532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618764" y="180144"/>
            <a:ext cx="8458686" cy="590839"/>
          </a:xfrm>
        </p:spPr>
        <p:txBody>
          <a:bodyPr>
            <a:normAutofit/>
          </a:bodyPr>
          <a:lstStyle/>
          <a:p>
            <a:pPr algn="ctr"/>
            <a:r>
              <a:rPr lang="en-US" sz="3600" b="1" dirty="0" smtClean="0">
                <a:solidFill>
                  <a:srgbClr val="FF0000"/>
                </a:solidFill>
                <a:latin typeface="Arial" panose="020B0604020202020204" pitchFamily="34" charset="0"/>
                <a:cs typeface="Arial" panose="020B0604020202020204" pitchFamily="34" charset="0"/>
              </a:rPr>
              <a:t>I. ĐẶT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50247" y="1057818"/>
            <a:ext cx="10515600" cy="4351338"/>
          </a:xfrm>
        </p:spPr>
        <p:txBody>
          <a:bodyPr>
            <a:normAutofit lnSpcReduction="10000"/>
          </a:bodyPr>
          <a:lstStyle/>
          <a:p>
            <a:pPr marL="0" indent="0" algn="just">
              <a:lnSpc>
                <a:spcPct val="150000"/>
              </a:lnSpc>
              <a:buNone/>
            </a:pPr>
            <a:r>
              <a:rPr lang="en-US" sz="2400" dirty="0" smtClean="0">
                <a:solidFill>
                  <a:schemeClr val="accent1">
                    <a:lumMod val="50000"/>
                  </a:schemeClr>
                </a:solidFill>
                <a:latin typeface="Arial" panose="020B0604020202020204" pitchFamily="34" charset="0"/>
                <a:cs typeface="Arial" panose="020B0604020202020204" pitchFamily="34" charset="0"/>
              </a:rPr>
              <a:t>	EEG </a:t>
            </a:r>
            <a:r>
              <a:rPr lang="en-US" sz="2400" dirty="0" err="1">
                <a:solidFill>
                  <a:schemeClr val="accent1">
                    <a:lumMod val="50000"/>
                  </a:schemeClr>
                </a:solidFill>
                <a:latin typeface="Arial" panose="020B0604020202020204" pitchFamily="34" charset="0"/>
                <a:cs typeface="Arial" panose="020B0604020202020204" pitchFamily="34" charset="0"/>
              </a:rPr>
              <a:t>là</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một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loại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hiệu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được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chứa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thông tin </a:t>
            </a:r>
            <a:r>
              <a:rPr lang="en-US" sz="2400" dirty="0" err="1" smtClean="0">
                <a:solidFill>
                  <a:schemeClr val="accent1">
                    <a:lumMod val="50000"/>
                  </a:schemeClr>
                </a:solidFill>
                <a:latin typeface="Arial" panose="020B0604020202020204" pitchFamily="34" charset="0"/>
                <a:cs typeface="Arial" panose="020B0604020202020204" pitchFamily="34" charset="0"/>
              </a:rPr>
              <a:t>về</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hoạt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động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não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Phân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tích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EEG </a:t>
            </a:r>
            <a:r>
              <a:rPr lang="en-US" sz="2400" dirty="0" err="1" smtClean="0">
                <a:solidFill>
                  <a:schemeClr val="accent1">
                    <a:lumMod val="50000"/>
                  </a:schemeClr>
                </a:solidFill>
                <a:latin typeface="Arial" panose="020B0604020202020204" pitchFamily="34" charset="0"/>
                <a:cs typeface="Arial" panose="020B0604020202020204" pitchFamily="34" charset="0"/>
              </a:rPr>
              <a:t>đóng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một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vai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trò</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quan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trọng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trong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việc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hỗ</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trợ</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chẩn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đoán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bệnh</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về</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não</a:t>
            </a:r>
            <a:r>
              <a:rPr lang="en-US" sz="2400" dirty="0">
                <a:solidFill>
                  <a:schemeClr val="accent1">
                    <a:lumMod val="50000"/>
                  </a:schemeClr>
                </a:solidFill>
                <a:latin typeface="Arial" panose="020B0604020202020204" pitchFamily="34" charset="0"/>
                <a:cs typeface="Arial" panose="020B0604020202020204" pitchFamily="34" charset="0"/>
              </a:rPr>
              <a:t> và </a:t>
            </a:r>
            <a:r>
              <a:rPr lang="en-US" sz="2400" dirty="0" err="1">
                <a:solidFill>
                  <a:schemeClr val="accent1">
                    <a:lumMod val="50000"/>
                  </a:schemeClr>
                </a:solidFill>
                <a:latin typeface="Arial" panose="020B0604020202020204" pitchFamily="34" charset="0"/>
                <a:cs typeface="Arial" panose="020B0604020202020204" pitchFamily="34" charset="0"/>
              </a:rPr>
              <a:t>cung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cấp</a:t>
            </a:r>
            <a:r>
              <a:rPr lang="en-US" sz="2400" dirty="0">
                <a:solidFill>
                  <a:schemeClr val="accent1">
                    <a:lumMod val="50000"/>
                  </a:schemeClr>
                </a:solidFill>
                <a:latin typeface="Arial" panose="020B0604020202020204" pitchFamily="34" charset="0"/>
                <a:cs typeface="Arial" panose="020B0604020202020204" pitchFamily="34" charset="0"/>
              </a:rPr>
              <a:t> thông tin </a:t>
            </a:r>
            <a:r>
              <a:rPr lang="en-US" sz="2400" dirty="0" err="1">
                <a:solidFill>
                  <a:schemeClr val="accent1">
                    <a:lumMod val="50000"/>
                  </a:schemeClr>
                </a:solidFill>
                <a:latin typeface="Arial" panose="020B0604020202020204" pitchFamily="34" charset="0"/>
                <a:cs typeface="Arial" panose="020B0604020202020204" pitchFamily="34" charset="0"/>
              </a:rPr>
              <a:t>về</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hoạt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động</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nhận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thức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kỹ</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thuật</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phân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loại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hiệu</a:t>
            </a:r>
            <a:r>
              <a:rPr lang="en-US" sz="2400" dirty="0">
                <a:solidFill>
                  <a:schemeClr val="accent1">
                    <a:lumMod val="50000"/>
                  </a:schemeClr>
                </a:solidFill>
                <a:latin typeface="Arial" panose="020B0604020202020204" pitchFamily="34" charset="0"/>
                <a:cs typeface="Arial" panose="020B0604020202020204" pitchFamily="34" charset="0"/>
              </a:rPr>
              <a:t> EEG </a:t>
            </a:r>
            <a:r>
              <a:rPr lang="en-US" sz="2400" dirty="0" err="1">
                <a:solidFill>
                  <a:schemeClr val="accent1">
                    <a:lumMod val="50000"/>
                  </a:schemeClr>
                </a:solidFill>
                <a:latin typeface="Arial" panose="020B0604020202020204" pitchFamily="34" charset="0"/>
                <a:cs typeface="Arial" panose="020B0604020202020204" pitchFamily="34" charset="0"/>
              </a:rPr>
              <a:t>có</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thể</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giúp</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phân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loại</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các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tín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hiệu</a:t>
            </a:r>
            <a:r>
              <a:rPr lang="en-US" sz="2400" dirty="0">
                <a:solidFill>
                  <a:schemeClr val="accent1">
                    <a:lumMod val="50000"/>
                  </a:schemeClr>
                </a:solidFill>
                <a:latin typeface="Arial" panose="020B0604020202020204" pitchFamily="34" charset="0"/>
                <a:cs typeface="Arial" panose="020B0604020202020204" pitchFamily="34" charset="0"/>
              </a:rPr>
              <a:t> EEG </a:t>
            </a:r>
            <a:r>
              <a:rPr lang="en-US" sz="2400" dirty="0" err="1">
                <a:solidFill>
                  <a:schemeClr val="accent1">
                    <a:lumMod val="50000"/>
                  </a:schemeClr>
                </a:solidFill>
                <a:latin typeface="Arial" panose="020B0604020202020204" pitchFamily="34" charset="0"/>
                <a:cs typeface="Arial" panose="020B0604020202020204" pitchFamily="34" charset="0"/>
              </a:rPr>
              <a:t>khác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nhau</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để</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hỗ</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trợ</a:t>
            </a:r>
            <a:r>
              <a:rPr lang="en-US" sz="2400" dirty="0">
                <a:solidFill>
                  <a:schemeClr val="accent1">
                    <a:lumMod val="50000"/>
                  </a:schemeClr>
                </a:solidFill>
                <a:latin typeface="Arial" panose="020B0604020202020204" pitchFamily="34" charset="0"/>
                <a:cs typeface="Arial" panose="020B0604020202020204" pitchFamily="34" charset="0"/>
              </a:rPr>
              <a:t> và </a:t>
            </a:r>
            <a:r>
              <a:rPr lang="en-US" sz="2400" dirty="0" err="1">
                <a:solidFill>
                  <a:schemeClr val="accent1">
                    <a:lumMod val="50000"/>
                  </a:schemeClr>
                </a:solidFill>
                <a:latin typeface="Arial" panose="020B0604020202020204" pitchFamily="34" charset="0"/>
                <a:cs typeface="Arial" panose="020B0604020202020204" pitchFamily="34" charset="0"/>
              </a:rPr>
              <a:t>chẩn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đoán</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hồ</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sơ</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sức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khỏe</a:t>
            </a:r>
            <a:r>
              <a:rPr lang="en-US" sz="2400" dirty="0" smtClean="0">
                <a:solidFill>
                  <a:schemeClr val="accent1">
                    <a:lumMod val="50000"/>
                  </a:schemeClr>
                </a:solidFill>
                <a:latin typeface="Arial" panose="020B0604020202020204" pitchFamily="34" charset="0"/>
                <a:cs typeface="Arial" panose="020B0604020202020204" pitchFamily="34" charset="0"/>
              </a:rPr>
              <a:t> [1].</a:t>
            </a:r>
          </a:p>
          <a:p>
            <a:pPr marL="0" indent="0" algn="just">
              <a:lnSpc>
                <a:spcPct val="150000"/>
              </a:lnSpc>
              <a:buNone/>
            </a:pP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phương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pháp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phân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loại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EEG </a:t>
            </a:r>
            <a:r>
              <a:rPr lang="en-US" sz="2400" dirty="0" err="1" smtClean="0">
                <a:solidFill>
                  <a:schemeClr val="accent1">
                    <a:lumMod val="50000"/>
                  </a:schemeClr>
                </a:solidFill>
                <a:latin typeface="Arial" panose="020B0604020202020204" pitchFamily="34" charset="0"/>
                <a:cs typeface="Arial" panose="020B0604020202020204" pitchFamily="34" charset="0"/>
              </a:rPr>
              <a:t>sử</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dụng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mạng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nơ-ron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tích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chập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đem</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đến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chính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cao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tiêu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biểu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gồm</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có</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mô</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của</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Jianhua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Wang (2019), </a:t>
            </a:r>
            <a:r>
              <a:rPr lang="en-US" sz="2400" dirty="0" err="1">
                <a:solidFill>
                  <a:schemeClr val="accent1">
                    <a:lumMod val="50000"/>
                  </a:schemeClr>
                </a:solidFill>
                <a:latin typeface="Arial" panose="020B0604020202020204" pitchFamily="34" charset="0"/>
                <a:cs typeface="Arial" panose="020B0604020202020204" pitchFamily="34" charset="0"/>
              </a:rPr>
              <a:t>Liangjie</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Wei (2019), </a:t>
            </a:r>
            <a:r>
              <a:rPr lang="en-US" sz="2400" dirty="0" err="1">
                <a:solidFill>
                  <a:schemeClr val="accent1">
                    <a:lumMod val="50000"/>
                  </a:schemeClr>
                </a:solidFill>
                <a:latin typeface="Arial" panose="020B0604020202020204" pitchFamily="34" charset="0"/>
                <a:cs typeface="Arial" panose="020B0604020202020204" pitchFamily="34" charset="0"/>
              </a:rPr>
              <a:t>Rajedra</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latin typeface="Arial" panose="020B0604020202020204" pitchFamily="34" charset="0"/>
                <a:cs typeface="Arial" panose="020B0604020202020204" pitchFamily="34" charset="0"/>
              </a:rPr>
              <a:t>Acharya (2017) [2][3][4].</a:t>
            </a:r>
            <a:endParaRPr lang="en-US" sz="2400" dirty="0">
              <a:solidFill>
                <a:schemeClr val="accent1">
                  <a:lumMod val="50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386A883-5FC4-4262-A98F-C80AFCD71EF3}" type="slidenum">
              <a:rPr lang="en-US" smtClean="0"/>
              <a:t>3</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Tree>
    <p:extLst>
      <p:ext uri="{BB962C8B-B14F-4D97-AF65-F5344CB8AC3E}">
        <p14:creationId xmlns:p14="http://schemas.microsoft.com/office/powerpoint/2010/main" val="1913189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618759" y="180144"/>
            <a:ext cx="8811116" cy="590839"/>
          </a:xfrm>
        </p:spPr>
        <p:txBody>
          <a:bodyPr>
            <a:normAutofit/>
          </a:bodyPr>
          <a:lstStyle/>
          <a:p>
            <a:pPr algn="ctr"/>
            <a:r>
              <a:rPr lang="en-US" sz="3600" b="1" dirty="0">
                <a:solidFill>
                  <a:srgbClr val="FF0000"/>
                </a:solidFill>
                <a:latin typeface="Arial" panose="020B0604020202020204" pitchFamily="34" charset="0"/>
                <a:cs typeface="Arial" panose="020B0604020202020204" pitchFamily="34" charset="0"/>
              </a:rPr>
              <a:t>I. ĐẶT VẤN ĐỀ</a:t>
            </a:r>
          </a:p>
        </p:txBody>
      </p:sp>
      <p:sp>
        <p:nvSpPr>
          <p:cNvPr id="3" name="Content Placeholder 2"/>
          <p:cNvSpPr>
            <a:spLocks noGrp="1"/>
          </p:cNvSpPr>
          <p:nvPr>
            <p:ph idx="1"/>
          </p:nvPr>
        </p:nvSpPr>
        <p:spPr>
          <a:xfrm>
            <a:off x="750247" y="1227109"/>
            <a:ext cx="10515600" cy="3449666"/>
          </a:xfrm>
        </p:spPr>
        <p:txBody>
          <a:bodyPr>
            <a:normAutofit/>
          </a:bodyPr>
          <a:lstStyle/>
          <a:p>
            <a:pPr marL="0" indent="0" algn="just">
              <a:lnSpc>
                <a:spcPct val="150000"/>
              </a:lnSpc>
              <a:buNone/>
            </a:pPr>
            <a:r>
              <a:rPr lang="en-US" sz="2400" dirty="0" smtClean="0">
                <a:solidFill>
                  <a:schemeClr val="accent1">
                    <a:lumMod val="50000"/>
                  </a:schemeClr>
                </a:solidFill>
              </a:rPr>
              <a:t>	</a:t>
            </a:r>
            <a:r>
              <a:rPr lang="vi-VN" sz="2400" dirty="0" smtClean="0">
                <a:solidFill>
                  <a:schemeClr val="accent1">
                    <a:lumMod val="50000"/>
                  </a:schemeClr>
                </a:solidFill>
              </a:rPr>
              <a:t>Đề </a:t>
            </a:r>
            <a:r>
              <a:rPr lang="vi-VN" sz="2400" dirty="0">
                <a:solidFill>
                  <a:schemeClr val="accent1">
                    <a:lumMod val="50000"/>
                  </a:schemeClr>
                </a:solidFill>
              </a:rPr>
              <a:t>tài </a:t>
            </a:r>
            <a:r>
              <a:rPr lang="vi-VN" sz="2400" dirty="0" smtClean="0">
                <a:solidFill>
                  <a:schemeClr val="accent1">
                    <a:lumMod val="50000"/>
                  </a:schemeClr>
                </a:solidFill>
              </a:rPr>
              <a:t>“</a:t>
            </a:r>
            <a:r>
              <a:rPr lang="vi-VN" sz="2400" b="1" dirty="0" smtClean="0">
                <a:solidFill>
                  <a:schemeClr val="accent1">
                    <a:lumMod val="50000"/>
                  </a:schemeClr>
                </a:solidFill>
              </a:rPr>
              <a:t>đánh giá mối quan hệ giữa hoạt động</a:t>
            </a:r>
            <a:r>
              <a:rPr lang="en-US" sz="2400" b="1" dirty="0" smtClean="0">
                <a:solidFill>
                  <a:schemeClr val="accent1">
                    <a:lumMod val="50000"/>
                  </a:schemeClr>
                </a:solidFill>
              </a:rPr>
              <a:t> </a:t>
            </a:r>
            <a:r>
              <a:rPr lang="vi-VN" sz="2400" b="1" dirty="0" smtClean="0">
                <a:solidFill>
                  <a:schemeClr val="accent1">
                    <a:lumMod val="50000"/>
                  </a:schemeClr>
                </a:solidFill>
              </a:rPr>
              <a:t>thể chất và não người thông qua</a:t>
            </a:r>
            <a:r>
              <a:rPr lang="en-US" sz="2400" b="1" dirty="0" smtClean="0">
                <a:solidFill>
                  <a:schemeClr val="accent1">
                    <a:lumMod val="50000"/>
                  </a:schemeClr>
                </a:solidFill>
              </a:rPr>
              <a:t> </a:t>
            </a:r>
            <a:r>
              <a:rPr lang="vi-VN" sz="2400" b="1" dirty="0" smtClean="0">
                <a:solidFill>
                  <a:schemeClr val="accent1">
                    <a:lumMod val="50000"/>
                  </a:schemeClr>
                </a:solidFill>
              </a:rPr>
              <a:t>tín hiệu điện não </a:t>
            </a:r>
            <a:r>
              <a:rPr lang="en-US" sz="2400" b="1" dirty="0" smtClean="0">
                <a:solidFill>
                  <a:schemeClr val="accent1">
                    <a:lumMod val="50000"/>
                  </a:schemeClr>
                </a:solidFill>
              </a:rPr>
              <a:t>EEG</a:t>
            </a:r>
            <a:r>
              <a:rPr lang="vi-VN" sz="2400" dirty="0" smtClean="0">
                <a:solidFill>
                  <a:schemeClr val="accent1">
                    <a:lumMod val="50000"/>
                  </a:schemeClr>
                </a:solidFill>
              </a:rPr>
              <a:t>” </a:t>
            </a:r>
            <a:r>
              <a:rPr lang="vi-VN" sz="2400" dirty="0">
                <a:solidFill>
                  <a:schemeClr val="accent1">
                    <a:lumMod val="50000"/>
                  </a:schemeClr>
                </a:solidFill>
              </a:rPr>
              <a:t>được học viên tiến hành nghiên cứu cũng nhằm mục đích giúp tìm hiểu và lựa chọn giải pháp, thuật toán mang lại kết quả tốt nhất cho </a:t>
            </a:r>
            <a:r>
              <a:rPr lang="vi-VN" sz="2400" dirty="0" smtClean="0">
                <a:solidFill>
                  <a:schemeClr val="accent1">
                    <a:lumMod val="50000"/>
                  </a:schemeClr>
                </a:solidFill>
              </a:rPr>
              <a:t>vấn</a:t>
            </a:r>
            <a:r>
              <a:rPr lang="en-US" sz="2400" dirty="0" smtClean="0">
                <a:solidFill>
                  <a:schemeClr val="accent1">
                    <a:lumMod val="50000"/>
                  </a:schemeClr>
                </a:solidFill>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đề</a:t>
            </a:r>
            <a:r>
              <a:rPr lang="vi-VN"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phân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biệt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smtClean="0">
                <a:solidFill>
                  <a:schemeClr val="accent1">
                    <a:lumMod val="50000"/>
                  </a:schemeClr>
                </a:solidFill>
              </a:rPr>
              <a:t>EEG</a:t>
            </a:r>
            <a:r>
              <a:rPr lang="vi-VN" sz="2400" dirty="0" smtClean="0">
                <a:solidFill>
                  <a:schemeClr val="accent1">
                    <a:lumMod val="50000"/>
                  </a:schemeClr>
                </a:solidFill>
              </a:rPr>
              <a:t>. </a:t>
            </a:r>
            <a:r>
              <a:rPr lang="vi-VN" sz="2400" dirty="0">
                <a:solidFill>
                  <a:schemeClr val="accent1">
                    <a:lumMod val="50000"/>
                  </a:schemeClr>
                </a:solidFill>
              </a:rPr>
              <a:t>Và đặc biệt đi sâu vào mạng nơ-ron tích chập (CNNs).</a:t>
            </a:r>
          </a:p>
          <a:p>
            <a:endParaRPr lang="en-US" dirty="0"/>
          </a:p>
        </p:txBody>
      </p:sp>
      <p:sp>
        <p:nvSpPr>
          <p:cNvPr id="4" name="Slide Number Placeholder 3"/>
          <p:cNvSpPr>
            <a:spLocks noGrp="1"/>
          </p:cNvSpPr>
          <p:nvPr>
            <p:ph type="sldNum" sz="quarter" idx="12"/>
          </p:nvPr>
        </p:nvSpPr>
        <p:spPr/>
        <p:txBody>
          <a:bodyPr/>
          <a:lstStyle/>
          <a:p>
            <a:fld id="{5386A883-5FC4-4262-A98F-C80AFCD71EF3}" type="slidenum">
              <a:rPr lang="en-US" smtClean="0"/>
              <a:t>4</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Tree>
    <p:extLst>
      <p:ext uri="{BB962C8B-B14F-4D97-AF65-F5344CB8AC3E}">
        <p14:creationId xmlns:p14="http://schemas.microsoft.com/office/powerpoint/2010/main" val="3289640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5</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Content Placeholder 2"/>
          <p:cNvSpPr>
            <a:spLocks noGrp="1"/>
          </p:cNvSpPr>
          <p:nvPr>
            <p:ph idx="1"/>
          </p:nvPr>
        </p:nvSpPr>
        <p:spPr>
          <a:xfrm>
            <a:off x="315885" y="998876"/>
            <a:ext cx="11513126" cy="5601430"/>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MỤC TIÊU</a:t>
            </a:r>
          </a:p>
          <a:p>
            <a:pPr marL="0" indent="0" algn="just">
              <a:lnSpc>
                <a:spcPct val="150000"/>
              </a:lnSpc>
              <a:buNone/>
            </a:pP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Luận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văn</a:t>
            </a:r>
            <a:r>
              <a:rPr lang="vi-VN" sz="2400" dirty="0" smtClean="0">
                <a:solidFill>
                  <a:schemeClr val="accent1">
                    <a:lumMod val="50000"/>
                  </a:schemeClr>
                </a:solidFill>
                <a:latin typeface="Arial" panose="020B0604020202020204" pitchFamily="34" charset="0"/>
                <a:cs typeface="Arial" panose="020B0604020202020204" pitchFamily="34" charset="0"/>
              </a:rPr>
              <a:t> xây </a:t>
            </a:r>
            <a:r>
              <a:rPr lang="vi-VN" sz="2400" dirty="0">
                <a:solidFill>
                  <a:schemeClr val="accent1">
                    <a:lumMod val="50000"/>
                  </a:schemeClr>
                </a:solidFill>
                <a:latin typeface="Arial" panose="020B0604020202020204" pitchFamily="34" charset="0"/>
                <a:cs typeface="Arial" panose="020B0604020202020204" pitchFamily="34" charset="0"/>
              </a:rPr>
              <a:t>dựng một hệ thống thực hiện việc </a:t>
            </a:r>
            <a:r>
              <a:rPr lang="en-US" sz="2400" dirty="0" err="1" smtClean="0">
                <a:solidFill>
                  <a:schemeClr val="accent1">
                    <a:lumMod val="50000"/>
                  </a:schemeClr>
                </a:solidFill>
                <a:latin typeface="Arial" panose="020B0604020202020204" pitchFamily="34" charset="0"/>
                <a:cs typeface="Arial" panose="020B0604020202020204" pitchFamily="34" charset="0"/>
              </a:rPr>
              <a:t>phân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loại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EEG</a:t>
            </a:r>
            <a:r>
              <a:rPr lang="vi-VN" sz="2400" dirty="0" smtClean="0">
                <a:solidFill>
                  <a:schemeClr val="accent1">
                    <a:lumMod val="50000"/>
                  </a:schemeClr>
                </a:solidFill>
                <a:latin typeface="Arial" panose="020B0604020202020204" pitchFamily="34" charset="0"/>
                <a:cs typeface="Arial" panose="020B0604020202020204" pitchFamily="34" charset="0"/>
              </a:rPr>
              <a:t> </a:t>
            </a:r>
            <a:r>
              <a:rPr lang="vi-VN" sz="2400" dirty="0">
                <a:solidFill>
                  <a:schemeClr val="accent1">
                    <a:lumMod val="50000"/>
                  </a:schemeClr>
                </a:solidFill>
                <a:latin typeface="Arial" panose="020B0604020202020204" pitchFamily="34" charset="0"/>
                <a:cs typeface="Arial" panose="020B0604020202020204" pitchFamily="34" charset="0"/>
              </a:rPr>
              <a:t>sử dụng phương pháp mạng nơ-ron tích chập CNN. Trong hệ thống này, tập </a:t>
            </a:r>
            <a:r>
              <a:rPr lang="vi-VN" sz="2400" dirty="0" smtClean="0">
                <a:solidFill>
                  <a:schemeClr val="accent1">
                    <a:lumMod val="50000"/>
                  </a:schemeClr>
                </a:solidFill>
                <a:latin typeface="Arial" panose="020B0604020202020204" pitchFamily="34" charset="0"/>
                <a:cs typeface="Arial" panose="020B0604020202020204" pitchFamily="34" charset="0"/>
              </a:rPr>
              <a:t>dữ </a:t>
            </a:r>
            <a:r>
              <a:rPr lang="vi-VN" sz="2400" dirty="0">
                <a:solidFill>
                  <a:schemeClr val="accent1">
                    <a:lumMod val="50000"/>
                  </a:schemeClr>
                </a:solidFill>
                <a:latin typeface="Arial" panose="020B0604020202020204" pitchFamily="34" charset="0"/>
                <a:cs typeface="Arial" panose="020B0604020202020204" pitchFamily="34" charset="0"/>
              </a:rPr>
              <a:t>liệu gồm </a:t>
            </a:r>
            <a:r>
              <a:rPr lang="en-US" sz="2400" dirty="0" smtClean="0">
                <a:solidFill>
                  <a:schemeClr val="accent1">
                    <a:lumMod val="50000"/>
                  </a:schemeClr>
                </a:solidFill>
                <a:latin typeface="Arial" panose="020B0604020202020204" pitchFamily="34" charset="0"/>
                <a:cs typeface="Arial" panose="020B0604020202020204" pitchFamily="34" charset="0"/>
              </a:rPr>
              <a:t>140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vi-VN"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bởi</a:t>
            </a:r>
            <a:r>
              <a:rPr lang="en-US" sz="2400" dirty="0" smtClean="0">
                <a:solidFill>
                  <a:schemeClr val="accent1">
                    <a:lumMod val="50000"/>
                  </a:schemeClr>
                </a:solidFill>
                <a:latin typeface="Arial" panose="020B0604020202020204" pitchFamily="34" charset="0"/>
                <a:cs typeface="Arial" panose="020B0604020202020204" pitchFamily="34" charset="0"/>
              </a:rPr>
              <a:t> 20 </a:t>
            </a:r>
            <a:r>
              <a:rPr lang="vi-VN" sz="2400" dirty="0" smtClean="0">
                <a:solidFill>
                  <a:schemeClr val="accent1">
                    <a:lumMod val="50000"/>
                  </a:schemeClr>
                </a:solidFill>
                <a:latin typeface="Arial" panose="020B0604020202020204" pitchFamily="34" charset="0"/>
                <a:cs typeface="Arial" panose="020B0604020202020204" pitchFamily="34" charset="0"/>
              </a:rPr>
              <a:t>đối </a:t>
            </a:r>
            <a:r>
              <a:rPr lang="vi-VN" sz="2400" dirty="0">
                <a:solidFill>
                  <a:schemeClr val="accent1">
                    <a:lumMod val="50000"/>
                  </a:schemeClr>
                </a:solidFill>
                <a:latin typeface="Arial" panose="020B0604020202020204" pitchFamily="34" charset="0"/>
                <a:cs typeface="Arial" panose="020B0604020202020204" pitchFamily="34" charset="0"/>
              </a:rPr>
              <a:t>tượng </a:t>
            </a:r>
            <a:r>
              <a:rPr lang="en-US" sz="2400" dirty="0" err="1" smtClean="0">
                <a:solidFill>
                  <a:schemeClr val="accent1">
                    <a:lumMod val="50000"/>
                  </a:schemeClr>
                </a:solidFill>
                <a:latin typeface="Arial" panose="020B0604020202020204" pitchFamily="34" charset="0"/>
                <a:cs typeface="Arial" panose="020B0604020202020204" pitchFamily="34" charset="0"/>
              </a:rPr>
              <a:t>là</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sinh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viên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vi-VN" sz="2400" dirty="0" smtClean="0">
                <a:solidFill>
                  <a:schemeClr val="accent1">
                    <a:lumMod val="50000"/>
                  </a:schemeClr>
                </a:solidFill>
                <a:latin typeface="Arial" panose="020B0604020202020204" pitchFamily="34" charset="0"/>
                <a:cs typeface="Arial" panose="020B0604020202020204" pitchFamily="34" charset="0"/>
              </a:rPr>
              <a:t>sử </a:t>
            </a:r>
            <a:r>
              <a:rPr lang="vi-VN" sz="2400" dirty="0">
                <a:solidFill>
                  <a:schemeClr val="accent1">
                    <a:lumMod val="50000"/>
                  </a:schemeClr>
                </a:solidFill>
                <a:latin typeface="Arial" panose="020B0604020202020204" pitchFamily="34" charset="0"/>
                <a:cs typeface="Arial" panose="020B0604020202020204" pitchFamily="34" charset="0"/>
              </a:rPr>
              <a:t>dụng kit emotiv được trang bị tại phòng thí nghiệm của bộ môn Điện Tử Y Sinh, trường đại học Sư Phạm Kỹ Thuật thành phố Hồ Chí Minh. </a:t>
            </a:r>
            <a:r>
              <a:rPr lang="vi-VN" sz="2400" dirty="0" smtClean="0">
                <a:solidFill>
                  <a:schemeClr val="accent1">
                    <a:lumMod val="50000"/>
                  </a:schemeClr>
                </a:solidFill>
                <a:latin typeface="Arial" panose="020B0604020202020204" pitchFamily="34" charset="0"/>
                <a:cs typeface="Arial" panose="020B0604020202020204" pitchFamily="34" charset="0"/>
              </a:rPr>
              <a:t>Hiệu </a:t>
            </a:r>
            <a:r>
              <a:rPr lang="vi-VN" sz="2400" dirty="0">
                <a:solidFill>
                  <a:schemeClr val="accent1">
                    <a:lumMod val="50000"/>
                  </a:schemeClr>
                </a:solidFill>
                <a:latin typeface="Arial" panose="020B0604020202020204" pitchFamily="34" charset="0"/>
                <a:cs typeface="Arial" panose="020B0604020202020204" pitchFamily="34" charset="0"/>
              </a:rPr>
              <a:t>quả đánh giá qua tập dữ liệu kiểm tra đạt mục tiêu nhận diện trên 90%.</a:t>
            </a:r>
          </a:p>
          <a:p>
            <a:endParaRPr lang="en-US" dirty="0"/>
          </a:p>
        </p:txBody>
      </p:sp>
      <p:sp>
        <p:nvSpPr>
          <p:cNvPr id="13"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 ĐẶT VẤN ĐỀ</a:t>
            </a:r>
            <a:endParaRPr lang="en-US" sz="36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2041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6</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10" name="Content Placeholder 2"/>
          <p:cNvSpPr>
            <a:spLocks noGrp="1"/>
          </p:cNvSpPr>
          <p:nvPr>
            <p:ph idx="1"/>
          </p:nvPr>
        </p:nvSpPr>
        <p:spPr>
          <a:xfrm>
            <a:off x="750888" y="1227138"/>
            <a:ext cx="10515600" cy="50447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NHIỆM VỤ</a:t>
            </a:r>
          </a:p>
          <a:p>
            <a:pPr>
              <a:lnSpc>
                <a:spcPct val="150000"/>
              </a:lnSpc>
            </a:pPr>
            <a:r>
              <a:rPr lang="en-US" sz="2400" dirty="0" smtClean="0">
                <a:solidFill>
                  <a:schemeClr val="accent1">
                    <a:lumMod val="50000"/>
                  </a:schemeClr>
                </a:solidFill>
                <a:latin typeface="Arial" panose="020B0604020202020204" pitchFamily="34" charset="0"/>
                <a:cs typeface="Arial" panose="020B0604020202020204" pitchFamily="34" charset="0"/>
              </a:rPr>
              <a:t>Thu </a:t>
            </a:r>
            <a:r>
              <a:rPr lang="en-US" sz="2400" dirty="0" err="1" smtClean="0">
                <a:solidFill>
                  <a:schemeClr val="accent1">
                    <a:lumMod val="50000"/>
                  </a:schemeClr>
                </a:solidFill>
                <a:latin typeface="Arial" panose="020B0604020202020204" pitchFamily="34" charset="0"/>
                <a:cs typeface="Arial" panose="020B0604020202020204" pitchFamily="34" charset="0"/>
              </a:rPr>
              <a:t>thập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dữ</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bằng</a:t>
            </a:r>
            <a:r>
              <a:rPr lang="en-US" sz="2400" dirty="0" smtClean="0">
                <a:solidFill>
                  <a:schemeClr val="accent1">
                    <a:lumMod val="50000"/>
                  </a:schemeClr>
                </a:solidFill>
                <a:latin typeface="Arial" panose="020B0604020202020204" pitchFamily="34" charset="0"/>
                <a:cs typeface="Arial" panose="020B0604020202020204" pitchFamily="34" charset="0"/>
              </a:rPr>
              <a:t> kit </a:t>
            </a:r>
            <a:r>
              <a:rPr lang="en-US" sz="2400" dirty="0" err="1" smtClean="0">
                <a:solidFill>
                  <a:schemeClr val="accent1">
                    <a:lumMod val="50000"/>
                  </a:schemeClr>
                </a:solidFill>
                <a:latin typeface="Arial" panose="020B0604020202020204" pitchFamily="34" charset="0"/>
                <a:cs typeface="Arial" panose="020B0604020202020204" pitchFamily="34" charset="0"/>
              </a:rPr>
              <a:t>Emotiv</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epoc</a:t>
            </a:r>
            <a:r>
              <a:rPr lang="en-US" sz="2400" dirty="0" smtClean="0">
                <a:solidFill>
                  <a:schemeClr val="accent1">
                    <a:lumMod val="50000"/>
                  </a:schemeClr>
                </a:solidFill>
                <a:latin typeface="Arial" panose="020B0604020202020204" pitchFamily="34" charset="0"/>
                <a:cs typeface="Arial" panose="020B0604020202020204" pitchFamily="34" charset="0"/>
              </a:rPr>
              <a:t>+.</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a:lnSpc>
                <a:spcPct val="150000"/>
              </a:lnSpc>
            </a:pPr>
            <a:r>
              <a:rPr lang="en-US" sz="2400" dirty="0" err="1" smtClean="0">
                <a:solidFill>
                  <a:schemeClr val="accent1">
                    <a:lumMod val="50000"/>
                  </a:schemeClr>
                </a:solidFill>
                <a:latin typeface="Arial" panose="020B0604020202020204" pitchFamily="34" charset="0"/>
                <a:cs typeface="Arial" panose="020B0604020202020204" pitchFamily="34" charset="0"/>
              </a:rPr>
              <a:t>Tiền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xử</a:t>
            </a:r>
            <a:r>
              <a:rPr lang="en-US" sz="2400" dirty="0" smtClean="0">
                <a:solidFill>
                  <a:schemeClr val="accent1">
                    <a:lumMod val="50000"/>
                  </a:schemeClr>
                </a:solidFill>
                <a:latin typeface="Arial" panose="020B0604020202020204" pitchFamily="34" charset="0"/>
                <a:cs typeface="Arial" panose="020B0604020202020204" pitchFamily="34" charset="0"/>
              </a:rPr>
              <a:t> lý: </a:t>
            </a:r>
            <a:r>
              <a:rPr lang="en-US" sz="2400" dirty="0" err="1" smtClean="0">
                <a:solidFill>
                  <a:schemeClr val="accent1">
                    <a:lumMod val="50000"/>
                  </a:schemeClr>
                </a:solidFill>
                <a:latin typeface="Arial" panose="020B0604020202020204" pitchFamily="34" charset="0"/>
                <a:cs typeface="Arial" panose="020B0604020202020204" pitchFamily="34" charset="0"/>
              </a:rPr>
              <a:t>các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hiệu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sau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khi</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sẽ</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được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tiền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xử</a:t>
            </a:r>
            <a:r>
              <a:rPr lang="en-US" sz="2400" dirty="0" smtClean="0">
                <a:solidFill>
                  <a:schemeClr val="accent1">
                    <a:lumMod val="50000"/>
                  </a:schemeClr>
                </a:solidFill>
                <a:latin typeface="Arial" panose="020B0604020202020204" pitchFamily="34" charset="0"/>
                <a:cs typeface="Arial" panose="020B0604020202020204" pitchFamily="34" charset="0"/>
              </a:rPr>
              <a:t> lý </a:t>
            </a:r>
            <a:r>
              <a:rPr lang="en-US" sz="2400" dirty="0" err="1" smtClean="0">
                <a:solidFill>
                  <a:schemeClr val="accent1">
                    <a:lumMod val="50000"/>
                  </a:schemeClr>
                </a:solidFill>
                <a:latin typeface="Arial" panose="020B0604020202020204" pitchFamily="34" charset="0"/>
                <a:cs typeface="Arial" panose="020B0604020202020204" pitchFamily="34" charset="0"/>
              </a:rPr>
              <a:t>sau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khi</a:t>
            </a:r>
            <a:r>
              <a:rPr lang="en-US" sz="2400" dirty="0" smtClean="0">
                <a:solidFill>
                  <a:schemeClr val="accent1">
                    <a:lumMod val="50000"/>
                  </a:schemeClr>
                </a:solidFill>
                <a:latin typeface="Arial" panose="020B0604020202020204" pitchFamily="34" charset="0"/>
                <a:cs typeface="Arial" panose="020B0604020202020204" pitchFamily="34" charset="0"/>
              </a:rPr>
              <a:t> qua </a:t>
            </a:r>
            <a:r>
              <a:rPr lang="en-US" sz="2400" dirty="0" err="1" smtClean="0">
                <a:solidFill>
                  <a:schemeClr val="accent1">
                    <a:lumMod val="50000"/>
                  </a:schemeClr>
                </a:solidFill>
                <a:latin typeface="Arial" panose="020B0604020202020204" pitchFamily="34" charset="0"/>
                <a:cs typeface="Arial" panose="020B0604020202020204" pitchFamily="34" charset="0"/>
              </a:rPr>
              <a:t>bộ</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lọc</a:t>
            </a:r>
            <a:r>
              <a:rPr lang="en-US" sz="2400" dirty="0" smtClean="0">
                <a:solidFill>
                  <a:schemeClr val="accent1">
                    <a:lumMod val="50000"/>
                  </a:schemeClr>
                </a:solidFill>
                <a:latin typeface="Arial" panose="020B0604020202020204" pitchFamily="34" charset="0"/>
                <a:cs typeface="Arial" panose="020B0604020202020204" pitchFamily="34" charset="0"/>
              </a:rPr>
              <a:t>.</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a:lnSpc>
                <a:spcPct val="150000"/>
              </a:lnSpc>
            </a:pPr>
            <a:r>
              <a:rPr lang="en-US" sz="2400" dirty="0" err="1" smtClean="0">
                <a:solidFill>
                  <a:schemeClr val="accent1">
                    <a:lumMod val="50000"/>
                  </a:schemeClr>
                </a:solidFill>
                <a:latin typeface="Arial" panose="020B0604020202020204" pitchFamily="34" charset="0"/>
                <a:cs typeface="Arial" panose="020B0604020202020204" pitchFamily="34" charset="0"/>
              </a:rPr>
              <a:t>Huấn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luyện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thiết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lập</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cấu</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hình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phù</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hợp</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cho</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huấn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luyện</a:t>
            </a:r>
            <a:r>
              <a:rPr lang="en-US" sz="2400" dirty="0" smtClean="0">
                <a:solidFill>
                  <a:schemeClr val="accent1">
                    <a:lumMod val="50000"/>
                  </a:schemeClr>
                </a:solidFill>
                <a:latin typeface="Arial" panose="020B0604020202020204" pitchFamily="34" charset="0"/>
                <a:cs typeface="Arial" panose="020B0604020202020204" pitchFamily="34" charset="0"/>
              </a:rPr>
              <a:t> và </a:t>
            </a:r>
            <a:r>
              <a:rPr lang="en-US" sz="2400" dirty="0" err="1" smtClean="0">
                <a:solidFill>
                  <a:schemeClr val="accent1">
                    <a:lumMod val="50000"/>
                  </a:schemeClr>
                </a:solidFill>
                <a:latin typeface="Arial" panose="020B0604020202020204" pitchFamily="34" charset="0"/>
                <a:cs typeface="Arial" panose="020B0604020202020204" pitchFamily="34" charset="0"/>
              </a:rPr>
              <a:t>nhận</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dạng</a:t>
            </a:r>
            <a:r>
              <a:rPr lang="en-US" sz="2400" dirty="0" smtClean="0">
                <a:solidFill>
                  <a:schemeClr val="accent1">
                    <a:lumMod val="50000"/>
                  </a:schemeClr>
                </a:solidFill>
                <a:latin typeface="Arial" panose="020B0604020202020204" pitchFamily="34" charset="0"/>
                <a:cs typeface="Arial" panose="020B0604020202020204" pitchFamily="34" charset="0"/>
              </a:rPr>
              <a:t>.</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a:lnSpc>
                <a:spcPct val="150000"/>
              </a:lnSpc>
            </a:pPr>
            <a:r>
              <a:rPr lang="en-US" sz="2400" dirty="0" err="1" smtClean="0">
                <a:solidFill>
                  <a:schemeClr val="accent1">
                    <a:lumMod val="50000"/>
                  </a:schemeClr>
                </a:solidFill>
                <a:latin typeface="Arial" panose="020B0604020202020204" pitchFamily="34" charset="0"/>
                <a:cs typeface="Arial" panose="020B0604020202020204" pitchFamily="34" charset="0"/>
              </a:rPr>
              <a:t>Kết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quả</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Hệ</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thống</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sẽ</a:t>
            </a:r>
            <a:r>
              <a:rPr lang="en-US" sz="2400" dirty="0" smtClean="0">
                <a:solidFill>
                  <a:schemeClr val="accent1">
                    <a:lumMod val="50000"/>
                  </a:schemeClr>
                </a:solidFill>
                <a:latin typeface="Arial" panose="020B0604020202020204" pitchFamily="34" charset="0"/>
                <a:cs typeface="Arial" panose="020B0604020202020204" pitchFamily="34" charset="0"/>
              </a:rPr>
              <a:t> so </a:t>
            </a:r>
            <a:r>
              <a:rPr lang="en-US" sz="2400" dirty="0" err="1" smtClean="0">
                <a:solidFill>
                  <a:schemeClr val="accent1">
                    <a:lumMod val="50000"/>
                  </a:schemeClr>
                </a:solidFill>
                <a:latin typeface="Arial" panose="020B0604020202020204" pitchFamily="34" charset="0"/>
                <a:cs typeface="Arial" panose="020B0604020202020204" pitchFamily="34" charset="0"/>
              </a:rPr>
              <a:t>sánh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đánh</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giá</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kết</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smtClean="0">
                <a:solidFill>
                  <a:schemeClr val="accent1">
                    <a:lumMod val="50000"/>
                  </a:schemeClr>
                </a:solidFill>
                <a:latin typeface="Arial" panose="020B0604020202020204" pitchFamily="34" charset="0"/>
                <a:cs typeface="Arial" panose="020B0604020202020204" pitchFamily="34" charset="0"/>
              </a:rPr>
              <a:t>quả</a:t>
            </a:r>
            <a:r>
              <a:rPr lang="en-US" sz="2400" dirty="0" smtClean="0">
                <a:solidFill>
                  <a:schemeClr val="accent1">
                    <a:lumMod val="50000"/>
                  </a:schemeClr>
                </a:solidFill>
                <a:latin typeface="Arial" panose="020B0604020202020204" pitchFamily="34" charset="0"/>
                <a:cs typeface="Arial" panose="020B0604020202020204" pitchFamily="34" charset="0"/>
              </a:rPr>
              <a:t>.</a:t>
            </a:r>
            <a:endParaRPr lang="en-US" sz="2400" dirty="0" smtClean="0">
              <a:solidFill>
                <a:schemeClr val="accent1">
                  <a:lumMod val="50000"/>
                </a:schemeClr>
              </a:solidFill>
              <a:latin typeface="Arial" panose="020B0604020202020204" pitchFamily="34" charset="0"/>
              <a:cs typeface="Arial" panose="020B0604020202020204" pitchFamily="34" charset="0"/>
            </a:endParaRPr>
          </a:p>
          <a:p>
            <a:endParaRPr lang="en-US" dirty="0"/>
          </a:p>
        </p:txBody>
      </p:sp>
      <p:sp>
        <p:nvSpPr>
          <p:cNvPr id="11"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 ĐẶT VẤN ĐỀ</a:t>
            </a:r>
            <a:endParaRPr lang="en-US" sz="36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98689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7</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515600" cy="50447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PHƯƠNG PHÁP ĐỀ </a:t>
            </a:r>
            <a:r>
              <a:rPr lang="en-US" b="1" dirty="0" smtClean="0">
                <a:solidFill>
                  <a:schemeClr val="accent1">
                    <a:lumMod val="50000"/>
                  </a:schemeClr>
                </a:solidFill>
                <a:latin typeface="Arial" panose="020B0604020202020204" pitchFamily="34" charset="0"/>
                <a:cs typeface="Arial" panose="020B0604020202020204" pitchFamily="34" charset="0"/>
              </a:rPr>
              <a:t>XUẤT PHÂN LOẠI TÍN HIỆU</a:t>
            </a:r>
            <a:endParaRPr lang="en-US" b="1" dirty="0" smtClean="0">
              <a:solidFill>
                <a:schemeClr val="accent1">
                  <a:lumMod val="50000"/>
                </a:schemeClr>
              </a:solidFill>
              <a:latin typeface="Arial" panose="020B0604020202020204" pitchFamily="34" charset="0"/>
              <a:cs typeface="Arial" panose="020B0604020202020204" pitchFamily="34" charset="0"/>
            </a:endParaRPr>
          </a:p>
          <a:p>
            <a:endParaRPr lang="en-US" dirty="0"/>
          </a:p>
        </p:txBody>
      </p:sp>
      <p:pic>
        <p:nvPicPr>
          <p:cNvPr id="2" name="Picture 1"/>
          <p:cNvPicPr>
            <a:picLocks noChangeAspect="1"/>
          </p:cNvPicPr>
          <p:nvPr/>
        </p:nvPicPr>
        <p:blipFill>
          <a:blip r:embed="rId4"/>
          <a:stretch>
            <a:fillRect/>
          </a:stretch>
        </p:blipFill>
        <p:spPr>
          <a:xfrm>
            <a:off x="615142" y="1985962"/>
            <a:ext cx="10798233" cy="3831223"/>
          </a:xfrm>
          <a:prstGeom prst="rect">
            <a:avLst/>
          </a:prstGeom>
        </p:spPr>
      </p:pic>
    </p:spTree>
    <p:extLst>
      <p:ext uri="{BB962C8B-B14F-4D97-AF65-F5344CB8AC3E}">
        <p14:creationId xmlns:p14="http://schemas.microsoft.com/office/powerpoint/2010/main" val="1963834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8</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515600" cy="4351337"/>
          </a:xfrm>
        </p:spPr>
        <p:txBody>
          <a:bodyPr>
            <a:normAutofit/>
          </a:bodyPr>
          <a:lstStyle/>
          <a:p>
            <a:pPr marL="0" indent="0">
              <a:lnSpc>
                <a:spcPct val="150000"/>
              </a:lnSpc>
              <a:buNone/>
            </a:pPr>
            <a:r>
              <a:rPr lang="en-US" b="1" dirty="0" smtClean="0">
                <a:solidFill>
                  <a:schemeClr val="accent1">
                    <a:lumMod val="50000"/>
                  </a:schemeClr>
                </a:solidFill>
                <a:latin typeface="Arial" panose="020B0604020202020204" pitchFamily="34" charset="0"/>
                <a:cs typeface="Arial" panose="020B0604020202020204" pitchFamily="34" charset="0"/>
              </a:rPr>
              <a:t>PHƯƠNG PHÁP </a:t>
            </a:r>
            <a:r>
              <a:rPr lang="en-US" b="1" dirty="0" smtClean="0">
                <a:solidFill>
                  <a:schemeClr val="accent1">
                    <a:lumMod val="50000"/>
                  </a:schemeClr>
                </a:solidFill>
                <a:latin typeface="Arial" panose="020B0604020202020204" pitchFamily="34" charset="0"/>
                <a:cs typeface="Arial" panose="020B0604020202020204" pitchFamily="34" charset="0"/>
              </a:rPr>
              <a:t>THU TÍN HIỆU</a:t>
            </a:r>
            <a:endParaRPr lang="en-US" b="1" dirty="0" smtClean="0">
              <a:solidFill>
                <a:schemeClr val="accent1">
                  <a:lumMod val="50000"/>
                </a:schemeClr>
              </a:solidFill>
              <a:latin typeface="Arial" panose="020B0604020202020204" pitchFamily="34" charset="0"/>
              <a:cs typeface="Arial" panose="020B0604020202020204" pitchFamily="34" charset="0"/>
            </a:endParaRPr>
          </a:p>
          <a:p>
            <a:endParaRPr lang="en-US" dirty="0"/>
          </a:p>
        </p:txBody>
      </p:sp>
      <p:pic>
        <p:nvPicPr>
          <p:cNvPr id="11" name="Picture 10" descr="HÃ¬nh áº£nh cÃ³ liÃªn quan"/>
          <p:cNvPicPr/>
          <p:nvPr/>
        </p:nvPicPr>
        <p:blipFill>
          <a:blip r:embed="rId4">
            <a:extLst>
              <a:ext uri="{28A0092B-C50C-407E-A947-70E740481C1C}">
                <a14:useLocalDpi xmlns:a14="http://schemas.microsoft.com/office/drawing/2010/main" val="0"/>
              </a:ext>
            </a:extLst>
          </a:blip>
          <a:srcRect/>
          <a:stretch>
            <a:fillRect/>
          </a:stretch>
        </p:blipFill>
        <p:spPr bwMode="auto">
          <a:xfrm>
            <a:off x="2808143" y="2099910"/>
            <a:ext cx="2952577" cy="1682463"/>
          </a:xfrm>
          <a:prstGeom prst="rect">
            <a:avLst/>
          </a:prstGeom>
          <a:noFill/>
          <a:ln>
            <a:noFill/>
          </a:ln>
        </p:spPr>
      </p:pic>
      <p:sp>
        <p:nvSpPr>
          <p:cNvPr id="2" name="TextBox 1"/>
          <p:cNvSpPr txBox="1"/>
          <p:nvPr/>
        </p:nvSpPr>
        <p:spPr>
          <a:xfrm>
            <a:off x="1230285" y="4347556"/>
            <a:ext cx="9713940" cy="1200329"/>
          </a:xfrm>
          <a:prstGeom prst="rect">
            <a:avLst/>
          </a:prstGeom>
          <a:noFill/>
        </p:spPr>
        <p:txBody>
          <a:bodyPr wrap="square" rtlCol="0">
            <a:spAutoFit/>
          </a:bodyPr>
          <a:lstStyle/>
          <a:p>
            <a:r>
              <a:rPr lang="en-US" sz="2400" dirty="0">
                <a:solidFill>
                  <a:schemeClr val="accent1">
                    <a:lumMod val="50000"/>
                  </a:schemeClr>
                </a:solidFill>
                <a:latin typeface="Arial" panose="020B0604020202020204" pitchFamily="34" charset="0"/>
                <a:cs typeface="Arial" panose="020B0604020202020204" pitchFamily="34" charset="0"/>
              </a:rPr>
              <a:t>Emotive </a:t>
            </a:r>
            <a:r>
              <a:rPr lang="en-US" sz="2400" dirty="0" err="1">
                <a:solidFill>
                  <a:schemeClr val="accent1">
                    <a:lumMod val="50000"/>
                  </a:schemeClr>
                </a:solidFill>
                <a:latin typeface="Arial" panose="020B0604020202020204" pitchFamily="34" charset="0"/>
                <a:cs typeface="Arial" panose="020B0604020202020204" pitchFamily="34" charset="0"/>
              </a:rPr>
              <a:t>Epoc</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hỗ</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trợ</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đo</a:t>
            </a:r>
            <a:r>
              <a:rPr lang="en-US" sz="2400" dirty="0">
                <a:solidFill>
                  <a:schemeClr val="accent1">
                    <a:lumMod val="50000"/>
                  </a:schemeClr>
                </a:solidFill>
                <a:latin typeface="Arial" panose="020B0604020202020204" pitchFamily="34" charset="0"/>
                <a:cs typeface="Arial" panose="020B0604020202020204" pitchFamily="34" charset="0"/>
              </a:rPr>
              <a:t> 14 </a:t>
            </a:r>
            <a:r>
              <a:rPr lang="en-US" sz="2400" dirty="0" err="1">
                <a:solidFill>
                  <a:schemeClr val="accent1">
                    <a:lumMod val="50000"/>
                  </a:schemeClr>
                </a:solidFill>
                <a:latin typeface="Arial" panose="020B0604020202020204" pitchFamily="34" charset="0"/>
                <a:cs typeface="Arial" panose="020B0604020202020204" pitchFamily="34" charset="0"/>
              </a:rPr>
              <a:t>kênh</a:t>
            </a:r>
            <a:r>
              <a:rPr lang="en-US" sz="2400" dirty="0">
                <a:solidFill>
                  <a:schemeClr val="accent1">
                    <a:lumMod val="50000"/>
                  </a:schemeClr>
                </a:solidFill>
                <a:latin typeface="Arial" panose="020B0604020202020204" pitchFamily="34" charset="0"/>
                <a:cs typeface="Arial" panose="020B0604020202020204" pitchFamily="34" charset="0"/>
              </a:rPr>
              <a:t>: AF3, F7, F3, FC5, T7, P7, O1, O2, P8, T8, FC6, F4, F8, AF4</a:t>
            </a:r>
            <a:r>
              <a:rPr lang="en-US" sz="2400" dirty="0" smtClean="0">
                <a:solidFill>
                  <a:schemeClr val="accent1">
                    <a:lumMod val="50000"/>
                  </a:schemeClr>
                </a:solidFill>
                <a:latin typeface="Arial" panose="020B0604020202020204" pitchFamily="34" charset="0"/>
                <a:cs typeface="Arial" panose="020B0604020202020204" pitchFamily="34" charset="0"/>
              </a:rPr>
              <a:t>.</a:t>
            </a:r>
          </a:p>
          <a:p>
            <a:r>
              <a:rPr lang="en-US" sz="2400" dirty="0" err="1" smtClean="0">
                <a:solidFill>
                  <a:schemeClr val="accent1">
                    <a:lumMod val="50000"/>
                  </a:schemeClr>
                </a:solidFill>
                <a:latin typeface="Arial" panose="020B0604020202020204" pitchFamily="34" charset="0"/>
                <a:cs typeface="Arial" panose="020B0604020202020204" pitchFamily="34" charset="0"/>
              </a:rPr>
              <a:t>Tốc</a:t>
            </a:r>
            <a:r>
              <a:rPr lang="en-US" sz="2400" dirty="0" smtClean="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độ</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lấy</a:t>
            </a:r>
            <a:r>
              <a:rPr lang="en-US" sz="2400" dirty="0">
                <a:solidFill>
                  <a:schemeClr val="accent1">
                    <a:lumMod val="50000"/>
                  </a:schemeClr>
                </a:solidFill>
                <a:latin typeface="Arial" panose="020B0604020202020204" pitchFamily="34" charset="0"/>
                <a:cs typeface="Arial" panose="020B0604020202020204" pitchFamily="34" charset="0"/>
              </a:rPr>
              <a:t> </a:t>
            </a:r>
            <a:r>
              <a:rPr lang="en-US" sz="2400" dirty="0" err="1">
                <a:solidFill>
                  <a:schemeClr val="accent1">
                    <a:lumMod val="50000"/>
                  </a:schemeClr>
                </a:solidFill>
                <a:latin typeface="Arial" panose="020B0604020202020204" pitchFamily="34" charset="0"/>
                <a:cs typeface="Arial" panose="020B0604020202020204" pitchFamily="34" charset="0"/>
              </a:rPr>
              <a:t>mẫu</a:t>
            </a:r>
            <a:r>
              <a:rPr lang="en-US" sz="2400" dirty="0">
                <a:solidFill>
                  <a:schemeClr val="accent1">
                    <a:lumMod val="50000"/>
                  </a:schemeClr>
                </a:solidFill>
                <a:latin typeface="Arial" panose="020B0604020202020204" pitchFamily="34" charset="0"/>
                <a:cs typeface="Arial" panose="020B0604020202020204" pitchFamily="34" charset="0"/>
              </a:rPr>
              <a:t> 128 </a:t>
            </a:r>
            <a:r>
              <a:rPr lang="en-US" sz="2400" dirty="0" err="1" smtClean="0">
                <a:solidFill>
                  <a:schemeClr val="accent1">
                    <a:lumMod val="50000"/>
                  </a:schemeClr>
                </a:solidFill>
                <a:latin typeface="Arial" panose="020B0604020202020204" pitchFamily="34" charset="0"/>
                <a:cs typeface="Arial" panose="020B0604020202020204" pitchFamily="34" charset="0"/>
              </a:rPr>
              <a:t>mẫu</a:t>
            </a:r>
            <a:r>
              <a:rPr lang="en-US" sz="2400" dirty="0" smtClean="0">
                <a:solidFill>
                  <a:schemeClr val="accent1">
                    <a:lumMod val="50000"/>
                  </a:schemeClr>
                </a:solidFill>
                <a:latin typeface="Arial" panose="020B0604020202020204" pitchFamily="34" charset="0"/>
                <a:cs typeface="Arial" panose="020B0604020202020204" pitchFamily="34" charset="0"/>
              </a:rPr>
              <a:t>/</a:t>
            </a:r>
            <a:r>
              <a:rPr lang="en-US" sz="2400" dirty="0" err="1" smtClean="0">
                <a:solidFill>
                  <a:schemeClr val="accent1">
                    <a:lumMod val="50000"/>
                  </a:schemeClr>
                </a:solidFill>
                <a:latin typeface="Arial" panose="020B0604020202020204" pitchFamily="34" charset="0"/>
                <a:cs typeface="Arial" panose="020B0604020202020204" pitchFamily="34" charset="0"/>
              </a:rPr>
              <a:t>giây</a:t>
            </a:r>
            <a:r>
              <a:rPr lang="en-US" sz="2400" dirty="0">
                <a:solidFill>
                  <a:schemeClr val="accent1">
                    <a:lumMod val="50000"/>
                  </a:schemeClr>
                </a:solidFill>
                <a:latin typeface="Arial" panose="020B0604020202020204" pitchFamily="34" charset="0"/>
                <a:cs typeface="Arial" panose="020B0604020202020204" pitchFamily="34" charset="0"/>
              </a:rPr>
              <a:t>.</a:t>
            </a:r>
            <a:endParaRPr lang="en-US" sz="2400" dirty="0">
              <a:solidFill>
                <a:schemeClr val="accent1">
                  <a:lumMod val="50000"/>
                </a:schemeClr>
              </a:solidFill>
              <a:latin typeface="Arial" panose="020B0604020202020204" pitchFamily="34" charset="0"/>
              <a:cs typeface="Arial" panose="020B0604020202020204" pitchFamily="34" charset="0"/>
            </a:endParaRPr>
          </a:p>
        </p:txBody>
      </p:sp>
      <p:pic>
        <p:nvPicPr>
          <p:cNvPr id="1030" name="Picture 6" descr="EEG-Based Evaluation of Cognitive and Emotional Arousal when Coding in  Different Programming Languag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4194" y="1953219"/>
            <a:ext cx="2371725" cy="192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4510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86A883-5FC4-4262-A98F-C80AFCD71EF3}" type="slidenum">
              <a:rPr lang="en-US" smtClean="0"/>
              <a:t>9</a:t>
            </a:fld>
            <a:endParaRPr lang="en-US" dirty="0"/>
          </a:p>
        </p:txBody>
      </p:sp>
      <p:cxnSp>
        <p:nvCxnSpPr>
          <p:cNvPr id="5" name="Straight Connector 4"/>
          <p:cNvCxnSpPr/>
          <p:nvPr/>
        </p:nvCxnSpPr>
        <p:spPr>
          <a:xfrm>
            <a:off x="315884" y="914400"/>
            <a:ext cx="11598102" cy="0"/>
          </a:xfrm>
          <a:prstGeom prst="line">
            <a:avLst/>
          </a:prstGeom>
          <a:ln w="38100">
            <a:solidFill>
              <a:schemeClr val="accent1">
                <a:lumMod val="50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21674" y="0"/>
            <a:ext cx="1433052" cy="829926"/>
            <a:chOff x="553690" y="134350"/>
            <a:chExt cx="1732051" cy="1004515"/>
          </a:xfrm>
        </p:grpSpPr>
        <p:pic>
          <p:nvPicPr>
            <p:cNvPr id="6" name="Picture 2" descr="http://pgm.hcmute.edu.vn/assets/images/logo/logo-lv1.png"/>
            <p:cNvPicPr>
              <a:picLocks noChangeAspect="1" noChangeArrowheads="1"/>
            </p:cNvPicPr>
            <p:nvPr/>
          </p:nvPicPr>
          <p:blipFill rotWithShape="1">
            <a:blip r:embed="rId2">
              <a:extLst>
                <a:ext uri="{28A0092B-C50C-407E-A947-70E740481C1C}">
                  <a14:useLocalDpi xmlns:a14="http://schemas.microsoft.com/office/drawing/2010/main" val="0"/>
                </a:ext>
              </a:extLst>
            </a:blip>
            <a:srcRect r="81923"/>
            <a:stretch/>
          </p:blipFill>
          <p:spPr bwMode="auto">
            <a:xfrm>
              <a:off x="553690" y="231122"/>
              <a:ext cx="759722" cy="907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r="80274" b="10380"/>
            <a:stretch/>
          </p:blipFill>
          <p:spPr>
            <a:xfrm>
              <a:off x="1313412" y="134350"/>
              <a:ext cx="972329" cy="933172"/>
            </a:xfrm>
            <a:prstGeom prst="rect">
              <a:avLst/>
            </a:prstGeom>
          </p:spPr>
        </p:pic>
      </p:grpSp>
      <p:sp>
        <p:nvSpPr>
          <p:cNvPr id="9" name="Title 1"/>
          <p:cNvSpPr txBox="1">
            <a:spLocks/>
          </p:cNvSpPr>
          <p:nvPr/>
        </p:nvSpPr>
        <p:spPr>
          <a:xfrm flipH="1">
            <a:off x="1618759" y="180144"/>
            <a:ext cx="8811116" cy="59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FF0000"/>
                </a:solidFill>
                <a:latin typeface="Arial" panose="020B0604020202020204" pitchFamily="34" charset="0"/>
                <a:cs typeface="Arial" panose="020B0604020202020204" pitchFamily="34" charset="0"/>
              </a:rPr>
              <a:t>II. GIẢI QUYẾT VẤN ĐỀ</a:t>
            </a:r>
            <a:endParaRPr lang="en-US" sz="3600" b="1" dirty="0">
              <a:solidFill>
                <a:srgbClr val="FF0000"/>
              </a:solidFill>
              <a:latin typeface="Arial" panose="020B0604020202020204" pitchFamily="34" charset="0"/>
              <a:cs typeface="Arial" panose="020B0604020202020204" pitchFamily="34" charset="0"/>
            </a:endParaRPr>
          </a:p>
        </p:txBody>
      </p:sp>
      <p:sp>
        <p:nvSpPr>
          <p:cNvPr id="10" name="Content Placeholder 2"/>
          <p:cNvSpPr>
            <a:spLocks noGrp="1"/>
          </p:cNvSpPr>
          <p:nvPr>
            <p:ph idx="1"/>
          </p:nvPr>
        </p:nvSpPr>
        <p:spPr>
          <a:xfrm>
            <a:off x="750888" y="1227138"/>
            <a:ext cx="10515600" cy="4351337"/>
          </a:xfrm>
        </p:spPr>
        <p:txBody>
          <a:bodyPr>
            <a:normAutofit/>
          </a:bodyPr>
          <a:lstStyle/>
          <a:p>
            <a:pPr marL="0" indent="0">
              <a:lnSpc>
                <a:spcPct val="150000"/>
              </a:lnSpc>
              <a:buNone/>
            </a:pPr>
            <a:r>
              <a:rPr lang="en-US" b="1" dirty="0">
                <a:solidFill>
                  <a:schemeClr val="accent1">
                    <a:lumMod val="50000"/>
                  </a:schemeClr>
                </a:solidFill>
                <a:latin typeface="Arial" panose="020B0604020202020204" pitchFamily="34" charset="0"/>
                <a:cs typeface="Arial" panose="020B0604020202020204" pitchFamily="34" charset="0"/>
              </a:rPr>
              <a:t>GIAO </a:t>
            </a:r>
            <a:r>
              <a:rPr lang="en-US" b="1" dirty="0" smtClean="0">
                <a:solidFill>
                  <a:schemeClr val="accent1">
                    <a:lumMod val="50000"/>
                  </a:schemeClr>
                </a:solidFill>
                <a:latin typeface="Arial" panose="020B0604020202020204" pitchFamily="34" charset="0"/>
                <a:cs typeface="Arial" panose="020B0604020202020204" pitchFamily="34" charset="0"/>
              </a:rPr>
              <a:t>THỨC THU TÍN HIỆU</a:t>
            </a:r>
            <a:endParaRPr lang="en-US" b="1" dirty="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US" dirty="0"/>
          </a:p>
        </p:txBody>
      </p:sp>
      <p:pic>
        <p:nvPicPr>
          <p:cNvPr id="14" name="Picture 13"/>
          <p:cNvPicPr>
            <a:picLocks noChangeAspect="1"/>
          </p:cNvPicPr>
          <p:nvPr/>
        </p:nvPicPr>
        <p:blipFill>
          <a:blip r:embed="rId4"/>
          <a:stretch>
            <a:fillRect/>
          </a:stretch>
        </p:blipFill>
        <p:spPr>
          <a:xfrm>
            <a:off x="1552575" y="2666306"/>
            <a:ext cx="8877300" cy="1143000"/>
          </a:xfrm>
          <a:prstGeom prst="rect">
            <a:avLst/>
          </a:prstGeom>
        </p:spPr>
      </p:pic>
      <p:pic>
        <p:nvPicPr>
          <p:cNvPr id="15" name="Picture 14"/>
          <p:cNvPicPr>
            <a:picLocks noChangeAspect="1"/>
          </p:cNvPicPr>
          <p:nvPr/>
        </p:nvPicPr>
        <p:blipFill>
          <a:blip r:embed="rId5"/>
          <a:stretch>
            <a:fillRect/>
          </a:stretch>
        </p:blipFill>
        <p:spPr>
          <a:xfrm>
            <a:off x="1516035" y="3964709"/>
            <a:ext cx="8877300" cy="923925"/>
          </a:xfrm>
          <a:prstGeom prst="rect">
            <a:avLst/>
          </a:prstGeom>
        </p:spPr>
      </p:pic>
    </p:spTree>
    <p:extLst>
      <p:ext uri="{BB962C8B-B14F-4D97-AF65-F5344CB8AC3E}">
        <p14:creationId xmlns:p14="http://schemas.microsoft.com/office/powerpoint/2010/main" val="1306167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1270</TotalTime>
  <Words>1199</Words>
  <Application>Microsoft Office PowerPoint</Application>
  <PresentationFormat>Widescreen</PresentationFormat>
  <Paragraphs>272</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BÁO CÁO LUẬN VĂN</vt:lpstr>
      <vt:lpstr>NỘI DUNG BÁO CÁO</vt:lpstr>
      <vt:lpstr>I. ĐẶT VẤN ĐỀ</vt:lpstr>
      <vt:lpstr>I. ĐẶT VẤN ĐỀ</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TÀI LIỆU THAM KHẢO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Trong Thu Nguyen</dc:creator>
  <cp:lastModifiedBy>Trong Thu Nguyen</cp:lastModifiedBy>
  <cp:revision>77</cp:revision>
  <dcterms:created xsi:type="dcterms:W3CDTF">2020-11-02T14:24:57Z</dcterms:created>
  <dcterms:modified xsi:type="dcterms:W3CDTF">2020-11-07T19:38:12Z</dcterms:modified>
</cp:coreProperties>
</file>