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3"/>
  </p:notesMasterIdLst>
  <p:handoutMasterIdLst>
    <p:handoutMasterId r:id="rId14"/>
  </p:handoutMasterIdLst>
  <p:sldIdLst>
    <p:sldId id="256" r:id="rId2"/>
    <p:sldId id="258" r:id="rId3"/>
    <p:sldId id="259" r:id="rId4"/>
    <p:sldId id="260" r:id="rId5"/>
    <p:sldId id="261" r:id="rId6"/>
    <p:sldId id="265" r:id="rId7"/>
    <p:sldId id="266" r:id="rId8"/>
    <p:sldId id="267" r:id="rId9"/>
    <p:sldId id="268"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p:cViewPr varScale="1">
        <p:scale>
          <a:sx n="115" d="100"/>
          <a:sy n="115" d="100"/>
        </p:scale>
        <p:origin x="126" y="114"/>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35026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pPr marL="0" indent="0">
              <a:buNone/>
            </a:pPr>
            <a:r>
              <a:rPr lang="en-US" sz="1600" dirty="0" smtClean="0"/>
              <a:t>[</a:t>
            </a:r>
            <a:r>
              <a:rPr lang="en-US" sz="1600" dirty="0" smtClean="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Paul L. Nunez, Ramesh Srinivasan, "Electric Fields of the Brain: The </a:t>
            </a:r>
            <a:r>
              <a:rPr lang="en-US" sz="1600" dirty="0" err="1">
                <a:latin typeface="Arial" panose="020B0604020202020204" pitchFamily="34" charset="0"/>
                <a:cs typeface="Arial" panose="020B0604020202020204" pitchFamily="34" charset="0"/>
              </a:rPr>
              <a:t>Neurophysis</a:t>
            </a:r>
            <a:r>
              <a:rPr lang="en-US" sz="1600" dirty="0">
                <a:latin typeface="Arial" panose="020B0604020202020204" pitchFamily="34" charset="0"/>
                <a:cs typeface="Arial" panose="020B0604020202020204" pitchFamily="34" charset="0"/>
              </a:rPr>
              <a:t> of EEG," Proceeding IEEE, vol. 2, pp. 7-8, </a:t>
            </a:r>
            <a:r>
              <a:rPr lang="en-US" sz="1600" dirty="0" smtClean="0">
                <a:latin typeface="Arial" panose="020B0604020202020204" pitchFamily="34" charset="0"/>
                <a:cs typeface="Arial" panose="020B0604020202020204" pitchFamily="34" charset="0"/>
              </a:rPr>
              <a:t>2006</a:t>
            </a:r>
          </a:p>
          <a:p>
            <a:pPr marL="0" indent="0">
              <a:buNone/>
            </a:pPr>
            <a:r>
              <a:rPr lang="en-US" sz="1600" dirty="0" smtClean="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Jianhua</a:t>
            </a:r>
            <a:r>
              <a:rPr lang="en-US" sz="1600" dirty="0">
                <a:latin typeface="Arial" panose="020B0604020202020204" pitchFamily="34" charset="0"/>
                <a:cs typeface="Arial" panose="020B0604020202020204" pitchFamily="34" charset="0"/>
              </a:rPr>
              <a:t> Wang, </a:t>
            </a:r>
            <a:r>
              <a:rPr lang="en-US" sz="1600" dirty="0" err="1">
                <a:latin typeface="Arial" panose="020B0604020202020204" pitchFamily="34" charset="0"/>
                <a:cs typeface="Arial" panose="020B0604020202020204" pitchFamily="34" charset="0"/>
              </a:rPr>
              <a:t>Gaojie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yu</a:t>
            </a:r>
            <a:r>
              <a:rPr lang="en-US" sz="1600" dirty="0">
                <a:latin typeface="Arial" panose="020B0604020202020204" pitchFamily="34" charset="0"/>
                <a:cs typeface="Arial" panose="020B0604020202020204" pitchFamily="34" charset="0"/>
              </a:rPr>
              <a:t>, Liu </a:t>
            </a:r>
            <a:r>
              <a:rPr lang="en-US" sz="1600" dirty="0" err="1">
                <a:latin typeface="Arial" panose="020B0604020202020204" pitchFamily="34" charset="0"/>
                <a:cs typeface="Arial" panose="020B0604020202020204" pitchFamily="34" charset="0"/>
              </a:rPr>
              <a:t>Zhong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Weihai</a:t>
            </a:r>
            <a:r>
              <a:rPr lang="en-US" sz="1600" dirty="0">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600"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[3] U. </a:t>
            </a:r>
            <a:r>
              <a:rPr lang="en-US" sz="1600" dirty="0" err="1">
                <a:latin typeface="Arial" panose="020B0604020202020204" pitchFamily="34" charset="0"/>
                <a:cs typeface="Arial" panose="020B0604020202020204" pitchFamily="34" charset="0"/>
              </a:rPr>
              <a:t>Rajendra</a:t>
            </a:r>
            <a:r>
              <a:rPr lang="en-US" sz="1600" dirty="0">
                <a:latin typeface="Arial" panose="020B0604020202020204" pitchFamily="34" charset="0"/>
                <a:cs typeface="Arial" panose="020B0604020202020204" pitchFamily="34" charset="0"/>
              </a:rPr>
              <a:t> Acharya, Shu </a:t>
            </a:r>
            <a:r>
              <a:rPr lang="en-US" sz="1600" dirty="0" err="1">
                <a:latin typeface="Arial" panose="020B0604020202020204" pitchFamily="34" charset="0"/>
                <a:cs typeface="Arial" panose="020B0604020202020204" pitchFamily="34" charset="0"/>
              </a:rPr>
              <a:t>Lih</a:t>
            </a:r>
            <a:r>
              <a:rPr lang="en-US" sz="1600" dirty="0">
                <a:latin typeface="Arial" panose="020B0604020202020204" pitchFamily="34" charset="0"/>
                <a:cs typeface="Arial" panose="020B0604020202020204" pitchFamily="34" charset="0"/>
              </a:rPr>
              <a:t> Oh, Yuki Hagiwara, Jen Hong Tan, </a:t>
            </a:r>
            <a:r>
              <a:rPr lang="en-US" sz="1600" dirty="0" err="1">
                <a:latin typeface="Arial" panose="020B0604020202020204" pitchFamily="34" charset="0"/>
                <a:cs typeface="Arial" panose="020B0604020202020204" pitchFamily="34" charset="0"/>
              </a:rPr>
              <a:t>Hojjat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Adeli</a:t>
            </a:r>
            <a:r>
              <a:rPr lang="en-US" sz="1600" dirty="0">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[4] </a:t>
            </a:r>
            <a:r>
              <a:rPr lang="en-US" sz="1600" dirty="0" err="1">
                <a:latin typeface="Arial" panose="020B0604020202020204" pitchFamily="34" charset="0"/>
                <a:cs typeface="Arial" panose="020B0604020202020204" pitchFamily="34" charset="0"/>
              </a:rPr>
              <a:t>Liangjie</a:t>
            </a:r>
            <a:r>
              <a:rPr lang="en-US" sz="1600" dirty="0">
                <a:latin typeface="Arial" panose="020B0604020202020204" pitchFamily="34" charset="0"/>
                <a:cs typeface="Arial" panose="020B0604020202020204" pitchFamily="34" charset="0"/>
              </a:rPr>
              <a:t> Wei, </a:t>
            </a:r>
            <a:r>
              <a:rPr lang="en-US" sz="1600" dirty="0" err="1">
                <a:latin typeface="Arial" panose="020B0604020202020204" pitchFamily="34" charset="0"/>
                <a:cs typeface="Arial" panose="020B0604020202020204" pitchFamily="34" charset="0"/>
              </a:rPr>
              <a:t>Rong</a:t>
            </a:r>
            <a:r>
              <a:rPr lang="en-US" sz="1600" dirty="0">
                <a:latin typeface="Arial" panose="020B0604020202020204" pitchFamily="34" charset="0"/>
                <a:cs typeface="Arial" panose="020B0604020202020204" pitchFamily="34" charset="0"/>
              </a:rPr>
              <a:t> Zhou, Li-Ming Zhao and </a:t>
            </a:r>
            <a:r>
              <a:rPr lang="en-US" sz="1600" dirty="0" err="1">
                <a:latin typeface="Arial" panose="020B0604020202020204" pitchFamily="34" charset="0"/>
                <a:cs typeface="Arial" panose="020B0604020202020204" pitchFamily="34" charset="0"/>
              </a:rPr>
              <a:t>Bao</a:t>
            </a:r>
            <a:r>
              <a:rPr lang="en-US" sz="1600" dirty="0">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cs typeface="Times New Roman" panose="02020603050405020304" pitchFamily="18" charset="0"/>
              </a:rPr>
              <a:t>I. ĐẶT VẤN ĐỀ</a:t>
            </a:r>
          </a:p>
          <a:p>
            <a:pPr marL="0" indent="0">
              <a:lnSpc>
                <a:spcPct val="200000"/>
              </a:lnSpc>
              <a:buFont typeface="Wingdings" panose="05000000000000000000" pitchFamily="2" charset="2"/>
              <a:buNone/>
              <a:defRPr/>
            </a:pPr>
            <a:r>
              <a:rPr lang="en-US" altLang="en-US" b="1" kern="0" dirty="0">
                <a:cs typeface="Times New Roman" panose="02020603050405020304" pitchFamily="18" charset="0"/>
              </a:rPr>
              <a:t>II. GIẢI QUYẾT VẤN ĐỀ</a:t>
            </a:r>
          </a:p>
          <a:p>
            <a:pPr marL="0" indent="0">
              <a:lnSpc>
                <a:spcPct val="200000"/>
              </a:lnSpc>
              <a:buFont typeface="Wingdings" panose="05000000000000000000" pitchFamily="2" charset="2"/>
              <a:buNone/>
              <a:defRPr/>
            </a:pPr>
            <a:r>
              <a:rPr lang="en-US" altLang="en-US" b="1" kern="0" dirty="0">
                <a:cs typeface="Times New Roman" panose="02020603050405020304" pitchFamily="18" charset="0"/>
              </a:rPr>
              <a:t>III. KẾT QUẢ</a:t>
            </a:r>
          </a:p>
          <a:p>
            <a:pPr marL="0" indent="0">
              <a:lnSpc>
                <a:spcPct val="200000"/>
              </a:lnSpc>
              <a:buFont typeface="Wingdings" panose="05000000000000000000" pitchFamily="2" charset="2"/>
              <a:buNone/>
              <a:defRPr/>
            </a:pPr>
            <a:r>
              <a:rPr lang="en-US" altLang="en-US" b="1" kern="0" dirty="0">
                <a:cs typeface="Times New Roman" panose="02020603050405020304" pitchFamily="18" charset="0"/>
              </a:rPr>
              <a:t>IV. KẾT LUẬN</a:t>
            </a:r>
          </a:p>
          <a:p>
            <a:pPr marL="0" indent="0">
              <a:lnSpc>
                <a:spcPct val="200000"/>
              </a:lnSpc>
              <a:buFont typeface="Wingdings" panose="05000000000000000000" pitchFamily="2" charset="2"/>
              <a:buNone/>
              <a:defRPr/>
            </a:pPr>
            <a:r>
              <a:rPr lang="en-US" altLang="en-US" b="1" kern="0" dirty="0">
                <a:cs typeface="Times New Roman" panose="02020603050405020304" pitchFamily="18"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4351338"/>
          </a:xfrm>
        </p:spPr>
        <p:txBody>
          <a:bodyPr>
            <a:normAutofit lnSpcReduction="10000"/>
          </a:bodyPr>
          <a:lstStyle/>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đóng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một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việc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giúp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nhau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khỏe</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5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nơ-ron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đem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đến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59" y="180144"/>
            <a:ext cx="8811116" cy="590839"/>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3449666"/>
          </a:xfrm>
        </p:spPr>
        <p:txBody>
          <a:bodyPr>
            <a:normAutofit/>
          </a:bodyPr>
          <a:lstStyle/>
          <a:p>
            <a:pPr marL="0" indent="0" algn="just">
              <a:lnSpc>
                <a:spcPct val="15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dirty="0" smtClean="0">
                <a:solidFill>
                  <a:schemeClr val="accent1">
                    <a:lumMod val="50000"/>
                  </a:schemeClr>
                </a:solidFill>
              </a:rPr>
              <a:t>“</a:t>
            </a:r>
            <a:r>
              <a:rPr lang="vi-VN" sz="2400" b="1" dirty="0" smtClean="0">
                <a:solidFill>
                  <a:schemeClr val="accent1">
                    <a:lumMod val="50000"/>
                  </a:schemeClr>
                </a:solidFill>
              </a:rPr>
              <a:t>đánh giá mối quan hệ giữa hoạt động</a:t>
            </a:r>
            <a:r>
              <a:rPr lang="en-US" sz="2400" b="1" dirty="0" smtClean="0">
                <a:solidFill>
                  <a:schemeClr val="accent1">
                    <a:lumMod val="50000"/>
                  </a:schemeClr>
                </a:solidFill>
              </a:rPr>
              <a:t> </a:t>
            </a:r>
            <a:r>
              <a:rPr lang="vi-VN" sz="2400" b="1" dirty="0" smtClean="0">
                <a:solidFill>
                  <a:schemeClr val="accent1">
                    <a:lumMod val="50000"/>
                  </a:schemeClr>
                </a:solidFill>
              </a:rPr>
              <a:t>thể chất và não người thông qua</a:t>
            </a:r>
            <a:r>
              <a:rPr lang="en-US" sz="2400" b="1" dirty="0" smtClean="0">
                <a:solidFill>
                  <a:schemeClr val="accent1">
                    <a:lumMod val="50000"/>
                  </a:schemeClr>
                </a:solidFill>
              </a:rPr>
              <a:t> </a:t>
            </a:r>
            <a:r>
              <a:rPr lang="vi-VN" sz="2400" b="1" dirty="0" smtClean="0">
                <a:solidFill>
                  <a:schemeClr val="accent1">
                    <a:lumMod val="50000"/>
                  </a:schemeClr>
                </a:solidFill>
              </a:rPr>
              <a:t>tín hiệu điện não </a:t>
            </a:r>
            <a:r>
              <a:rPr lang="en-US" sz="2400" b="1"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được học viên tiến hành nghiên cứu cũng nhằm mục đích giúp tìm hiểu và lựa chọn giải pháp, thuật toán mang lại kết quả tốt nhất cho </a:t>
            </a:r>
            <a:r>
              <a:rPr lang="vi-VN" sz="2400" dirty="0" smtClean="0">
                <a:solidFill>
                  <a:schemeClr val="accent1">
                    <a:lumMod val="50000"/>
                  </a:schemeClr>
                </a:solidFill>
              </a:rPr>
              <a:t>vấn</a:t>
            </a:r>
            <a:r>
              <a:rPr lang="en-US" sz="2400" dirty="0" smtClean="0">
                <a:solidFill>
                  <a:schemeClr val="accent1">
                    <a:lumMod val="50000"/>
                  </a:schemeClr>
                </a:solidFill>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biệt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Và đặc biệt đi sâu vào mạng nơ-ron tích chập (CNNs).</a:t>
            </a: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935128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 Hiệu 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XUẤT</a:t>
            </a:r>
          </a:p>
          <a:p>
            <a:endParaRPr lang="en-US" dirty="0"/>
          </a:p>
        </p:txBody>
      </p:sp>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30616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19847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357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BÁO CÁO LUẬN VĂN</vt:lpstr>
      <vt:lpstr>NỘI DUNG BÁO CÁO</vt:lpstr>
      <vt:lpstr>I. ĐẶT VẤN ĐỀ</vt:lpstr>
      <vt:lpstr>I. ĐẶT VẤN ĐỀ</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32</cp:revision>
  <dcterms:created xsi:type="dcterms:W3CDTF">2020-11-02T14:24:57Z</dcterms:created>
  <dcterms:modified xsi:type="dcterms:W3CDTF">2020-11-04T16:50:23Z</dcterms:modified>
</cp:coreProperties>
</file>