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4" r:id="rId7"/>
    <p:sldId id="265" r:id="rId8"/>
    <p:sldId id="266" r:id="rId9"/>
    <p:sldId id="259" r:id="rId10"/>
    <p:sldId id="271" r:id="rId11"/>
    <p:sldId id="270" r:id="rId12"/>
    <p:sldId id="269" r:id="rId13"/>
    <p:sldId id="268" r:id="rId14"/>
    <p:sldId id="267" r:id="rId15"/>
    <p:sldId id="273" r:id="rId16"/>
    <p:sldId id="274" r:id="rId17"/>
    <p:sldId id="272" r:id="rId18"/>
    <p:sldId id="26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CD48AE-4C71-D19B-50F1-CE66C41A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C4D207-A70E-68CD-A651-645DE544A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CA9F69-6DCC-2ED8-AB80-924385A2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728B31-F2D3-934F-D573-BE65CAF0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05C845-67B2-512A-7D42-D1D2204F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0EC1-6A1F-359D-0833-3DF8B38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A59493-09CA-F8CF-6ECB-7924AC77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CEB5C8-551C-73C8-0559-0EAB23B7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254B76-0E21-8257-7AD6-2757E8C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EAFD2D-C2F9-CC24-CDDA-5D01FB7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A694DAE-187D-2CF2-1E21-AFFD7976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8400ED-A928-11BF-48D8-90B49DB2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F246F3-8D57-4ACD-EEA1-3D8D729C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A81B86-AB15-8D3B-121F-18AA1EF4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199716-F484-F1B1-9452-9C372B22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CEA601-FEAA-B228-9BA9-56DAD36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9DAE03-1C5C-72AD-AAAA-A0C4DC81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4798E3-A707-8812-9476-07B22E02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7D8F51-4C57-CB64-098E-6D6D6CD6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34A76B-40B6-C3D3-AA92-7882F86E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FEED7-B39F-2905-C672-CFBEE822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64ECA76-A1C4-B194-3015-682C1A5D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912ED3-93C8-0613-7CA3-295FB985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637E2D3-6860-7817-E19B-B8A0C0DA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A78D-6B24-1E57-DEA6-14C0E87E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26B72C-7CF6-AC2A-8160-AC2B2B68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AA93EF-504D-8A2F-FA81-00F57E42B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D85E398-B0EE-E6AB-5BC7-CED47891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BF0FD70-9E9B-035A-4B21-DE5A31A5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5C01E8-EAF3-189E-6C9E-C0AB6D2D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05296AE-111D-EDFD-EFFB-B92A4BC9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54E73F-55EB-BCFE-3347-0D998514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4F9C1BF-D26A-A4D5-80F8-3342DE08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F388B47-39B6-E5D8-B1B9-B917AFE2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BD1E7F5-C73D-05A6-D99D-513D2172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3C12E6E-A2C1-1D42-BDB3-302D78676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78AB0DA-67F9-2EE0-94A4-B084DFB4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FCD4869-A38D-9186-6410-92A9039B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D1C95A7-ED0C-721C-A7A6-4A3F45F1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8542CF-5FDA-E84F-6794-09E8F9D5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6C3F08-CDB1-5820-BC79-209CFDE3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8044E50-79D2-B443-AA7D-0146E41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8B1BF2F-FF7B-5753-93B3-4B6775BD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6A08D41-9B76-1AF7-04BA-ACC48F1F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C19F266-EF26-C0BB-C448-084696A8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4E92450-B1B7-CD7C-DE0C-F8EC79E3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8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2483E9-16CA-267D-DE04-0E88AD48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8AAB34-6D6A-21CB-699D-5726C1AF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6ECEFDB-5F4A-C0A3-C73B-A3935C5E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0C599A-984F-FF56-7BFE-EB5962CE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3690F33-FB5C-6C1A-2CF7-3A3B185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DE55210-D50F-A10A-38F3-747163F3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370440-C86E-1B52-2EA8-D4F5A4BF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CD171DC-DEA1-A711-C9A9-8071F097D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377779-A145-A821-B7E6-4B7594659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543EBBE-BF54-6017-901A-542F8360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8AA4083-5BB0-2B4A-D834-3B24FEE2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EAA53D-CE49-88F3-0E73-41540BAF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E6CE1F3-0E42-E7EC-3739-96924DCB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3CE76A-6756-04A8-535F-C3D3E2E60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979C0D6-08F8-DE1A-6DD7-C3F5403D5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1651-DCD7-444B-9793-9E41E5E8DF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1087B32-02FA-084A-16E8-726EF5D51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E1BD5B-BCA1-13DF-F430-AF85F1AF9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9888-1CE0-4081-B32C-C9CCE8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093204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(Reference Type)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6E1BE71-293F-4E0D-A48B-75235E2D3908}"/>
              </a:ext>
            </a:extLst>
          </p:cNvPr>
          <p:cNvSpPr txBox="1"/>
          <p:nvPr/>
        </p:nvSpPr>
        <p:spPr>
          <a:xfrm>
            <a:off x="604283" y="1185138"/>
            <a:ext cx="11399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r>
              <a:rPr lang="vi-VN" sz="2400" dirty="0" err="1">
                <a:latin typeface="+mj-lt"/>
              </a:rPr>
              <a:t>ột</a:t>
            </a:r>
            <a:r>
              <a:rPr lang="vi-VN" sz="2400" dirty="0">
                <a:latin typeface="+mj-lt"/>
              </a:rPr>
              <a:t> ngôn </a:t>
            </a:r>
            <a:r>
              <a:rPr lang="vi-VN" sz="2400" dirty="0" err="1">
                <a:latin typeface="+mj-lt"/>
              </a:rPr>
              <a:t>ngữ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lập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trình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nào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cũng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có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một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tập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các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kiểu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kiểu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là</a:t>
            </a:r>
            <a:r>
              <a:rPr lang="vi-VN" sz="2400" dirty="0">
                <a:latin typeface="+mj-lt"/>
              </a:rPr>
              <a:t> cơ </a:t>
            </a:r>
            <a:r>
              <a:rPr lang="vi-VN" sz="2400" dirty="0" err="1">
                <a:latin typeface="+mj-lt"/>
              </a:rPr>
              <a:t>bản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và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nó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khá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giống</a:t>
            </a:r>
            <a:r>
              <a:rPr lang="vi-VN" sz="2400" dirty="0">
                <a:latin typeface="+mj-lt"/>
              </a:rPr>
              <a:t> nhau </a:t>
            </a:r>
            <a:r>
              <a:rPr lang="vi-VN" sz="2400" dirty="0" err="1">
                <a:latin typeface="+mj-lt"/>
              </a:rPr>
              <a:t>với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tất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cả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các</a:t>
            </a:r>
            <a:r>
              <a:rPr lang="vi-VN" sz="2400" dirty="0">
                <a:latin typeface="+mj-lt"/>
              </a:rPr>
              <a:t> ngôn </a:t>
            </a:r>
            <a:r>
              <a:rPr lang="vi-VN" sz="2400" dirty="0" err="1">
                <a:latin typeface="+mj-lt"/>
              </a:rPr>
              <a:t>ngữ</a:t>
            </a:r>
            <a:r>
              <a:rPr lang="vi-VN" sz="2400" dirty="0">
                <a:latin typeface="+mj-lt"/>
              </a:rPr>
              <a:t>. </a:t>
            </a:r>
            <a:r>
              <a:rPr lang="vi-VN" sz="2400" dirty="0" err="1">
                <a:latin typeface="+mj-lt"/>
              </a:rPr>
              <a:t>Tất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cả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các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kiểu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dữ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liệu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được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cấu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tạo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từ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các</a:t>
            </a:r>
            <a:r>
              <a:rPr lang="vi-VN" sz="2400" dirty="0">
                <a:latin typeface="+mj-lt"/>
              </a:rPr>
              <a:t> </a:t>
            </a:r>
            <a:r>
              <a:rPr lang="vi-VN" sz="2400" b="1" dirty="0" err="1">
                <a:latin typeface="+mj-lt"/>
              </a:rPr>
              <a:t>bit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0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978" y="1314662"/>
            <a:ext cx="1148050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 short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byte (16 bit), bao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-32,768 (-2^15)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32,767 (2^15 -1).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0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979" y="1604102"/>
            <a:ext cx="1093204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 </a:t>
            </a:r>
            <a:r>
              <a:rPr kumimoji="0" lang="vi-VN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0" lang="vi-V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(32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-2,147,483,648 (-2^31)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2,147,483,647 (2^31 -1)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nguyên.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100L. (long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8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bên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7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4525" y="1526132"/>
            <a:ext cx="10932042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vi-VN" sz="3200" b="1" dirty="0"/>
              <a:t>7- long</a:t>
            </a:r>
          </a:p>
          <a:p>
            <a:pPr marL="0" indent="0">
              <a:buNone/>
            </a:pP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lên </a:t>
            </a:r>
            <a:r>
              <a:rPr lang="vi-VN" dirty="0" err="1"/>
              <a:t>đến</a:t>
            </a:r>
            <a:r>
              <a:rPr lang="vi-VN" dirty="0"/>
              <a:t> 8 </a:t>
            </a:r>
            <a:r>
              <a:rPr lang="vi-VN" dirty="0" err="1"/>
              <a:t>byte</a:t>
            </a:r>
            <a:r>
              <a:rPr lang="vi-VN" dirty="0"/>
              <a:t> (64 </a:t>
            </a:r>
            <a:r>
              <a:rPr lang="vi-VN" dirty="0" err="1"/>
              <a:t>bit</a:t>
            </a:r>
            <a:r>
              <a:rPr lang="vi-VN" dirty="0"/>
              <a:t>).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-9,223,372,036,854,775,808.(-2^63)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9,223,372,036,854,775,807. (2^63 -1)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dải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hơn </a:t>
            </a:r>
            <a:r>
              <a:rPr lang="vi-VN" dirty="0" err="1"/>
              <a:t>int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0L.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391C10B-3AA7-CC11-329B-6A80D924E47C}"/>
              </a:ext>
            </a:extLst>
          </p:cNvPr>
          <p:cNvSpPr txBox="1"/>
          <p:nvPr/>
        </p:nvSpPr>
        <p:spPr>
          <a:xfrm>
            <a:off x="1103127" y="5189264"/>
            <a:ext cx="96676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'L' ngay sau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 = 100L;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7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8283"/>
            <a:ext cx="1093204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8- </a:t>
            </a:r>
            <a:r>
              <a:rPr kumimoji="0" lang="vi-VN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kumimoji="0" lang="vi-V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(32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-3.4028235 x 10^38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3.4028235 x 10^38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0.0f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 a=2.5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6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7895"/>
            <a:ext cx="10932042" cy="432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vi-VN" sz="3200" b="1" dirty="0"/>
              <a:t>9- </a:t>
            </a:r>
            <a:r>
              <a:rPr lang="vi-VN" sz="3200" b="1" dirty="0" err="1"/>
              <a:t>double</a:t>
            </a:r>
            <a:endParaRPr lang="vi-VN" sz="3200" b="1" dirty="0"/>
          </a:p>
          <a:p>
            <a:pPr marL="0" indent="0">
              <a:buNone/>
            </a:pP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double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(</a:t>
            </a:r>
            <a:r>
              <a:rPr lang="vi-VN" dirty="0" err="1"/>
              <a:t>real</a:t>
            </a:r>
            <a:r>
              <a:rPr lang="vi-VN" dirty="0"/>
              <a:t> </a:t>
            </a:r>
            <a:r>
              <a:rPr lang="vi-VN" dirty="0" err="1"/>
              <a:t>number</a:t>
            </a:r>
            <a:r>
              <a:rPr lang="vi-VN" dirty="0"/>
              <a:t>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8 </a:t>
            </a:r>
            <a:r>
              <a:rPr lang="vi-VN" dirty="0" err="1"/>
              <a:t>byte</a:t>
            </a:r>
            <a:r>
              <a:rPr lang="vi-VN" dirty="0"/>
              <a:t> (64 </a:t>
            </a:r>
            <a:r>
              <a:rPr lang="vi-VN" dirty="0" err="1"/>
              <a:t>bit</a:t>
            </a:r>
            <a:r>
              <a:rPr lang="vi-VN" dirty="0"/>
              <a:t>).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: -1.7976931348623157 x 10^308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:  1.7976931348623157 x 10^308</a:t>
            </a:r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0.0d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8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551" y="1106613"/>
            <a:ext cx="10932042" cy="264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430EACB-1743-D5B3-70D4-516C0610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35" y="3538538"/>
            <a:ext cx="7731642" cy="212861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C2AAC43-FE01-339C-5A4C-2AC9BFB97132}"/>
              </a:ext>
            </a:extLst>
          </p:cNvPr>
          <p:cNvSpPr txBox="1"/>
          <p:nvPr/>
        </p:nvSpPr>
        <p:spPr>
          <a:xfrm>
            <a:off x="677826" y="5751387"/>
            <a:ext cx="11283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 err="1">
                <a:latin typeface="+mj-lt"/>
              </a:rPr>
              <a:t>Các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kiểu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liệu</a:t>
            </a:r>
            <a:r>
              <a:rPr lang="vi-VN" sz="2800" dirty="0">
                <a:latin typeface="+mj-lt"/>
              </a:rPr>
              <a:t> tham </a:t>
            </a:r>
            <a:r>
              <a:rPr lang="vi-VN" sz="2800" dirty="0" err="1">
                <a:latin typeface="+mj-lt"/>
              </a:rPr>
              <a:t>chiếu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được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tạo</a:t>
            </a:r>
            <a:r>
              <a:rPr lang="vi-VN" sz="2800" dirty="0">
                <a:latin typeface="+mj-lt"/>
              </a:rPr>
              <a:t> ra </a:t>
            </a:r>
            <a:r>
              <a:rPr lang="vi-VN" sz="2800" dirty="0" err="1">
                <a:latin typeface="+mj-lt"/>
              </a:rPr>
              <a:t>dựa</a:t>
            </a:r>
            <a:r>
              <a:rPr lang="vi-VN" sz="2800" dirty="0">
                <a:latin typeface="+mj-lt"/>
              </a:rPr>
              <a:t> trên </a:t>
            </a:r>
            <a:r>
              <a:rPr lang="vi-VN" sz="2800" dirty="0" err="1">
                <a:latin typeface="+mj-lt"/>
              </a:rPr>
              <a:t>một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lớp</a:t>
            </a:r>
            <a:r>
              <a:rPr lang="vi-VN" sz="2800" dirty="0">
                <a:latin typeface="+mj-lt"/>
              </a:rPr>
              <a:t>. </a:t>
            </a:r>
            <a:r>
              <a:rPr lang="vi-VN" sz="2800" dirty="0" err="1">
                <a:latin typeface="+mj-lt"/>
              </a:rPr>
              <a:t>Lớp</a:t>
            </a:r>
            <a:r>
              <a:rPr lang="vi-VN" sz="2800" dirty="0">
                <a:latin typeface="+mj-lt"/>
              </a:rPr>
              <a:t> (</a:t>
            </a:r>
            <a:r>
              <a:rPr lang="vi-VN" sz="2800" dirty="0" err="1">
                <a:latin typeface="+mj-lt"/>
              </a:rPr>
              <a:t>class</a:t>
            </a:r>
            <a:r>
              <a:rPr lang="vi-VN" sz="2800" dirty="0">
                <a:latin typeface="+mj-lt"/>
              </a:rPr>
              <a:t>) </a:t>
            </a:r>
            <a:r>
              <a:rPr lang="vi-VN" sz="2800" dirty="0" err="1">
                <a:latin typeface="+mj-lt"/>
              </a:rPr>
              <a:t>giống</a:t>
            </a:r>
            <a:r>
              <a:rPr lang="vi-VN" sz="2800" dirty="0">
                <a:latin typeface="+mj-lt"/>
              </a:rPr>
              <a:t> như </a:t>
            </a:r>
            <a:r>
              <a:rPr lang="vi-VN" sz="2800" dirty="0" err="1">
                <a:latin typeface="+mj-lt"/>
              </a:rPr>
              <a:t>một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bản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thiết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kế</a:t>
            </a:r>
            <a:r>
              <a:rPr lang="vi-VN" sz="2800" dirty="0">
                <a:latin typeface="+mj-lt"/>
              </a:rPr>
              <a:t> (</a:t>
            </a:r>
            <a:r>
              <a:rPr lang="vi-VN" sz="2800" dirty="0" err="1">
                <a:latin typeface="+mj-lt"/>
              </a:rPr>
              <a:t>blueprint</a:t>
            </a:r>
            <a:r>
              <a:rPr lang="vi-VN" sz="2800" dirty="0">
                <a:latin typeface="+mj-lt"/>
              </a:rPr>
              <a:t>) </a:t>
            </a:r>
            <a:r>
              <a:rPr lang="vi-VN" sz="2800" dirty="0" err="1">
                <a:latin typeface="+mj-lt"/>
              </a:rPr>
              <a:t>để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định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nghĩa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một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kiểu</a:t>
            </a:r>
            <a:r>
              <a:rPr lang="vi-VN" sz="2800" dirty="0">
                <a:latin typeface="+mj-lt"/>
              </a:rPr>
              <a:t> tham </a:t>
            </a:r>
            <a:r>
              <a:rPr lang="vi-VN" sz="2800" dirty="0" err="1">
                <a:latin typeface="+mj-lt"/>
              </a:rPr>
              <a:t>chiếu</a:t>
            </a:r>
            <a:r>
              <a:rPr lang="vi-VN" sz="2800" dirty="0">
                <a:latin typeface="+mj-lt"/>
              </a:rPr>
              <a:t>.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156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1387372"/>
            <a:ext cx="10932042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46499FA-BF61-1EF1-17B6-2735EC3F17E6}"/>
              </a:ext>
            </a:extLst>
          </p:cNvPr>
          <p:cNvSpPr txBox="1"/>
          <p:nvPr/>
        </p:nvSpPr>
        <p:spPr>
          <a:xfrm>
            <a:off x="1244009" y="1443841"/>
            <a:ext cx="101097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Address  {</a:t>
            </a:r>
          </a:p>
          <a:p>
            <a:r>
              <a:rPr lang="en-US" dirty="0"/>
              <a:t>    String address;</a:t>
            </a:r>
          </a:p>
          <a:p>
            <a:r>
              <a:rPr lang="en-US" dirty="0"/>
              <a:t>    String </a:t>
            </a:r>
            <a:r>
              <a:rPr lang="en-US" dirty="0" err="1"/>
              <a:t>cityName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Student {</a:t>
            </a:r>
          </a:p>
          <a:p>
            <a:endParaRPr lang="en-US" dirty="0"/>
          </a:p>
          <a:p>
            <a:r>
              <a:rPr lang="en-US" dirty="0"/>
              <a:t>   String </a:t>
            </a:r>
            <a:r>
              <a:rPr lang="en-US" dirty="0" err="1"/>
              <a:t>fullName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int age;</a:t>
            </a:r>
          </a:p>
          <a:p>
            <a:endParaRPr lang="en-US" dirty="0"/>
          </a:p>
          <a:p>
            <a:r>
              <a:rPr lang="en-US" dirty="0"/>
              <a:t>   Address </a:t>
            </a:r>
            <a:r>
              <a:rPr lang="en-US" dirty="0" err="1"/>
              <a:t>address</a:t>
            </a:r>
            <a:r>
              <a:rPr lang="en-US" dirty="0"/>
              <a:t>;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34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608" y="1953341"/>
            <a:ext cx="10932042" cy="233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kiểu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ngày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java</a:t>
            </a:r>
          </a:p>
          <a:p>
            <a:pPr algn="l"/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lớp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Date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time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calendar</a:t>
            </a:r>
            <a:r>
              <a:rPr lang="vi-VN" b="0" i="0" dirty="0">
                <a:solidFill>
                  <a:srgbClr val="FF9249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FF9249"/>
                </a:solidFill>
                <a:effectLst/>
                <a:latin typeface="BlinkMacSystemFont"/>
              </a:rPr>
              <a:t>Java</a:t>
            </a:r>
            <a:endParaRPr lang="vi-VN" b="0" i="0" dirty="0">
              <a:solidFill>
                <a:srgbClr val="FF9249"/>
              </a:solidFill>
              <a:effectLst/>
              <a:latin typeface="BlinkMacSystemFont"/>
            </a:endParaRPr>
          </a:p>
          <a:p>
            <a:pPr algn="l"/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Java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cung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cấp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class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liên quan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tới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thời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gian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lịch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Calendar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),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dưới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đây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danh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sách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class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000000"/>
                </a:solidFill>
                <a:effectLst/>
                <a:latin typeface="BlinkMacSystemFon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2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1387372"/>
            <a:ext cx="10932042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7EC1DE0-6F10-E93B-E49B-0A57E7AF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8" y="1178316"/>
            <a:ext cx="11637818" cy="55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1387372"/>
            <a:ext cx="10932042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5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979" y="1238448"/>
            <a:ext cx="10932042" cy="271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(Primitive Data 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(Reference 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(Primitive Data type)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b="1" dirty="0" err="1"/>
              <a:t>boolean</a:t>
            </a:r>
            <a:r>
              <a:rPr lang="en-US" dirty="0"/>
              <a:t>,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1387372"/>
            <a:ext cx="10932042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7EC1DE0-6F10-E93B-E49B-0A57E7AF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8" y="1178316"/>
            <a:ext cx="11637818" cy="55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ECBB48F-89E6-23B9-D408-250348341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48" y="1180214"/>
            <a:ext cx="11036594" cy="5486399"/>
          </a:xfrm>
        </p:spPr>
      </p:pic>
    </p:spTree>
    <p:extLst>
      <p:ext uri="{BB962C8B-B14F-4D97-AF65-F5344CB8AC3E}">
        <p14:creationId xmlns:p14="http://schemas.microsoft.com/office/powerpoint/2010/main" val="378227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7749"/>
            <a:ext cx="10932042" cy="323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logic</a:t>
            </a:r>
            <a:r>
              <a:rPr lang="vi-VN" dirty="0"/>
              <a:t>: </a:t>
            </a:r>
            <a:r>
              <a:rPr lang="vi-VN" b="1" dirty="0" err="1"/>
              <a:t>boolean</a:t>
            </a:r>
            <a:r>
              <a:rPr lang="vi-V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(</a:t>
            </a:r>
            <a:r>
              <a:rPr lang="vi-VN" dirty="0" err="1"/>
              <a:t>integer</a:t>
            </a:r>
            <a:r>
              <a:rPr lang="vi-VN" dirty="0"/>
              <a:t>): </a:t>
            </a:r>
            <a:r>
              <a:rPr lang="vi-VN" b="1" dirty="0" err="1"/>
              <a:t>byte</a:t>
            </a:r>
            <a:r>
              <a:rPr lang="vi-VN" dirty="0"/>
              <a:t>, </a:t>
            </a:r>
            <a:r>
              <a:rPr lang="vi-VN" b="1" dirty="0" err="1"/>
              <a:t>short</a:t>
            </a:r>
            <a:r>
              <a:rPr lang="vi-VN" dirty="0"/>
              <a:t>, </a:t>
            </a:r>
            <a:r>
              <a:rPr lang="vi-VN" b="1" dirty="0" err="1"/>
              <a:t>char</a:t>
            </a:r>
            <a:r>
              <a:rPr lang="vi-VN" dirty="0"/>
              <a:t>, </a:t>
            </a:r>
            <a:r>
              <a:rPr lang="vi-VN" b="1" dirty="0" err="1"/>
              <a:t>int</a:t>
            </a:r>
            <a:r>
              <a:rPr lang="vi-VN" dirty="0"/>
              <a:t>, </a:t>
            </a:r>
            <a:r>
              <a:rPr lang="vi-VN" b="1" dirty="0"/>
              <a:t>long</a:t>
            </a:r>
            <a:r>
              <a:rPr lang="vi-V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(</a:t>
            </a:r>
            <a:r>
              <a:rPr lang="vi-VN" dirty="0" err="1"/>
              <a:t>real</a:t>
            </a:r>
            <a:r>
              <a:rPr lang="vi-VN" dirty="0"/>
              <a:t> </a:t>
            </a:r>
            <a:r>
              <a:rPr lang="vi-VN" dirty="0" err="1"/>
              <a:t>number</a:t>
            </a:r>
            <a:r>
              <a:rPr lang="vi-VN" dirty="0"/>
              <a:t>) (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(</a:t>
            </a:r>
            <a:r>
              <a:rPr lang="vi-VN" dirty="0" err="1"/>
              <a:t>floating</a:t>
            </a:r>
            <a:r>
              <a:rPr lang="vi-VN" dirty="0"/>
              <a:t> </a:t>
            </a:r>
            <a:r>
              <a:rPr lang="vi-VN" dirty="0" err="1"/>
              <a:t>point</a:t>
            </a:r>
            <a:r>
              <a:rPr lang="vi-VN" dirty="0"/>
              <a:t>)): </a:t>
            </a:r>
            <a:r>
              <a:rPr lang="vi-VN" b="1" dirty="0" err="1"/>
              <a:t>float</a:t>
            </a:r>
            <a:r>
              <a:rPr lang="vi-VN" dirty="0"/>
              <a:t>, </a:t>
            </a:r>
            <a:r>
              <a:rPr lang="vi-VN" b="1" dirty="0" err="1"/>
              <a:t>double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tham </a:t>
            </a:r>
            <a:r>
              <a:rPr lang="vi-VN" dirty="0" err="1"/>
              <a:t>chiếu</a:t>
            </a:r>
            <a:r>
              <a:rPr lang="vi-VN" dirty="0"/>
              <a:t>,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Constructor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1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934942"/>
            <a:ext cx="109320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vi-VN" dirty="0"/>
              <a:t>1 </a:t>
            </a:r>
            <a:r>
              <a:rPr lang="vi-VN" b="1" dirty="0" err="1"/>
              <a:t>byte</a:t>
            </a:r>
            <a:r>
              <a:rPr lang="vi-VN" b="1" dirty="0"/>
              <a:t> </a:t>
            </a:r>
            <a:r>
              <a:rPr lang="vi-VN" dirty="0" err="1"/>
              <a:t>là</a:t>
            </a:r>
            <a:r>
              <a:rPr lang="vi-VN" dirty="0"/>
              <a:t> 8 </a:t>
            </a:r>
            <a:r>
              <a:rPr lang="vi-VN" b="1" dirty="0" err="1"/>
              <a:t>bit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 nhau trên </a:t>
            </a:r>
            <a:r>
              <a:rPr lang="vi-VN" dirty="0" err="1"/>
              <a:t>vùng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b="1" dirty="0" err="1"/>
              <a:t>bit</a:t>
            </a:r>
            <a:r>
              <a:rPr lang="vi-VN" b="1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nhị</a:t>
            </a:r>
            <a:r>
              <a:rPr lang="vi-VN" dirty="0"/>
              <a:t> phân 0 </a:t>
            </a:r>
            <a:r>
              <a:rPr lang="vi-VN" dirty="0" err="1"/>
              <a:t>hoặc</a:t>
            </a:r>
            <a:r>
              <a:rPr lang="vi-VN" dirty="0"/>
              <a:t> 1. </a:t>
            </a:r>
            <a:r>
              <a:rPr lang="vi-VN" b="1" dirty="0" err="1"/>
              <a:t>Java</a:t>
            </a:r>
            <a:r>
              <a:rPr lang="vi-VN" b="1" dirty="0"/>
              <a:t> </a:t>
            </a:r>
            <a:r>
              <a:rPr lang="vi-VN" dirty="0" err="1"/>
              <a:t>lấy</a:t>
            </a:r>
            <a:r>
              <a:rPr lang="vi-VN" dirty="0"/>
              <a:t> tên </a:t>
            </a:r>
            <a:r>
              <a:rPr lang="vi-VN" b="1" dirty="0"/>
              <a:t>"</a:t>
            </a:r>
            <a:r>
              <a:rPr lang="vi-VN" b="1" dirty="0" err="1"/>
              <a:t>byte</a:t>
            </a:r>
            <a:r>
              <a:rPr lang="vi-VN" b="1" dirty="0"/>
              <a:t>"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(</a:t>
            </a:r>
            <a:r>
              <a:rPr lang="vi-VN" dirty="0" err="1"/>
              <a:t>integer</a:t>
            </a:r>
            <a:r>
              <a:rPr lang="vi-VN" dirty="0"/>
              <a:t>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nhỏ</a:t>
            </a:r>
            <a:r>
              <a:rPr lang="vi-VN" dirty="0"/>
              <a:t> (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1 </a:t>
            </a:r>
            <a:r>
              <a:rPr lang="vi-VN" b="1" dirty="0" err="1"/>
              <a:t>byte</a:t>
            </a:r>
            <a:r>
              <a:rPr lang="vi-VN" dirty="0"/>
              <a:t>).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54B4267-FC0F-1F69-70B0-2B19A814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50" y="2514600"/>
            <a:ext cx="4238625" cy="9144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EA9C828-F6AC-FEE1-6AE9-DD9958AE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50" y="3320640"/>
            <a:ext cx="6534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979" y="1565840"/>
            <a:ext cx="10932042" cy="465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900" b="1" dirty="0" err="1">
                <a:latin typeface="+mj-lt"/>
              </a:rPr>
              <a:t>bit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đầu</a:t>
            </a:r>
            <a:r>
              <a:rPr lang="vi-VN" sz="2900" dirty="0">
                <a:latin typeface="+mj-lt"/>
              </a:rPr>
              <a:t> tiên trong </a:t>
            </a:r>
            <a:r>
              <a:rPr lang="vi-VN" sz="2900" dirty="0" err="1">
                <a:latin typeface="+mj-lt"/>
              </a:rPr>
              <a:t>dẫy</a:t>
            </a:r>
            <a:r>
              <a:rPr lang="vi-VN" sz="2900" dirty="0">
                <a:latin typeface="+mj-lt"/>
              </a:rPr>
              <a:t> 8 </a:t>
            </a:r>
            <a:r>
              <a:rPr lang="vi-VN" sz="2900" b="1" dirty="0" err="1">
                <a:latin typeface="+mj-lt"/>
              </a:rPr>
              <a:t>bit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có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giá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trị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là</a:t>
            </a:r>
            <a:r>
              <a:rPr lang="vi-VN" sz="2900" dirty="0">
                <a:latin typeface="+mj-lt"/>
              </a:rPr>
              <a:t> 0 </a:t>
            </a:r>
            <a:r>
              <a:rPr lang="vi-VN" sz="2900" dirty="0" err="1">
                <a:latin typeface="+mj-lt"/>
              </a:rPr>
              <a:t>hoặc</a:t>
            </a:r>
            <a:r>
              <a:rPr lang="vi-VN" sz="2900" dirty="0">
                <a:latin typeface="+mj-lt"/>
              </a:rPr>
              <a:t> 1. </a:t>
            </a:r>
            <a:r>
              <a:rPr lang="vi-VN" sz="2900" dirty="0" err="1">
                <a:latin typeface="+mj-lt"/>
              </a:rPr>
              <a:t>Nếu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là</a:t>
            </a:r>
            <a:r>
              <a:rPr lang="vi-VN" sz="2900" dirty="0">
                <a:latin typeface="+mj-lt"/>
              </a:rPr>
              <a:t> 0 </a:t>
            </a:r>
            <a:r>
              <a:rPr lang="vi-VN" sz="2900" b="1" dirty="0" err="1">
                <a:latin typeface="+mj-lt"/>
              </a:rPr>
              <a:t>Java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>
                <a:latin typeface="+mj-lt"/>
              </a:rPr>
              <a:t>coi </a:t>
            </a:r>
            <a:r>
              <a:rPr lang="vi-VN" sz="2900" dirty="0" err="1">
                <a:latin typeface="+mj-lt"/>
              </a:rPr>
              <a:t>nó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là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dấu</a:t>
            </a:r>
            <a:r>
              <a:rPr lang="vi-VN" sz="2900" dirty="0">
                <a:latin typeface="+mj-lt"/>
              </a:rPr>
              <a:t> + (</a:t>
            </a:r>
            <a:r>
              <a:rPr lang="vi-VN" sz="2900" dirty="0" err="1">
                <a:latin typeface="+mj-lt"/>
              </a:rPr>
              <a:t>Đại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diện</a:t>
            </a:r>
            <a:r>
              <a:rPr lang="vi-VN" sz="2900" dirty="0">
                <a:latin typeface="+mj-lt"/>
              </a:rPr>
              <a:t> cho </a:t>
            </a:r>
            <a:r>
              <a:rPr lang="vi-VN" sz="2900" dirty="0" err="1">
                <a:latin typeface="+mj-lt"/>
              </a:rPr>
              <a:t>số</a:t>
            </a:r>
            <a:r>
              <a:rPr lang="vi-VN" sz="2900" dirty="0">
                <a:latin typeface="+mj-lt"/>
              </a:rPr>
              <a:t> dương)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900" dirty="0" err="1">
                <a:latin typeface="+mj-lt"/>
              </a:rPr>
              <a:t>Nếu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là</a:t>
            </a:r>
            <a:r>
              <a:rPr lang="vi-VN" sz="2900" dirty="0">
                <a:latin typeface="+mj-lt"/>
              </a:rPr>
              <a:t> 1 </a:t>
            </a:r>
            <a:r>
              <a:rPr lang="vi-VN" sz="2900" b="1" dirty="0" err="1">
                <a:latin typeface="+mj-lt"/>
              </a:rPr>
              <a:t>Java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>
                <a:latin typeface="+mj-lt"/>
              </a:rPr>
              <a:t>coi </a:t>
            </a:r>
            <a:r>
              <a:rPr lang="vi-VN" sz="2900" dirty="0" err="1">
                <a:latin typeface="+mj-lt"/>
              </a:rPr>
              <a:t>nó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là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dấu</a:t>
            </a:r>
            <a:r>
              <a:rPr lang="vi-VN" sz="2900" dirty="0">
                <a:latin typeface="+mj-lt"/>
              </a:rPr>
              <a:t> - (</a:t>
            </a:r>
            <a:r>
              <a:rPr lang="vi-VN" sz="2900" dirty="0" err="1">
                <a:latin typeface="+mj-lt"/>
              </a:rPr>
              <a:t>Đại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diện</a:t>
            </a:r>
            <a:r>
              <a:rPr lang="vi-VN" sz="2900" dirty="0">
                <a:latin typeface="+mj-lt"/>
              </a:rPr>
              <a:t> cho </a:t>
            </a:r>
            <a:r>
              <a:rPr lang="vi-VN" sz="2900" dirty="0" err="1">
                <a:latin typeface="+mj-lt"/>
              </a:rPr>
              <a:t>số</a:t>
            </a:r>
            <a:r>
              <a:rPr lang="vi-VN" sz="2900" dirty="0">
                <a:latin typeface="+mj-lt"/>
              </a:rPr>
              <a:t> âm)</a:t>
            </a:r>
          </a:p>
          <a:p>
            <a:r>
              <a:rPr lang="vi-VN" sz="2900" dirty="0" err="1">
                <a:latin typeface="+mj-lt"/>
              </a:rPr>
              <a:t>Với</a:t>
            </a:r>
            <a:r>
              <a:rPr lang="vi-VN" sz="2900" dirty="0">
                <a:latin typeface="+mj-lt"/>
              </a:rPr>
              <a:t> 7 </a:t>
            </a:r>
            <a:r>
              <a:rPr lang="vi-VN" sz="2900" b="1" dirty="0" err="1">
                <a:latin typeface="+mj-lt"/>
              </a:rPr>
              <a:t>bit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phía</a:t>
            </a:r>
            <a:r>
              <a:rPr lang="vi-VN" sz="2900" dirty="0">
                <a:latin typeface="+mj-lt"/>
              </a:rPr>
              <a:t> sau </a:t>
            </a:r>
            <a:r>
              <a:rPr lang="vi-VN" sz="2900" dirty="0" err="1">
                <a:latin typeface="+mj-lt"/>
              </a:rPr>
              <a:t>bạn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có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thể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biểu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diễn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được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một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số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từ</a:t>
            </a:r>
            <a:r>
              <a:rPr lang="vi-VN" sz="2900" dirty="0">
                <a:latin typeface="+mj-lt"/>
              </a:rPr>
              <a:t> 0 </a:t>
            </a:r>
            <a:r>
              <a:rPr lang="vi-VN" sz="2900" dirty="0" err="1">
                <a:latin typeface="+mj-lt"/>
              </a:rPr>
              <a:t>tới</a:t>
            </a:r>
            <a:r>
              <a:rPr lang="vi-VN" sz="2900" dirty="0">
                <a:latin typeface="+mj-lt"/>
              </a:rPr>
              <a:t> 127. </a:t>
            </a:r>
            <a:r>
              <a:rPr lang="en-US" sz="2900" dirty="0">
                <a:latin typeface="+mj-lt"/>
              </a:rPr>
              <a:t>S</a:t>
            </a:r>
            <a:r>
              <a:rPr lang="vi-VN" sz="2900" dirty="0">
                <a:latin typeface="+mj-lt"/>
              </a:rPr>
              <a:t>uy ra </a:t>
            </a:r>
            <a:r>
              <a:rPr lang="vi-VN" sz="2900" dirty="0" err="1">
                <a:latin typeface="+mj-lt"/>
              </a:rPr>
              <a:t>kiểu</a:t>
            </a:r>
            <a:r>
              <a:rPr lang="vi-VN" sz="2900" dirty="0">
                <a:latin typeface="+mj-lt"/>
              </a:rPr>
              <a:t> </a:t>
            </a:r>
            <a:r>
              <a:rPr lang="vi-VN" sz="2900" b="1" dirty="0" err="1">
                <a:latin typeface="+mj-lt"/>
              </a:rPr>
              <a:t>byte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>
                <a:latin typeface="+mj-lt"/>
              </a:rPr>
              <a:t>trong </a:t>
            </a:r>
            <a:r>
              <a:rPr lang="vi-VN" sz="2900" b="1" dirty="0" err="1">
                <a:latin typeface="+mj-lt"/>
              </a:rPr>
              <a:t>Java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có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phạm</a:t>
            </a:r>
            <a:r>
              <a:rPr lang="vi-VN" sz="2900" dirty="0">
                <a:latin typeface="+mj-lt"/>
              </a:rPr>
              <a:t> vi [-127, 127].</a:t>
            </a:r>
            <a:br>
              <a:rPr lang="vi-VN" sz="2900" dirty="0">
                <a:latin typeface="+mj-lt"/>
              </a:rPr>
            </a:br>
            <a:r>
              <a:rPr lang="vi-VN" sz="2900" b="1" i="1" dirty="0">
                <a:latin typeface="+mj-lt"/>
              </a:rPr>
              <a:t>Nhưng khoan </a:t>
            </a:r>
            <a:r>
              <a:rPr lang="vi-VN" sz="2900" b="1" i="1" dirty="0" err="1">
                <a:latin typeface="+mj-lt"/>
              </a:rPr>
              <a:t>đã</a:t>
            </a:r>
            <a:r>
              <a:rPr lang="vi-VN" sz="2900" b="1" i="1" dirty="0">
                <a:latin typeface="+mj-lt"/>
              </a:rPr>
              <a:t> </a:t>
            </a:r>
            <a:r>
              <a:rPr lang="vi-VN" sz="2900" b="1" i="1" dirty="0" err="1">
                <a:latin typeface="+mj-lt"/>
              </a:rPr>
              <a:t>nó</a:t>
            </a:r>
            <a:r>
              <a:rPr lang="vi-VN" sz="2900" b="1" i="1" dirty="0">
                <a:latin typeface="+mj-lt"/>
              </a:rPr>
              <a:t> </a:t>
            </a:r>
            <a:r>
              <a:rPr lang="vi-VN" sz="2900" b="1" i="1" dirty="0" err="1">
                <a:latin typeface="+mj-lt"/>
              </a:rPr>
              <a:t>phải</a:t>
            </a:r>
            <a:r>
              <a:rPr lang="vi-VN" sz="2900" b="1" i="1" dirty="0">
                <a:latin typeface="+mj-lt"/>
              </a:rPr>
              <a:t> </a:t>
            </a:r>
            <a:r>
              <a:rPr lang="vi-VN" sz="2900" b="1" i="1" dirty="0" err="1">
                <a:latin typeface="+mj-lt"/>
              </a:rPr>
              <a:t>là</a:t>
            </a:r>
            <a:r>
              <a:rPr lang="vi-VN" sz="2900" b="1" i="1" dirty="0">
                <a:latin typeface="+mj-lt"/>
              </a:rPr>
              <a:t> [-128, 127], </a:t>
            </a:r>
            <a:r>
              <a:rPr lang="vi-VN" sz="2900" b="1" i="1" dirty="0" err="1">
                <a:latin typeface="+mj-lt"/>
              </a:rPr>
              <a:t>tại</a:t>
            </a:r>
            <a:r>
              <a:rPr lang="vi-VN" sz="2900" b="1" i="1" dirty="0">
                <a:latin typeface="+mj-lt"/>
              </a:rPr>
              <a:t> sao </a:t>
            </a:r>
            <a:r>
              <a:rPr lang="vi-VN" sz="2900" b="1" i="1" dirty="0" err="1">
                <a:latin typeface="+mj-lt"/>
              </a:rPr>
              <a:t>vậy</a:t>
            </a:r>
            <a:r>
              <a:rPr lang="vi-VN" sz="2900" b="1" i="1" dirty="0">
                <a:latin typeface="+mj-lt"/>
              </a:rPr>
              <a:t>?</a:t>
            </a:r>
            <a:r>
              <a:rPr lang="vi-VN" sz="2900" dirty="0">
                <a:latin typeface="+mj-lt"/>
              </a:rPr>
              <a:t> </a:t>
            </a:r>
          </a:p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-128</a:t>
            </a:r>
          </a:p>
          <a:p>
            <a:r>
              <a:rPr lang="vi-VN" sz="2900" dirty="0" err="1">
                <a:latin typeface="+mj-lt"/>
              </a:rPr>
              <a:t>Nếu</a:t>
            </a:r>
            <a:r>
              <a:rPr lang="vi-VN" sz="2900" dirty="0">
                <a:latin typeface="+mj-lt"/>
              </a:rPr>
              <a:t> theo quy </a:t>
            </a:r>
            <a:r>
              <a:rPr lang="vi-VN" sz="2900" dirty="0" err="1">
                <a:latin typeface="+mj-lt"/>
              </a:rPr>
              <a:t>tắc</a:t>
            </a:r>
            <a:r>
              <a:rPr lang="vi-VN" sz="2900" dirty="0">
                <a:latin typeface="+mj-lt"/>
              </a:rPr>
              <a:t> </a:t>
            </a:r>
            <a:r>
              <a:rPr lang="vi-VN" sz="2900" b="1" dirty="0" err="1">
                <a:latin typeface="+mj-lt"/>
              </a:rPr>
              <a:t>bit</a:t>
            </a:r>
            <a:r>
              <a:rPr lang="vi-VN" sz="2900" b="1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đầu</a:t>
            </a:r>
            <a:r>
              <a:rPr lang="vi-VN" sz="2900" dirty="0">
                <a:latin typeface="+mj-lt"/>
              </a:rPr>
              <a:t> tiên </a:t>
            </a:r>
            <a:r>
              <a:rPr lang="vi-VN" sz="2900" dirty="0" err="1">
                <a:latin typeface="+mj-lt"/>
              </a:rPr>
              <a:t>có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giá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trị</a:t>
            </a:r>
            <a:r>
              <a:rPr lang="vi-VN" sz="2900" dirty="0">
                <a:latin typeface="+mj-lt"/>
              </a:rPr>
              <a:t> 0 tương đương </a:t>
            </a:r>
            <a:r>
              <a:rPr lang="vi-VN" sz="2900" dirty="0" err="1">
                <a:latin typeface="+mj-lt"/>
              </a:rPr>
              <a:t>dấu</a:t>
            </a:r>
            <a:r>
              <a:rPr lang="vi-VN" sz="2900" dirty="0">
                <a:latin typeface="+mj-lt"/>
              </a:rPr>
              <a:t> +, </a:t>
            </a:r>
            <a:r>
              <a:rPr lang="vi-VN" sz="2900" dirty="0" err="1">
                <a:latin typeface="+mj-lt"/>
              </a:rPr>
              <a:t>giá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trị</a:t>
            </a:r>
            <a:r>
              <a:rPr lang="vi-VN" sz="2900" dirty="0">
                <a:latin typeface="+mj-lt"/>
              </a:rPr>
              <a:t> 1 tương đương </a:t>
            </a:r>
            <a:r>
              <a:rPr lang="vi-VN" sz="2900" dirty="0" err="1">
                <a:latin typeface="+mj-lt"/>
              </a:rPr>
              <a:t>dấu</a:t>
            </a:r>
            <a:r>
              <a:rPr lang="vi-VN" sz="2900" dirty="0">
                <a:latin typeface="+mj-lt"/>
              </a:rPr>
              <a:t> -, </a:t>
            </a:r>
            <a:r>
              <a:rPr lang="vi-VN" sz="2900" dirty="0" err="1">
                <a:latin typeface="+mj-lt"/>
              </a:rPr>
              <a:t>thì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chúng</a:t>
            </a:r>
            <a:r>
              <a:rPr lang="vi-VN" sz="2900" dirty="0">
                <a:latin typeface="+mj-lt"/>
              </a:rPr>
              <a:t> ta </a:t>
            </a:r>
            <a:r>
              <a:rPr lang="vi-VN" sz="2900" dirty="0" err="1">
                <a:latin typeface="+mj-lt"/>
              </a:rPr>
              <a:t>có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tới</a:t>
            </a:r>
            <a:r>
              <a:rPr lang="vi-VN" sz="2900" dirty="0">
                <a:latin typeface="+mj-lt"/>
              </a:rPr>
              <a:t> 2 </a:t>
            </a:r>
            <a:r>
              <a:rPr lang="vi-VN" sz="2900" dirty="0" err="1">
                <a:latin typeface="+mj-lt"/>
              </a:rPr>
              <a:t>cách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để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biểu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diễn</a:t>
            </a:r>
            <a:r>
              <a:rPr lang="vi-VN" sz="2900" dirty="0">
                <a:latin typeface="+mj-lt"/>
              </a:rPr>
              <a:t> </a:t>
            </a:r>
            <a:r>
              <a:rPr lang="vi-VN" sz="2900" dirty="0" err="1">
                <a:latin typeface="+mj-lt"/>
              </a:rPr>
              <a:t>số</a:t>
            </a:r>
            <a:r>
              <a:rPr lang="vi-VN" sz="2900" dirty="0">
                <a:latin typeface="+mj-lt"/>
              </a:rPr>
              <a:t> 0 </a:t>
            </a:r>
            <a:endParaRPr lang="en-US" sz="29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5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1387372"/>
            <a:ext cx="10932042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BB4E4EF-9DDB-BE94-0B1C-49740085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490662"/>
            <a:ext cx="6686550" cy="3283357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CC79E37-8B1C-C831-1012-4C0686269F02}"/>
              </a:ext>
            </a:extLst>
          </p:cNvPr>
          <p:cNvSpPr txBox="1"/>
          <p:nvPr/>
        </p:nvSpPr>
        <p:spPr>
          <a:xfrm>
            <a:off x="1040219" y="5122788"/>
            <a:ext cx="109320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 err="1">
                <a:latin typeface="+mj-lt"/>
              </a:rPr>
              <a:t>Vì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vậy</a:t>
            </a:r>
            <a:r>
              <a:rPr lang="vi-VN" sz="2800" dirty="0">
                <a:latin typeface="+mj-lt"/>
              </a:rPr>
              <a:t> d</a:t>
            </a:r>
            <a:r>
              <a:rPr lang="en-US" sz="2800" dirty="0">
                <a:latin typeface="+mj-lt"/>
              </a:rPr>
              <a:t>ã</a:t>
            </a:r>
            <a:r>
              <a:rPr lang="vi-VN" sz="2800" dirty="0">
                <a:latin typeface="+mj-lt"/>
              </a:rPr>
              <a:t>y </a:t>
            </a:r>
            <a:r>
              <a:rPr lang="vi-VN" sz="2800" dirty="0" err="1">
                <a:latin typeface="+mj-lt"/>
              </a:rPr>
              <a:t>nhị</a:t>
            </a:r>
            <a:r>
              <a:rPr lang="vi-VN" sz="2800" dirty="0">
                <a:latin typeface="+mj-lt"/>
              </a:rPr>
              <a:t> phân "1 0 0 0 0 0 0" nên </a:t>
            </a:r>
            <a:r>
              <a:rPr lang="vi-VN" sz="2800" dirty="0" err="1">
                <a:latin typeface="+mj-lt"/>
              </a:rPr>
              <a:t>được</a:t>
            </a:r>
            <a:r>
              <a:rPr lang="vi-VN" sz="2800" dirty="0">
                <a:latin typeface="+mj-lt"/>
              </a:rPr>
              <a:t> coi </a:t>
            </a:r>
            <a:r>
              <a:rPr lang="vi-VN" sz="2800" dirty="0" err="1">
                <a:latin typeface="+mj-lt"/>
              </a:rPr>
              <a:t>là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số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nhỏ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nhất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của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kiểu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liệu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byte</a:t>
            </a:r>
            <a:r>
              <a:rPr lang="vi-VN" sz="2800" dirty="0">
                <a:latin typeface="+mj-lt"/>
              </a:rPr>
              <a:t> trong </a:t>
            </a:r>
            <a:r>
              <a:rPr lang="vi-VN" sz="2800" dirty="0" err="1">
                <a:latin typeface="+mj-lt"/>
              </a:rPr>
              <a:t>Java</a:t>
            </a:r>
            <a:r>
              <a:rPr lang="vi-VN" sz="2800" dirty="0">
                <a:latin typeface="+mj-lt"/>
              </a:rPr>
              <a:t>, </a:t>
            </a:r>
            <a:r>
              <a:rPr lang="vi-VN" sz="2800" dirty="0" err="1">
                <a:latin typeface="+mj-lt"/>
              </a:rPr>
              <a:t>nó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biểu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diễn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số</a:t>
            </a:r>
            <a:r>
              <a:rPr lang="vi-VN" sz="2800" dirty="0">
                <a:latin typeface="+mj-lt"/>
              </a:rPr>
              <a:t> -128.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241" y="634858"/>
            <a:ext cx="10932042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b="1" dirty="0"/>
              <a:t>3- </a:t>
            </a:r>
            <a:r>
              <a:rPr lang="vi-VN" b="1" dirty="0" err="1"/>
              <a:t>boolean</a:t>
            </a:r>
            <a:r>
              <a:rPr lang="vi-VN" b="1" dirty="0"/>
              <a:t> </a:t>
            </a:r>
          </a:p>
          <a:p>
            <a:r>
              <a:rPr lang="vi-VN" b="1" dirty="0" err="1"/>
              <a:t>boolean</a:t>
            </a:r>
            <a:r>
              <a:rPr lang="vi-VN" b="1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1 </a:t>
            </a:r>
            <a:r>
              <a:rPr lang="vi-VN" b="1" dirty="0" err="1"/>
              <a:t>bit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2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b="1" dirty="0" err="1"/>
              <a:t>true</a:t>
            </a:r>
            <a:r>
              <a:rPr lang="vi-VN" b="1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b="1" dirty="0" err="1"/>
              <a:t>false</a:t>
            </a:r>
            <a:r>
              <a:rPr lang="vi-VN" dirty="0"/>
              <a:t>. </a:t>
            </a:r>
          </a:p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cho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b="1" dirty="0" err="1"/>
              <a:t>boolean</a:t>
            </a:r>
            <a:r>
              <a:rPr lang="vi-VN" b="1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b="1" dirty="0" err="1"/>
              <a:t>false</a:t>
            </a:r>
            <a:r>
              <a:rPr lang="vi-VN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FA3EF-7089-E237-31F5-C06098A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7CFCD-407C-328B-CD5E-9F63C359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979" y="1706116"/>
            <a:ext cx="10932042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kumimoji="0" lang="vi-VN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kumimoji="0" lang="vi-V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tiên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nhưng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không âm (Non-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không âm,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nên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[0, 2*16-1]  ( [0, 65535] 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'\u0000' (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0),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'\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uffff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(</a:t>
            </a:r>
            <a:r>
              <a:rPr kumimoji="0" lang="vi-VN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65535).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3943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1304</Words>
  <Application>Microsoft Office PowerPoint</Application>
  <PresentationFormat>Màn hình rộng</PresentationFormat>
  <Paragraphs>103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Arial</vt:lpstr>
      <vt:lpstr>BlinkMacSystemFont</vt:lpstr>
      <vt:lpstr>Calibri</vt:lpstr>
      <vt:lpstr>Calibri Light</vt:lpstr>
      <vt:lpstr>Times New Roman</vt:lpstr>
      <vt:lpstr>Chủ đề Office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  <vt:lpstr>Kiểu dữ liệu trong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https://openplanning.net/11571/cac-kieu-du-lieu-trong-java#a12463034</dc:title>
  <dc:creator>Đặng Văn Thuận</dc:creator>
  <cp:lastModifiedBy>Đặng Văn Thuận</cp:lastModifiedBy>
  <cp:revision>2</cp:revision>
  <dcterms:created xsi:type="dcterms:W3CDTF">2022-09-07T07:02:55Z</dcterms:created>
  <dcterms:modified xsi:type="dcterms:W3CDTF">2022-09-14T07:59:06Z</dcterms:modified>
</cp:coreProperties>
</file>