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5" r:id="rId8"/>
    <p:sldId id="264"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0AF9E19-AD7F-49A6-A78F-9D41FEF01CD0}" type="datetimeFigureOut">
              <a:rPr lang="en-US" smtClean="0"/>
              <a:t>22/08/16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7C7D8-D63E-4BA0-9C89-7E612F8AB736}" type="slidenum">
              <a:rPr lang="en-US" smtClean="0"/>
              <a:t>‹#›</a:t>
            </a:fld>
            <a:endParaRPr lang="en-US"/>
          </a:p>
        </p:txBody>
      </p:sp>
    </p:spTree>
    <p:extLst>
      <p:ext uri="{BB962C8B-B14F-4D97-AF65-F5344CB8AC3E}">
        <p14:creationId xmlns:p14="http://schemas.microsoft.com/office/powerpoint/2010/main" val="302562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0AF9E19-AD7F-49A6-A78F-9D41FEF01CD0}" type="datetimeFigureOut">
              <a:rPr lang="en-US" smtClean="0"/>
              <a:t>22/08/16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7C7D8-D63E-4BA0-9C89-7E612F8AB736}" type="slidenum">
              <a:rPr lang="en-US" smtClean="0"/>
              <a:t>‹#›</a:t>
            </a:fld>
            <a:endParaRPr lang="en-US"/>
          </a:p>
        </p:txBody>
      </p:sp>
    </p:spTree>
    <p:extLst>
      <p:ext uri="{BB962C8B-B14F-4D97-AF65-F5344CB8AC3E}">
        <p14:creationId xmlns:p14="http://schemas.microsoft.com/office/powerpoint/2010/main" val="129771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0AF9E19-AD7F-49A6-A78F-9D41FEF01CD0}" type="datetimeFigureOut">
              <a:rPr lang="en-US" smtClean="0"/>
              <a:t>22/08/16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7C7D8-D63E-4BA0-9C89-7E612F8AB736}" type="slidenum">
              <a:rPr lang="en-US" smtClean="0"/>
              <a:t>‹#›</a:t>
            </a:fld>
            <a:endParaRPr lang="en-US"/>
          </a:p>
        </p:txBody>
      </p:sp>
    </p:spTree>
    <p:extLst>
      <p:ext uri="{BB962C8B-B14F-4D97-AF65-F5344CB8AC3E}">
        <p14:creationId xmlns:p14="http://schemas.microsoft.com/office/powerpoint/2010/main" val="27299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0AF9E19-AD7F-49A6-A78F-9D41FEF01CD0}" type="datetimeFigureOut">
              <a:rPr lang="en-US" smtClean="0"/>
              <a:t>22/08/16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7C7D8-D63E-4BA0-9C89-7E612F8AB736}" type="slidenum">
              <a:rPr lang="en-US" smtClean="0"/>
              <a:t>‹#›</a:t>
            </a:fld>
            <a:endParaRPr lang="en-US"/>
          </a:p>
        </p:txBody>
      </p:sp>
    </p:spTree>
    <p:extLst>
      <p:ext uri="{BB962C8B-B14F-4D97-AF65-F5344CB8AC3E}">
        <p14:creationId xmlns:p14="http://schemas.microsoft.com/office/powerpoint/2010/main" val="344716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AF9E19-AD7F-49A6-A78F-9D41FEF01CD0}" type="datetimeFigureOut">
              <a:rPr lang="en-US" smtClean="0"/>
              <a:t>22/08/16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7C7D8-D63E-4BA0-9C89-7E612F8AB736}" type="slidenum">
              <a:rPr lang="en-US" smtClean="0"/>
              <a:t>‹#›</a:t>
            </a:fld>
            <a:endParaRPr lang="en-US"/>
          </a:p>
        </p:txBody>
      </p:sp>
    </p:spTree>
    <p:extLst>
      <p:ext uri="{BB962C8B-B14F-4D97-AF65-F5344CB8AC3E}">
        <p14:creationId xmlns:p14="http://schemas.microsoft.com/office/powerpoint/2010/main" val="2956835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70AF9E19-AD7F-49A6-A78F-9D41FEF01CD0}" type="datetimeFigureOut">
              <a:rPr lang="en-US" smtClean="0"/>
              <a:t>22/08/16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7C7D8-D63E-4BA0-9C89-7E612F8AB736}" type="slidenum">
              <a:rPr lang="en-US" smtClean="0"/>
              <a:t>‹#›</a:t>
            </a:fld>
            <a:endParaRPr lang="en-US"/>
          </a:p>
        </p:txBody>
      </p:sp>
    </p:spTree>
    <p:extLst>
      <p:ext uri="{BB962C8B-B14F-4D97-AF65-F5344CB8AC3E}">
        <p14:creationId xmlns:p14="http://schemas.microsoft.com/office/powerpoint/2010/main" val="393249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70AF9E19-AD7F-49A6-A78F-9D41FEF01CD0}" type="datetimeFigureOut">
              <a:rPr lang="en-US" smtClean="0"/>
              <a:t>22/08/16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07C7D8-D63E-4BA0-9C89-7E612F8AB736}" type="slidenum">
              <a:rPr lang="en-US" smtClean="0"/>
              <a:t>‹#›</a:t>
            </a:fld>
            <a:endParaRPr lang="en-US"/>
          </a:p>
        </p:txBody>
      </p:sp>
    </p:spTree>
    <p:extLst>
      <p:ext uri="{BB962C8B-B14F-4D97-AF65-F5344CB8AC3E}">
        <p14:creationId xmlns:p14="http://schemas.microsoft.com/office/powerpoint/2010/main" val="49889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0AF9E19-AD7F-49A6-A78F-9D41FEF01CD0}" type="datetimeFigureOut">
              <a:rPr lang="en-US" smtClean="0"/>
              <a:t>22/08/16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07C7D8-D63E-4BA0-9C89-7E612F8AB736}" type="slidenum">
              <a:rPr lang="en-US" smtClean="0"/>
              <a:t>‹#›</a:t>
            </a:fld>
            <a:endParaRPr lang="en-US"/>
          </a:p>
        </p:txBody>
      </p:sp>
    </p:spTree>
    <p:extLst>
      <p:ext uri="{BB962C8B-B14F-4D97-AF65-F5344CB8AC3E}">
        <p14:creationId xmlns:p14="http://schemas.microsoft.com/office/powerpoint/2010/main" val="804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F9E19-AD7F-49A6-A78F-9D41FEF01CD0}" type="datetimeFigureOut">
              <a:rPr lang="en-US" smtClean="0"/>
              <a:t>22/08/16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07C7D8-D63E-4BA0-9C89-7E612F8AB736}" type="slidenum">
              <a:rPr lang="en-US" smtClean="0"/>
              <a:t>‹#›</a:t>
            </a:fld>
            <a:endParaRPr lang="en-US"/>
          </a:p>
        </p:txBody>
      </p:sp>
    </p:spTree>
    <p:extLst>
      <p:ext uri="{BB962C8B-B14F-4D97-AF65-F5344CB8AC3E}">
        <p14:creationId xmlns:p14="http://schemas.microsoft.com/office/powerpoint/2010/main" val="100346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AF9E19-AD7F-49A6-A78F-9D41FEF01CD0}" type="datetimeFigureOut">
              <a:rPr lang="en-US" smtClean="0"/>
              <a:t>22/08/16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7C7D8-D63E-4BA0-9C89-7E612F8AB736}" type="slidenum">
              <a:rPr lang="en-US" smtClean="0"/>
              <a:t>‹#›</a:t>
            </a:fld>
            <a:endParaRPr lang="en-US"/>
          </a:p>
        </p:txBody>
      </p:sp>
    </p:spTree>
    <p:extLst>
      <p:ext uri="{BB962C8B-B14F-4D97-AF65-F5344CB8AC3E}">
        <p14:creationId xmlns:p14="http://schemas.microsoft.com/office/powerpoint/2010/main" val="153999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AF9E19-AD7F-49A6-A78F-9D41FEF01CD0}" type="datetimeFigureOut">
              <a:rPr lang="en-US" smtClean="0"/>
              <a:t>22/08/16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7C7D8-D63E-4BA0-9C89-7E612F8AB736}" type="slidenum">
              <a:rPr lang="en-US" smtClean="0"/>
              <a:t>‹#›</a:t>
            </a:fld>
            <a:endParaRPr lang="en-US"/>
          </a:p>
        </p:txBody>
      </p:sp>
    </p:spTree>
    <p:extLst>
      <p:ext uri="{BB962C8B-B14F-4D97-AF65-F5344CB8AC3E}">
        <p14:creationId xmlns:p14="http://schemas.microsoft.com/office/powerpoint/2010/main" val="382961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AF9E19-AD7F-49A6-A78F-9D41FEF01CD0}" type="datetimeFigureOut">
              <a:rPr lang="en-US" smtClean="0"/>
              <a:t>22/08/16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7C7D8-D63E-4BA0-9C89-7E612F8AB736}" type="slidenum">
              <a:rPr lang="en-US" smtClean="0"/>
              <a:t>‹#›</a:t>
            </a:fld>
            <a:endParaRPr lang="en-US"/>
          </a:p>
        </p:txBody>
      </p:sp>
    </p:spTree>
    <p:extLst>
      <p:ext uri="{BB962C8B-B14F-4D97-AF65-F5344CB8AC3E}">
        <p14:creationId xmlns:p14="http://schemas.microsoft.com/office/powerpoint/2010/main" val="429371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887191"/>
          </a:xfrm>
        </p:spPr>
        <p:txBody>
          <a:bodyPr anchor="t">
            <a:noAutofit/>
          </a:bodyPr>
          <a:lstStyle/>
          <a:p>
            <a:pPr>
              <a:lnSpc>
                <a:spcPct val="150000"/>
              </a:lnSpc>
            </a:pPr>
            <a:r>
              <a:rPr lang="en-US" sz="2800" dirty="0" err="1">
                <a:latin typeface="Tahoma" panose="020B0604030504040204" pitchFamily="34" charset="0"/>
                <a:ea typeface="Tahoma" panose="020B0604030504040204" pitchFamily="34" charset="0"/>
                <a:cs typeface="Tahoma" panose="020B0604030504040204" pitchFamily="34" charset="0"/>
              </a:rPr>
              <a:t>Lớp</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ArrayList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trong</a:t>
            </a:r>
            <a:r>
              <a:rPr lang="en-US" sz="2800" dirty="0">
                <a:latin typeface="Tahoma" panose="020B0604030504040204" pitchFamily="34" charset="0"/>
                <a:ea typeface="Tahoma" panose="020B0604030504040204" pitchFamily="34" charset="0"/>
                <a:cs typeface="Tahoma" panose="020B0604030504040204" pitchFamily="34" charset="0"/>
              </a:rPr>
              <a:t> Java</a:t>
            </a:r>
            <a:br>
              <a:rPr lang="en-US" sz="2800" dirty="0">
                <a:latin typeface="Tahoma" panose="020B0604030504040204" pitchFamily="34" charset="0"/>
                <a:ea typeface="Tahoma" panose="020B0604030504040204" pitchFamily="34" charset="0"/>
                <a:cs typeface="Tahoma" panose="020B0604030504040204" pitchFamily="34" charset="0"/>
              </a:rPr>
            </a:b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797442" y="2190308"/>
            <a:ext cx="10983432" cy="4199860"/>
          </a:xfrm>
        </p:spPr>
        <p:txBody>
          <a:bodyPr>
            <a:noAutofit/>
          </a:bodyPr>
          <a:lstStyle/>
          <a:p>
            <a:pPr algn="l"/>
            <a:r>
              <a:rPr lang="en-US" sz="2800" dirty="0"/>
              <a:t>	</a:t>
            </a:r>
            <a:r>
              <a:rPr lang="en-US" sz="2800" dirty="0" err="1"/>
              <a:t>Lớp</a:t>
            </a:r>
            <a:r>
              <a:rPr lang="en-US" sz="2800" dirty="0"/>
              <a:t> </a:t>
            </a:r>
            <a:r>
              <a:rPr lang="en-US" sz="2800" dirty="0" err="1"/>
              <a:t>ArrayList</a:t>
            </a:r>
            <a:r>
              <a:rPr lang="en-US" sz="2800" dirty="0"/>
              <a:t> </a:t>
            </a:r>
            <a:r>
              <a:rPr lang="en-US" sz="2800" dirty="0" err="1"/>
              <a:t>trong</a:t>
            </a:r>
            <a:r>
              <a:rPr lang="en-US" sz="2800" dirty="0"/>
              <a:t> Java </a:t>
            </a:r>
            <a:r>
              <a:rPr lang="en-US" sz="2800" dirty="0" err="1"/>
              <a:t>kế</a:t>
            </a:r>
            <a:r>
              <a:rPr lang="en-US" sz="2800" dirty="0"/>
              <a:t> </a:t>
            </a:r>
            <a:r>
              <a:rPr lang="en-US" sz="2800" dirty="0" err="1"/>
              <a:t>thừa</a:t>
            </a:r>
            <a:r>
              <a:rPr lang="en-US" sz="2800" dirty="0"/>
              <a:t> </a:t>
            </a:r>
            <a:r>
              <a:rPr lang="en-US" sz="2800" dirty="0" err="1"/>
              <a:t>AbstractList</a:t>
            </a:r>
            <a:r>
              <a:rPr lang="en-US" sz="2800" dirty="0"/>
              <a:t> </a:t>
            </a:r>
            <a:r>
              <a:rPr lang="en-US" sz="2800" dirty="0" err="1"/>
              <a:t>và</a:t>
            </a:r>
            <a:r>
              <a:rPr lang="en-US" sz="2800" dirty="0"/>
              <a:t> </a:t>
            </a:r>
            <a:r>
              <a:rPr lang="en-US" sz="2800" dirty="0" err="1"/>
              <a:t>triển</a:t>
            </a:r>
            <a:r>
              <a:rPr lang="en-US" sz="2800" dirty="0"/>
              <a:t> </a:t>
            </a:r>
            <a:r>
              <a:rPr lang="en-US" sz="2800" dirty="0" err="1"/>
              <a:t>khai</a:t>
            </a:r>
            <a:r>
              <a:rPr lang="en-US" sz="2800" dirty="0"/>
              <a:t> List Interface. </a:t>
            </a:r>
            <a:r>
              <a:rPr lang="en-US" sz="2800" dirty="0" err="1"/>
              <a:t>Lớp</a:t>
            </a:r>
            <a:r>
              <a:rPr lang="en-US" sz="2800" dirty="0"/>
              <a:t> </a:t>
            </a:r>
            <a:r>
              <a:rPr lang="en-US" sz="2800" dirty="0" err="1"/>
              <a:t>ArrayList</a:t>
            </a:r>
            <a:r>
              <a:rPr lang="en-US" sz="2800" dirty="0"/>
              <a:t> </a:t>
            </a:r>
            <a:r>
              <a:rPr lang="en-US" sz="2800" dirty="0" err="1"/>
              <a:t>hỗ</a:t>
            </a:r>
            <a:r>
              <a:rPr lang="en-US" sz="2800" dirty="0"/>
              <a:t> </a:t>
            </a:r>
            <a:r>
              <a:rPr lang="en-US" sz="2800" dirty="0" err="1"/>
              <a:t>trợ</a:t>
            </a:r>
            <a:r>
              <a:rPr lang="en-US" sz="2800" dirty="0"/>
              <a:t> </a:t>
            </a:r>
            <a:r>
              <a:rPr lang="en-US" sz="2800" dirty="0" err="1"/>
              <a:t>các</a:t>
            </a:r>
            <a:r>
              <a:rPr lang="en-US" sz="2800" dirty="0"/>
              <a:t> </a:t>
            </a:r>
            <a:r>
              <a:rPr lang="en-US" sz="2800" dirty="0" err="1"/>
              <a:t>mảng</a:t>
            </a:r>
            <a:r>
              <a:rPr lang="en-US" sz="2800" dirty="0"/>
              <a:t> </a:t>
            </a:r>
            <a:r>
              <a:rPr lang="en-US" sz="2800" dirty="0" err="1"/>
              <a:t>động</a:t>
            </a:r>
            <a:r>
              <a:rPr lang="en-US" sz="2800" dirty="0"/>
              <a:t> </a:t>
            </a:r>
            <a:r>
              <a:rPr lang="en-US" sz="2800" dirty="0" err="1"/>
              <a:t>mà</a:t>
            </a:r>
            <a:r>
              <a:rPr lang="en-US" sz="2800" dirty="0"/>
              <a:t> </a:t>
            </a:r>
            <a:r>
              <a:rPr lang="en-US" sz="2800" dirty="0" err="1"/>
              <a:t>có</a:t>
            </a:r>
            <a:r>
              <a:rPr lang="en-US" sz="2800" dirty="0"/>
              <a:t> </a:t>
            </a:r>
            <a:r>
              <a:rPr lang="en-US" sz="2800" dirty="0" err="1"/>
              <a:t>thể</a:t>
            </a:r>
            <a:r>
              <a:rPr lang="en-US" sz="2800" dirty="0"/>
              <a:t> </a:t>
            </a:r>
            <a:r>
              <a:rPr lang="en-US" sz="2800" dirty="0" err="1"/>
              <a:t>tăng</a:t>
            </a:r>
            <a:r>
              <a:rPr lang="en-US" sz="2800" dirty="0"/>
              <a:t> </a:t>
            </a:r>
            <a:r>
              <a:rPr lang="en-US" sz="2800" dirty="0" err="1"/>
              <a:t>kích</a:t>
            </a:r>
            <a:r>
              <a:rPr lang="en-US" sz="2800" dirty="0"/>
              <a:t> </a:t>
            </a:r>
            <a:r>
              <a:rPr lang="en-US" sz="2800" dirty="0" err="1"/>
              <a:t>cỡ</a:t>
            </a:r>
            <a:r>
              <a:rPr lang="en-US" sz="2800" dirty="0"/>
              <a:t> </a:t>
            </a:r>
            <a:r>
              <a:rPr lang="en-US" sz="2800" dirty="0" err="1"/>
              <a:t>nếu</a:t>
            </a:r>
            <a:r>
              <a:rPr lang="en-US" sz="2800" dirty="0"/>
              <a:t> </a:t>
            </a:r>
            <a:r>
              <a:rPr lang="en-US" sz="2800" dirty="0" err="1"/>
              <a:t>cần</a:t>
            </a:r>
            <a:r>
              <a:rPr lang="en-US" sz="2800" dirty="0"/>
              <a:t>.</a:t>
            </a:r>
          </a:p>
          <a:p>
            <a:pPr algn="l"/>
            <a:r>
              <a:rPr lang="en-US" sz="2800" dirty="0"/>
              <a:t>	</a:t>
            </a:r>
            <a:r>
              <a:rPr lang="vi-VN" sz="2800" dirty="0"/>
              <a:t>Các mảng Java chuẩn là có độ dài cố định. Sau khi các mảng được tạo, chúng không thể tăng hoặc giảm kích cỡ, nghĩa là bạn phải có bao nhiêu phần tử mà một mảng sẽ giữ.</a:t>
            </a:r>
          </a:p>
          <a:p>
            <a:pPr algn="l"/>
            <a:r>
              <a:rPr lang="en-US" sz="2800" dirty="0"/>
              <a:t>	</a:t>
            </a:r>
            <a:r>
              <a:rPr lang="vi-VN" sz="2800" dirty="0"/>
              <a:t>ArrayList được tạo với một kích cỡ ban đầu. Khi kích cỡ này bị vượt, collection tự động được tăng. Khi các đối tượng bị gỡ bỏ, ArrayList có thể bị giảm kích cỡ.</a:t>
            </a:r>
          </a:p>
          <a:p>
            <a:endParaRPr lang="en-US" sz="2800" dirty="0"/>
          </a:p>
        </p:txBody>
      </p:sp>
    </p:spTree>
    <p:extLst>
      <p:ext uri="{BB962C8B-B14F-4D97-AF65-F5344CB8AC3E}">
        <p14:creationId xmlns:p14="http://schemas.microsoft.com/office/powerpoint/2010/main" val="286429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887191"/>
          </a:xfrm>
        </p:spPr>
        <p:txBody>
          <a:bodyPr anchor="t">
            <a:noAutofit/>
          </a:bodyPr>
          <a:lstStyle/>
          <a:p>
            <a:pPr>
              <a:lnSpc>
                <a:spcPct val="150000"/>
              </a:lnSpc>
            </a:pPr>
            <a:r>
              <a:rPr lang="en-US" sz="2800" dirty="0" err="1">
                <a:latin typeface="Tahoma" panose="020B0604030504040204" pitchFamily="34" charset="0"/>
                <a:ea typeface="Tahoma" panose="020B0604030504040204" pitchFamily="34" charset="0"/>
                <a:cs typeface="Tahoma" panose="020B0604030504040204" pitchFamily="34" charset="0"/>
              </a:rPr>
              <a:t>Lớp</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ArrayList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trong</a:t>
            </a:r>
            <a:r>
              <a:rPr lang="en-US" sz="2800" dirty="0">
                <a:latin typeface="Tahoma" panose="020B0604030504040204" pitchFamily="34" charset="0"/>
                <a:ea typeface="Tahoma" panose="020B0604030504040204" pitchFamily="34" charset="0"/>
                <a:cs typeface="Tahoma" panose="020B0604030504040204" pitchFamily="34" charset="0"/>
              </a:rPr>
              <a:t> Java</a:t>
            </a:r>
            <a:br>
              <a:rPr lang="en-US" sz="2800" dirty="0">
                <a:latin typeface="Tahoma" panose="020B0604030504040204" pitchFamily="34" charset="0"/>
                <a:ea typeface="Tahoma" panose="020B0604030504040204" pitchFamily="34" charset="0"/>
                <a:cs typeface="Tahoma" panose="020B0604030504040204" pitchFamily="34" charset="0"/>
              </a:rPr>
            </a:b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797442" y="2190308"/>
            <a:ext cx="10983432" cy="2626241"/>
          </a:xfrm>
        </p:spPr>
        <p:txBody>
          <a:bodyPr>
            <a:noAutofit/>
          </a:bodyPr>
          <a:lstStyle/>
          <a:p>
            <a:pPr algn="l"/>
            <a:r>
              <a:rPr lang="en-US" sz="2800" dirty="0"/>
              <a:t>	Size ban </a:t>
            </a:r>
            <a:r>
              <a:rPr lang="en-US" sz="2800" dirty="0" err="1"/>
              <a:t>dau</a:t>
            </a:r>
            <a:r>
              <a:rPr lang="en-US" sz="2800" dirty="0"/>
              <a:t> </a:t>
            </a:r>
            <a:r>
              <a:rPr lang="en-US" sz="2800" dirty="0" err="1"/>
              <a:t>cua</a:t>
            </a:r>
            <a:r>
              <a:rPr lang="en-US" sz="2800" dirty="0"/>
              <a:t> </a:t>
            </a:r>
            <a:r>
              <a:rPr lang="en-US" sz="2800" dirty="0" err="1"/>
              <a:t>ArrayList</a:t>
            </a:r>
            <a:r>
              <a:rPr lang="en-US" sz="2800" dirty="0"/>
              <a:t> la: 0</a:t>
            </a:r>
          </a:p>
          <a:p>
            <a:pPr algn="l"/>
            <a:r>
              <a:rPr lang="en-US" sz="2800" dirty="0"/>
              <a:t>Size </a:t>
            </a:r>
            <a:r>
              <a:rPr lang="en-US" sz="2800" dirty="0" err="1"/>
              <a:t>cua</a:t>
            </a:r>
            <a:r>
              <a:rPr lang="en-US" sz="2800" dirty="0"/>
              <a:t> </a:t>
            </a:r>
            <a:r>
              <a:rPr lang="en-US" sz="2800" dirty="0" err="1"/>
              <a:t>ArrayList</a:t>
            </a:r>
            <a:r>
              <a:rPr lang="en-US" sz="2800" dirty="0"/>
              <a:t> </a:t>
            </a:r>
            <a:r>
              <a:rPr lang="en-US" sz="2800" dirty="0" err="1"/>
              <a:t>sau</a:t>
            </a:r>
            <a:r>
              <a:rPr lang="en-US" sz="2800" dirty="0"/>
              <a:t> </a:t>
            </a:r>
            <a:r>
              <a:rPr lang="en-US" sz="2800" dirty="0" err="1"/>
              <a:t>khi</a:t>
            </a:r>
            <a:r>
              <a:rPr lang="en-US" sz="2800" dirty="0"/>
              <a:t> them la: 7</a:t>
            </a:r>
          </a:p>
          <a:p>
            <a:pPr algn="l"/>
            <a:r>
              <a:rPr lang="en-US" sz="2800" dirty="0" err="1"/>
              <a:t>Noi</a:t>
            </a:r>
            <a:r>
              <a:rPr lang="en-US" sz="2800" dirty="0"/>
              <a:t> dung </a:t>
            </a:r>
            <a:r>
              <a:rPr lang="en-US" sz="2800" dirty="0" err="1"/>
              <a:t>cua</a:t>
            </a:r>
            <a:r>
              <a:rPr lang="en-US" sz="2800" dirty="0"/>
              <a:t> </a:t>
            </a:r>
            <a:r>
              <a:rPr lang="en-US" sz="2800" dirty="0" err="1"/>
              <a:t>ArrayList</a:t>
            </a:r>
            <a:r>
              <a:rPr lang="en-US" sz="2800" dirty="0"/>
              <a:t> la: [C, A2, A, E, B, D, F]</a:t>
            </a:r>
          </a:p>
          <a:p>
            <a:pPr algn="l"/>
            <a:r>
              <a:rPr lang="en-US" sz="2800" dirty="0"/>
              <a:t>Size </a:t>
            </a:r>
            <a:r>
              <a:rPr lang="en-US" sz="2800" dirty="0" err="1"/>
              <a:t>cua</a:t>
            </a:r>
            <a:r>
              <a:rPr lang="en-US" sz="2800" dirty="0"/>
              <a:t> </a:t>
            </a:r>
            <a:r>
              <a:rPr lang="en-US" sz="2800" dirty="0" err="1"/>
              <a:t>ArrayList</a:t>
            </a:r>
            <a:r>
              <a:rPr lang="en-US" sz="2800" dirty="0"/>
              <a:t> </a:t>
            </a:r>
            <a:r>
              <a:rPr lang="en-US" sz="2800" dirty="0" err="1"/>
              <a:t>sau</a:t>
            </a:r>
            <a:r>
              <a:rPr lang="en-US" sz="2800" dirty="0"/>
              <a:t> </a:t>
            </a:r>
            <a:r>
              <a:rPr lang="en-US" sz="2800" dirty="0" err="1"/>
              <a:t>khi</a:t>
            </a:r>
            <a:r>
              <a:rPr lang="en-US" sz="2800" dirty="0"/>
              <a:t> </a:t>
            </a:r>
            <a:r>
              <a:rPr lang="en-US" sz="2800" dirty="0" err="1"/>
              <a:t>xoa</a:t>
            </a:r>
            <a:r>
              <a:rPr lang="en-US" sz="2800" dirty="0"/>
              <a:t> la: 5</a:t>
            </a:r>
          </a:p>
          <a:p>
            <a:pPr algn="l"/>
            <a:r>
              <a:rPr lang="en-US" sz="2800" dirty="0" err="1"/>
              <a:t>Noi</a:t>
            </a:r>
            <a:r>
              <a:rPr lang="en-US" sz="2800" dirty="0"/>
              <a:t> dung </a:t>
            </a:r>
            <a:r>
              <a:rPr lang="en-US" sz="2800" dirty="0" err="1"/>
              <a:t>cua</a:t>
            </a:r>
            <a:r>
              <a:rPr lang="en-US" sz="2800" dirty="0"/>
              <a:t> </a:t>
            </a:r>
            <a:r>
              <a:rPr lang="en-US" sz="2800" dirty="0" err="1"/>
              <a:t>ArrayList</a:t>
            </a:r>
            <a:r>
              <a:rPr lang="en-US" sz="2800" dirty="0"/>
              <a:t> la: [C, A2, E, B, D]</a:t>
            </a:r>
          </a:p>
          <a:p>
            <a:pPr algn="l"/>
            <a:endParaRPr lang="en-US" sz="2800" dirty="0"/>
          </a:p>
        </p:txBody>
      </p:sp>
    </p:spTree>
    <p:extLst>
      <p:ext uri="{BB962C8B-B14F-4D97-AF65-F5344CB8AC3E}">
        <p14:creationId xmlns:p14="http://schemas.microsoft.com/office/powerpoint/2010/main" val="264972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887191"/>
          </a:xfrm>
        </p:spPr>
        <p:txBody>
          <a:bodyPr anchor="t">
            <a:noAutofit/>
          </a:bodyPr>
          <a:lstStyle/>
          <a:p>
            <a:pPr>
              <a:lnSpc>
                <a:spcPct val="150000"/>
              </a:lnSpc>
            </a:pPr>
            <a:r>
              <a:rPr lang="en-US" sz="2800" dirty="0" err="1">
                <a:latin typeface="Tahoma" panose="020B0604030504040204" pitchFamily="34" charset="0"/>
                <a:ea typeface="Tahoma" panose="020B0604030504040204" pitchFamily="34" charset="0"/>
                <a:cs typeface="Tahoma" panose="020B0604030504040204" pitchFamily="34" charset="0"/>
              </a:rPr>
              <a:t>Lớp</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ArrayList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trong</a:t>
            </a:r>
            <a:r>
              <a:rPr lang="en-US" sz="2800" dirty="0">
                <a:latin typeface="Tahoma" panose="020B0604030504040204" pitchFamily="34" charset="0"/>
                <a:ea typeface="Tahoma" panose="020B0604030504040204" pitchFamily="34" charset="0"/>
                <a:cs typeface="Tahoma" panose="020B0604030504040204" pitchFamily="34" charset="0"/>
              </a:rPr>
              <a:t> Java</a:t>
            </a:r>
            <a:br>
              <a:rPr lang="en-US" sz="2800" dirty="0">
                <a:latin typeface="Tahoma" panose="020B0604030504040204" pitchFamily="34" charset="0"/>
                <a:ea typeface="Tahoma" panose="020B0604030504040204" pitchFamily="34" charset="0"/>
                <a:cs typeface="Tahoma" panose="020B0604030504040204" pitchFamily="34" charset="0"/>
              </a:rPr>
            </a:b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797442" y="2190308"/>
            <a:ext cx="10983432" cy="4199860"/>
          </a:xfrm>
        </p:spPr>
        <p:txBody>
          <a:bodyPr>
            <a:noAutofit/>
          </a:bodyPr>
          <a:lstStyle/>
          <a:p>
            <a:pPr algn="l"/>
            <a:r>
              <a:rPr lang="en-US" sz="2800" dirty="0"/>
              <a:t>	</a:t>
            </a:r>
            <a:r>
              <a:rPr lang="en-US" dirty="0" err="1"/>
              <a:t>Lớp</a:t>
            </a:r>
            <a:r>
              <a:rPr lang="en-US" dirty="0"/>
              <a:t> </a:t>
            </a:r>
            <a:r>
              <a:rPr lang="en-US" dirty="0" err="1"/>
              <a:t>ArrayList</a:t>
            </a:r>
            <a:r>
              <a:rPr lang="en-US" dirty="0"/>
              <a:t> </a:t>
            </a:r>
            <a:r>
              <a:rPr lang="en-US" dirty="0" err="1"/>
              <a:t>hỗ</a:t>
            </a:r>
            <a:r>
              <a:rPr lang="en-US" dirty="0"/>
              <a:t> </a:t>
            </a:r>
            <a:r>
              <a:rPr lang="en-US" dirty="0" err="1"/>
              <a:t>trợ</a:t>
            </a:r>
            <a:r>
              <a:rPr lang="en-US" dirty="0"/>
              <a:t> 3 constructor. Constructor </a:t>
            </a:r>
            <a:r>
              <a:rPr lang="en-US" dirty="0" err="1"/>
              <a:t>đầu</a:t>
            </a:r>
            <a:r>
              <a:rPr lang="en-US" dirty="0"/>
              <a:t> </a:t>
            </a:r>
            <a:r>
              <a:rPr lang="en-US" dirty="0" err="1"/>
              <a:t>tiên</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mảng</a:t>
            </a:r>
            <a:r>
              <a:rPr lang="en-US" dirty="0"/>
              <a:t> </a:t>
            </a:r>
            <a:r>
              <a:rPr lang="en-US" dirty="0" err="1"/>
              <a:t>trống</a:t>
            </a:r>
            <a:r>
              <a:rPr lang="en-US" dirty="0"/>
              <a:t>.</a:t>
            </a:r>
          </a:p>
          <a:p>
            <a:pPr algn="l"/>
            <a:r>
              <a:rPr lang="en-US" dirty="0"/>
              <a:t>	- </a:t>
            </a:r>
            <a:r>
              <a:rPr lang="en-US" dirty="0" err="1"/>
              <a:t>ArrayList</a:t>
            </a:r>
            <a:r>
              <a:rPr lang="en-US" dirty="0"/>
              <a:t>();</a:t>
            </a:r>
          </a:p>
          <a:p>
            <a:pPr algn="l"/>
            <a:r>
              <a:rPr lang="en-US" dirty="0"/>
              <a:t>	</a:t>
            </a:r>
            <a:r>
              <a:rPr lang="vi-VN" dirty="0"/>
              <a:t>Constructor thứ hai xây dựng một Array List mà được khởi tạo với các phần tử của collection c.</a:t>
            </a:r>
            <a:endParaRPr lang="en-US" dirty="0"/>
          </a:p>
          <a:p>
            <a:pPr algn="l"/>
            <a:r>
              <a:rPr lang="en-US" dirty="0"/>
              <a:t>	</a:t>
            </a:r>
            <a:r>
              <a:rPr lang="en-US" dirty="0" err="1"/>
              <a:t>ArrayList</a:t>
            </a:r>
            <a:r>
              <a:rPr lang="en-US" dirty="0"/>
              <a:t>(Collection c);</a:t>
            </a:r>
          </a:p>
          <a:p>
            <a:pPr algn="l"/>
            <a:r>
              <a:rPr lang="en-US" dirty="0"/>
              <a:t>	</a:t>
            </a:r>
            <a:r>
              <a:rPr lang="vi-VN" dirty="0"/>
              <a:t>Constructor tiếp theo xây dựng một Array List có dung lượng ban đầu được xác định. Dung lượng này là kích cỡ của mảng mà được sử dụng để lưu các phần tử.</a:t>
            </a:r>
            <a:r>
              <a:rPr lang="en-US" dirty="0"/>
              <a:t> </a:t>
            </a:r>
            <a:r>
              <a:rPr lang="vi-VN" dirty="0"/>
              <a:t>Dung lượng tự động tăng khi các phần tử được thêm vào Array List này.</a:t>
            </a:r>
          </a:p>
          <a:p>
            <a:pPr algn="l"/>
            <a:endParaRPr lang="en-US" dirty="0"/>
          </a:p>
          <a:p>
            <a:pPr algn="l"/>
            <a:endParaRPr lang="en-US" sz="2800" dirty="0"/>
          </a:p>
        </p:txBody>
      </p:sp>
    </p:spTree>
    <p:extLst>
      <p:ext uri="{BB962C8B-B14F-4D97-AF65-F5344CB8AC3E}">
        <p14:creationId xmlns:p14="http://schemas.microsoft.com/office/powerpoint/2010/main" val="1204751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5898" y="282390"/>
            <a:ext cx="9144000" cy="887191"/>
          </a:xfrm>
        </p:spPr>
        <p:txBody>
          <a:bodyPr anchor="t">
            <a:noAutofit/>
          </a:bodyPr>
          <a:lstStyle/>
          <a:p>
            <a:pPr>
              <a:lnSpc>
                <a:spcPct val="150000"/>
              </a:lnSpc>
            </a:pPr>
            <a:r>
              <a:rPr lang="en-US" sz="2800" dirty="0" err="1">
                <a:latin typeface="Tahoma" panose="020B0604030504040204" pitchFamily="34" charset="0"/>
                <a:ea typeface="Tahoma" panose="020B0604030504040204" pitchFamily="34" charset="0"/>
                <a:cs typeface="Tahoma" panose="020B0604030504040204" pitchFamily="34" charset="0"/>
              </a:rPr>
              <a:t>Lớp</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ArrayList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trong</a:t>
            </a:r>
            <a:r>
              <a:rPr lang="en-US" sz="2800" dirty="0">
                <a:latin typeface="Tahoma" panose="020B0604030504040204" pitchFamily="34" charset="0"/>
                <a:ea typeface="Tahoma" panose="020B0604030504040204" pitchFamily="34" charset="0"/>
                <a:cs typeface="Tahoma" panose="020B0604030504040204" pitchFamily="34" charset="0"/>
              </a:rPr>
              <a:t> Java</a:t>
            </a:r>
            <a:br>
              <a:rPr lang="en-US" sz="2800" dirty="0">
                <a:latin typeface="Tahoma" panose="020B0604030504040204" pitchFamily="34" charset="0"/>
                <a:ea typeface="Tahoma" panose="020B0604030504040204" pitchFamily="34" charset="0"/>
                <a:cs typeface="Tahoma" panose="020B0604030504040204" pitchFamily="34" charset="0"/>
              </a:rPr>
            </a:b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797442" y="2190308"/>
            <a:ext cx="10983432" cy="4199860"/>
          </a:xfrm>
        </p:spPr>
        <p:txBody>
          <a:bodyPr>
            <a:noAutofit/>
          </a:bodyPr>
          <a:lstStyle/>
          <a:p>
            <a:pPr algn="l"/>
            <a:r>
              <a:rPr lang="en-US" sz="2800" dirty="0"/>
              <a:t>	</a:t>
            </a:r>
          </a:p>
        </p:txBody>
      </p:sp>
      <p:pic>
        <p:nvPicPr>
          <p:cNvPr id="4" name="Picture 3"/>
          <p:cNvPicPr>
            <a:picLocks noChangeAspect="1"/>
          </p:cNvPicPr>
          <p:nvPr/>
        </p:nvPicPr>
        <p:blipFill>
          <a:blip r:embed="rId2"/>
          <a:stretch>
            <a:fillRect/>
          </a:stretch>
        </p:blipFill>
        <p:spPr>
          <a:xfrm>
            <a:off x="2030818" y="1333638"/>
            <a:ext cx="7812897" cy="4382112"/>
          </a:xfrm>
          <a:prstGeom prst="rect">
            <a:avLst/>
          </a:prstGeom>
        </p:spPr>
      </p:pic>
    </p:spTree>
    <p:extLst>
      <p:ext uri="{BB962C8B-B14F-4D97-AF65-F5344CB8AC3E}">
        <p14:creationId xmlns:p14="http://schemas.microsoft.com/office/powerpoint/2010/main" val="196529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3609" y="154800"/>
            <a:ext cx="9144000" cy="887191"/>
          </a:xfrm>
        </p:spPr>
        <p:txBody>
          <a:bodyPr anchor="t">
            <a:noAutofit/>
          </a:bodyPr>
          <a:lstStyle/>
          <a:p>
            <a:pPr>
              <a:lnSpc>
                <a:spcPct val="150000"/>
              </a:lnSpc>
            </a:pPr>
            <a:r>
              <a:rPr lang="en-US" sz="2800" dirty="0" err="1">
                <a:latin typeface="Tahoma" panose="020B0604030504040204" pitchFamily="34" charset="0"/>
                <a:ea typeface="Tahoma" panose="020B0604030504040204" pitchFamily="34" charset="0"/>
                <a:cs typeface="Tahoma" panose="020B0604030504040204" pitchFamily="34" charset="0"/>
              </a:rPr>
              <a:t>Lớp</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ArrayList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trong</a:t>
            </a:r>
            <a:r>
              <a:rPr lang="en-US" sz="2800" dirty="0">
                <a:latin typeface="Tahoma" panose="020B0604030504040204" pitchFamily="34" charset="0"/>
                <a:ea typeface="Tahoma" panose="020B0604030504040204" pitchFamily="34" charset="0"/>
                <a:cs typeface="Tahoma" panose="020B0604030504040204" pitchFamily="34" charset="0"/>
              </a:rPr>
              <a:t> Java</a:t>
            </a:r>
            <a:br>
              <a:rPr lang="en-US" sz="2800" dirty="0">
                <a:latin typeface="Tahoma" panose="020B0604030504040204" pitchFamily="34" charset="0"/>
                <a:ea typeface="Tahoma" panose="020B0604030504040204" pitchFamily="34" charset="0"/>
                <a:cs typeface="Tahoma" panose="020B0604030504040204" pitchFamily="34" charset="0"/>
              </a:rPr>
            </a:b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797442" y="2190308"/>
            <a:ext cx="10983432" cy="4199860"/>
          </a:xfrm>
        </p:spPr>
        <p:txBody>
          <a:bodyPr>
            <a:noAutofit/>
          </a:bodyPr>
          <a:lstStyle/>
          <a:p>
            <a:pPr algn="l"/>
            <a:r>
              <a:rPr lang="en-US" sz="2800" dirty="0"/>
              <a:t>	</a:t>
            </a:r>
          </a:p>
        </p:txBody>
      </p:sp>
      <p:pic>
        <p:nvPicPr>
          <p:cNvPr id="4" name="Picture 3"/>
          <p:cNvPicPr>
            <a:picLocks noChangeAspect="1"/>
          </p:cNvPicPr>
          <p:nvPr/>
        </p:nvPicPr>
        <p:blipFill>
          <a:blip r:embed="rId2"/>
          <a:stretch>
            <a:fillRect/>
          </a:stretch>
        </p:blipFill>
        <p:spPr>
          <a:xfrm>
            <a:off x="1795130" y="1297172"/>
            <a:ext cx="8623551" cy="4262567"/>
          </a:xfrm>
          <a:prstGeom prst="rect">
            <a:avLst/>
          </a:prstGeom>
        </p:spPr>
      </p:pic>
    </p:spTree>
    <p:extLst>
      <p:ext uri="{BB962C8B-B14F-4D97-AF65-F5344CB8AC3E}">
        <p14:creationId xmlns:p14="http://schemas.microsoft.com/office/powerpoint/2010/main" val="332124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0837" y="282390"/>
            <a:ext cx="9144000" cy="887191"/>
          </a:xfrm>
        </p:spPr>
        <p:txBody>
          <a:bodyPr anchor="t">
            <a:noAutofit/>
          </a:bodyPr>
          <a:lstStyle/>
          <a:p>
            <a:pPr>
              <a:lnSpc>
                <a:spcPct val="150000"/>
              </a:lnSpc>
            </a:pPr>
            <a:r>
              <a:rPr lang="en-US" sz="2800" dirty="0" err="1">
                <a:latin typeface="Tahoma" panose="020B0604030504040204" pitchFamily="34" charset="0"/>
                <a:ea typeface="Tahoma" panose="020B0604030504040204" pitchFamily="34" charset="0"/>
                <a:cs typeface="Tahoma" panose="020B0604030504040204" pitchFamily="34" charset="0"/>
              </a:rPr>
              <a:t>Lớp</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ArrayList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trong</a:t>
            </a:r>
            <a:r>
              <a:rPr lang="en-US" sz="2800" dirty="0">
                <a:latin typeface="Tahoma" panose="020B0604030504040204" pitchFamily="34" charset="0"/>
                <a:ea typeface="Tahoma" panose="020B0604030504040204" pitchFamily="34" charset="0"/>
                <a:cs typeface="Tahoma" panose="020B0604030504040204" pitchFamily="34" charset="0"/>
              </a:rPr>
              <a:t> Java</a:t>
            </a:r>
            <a:br>
              <a:rPr lang="en-US" sz="2800" dirty="0">
                <a:latin typeface="Tahoma" panose="020B0604030504040204" pitchFamily="34" charset="0"/>
                <a:ea typeface="Tahoma" panose="020B0604030504040204" pitchFamily="34" charset="0"/>
                <a:cs typeface="Tahoma" panose="020B0604030504040204" pitchFamily="34" charset="0"/>
              </a:rPr>
            </a:b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797442" y="2190308"/>
            <a:ext cx="10983432" cy="4199860"/>
          </a:xfrm>
        </p:spPr>
        <p:txBody>
          <a:bodyPr>
            <a:noAutofit/>
          </a:bodyPr>
          <a:lstStyle/>
          <a:p>
            <a:pPr algn="l"/>
            <a:r>
              <a:rPr lang="en-US" sz="2800" dirty="0"/>
              <a:t>	</a:t>
            </a:r>
          </a:p>
        </p:txBody>
      </p:sp>
      <p:pic>
        <p:nvPicPr>
          <p:cNvPr id="4" name="Picture 3"/>
          <p:cNvPicPr>
            <a:picLocks noChangeAspect="1"/>
          </p:cNvPicPr>
          <p:nvPr/>
        </p:nvPicPr>
        <p:blipFill>
          <a:blip r:embed="rId2"/>
          <a:stretch>
            <a:fillRect/>
          </a:stretch>
        </p:blipFill>
        <p:spPr>
          <a:xfrm>
            <a:off x="1286540" y="1265274"/>
            <a:ext cx="10164725" cy="4554811"/>
          </a:xfrm>
          <a:prstGeom prst="rect">
            <a:avLst/>
          </a:prstGeom>
        </p:spPr>
      </p:pic>
    </p:spTree>
    <p:extLst>
      <p:ext uri="{BB962C8B-B14F-4D97-AF65-F5344CB8AC3E}">
        <p14:creationId xmlns:p14="http://schemas.microsoft.com/office/powerpoint/2010/main" val="409406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7795" y="505674"/>
            <a:ext cx="9144000" cy="887191"/>
          </a:xfrm>
        </p:spPr>
        <p:txBody>
          <a:bodyPr anchor="t">
            <a:noAutofit/>
          </a:bodyPr>
          <a:lstStyle/>
          <a:p>
            <a:pPr>
              <a:lnSpc>
                <a:spcPct val="150000"/>
              </a:lnSpc>
            </a:pPr>
            <a:r>
              <a:rPr lang="en-US" sz="2800" dirty="0" err="1">
                <a:latin typeface="Tahoma" panose="020B0604030504040204" pitchFamily="34" charset="0"/>
                <a:ea typeface="Tahoma" panose="020B0604030504040204" pitchFamily="34" charset="0"/>
                <a:cs typeface="Tahoma" panose="020B0604030504040204" pitchFamily="34" charset="0"/>
              </a:rPr>
              <a:t>Lớp</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ArrayList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trong</a:t>
            </a:r>
            <a:r>
              <a:rPr lang="en-US" sz="2800" dirty="0">
                <a:latin typeface="Tahoma" panose="020B0604030504040204" pitchFamily="34" charset="0"/>
                <a:ea typeface="Tahoma" panose="020B0604030504040204" pitchFamily="34" charset="0"/>
                <a:cs typeface="Tahoma" panose="020B0604030504040204" pitchFamily="34" charset="0"/>
              </a:rPr>
              <a:t> Java</a:t>
            </a:r>
            <a:br>
              <a:rPr lang="en-US" sz="2800" dirty="0">
                <a:latin typeface="Tahoma" panose="020B0604030504040204" pitchFamily="34" charset="0"/>
                <a:ea typeface="Tahoma" panose="020B0604030504040204" pitchFamily="34" charset="0"/>
                <a:cs typeface="Tahoma" panose="020B0604030504040204" pitchFamily="34" charset="0"/>
              </a:rPr>
            </a:b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797442" y="2190308"/>
            <a:ext cx="10983432" cy="4199860"/>
          </a:xfrm>
        </p:spPr>
        <p:txBody>
          <a:bodyPr>
            <a:noAutofit/>
          </a:bodyPr>
          <a:lstStyle/>
          <a:p>
            <a:pPr algn="l"/>
            <a:r>
              <a:rPr lang="en-US" sz="2800" dirty="0"/>
              <a:t>	</a:t>
            </a:r>
          </a:p>
        </p:txBody>
      </p:sp>
      <p:pic>
        <p:nvPicPr>
          <p:cNvPr id="4" name="Picture 3"/>
          <p:cNvPicPr>
            <a:picLocks noChangeAspect="1"/>
          </p:cNvPicPr>
          <p:nvPr/>
        </p:nvPicPr>
        <p:blipFill>
          <a:blip r:embed="rId2"/>
          <a:stretch>
            <a:fillRect/>
          </a:stretch>
        </p:blipFill>
        <p:spPr>
          <a:xfrm>
            <a:off x="797442" y="1679944"/>
            <a:ext cx="10122195" cy="3988087"/>
          </a:xfrm>
          <a:prstGeom prst="rect">
            <a:avLst/>
          </a:prstGeom>
        </p:spPr>
      </p:pic>
    </p:spTree>
    <p:extLst>
      <p:ext uri="{BB962C8B-B14F-4D97-AF65-F5344CB8AC3E}">
        <p14:creationId xmlns:p14="http://schemas.microsoft.com/office/powerpoint/2010/main" val="34859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887191"/>
          </a:xfrm>
        </p:spPr>
        <p:txBody>
          <a:bodyPr anchor="t">
            <a:noAutofit/>
          </a:bodyPr>
          <a:lstStyle/>
          <a:p>
            <a:pPr>
              <a:lnSpc>
                <a:spcPct val="150000"/>
              </a:lnSpc>
            </a:pPr>
            <a:r>
              <a:rPr lang="en-US" sz="2800" dirty="0" err="1">
                <a:latin typeface="Tahoma" panose="020B0604030504040204" pitchFamily="34" charset="0"/>
                <a:ea typeface="Tahoma" panose="020B0604030504040204" pitchFamily="34" charset="0"/>
                <a:cs typeface="Tahoma" panose="020B0604030504040204" pitchFamily="34" charset="0"/>
              </a:rPr>
              <a:t>Lớp</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ArrayList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trong</a:t>
            </a:r>
            <a:r>
              <a:rPr lang="en-US" sz="2800" dirty="0">
                <a:latin typeface="Tahoma" panose="020B0604030504040204" pitchFamily="34" charset="0"/>
                <a:ea typeface="Tahoma" panose="020B0604030504040204" pitchFamily="34" charset="0"/>
                <a:cs typeface="Tahoma" panose="020B0604030504040204" pitchFamily="34" charset="0"/>
              </a:rPr>
              <a:t> Java</a:t>
            </a:r>
            <a:br>
              <a:rPr lang="en-US" sz="2800" dirty="0">
                <a:latin typeface="Tahoma" panose="020B0604030504040204" pitchFamily="34" charset="0"/>
                <a:ea typeface="Tahoma" panose="020B0604030504040204" pitchFamily="34" charset="0"/>
                <a:cs typeface="Tahoma" panose="020B0604030504040204" pitchFamily="34" charset="0"/>
              </a:rPr>
            </a:b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797442" y="2190308"/>
            <a:ext cx="10983432" cy="4199860"/>
          </a:xfrm>
        </p:spPr>
        <p:txBody>
          <a:bodyPr>
            <a:noAutofit/>
          </a:bodyPr>
          <a:lstStyle/>
          <a:p>
            <a:pPr algn="l"/>
            <a:r>
              <a:rPr lang="en-US" sz="2800" dirty="0"/>
              <a:t>	</a:t>
            </a:r>
          </a:p>
        </p:txBody>
      </p:sp>
      <p:pic>
        <p:nvPicPr>
          <p:cNvPr id="5" name="Picture 4"/>
          <p:cNvPicPr>
            <a:picLocks noChangeAspect="1"/>
          </p:cNvPicPr>
          <p:nvPr/>
        </p:nvPicPr>
        <p:blipFill>
          <a:blip r:embed="rId2"/>
          <a:stretch>
            <a:fillRect/>
          </a:stretch>
        </p:blipFill>
        <p:spPr>
          <a:xfrm>
            <a:off x="3209522" y="2581156"/>
            <a:ext cx="5772956" cy="1695687"/>
          </a:xfrm>
          <a:prstGeom prst="rect">
            <a:avLst/>
          </a:prstGeom>
        </p:spPr>
      </p:pic>
    </p:spTree>
    <p:extLst>
      <p:ext uri="{BB962C8B-B14F-4D97-AF65-F5344CB8AC3E}">
        <p14:creationId xmlns:p14="http://schemas.microsoft.com/office/powerpoint/2010/main" val="106327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7163" y="122901"/>
            <a:ext cx="9144000" cy="887191"/>
          </a:xfrm>
        </p:spPr>
        <p:txBody>
          <a:bodyPr anchor="t">
            <a:noAutofit/>
          </a:bodyPr>
          <a:lstStyle/>
          <a:p>
            <a:pPr>
              <a:lnSpc>
                <a:spcPct val="150000"/>
              </a:lnSpc>
            </a:pPr>
            <a:r>
              <a:rPr lang="en-US" sz="2800" dirty="0" err="1">
                <a:latin typeface="Tahoma" panose="020B0604030504040204" pitchFamily="34" charset="0"/>
                <a:ea typeface="Tahoma" panose="020B0604030504040204" pitchFamily="34" charset="0"/>
                <a:cs typeface="Tahoma" panose="020B0604030504040204" pitchFamily="34" charset="0"/>
              </a:rPr>
              <a:t>Lớp</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ArrayList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trong</a:t>
            </a:r>
            <a:r>
              <a:rPr lang="en-US" sz="2800" dirty="0">
                <a:latin typeface="Tahoma" panose="020B0604030504040204" pitchFamily="34" charset="0"/>
                <a:ea typeface="Tahoma" panose="020B0604030504040204" pitchFamily="34" charset="0"/>
                <a:cs typeface="Tahoma" panose="020B0604030504040204" pitchFamily="34" charset="0"/>
              </a:rPr>
              <a:t> Java</a:t>
            </a:r>
            <a:br>
              <a:rPr lang="en-US" sz="2800" dirty="0">
                <a:latin typeface="Tahoma" panose="020B0604030504040204" pitchFamily="34" charset="0"/>
                <a:ea typeface="Tahoma" panose="020B0604030504040204" pitchFamily="34" charset="0"/>
                <a:cs typeface="Tahoma" panose="020B0604030504040204" pitchFamily="34" charset="0"/>
              </a:rPr>
            </a:b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797442" y="2190308"/>
            <a:ext cx="10983432" cy="4199860"/>
          </a:xfrm>
        </p:spPr>
        <p:txBody>
          <a:bodyPr>
            <a:noAutofit/>
          </a:bodyPr>
          <a:lstStyle/>
          <a:p>
            <a:pPr algn="l"/>
            <a:r>
              <a:rPr lang="en-US" sz="2800" dirty="0"/>
              <a:t>	</a:t>
            </a:r>
          </a:p>
        </p:txBody>
      </p:sp>
      <p:sp>
        <p:nvSpPr>
          <p:cNvPr id="4" name="Rectangle 3"/>
          <p:cNvSpPr/>
          <p:nvPr/>
        </p:nvSpPr>
        <p:spPr>
          <a:xfrm>
            <a:off x="1233377" y="1240442"/>
            <a:ext cx="9888277" cy="4894544"/>
          </a:xfrm>
          <a:prstGeom prst="rect">
            <a:avLst/>
          </a:prstGeom>
        </p:spPr>
        <p:txBody>
          <a:bodyPr wrap="square">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import </a:t>
            </a:r>
            <a:r>
              <a:rPr lang="en-US" sz="2000" dirty="0" err="1">
                <a:latin typeface="Tahoma" panose="020B0604030504040204" pitchFamily="34" charset="0"/>
                <a:ea typeface="Tahoma" panose="020B0604030504040204" pitchFamily="34" charset="0"/>
                <a:cs typeface="Tahoma" panose="020B0604030504040204" pitchFamily="34" charset="0"/>
              </a:rPr>
              <a:t>java.util</a:t>
            </a:r>
            <a:r>
              <a:rPr lang="en-US" sz="2000" dirty="0">
                <a:latin typeface="Tahoma" panose="020B0604030504040204" pitchFamily="34" charset="0"/>
                <a:ea typeface="Tahoma" panose="020B0604030504040204" pitchFamily="34" charset="0"/>
                <a:cs typeface="Tahoma" panose="020B0604030504040204" pitchFamily="34" charset="0"/>
              </a:rPr>
              <a:t>.*;</a:t>
            </a:r>
          </a:p>
          <a:p>
            <a:r>
              <a:rPr lang="en-US" sz="2000" dirty="0">
                <a:latin typeface="Tahoma" panose="020B0604030504040204" pitchFamily="34" charset="0"/>
                <a:ea typeface="Tahoma" panose="020B0604030504040204" pitchFamily="34" charset="0"/>
                <a:cs typeface="Tahoma" panose="020B0604030504040204" pitchFamily="34" charset="0"/>
              </a:rPr>
              <a:t>public class </a:t>
            </a:r>
            <a:r>
              <a:rPr lang="en-US" sz="2000" dirty="0" err="1">
                <a:latin typeface="Tahoma" panose="020B0604030504040204" pitchFamily="34" charset="0"/>
                <a:ea typeface="Tahoma" panose="020B0604030504040204" pitchFamily="34" charset="0"/>
                <a:cs typeface="Tahoma" panose="020B0604030504040204" pitchFamily="34" charset="0"/>
              </a:rPr>
              <a:t>ArrayListDemo</a:t>
            </a:r>
            <a:r>
              <a:rPr lang="en-US" sz="2000" dirty="0">
                <a:latin typeface="Tahoma" panose="020B0604030504040204" pitchFamily="34" charset="0"/>
                <a:ea typeface="Tahoma" panose="020B0604030504040204" pitchFamily="34" charset="0"/>
                <a:cs typeface="Tahoma" panose="020B0604030504040204" pitchFamily="34" charset="0"/>
              </a:rPr>
              <a:t> {</a:t>
            </a:r>
          </a:p>
          <a:p>
            <a:r>
              <a:rPr lang="en-US" sz="2000" dirty="0">
                <a:latin typeface="Tahoma" panose="020B0604030504040204" pitchFamily="34" charset="0"/>
                <a:ea typeface="Tahoma" panose="020B0604030504040204" pitchFamily="34" charset="0"/>
                <a:cs typeface="Tahoma" panose="020B0604030504040204" pitchFamily="34" charset="0"/>
              </a:rPr>
              <a:t>   public static void main(String </a:t>
            </a:r>
            <a:r>
              <a:rPr lang="en-US" sz="2000" dirty="0" err="1">
                <a:latin typeface="Tahoma" panose="020B0604030504040204" pitchFamily="34" charset="0"/>
                <a:ea typeface="Tahoma" panose="020B0604030504040204" pitchFamily="34" charset="0"/>
                <a:cs typeface="Tahoma" panose="020B0604030504040204" pitchFamily="34" charset="0"/>
              </a:rPr>
              <a:t>args</a:t>
            </a:r>
            <a:r>
              <a:rPr lang="en-US" sz="2000" dirty="0">
                <a:latin typeface="Tahoma" panose="020B0604030504040204" pitchFamily="34" charset="0"/>
                <a:ea typeface="Tahoma" panose="020B0604030504040204" pitchFamily="34" charset="0"/>
                <a:cs typeface="Tahoma" panose="020B0604030504040204" pitchFamily="34" charset="0"/>
              </a:rPr>
              <a:t>[]) {</a:t>
            </a:r>
          </a:p>
          <a:p>
            <a:r>
              <a:rPr lang="en-US" sz="2000" dirty="0">
                <a:latin typeface="Tahoma" panose="020B0604030504040204" pitchFamily="34" charset="0"/>
                <a:ea typeface="Tahoma" panose="020B0604030504040204" pitchFamily="34" charset="0"/>
                <a:cs typeface="Tahoma" panose="020B0604030504040204" pitchFamily="34" charset="0"/>
              </a:rPr>
              <a:t>      // </a:t>
            </a:r>
            <a:r>
              <a:rPr lang="en-US" sz="2000" dirty="0" err="1">
                <a:latin typeface="Tahoma" panose="020B0604030504040204" pitchFamily="34" charset="0"/>
                <a:ea typeface="Tahoma" panose="020B0604030504040204" pitchFamily="34" charset="0"/>
                <a:cs typeface="Tahoma" panose="020B0604030504040204" pitchFamily="34" charset="0"/>
              </a:rPr>
              <a:t>tao</a:t>
            </a:r>
            <a:r>
              <a:rPr lang="en-US" sz="2000" dirty="0">
                <a:latin typeface="Tahoma" panose="020B0604030504040204" pitchFamily="34" charset="0"/>
                <a:ea typeface="Tahoma" panose="020B0604030504040204" pitchFamily="34" charset="0"/>
                <a:cs typeface="Tahoma" panose="020B0604030504040204" pitchFamily="34" charset="0"/>
              </a:rPr>
              <a:t> mot array list</a:t>
            </a: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ArrayList</a:t>
            </a:r>
            <a:r>
              <a:rPr lang="en-US" sz="2000" dirty="0">
                <a:latin typeface="Tahoma" panose="020B0604030504040204" pitchFamily="34" charset="0"/>
                <a:ea typeface="Tahoma" panose="020B0604030504040204" pitchFamily="34" charset="0"/>
                <a:cs typeface="Tahoma" panose="020B0604030504040204" pitchFamily="34" charset="0"/>
              </a:rPr>
              <a:t> al = new </a:t>
            </a:r>
            <a:r>
              <a:rPr lang="en-US" sz="2000" dirty="0" err="1">
                <a:latin typeface="Tahoma" panose="020B0604030504040204" pitchFamily="34" charset="0"/>
                <a:ea typeface="Tahoma" panose="020B0604030504040204" pitchFamily="34" charset="0"/>
                <a:cs typeface="Tahoma" panose="020B0604030504040204" pitchFamily="34" charset="0"/>
              </a:rPr>
              <a:t>ArrayList</a:t>
            </a:r>
            <a:r>
              <a:rPr lang="en-US" sz="2000" dirty="0">
                <a:latin typeface="Tahoma" panose="020B0604030504040204" pitchFamily="34" charset="0"/>
                <a:ea typeface="Tahoma" panose="020B0604030504040204" pitchFamily="34" charset="0"/>
                <a:cs typeface="Tahoma" panose="020B0604030504040204" pitchFamily="34" charset="0"/>
              </a:rPr>
              <a:t>();</a:t>
            </a: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System.out.println</a:t>
            </a:r>
            <a:r>
              <a:rPr lang="en-US" sz="2000" dirty="0">
                <a:latin typeface="Tahoma" panose="020B0604030504040204" pitchFamily="34" charset="0"/>
                <a:ea typeface="Tahoma" panose="020B0604030504040204" pitchFamily="34" charset="0"/>
                <a:cs typeface="Tahoma" panose="020B0604030504040204" pitchFamily="34" charset="0"/>
              </a:rPr>
              <a:t>("Size ban </a:t>
            </a:r>
            <a:r>
              <a:rPr lang="en-US" sz="2000" dirty="0" err="1">
                <a:latin typeface="Tahoma" panose="020B0604030504040204" pitchFamily="34" charset="0"/>
                <a:ea typeface="Tahoma" panose="020B0604030504040204" pitchFamily="34" charset="0"/>
                <a:cs typeface="Tahoma" panose="020B0604030504040204" pitchFamily="34" charset="0"/>
              </a:rPr>
              <a:t>dau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cua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ArrayList</a:t>
            </a:r>
            <a:r>
              <a:rPr lang="en-US" sz="2000" dirty="0">
                <a:latin typeface="Tahoma" panose="020B0604030504040204" pitchFamily="34" charset="0"/>
                <a:ea typeface="Tahoma" panose="020B0604030504040204" pitchFamily="34" charset="0"/>
                <a:cs typeface="Tahoma" panose="020B0604030504040204" pitchFamily="34" charset="0"/>
              </a:rPr>
              <a:t> la: " + </a:t>
            </a:r>
            <a:r>
              <a:rPr lang="en-US" sz="2000" dirty="0" err="1">
                <a:latin typeface="Tahoma" panose="020B0604030504040204" pitchFamily="34" charset="0"/>
                <a:ea typeface="Tahoma" panose="020B0604030504040204" pitchFamily="34" charset="0"/>
                <a:cs typeface="Tahoma" panose="020B0604030504040204" pitchFamily="34" charset="0"/>
              </a:rPr>
              <a:t>al.size</a:t>
            </a:r>
            <a:r>
              <a:rPr lang="en-US" sz="2000" dirty="0">
                <a:latin typeface="Tahoma" panose="020B0604030504040204" pitchFamily="34" charset="0"/>
                <a:ea typeface="Tahoma" panose="020B0604030504040204" pitchFamily="34" charset="0"/>
                <a:cs typeface="Tahoma" panose="020B0604030504040204" pitchFamily="34" charset="0"/>
              </a:rPr>
              <a:t>());</a:t>
            </a:r>
          </a:p>
          <a:p>
            <a:r>
              <a:rPr lang="en-US" sz="2000" dirty="0">
                <a:latin typeface="Tahoma" panose="020B0604030504040204" pitchFamily="34" charset="0"/>
                <a:ea typeface="Tahoma" panose="020B0604030504040204" pitchFamily="34" charset="0"/>
                <a:cs typeface="Tahoma" panose="020B0604030504040204" pitchFamily="34" charset="0"/>
              </a:rPr>
              <a:t>      // them </a:t>
            </a:r>
            <a:r>
              <a:rPr lang="en-US" sz="2000" dirty="0" err="1">
                <a:latin typeface="Tahoma" panose="020B0604030504040204" pitchFamily="34" charset="0"/>
                <a:ea typeface="Tahoma" panose="020B0604030504040204" pitchFamily="34" charset="0"/>
                <a:cs typeface="Tahoma" panose="020B0604030504040204" pitchFamily="34" charset="0"/>
              </a:rPr>
              <a:t>cac</a:t>
            </a:r>
            <a:r>
              <a:rPr lang="en-US" sz="2000" dirty="0">
                <a:latin typeface="Tahoma" panose="020B0604030504040204" pitchFamily="34" charset="0"/>
                <a:ea typeface="Tahoma" panose="020B0604030504040204" pitchFamily="34" charset="0"/>
                <a:cs typeface="Tahoma" panose="020B0604030504040204" pitchFamily="34" charset="0"/>
              </a:rPr>
              <a:t> phan </a:t>
            </a:r>
            <a:r>
              <a:rPr lang="en-US" sz="2000" dirty="0" err="1">
                <a:latin typeface="Tahoma" panose="020B0604030504040204" pitchFamily="34" charset="0"/>
                <a:ea typeface="Tahoma" panose="020B0604030504040204" pitchFamily="34" charset="0"/>
                <a:cs typeface="Tahoma" panose="020B0604030504040204" pitchFamily="34" charset="0"/>
              </a:rPr>
              <a:t>tu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toi</a:t>
            </a:r>
            <a:r>
              <a:rPr lang="en-US" sz="2000" dirty="0">
                <a:latin typeface="Tahoma" panose="020B0604030504040204" pitchFamily="34" charset="0"/>
                <a:ea typeface="Tahoma" panose="020B0604030504040204" pitchFamily="34" charset="0"/>
                <a:cs typeface="Tahoma" panose="020B0604030504040204" pitchFamily="34" charset="0"/>
              </a:rPr>
              <a:t> array list</a:t>
            </a: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al.add</a:t>
            </a:r>
            <a:r>
              <a:rPr lang="en-US" sz="2000" dirty="0">
                <a:latin typeface="Tahoma" panose="020B0604030504040204" pitchFamily="34" charset="0"/>
                <a:ea typeface="Tahoma" panose="020B0604030504040204" pitchFamily="34" charset="0"/>
                <a:cs typeface="Tahoma" panose="020B0604030504040204" pitchFamily="34" charset="0"/>
              </a:rPr>
              <a:t>("C");</a:t>
            </a: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al.add</a:t>
            </a:r>
            <a:r>
              <a:rPr lang="en-US" sz="2000" dirty="0">
                <a:latin typeface="Tahoma" panose="020B0604030504040204" pitchFamily="34" charset="0"/>
                <a:ea typeface="Tahoma" panose="020B0604030504040204" pitchFamily="34" charset="0"/>
                <a:cs typeface="Tahoma" panose="020B0604030504040204" pitchFamily="34" charset="0"/>
              </a:rPr>
              <a:t>("A");</a:t>
            </a: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al.add</a:t>
            </a:r>
            <a:r>
              <a:rPr lang="en-US" sz="2000" dirty="0">
                <a:latin typeface="Tahoma" panose="020B0604030504040204" pitchFamily="34" charset="0"/>
                <a:ea typeface="Tahoma" panose="020B0604030504040204" pitchFamily="34" charset="0"/>
                <a:cs typeface="Tahoma" panose="020B0604030504040204" pitchFamily="34" charset="0"/>
              </a:rPr>
              <a:t>("E");</a:t>
            </a: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al.add</a:t>
            </a:r>
            <a:r>
              <a:rPr lang="en-US" sz="2000" dirty="0">
                <a:latin typeface="Tahoma" panose="020B0604030504040204" pitchFamily="34" charset="0"/>
                <a:ea typeface="Tahoma" panose="020B0604030504040204" pitchFamily="34" charset="0"/>
                <a:cs typeface="Tahoma" panose="020B0604030504040204" pitchFamily="34" charset="0"/>
              </a:rPr>
              <a:t>("B");</a:t>
            </a: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al.add</a:t>
            </a:r>
            <a:r>
              <a:rPr lang="en-US" sz="2000" dirty="0">
                <a:latin typeface="Tahoma" panose="020B0604030504040204" pitchFamily="34" charset="0"/>
                <a:ea typeface="Tahoma" panose="020B0604030504040204" pitchFamily="34" charset="0"/>
                <a:cs typeface="Tahoma" panose="020B0604030504040204" pitchFamily="34" charset="0"/>
              </a:rPr>
              <a:t>("D");</a:t>
            </a: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al.add</a:t>
            </a:r>
            <a:r>
              <a:rPr lang="en-US" sz="2000" dirty="0">
                <a:latin typeface="Tahoma" panose="020B0604030504040204" pitchFamily="34" charset="0"/>
                <a:ea typeface="Tahoma" panose="020B0604030504040204" pitchFamily="34" charset="0"/>
                <a:cs typeface="Tahoma" panose="020B0604030504040204" pitchFamily="34" charset="0"/>
              </a:rPr>
              <a:t>("F");</a:t>
            </a: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al.add</a:t>
            </a:r>
            <a:r>
              <a:rPr lang="en-US" sz="2000" dirty="0">
                <a:latin typeface="Tahoma" panose="020B0604030504040204" pitchFamily="34" charset="0"/>
                <a:ea typeface="Tahoma" panose="020B0604030504040204" pitchFamily="34" charset="0"/>
                <a:cs typeface="Tahoma" panose="020B0604030504040204" pitchFamily="34" charset="0"/>
              </a:rPr>
              <a:t>(1, "A2");</a:t>
            </a: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System.out.println</a:t>
            </a:r>
            <a:r>
              <a:rPr lang="en-US" sz="2000" dirty="0">
                <a:latin typeface="Tahoma" panose="020B0604030504040204" pitchFamily="34" charset="0"/>
                <a:ea typeface="Tahoma" panose="020B0604030504040204" pitchFamily="34" charset="0"/>
                <a:cs typeface="Tahoma" panose="020B0604030504040204" pitchFamily="34" charset="0"/>
              </a:rPr>
              <a:t>("Size </a:t>
            </a:r>
            <a:r>
              <a:rPr lang="en-US" sz="2000" dirty="0" err="1">
                <a:latin typeface="Tahoma" panose="020B0604030504040204" pitchFamily="34" charset="0"/>
                <a:ea typeface="Tahoma" panose="020B0604030504040204" pitchFamily="34" charset="0"/>
                <a:cs typeface="Tahoma" panose="020B0604030504040204" pitchFamily="34" charset="0"/>
              </a:rPr>
              <a:t>cua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ArrayList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sau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khi</a:t>
            </a:r>
            <a:r>
              <a:rPr lang="en-US" sz="2000" dirty="0">
                <a:latin typeface="Tahoma" panose="020B0604030504040204" pitchFamily="34" charset="0"/>
                <a:ea typeface="Tahoma" panose="020B0604030504040204" pitchFamily="34" charset="0"/>
                <a:cs typeface="Tahoma" panose="020B0604030504040204" pitchFamily="34" charset="0"/>
              </a:rPr>
              <a:t> them la: " + </a:t>
            </a:r>
            <a:r>
              <a:rPr lang="en-US" sz="2000" dirty="0" err="1">
                <a:latin typeface="Tahoma" panose="020B0604030504040204" pitchFamily="34" charset="0"/>
                <a:ea typeface="Tahoma" panose="020B0604030504040204" pitchFamily="34" charset="0"/>
                <a:cs typeface="Tahoma" panose="020B0604030504040204" pitchFamily="34" charset="0"/>
              </a:rPr>
              <a:t>al.size</a:t>
            </a:r>
            <a:r>
              <a:rPr lang="en-US" sz="20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42511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5776" y="367451"/>
            <a:ext cx="9144000" cy="887191"/>
          </a:xfrm>
        </p:spPr>
        <p:txBody>
          <a:bodyPr anchor="t">
            <a:noAutofit/>
          </a:bodyPr>
          <a:lstStyle/>
          <a:p>
            <a:pPr>
              <a:lnSpc>
                <a:spcPct val="150000"/>
              </a:lnSpc>
            </a:pPr>
            <a:r>
              <a:rPr lang="en-US" sz="2800" dirty="0" err="1">
                <a:latin typeface="Tahoma" panose="020B0604030504040204" pitchFamily="34" charset="0"/>
                <a:ea typeface="Tahoma" panose="020B0604030504040204" pitchFamily="34" charset="0"/>
                <a:cs typeface="Tahoma" panose="020B0604030504040204" pitchFamily="34" charset="0"/>
              </a:rPr>
              <a:t>Lớp</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ArrayList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trong</a:t>
            </a:r>
            <a:r>
              <a:rPr lang="en-US" sz="2800" dirty="0">
                <a:latin typeface="Tahoma" panose="020B0604030504040204" pitchFamily="34" charset="0"/>
                <a:ea typeface="Tahoma" panose="020B0604030504040204" pitchFamily="34" charset="0"/>
                <a:cs typeface="Tahoma" panose="020B0604030504040204" pitchFamily="34" charset="0"/>
              </a:rPr>
              <a:t> Java</a:t>
            </a:r>
            <a:br>
              <a:rPr lang="en-US" sz="2800" dirty="0">
                <a:latin typeface="Tahoma" panose="020B0604030504040204" pitchFamily="34" charset="0"/>
                <a:ea typeface="Tahoma" panose="020B0604030504040204" pitchFamily="34" charset="0"/>
                <a:cs typeface="Tahoma" panose="020B0604030504040204" pitchFamily="34" charset="0"/>
              </a:rPr>
            </a:b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797442" y="2190308"/>
            <a:ext cx="10983432" cy="4199860"/>
          </a:xfrm>
        </p:spPr>
        <p:txBody>
          <a:bodyPr>
            <a:noAutofit/>
          </a:bodyPr>
          <a:lstStyle/>
          <a:p>
            <a:pPr algn="l"/>
            <a:r>
              <a:rPr lang="en-US" sz="2800" dirty="0"/>
              <a:t>	</a:t>
            </a:r>
          </a:p>
        </p:txBody>
      </p:sp>
      <p:sp>
        <p:nvSpPr>
          <p:cNvPr id="4" name="Rectangle 3"/>
          <p:cNvSpPr/>
          <p:nvPr/>
        </p:nvSpPr>
        <p:spPr>
          <a:xfrm>
            <a:off x="999460" y="2190308"/>
            <a:ext cx="10781414" cy="3416320"/>
          </a:xfrm>
          <a:prstGeom prst="rect">
            <a:avLst/>
          </a:prstGeom>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 display the array list</a:t>
            </a:r>
          </a:p>
          <a:p>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System.out.println</a:t>
            </a:r>
            <a:r>
              <a:rPr lang="en-US" sz="2400" dirty="0">
                <a:latin typeface="Tahoma" panose="020B0604030504040204" pitchFamily="34" charset="0"/>
                <a:ea typeface="Tahoma" panose="020B0604030504040204" pitchFamily="34" charset="0"/>
                <a:cs typeface="Tahoma" panose="020B0604030504040204" pitchFamily="34" charset="0"/>
              </a:rPr>
              <a:t>("</a:t>
            </a:r>
            <a:r>
              <a:rPr lang="en-US" sz="2400" dirty="0" err="1">
                <a:latin typeface="Tahoma" panose="020B0604030504040204" pitchFamily="34" charset="0"/>
                <a:ea typeface="Tahoma" panose="020B0604030504040204" pitchFamily="34" charset="0"/>
                <a:cs typeface="Tahoma" panose="020B0604030504040204" pitchFamily="34" charset="0"/>
              </a:rPr>
              <a:t>Noi</a:t>
            </a:r>
            <a:r>
              <a:rPr lang="en-US" sz="2400" dirty="0">
                <a:latin typeface="Tahoma" panose="020B0604030504040204" pitchFamily="34" charset="0"/>
                <a:ea typeface="Tahoma" panose="020B0604030504040204" pitchFamily="34" charset="0"/>
                <a:cs typeface="Tahoma" panose="020B0604030504040204" pitchFamily="34" charset="0"/>
              </a:rPr>
              <a:t> dung </a:t>
            </a:r>
            <a:r>
              <a:rPr lang="en-US" sz="2400" dirty="0" err="1">
                <a:latin typeface="Tahoma" panose="020B0604030504040204" pitchFamily="34" charset="0"/>
                <a:ea typeface="Tahoma" panose="020B0604030504040204" pitchFamily="34" charset="0"/>
                <a:cs typeface="Tahoma" panose="020B0604030504040204" pitchFamily="34" charset="0"/>
              </a:rPr>
              <a:t>cua</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ArrayList</a:t>
            </a:r>
            <a:r>
              <a:rPr lang="en-US" sz="2400" dirty="0">
                <a:latin typeface="Tahoma" panose="020B0604030504040204" pitchFamily="34" charset="0"/>
                <a:ea typeface="Tahoma" panose="020B0604030504040204" pitchFamily="34" charset="0"/>
                <a:cs typeface="Tahoma" panose="020B0604030504040204" pitchFamily="34" charset="0"/>
              </a:rPr>
              <a:t> la: " + al);</a:t>
            </a:r>
          </a:p>
          <a:p>
            <a:r>
              <a:rPr lang="en-US" sz="2400" dirty="0">
                <a:latin typeface="Tahoma" panose="020B0604030504040204" pitchFamily="34" charset="0"/>
                <a:ea typeface="Tahoma" panose="020B0604030504040204" pitchFamily="34" charset="0"/>
                <a:cs typeface="Tahoma" panose="020B0604030504040204" pitchFamily="34" charset="0"/>
              </a:rPr>
              <a:t>      // </a:t>
            </a:r>
            <a:r>
              <a:rPr lang="en-US" sz="2400" dirty="0" err="1">
                <a:latin typeface="Tahoma" panose="020B0604030504040204" pitchFamily="34" charset="0"/>
                <a:ea typeface="Tahoma" panose="020B0604030504040204" pitchFamily="34" charset="0"/>
                <a:cs typeface="Tahoma" panose="020B0604030504040204" pitchFamily="34" charset="0"/>
              </a:rPr>
              <a:t>xoa</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cac</a:t>
            </a:r>
            <a:r>
              <a:rPr lang="en-US" sz="2400" dirty="0">
                <a:latin typeface="Tahoma" panose="020B0604030504040204" pitchFamily="34" charset="0"/>
                <a:ea typeface="Tahoma" panose="020B0604030504040204" pitchFamily="34" charset="0"/>
                <a:cs typeface="Tahoma" panose="020B0604030504040204" pitchFamily="34" charset="0"/>
              </a:rPr>
              <a:t> phan </a:t>
            </a:r>
            <a:r>
              <a:rPr lang="en-US" sz="2400" dirty="0" err="1">
                <a:latin typeface="Tahoma" panose="020B0604030504040204" pitchFamily="34" charset="0"/>
                <a:ea typeface="Tahoma" panose="020B0604030504040204" pitchFamily="34" charset="0"/>
                <a:cs typeface="Tahoma" panose="020B0604030504040204" pitchFamily="34" charset="0"/>
              </a:rPr>
              <a:t>tu</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tu</a:t>
            </a:r>
            <a:r>
              <a:rPr lang="en-US" sz="2400" dirty="0">
                <a:latin typeface="Tahoma" panose="020B0604030504040204" pitchFamily="34" charset="0"/>
                <a:ea typeface="Tahoma" panose="020B0604030504040204" pitchFamily="34" charset="0"/>
                <a:cs typeface="Tahoma" panose="020B0604030504040204" pitchFamily="34" charset="0"/>
              </a:rPr>
              <a:t> array list</a:t>
            </a:r>
          </a:p>
          <a:p>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al.remove</a:t>
            </a:r>
            <a:r>
              <a:rPr lang="en-US" sz="2400" dirty="0">
                <a:latin typeface="Tahoma" panose="020B0604030504040204" pitchFamily="34" charset="0"/>
                <a:ea typeface="Tahoma" panose="020B0604030504040204" pitchFamily="34" charset="0"/>
                <a:cs typeface="Tahoma" panose="020B0604030504040204" pitchFamily="34" charset="0"/>
              </a:rPr>
              <a:t>("F");</a:t>
            </a:r>
          </a:p>
          <a:p>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al.remove</a:t>
            </a:r>
            <a:r>
              <a:rPr lang="en-US" sz="2400" dirty="0">
                <a:latin typeface="Tahoma" panose="020B0604030504040204" pitchFamily="34" charset="0"/>
                <a:ea typeface="Tahoma" panose="020B0604030504040204" pitchFamily="34" charset="0"/>
                <a:cs typeface="Tahoma" panose="020B0604030504040204" pitchFamily="34" charset="0"/>
              </a:rPr>
              <a:t>(2);</a:t>
            </a:r>
          </a:p>
          <a:p>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System.out.println</a:t>
            </a:r>
            <a:r>
              <a:rPr lang="en-US" sz="2400" dirty="0">
                <a:latin typeface="Tahoma" panose="020B0604030504040204" pitchFamily="34" charset="0"/>
                <a:ea typeface="Tahoma" panose="020B0604030504040204" pitchFamily="34" charset="0"/>
                <a:cs typeface="Tahoma" panose="020B0604030504040204" pitchFamily="34" charset="0"/>
              </a:rPr>
              <a:t>("Size </a:t>
            </a:r>
            <a:r>
              <a:rPr lang="en-US" sz="2400" dirty="0" err="1">
                <a:latin typeface="Tahoma" panose="020B0604030504040204" pitchFamily="34" charset="0"/>
                <a:ea typeface="Tahoma" panose="020B0604030504040204" pitchFamily="34" charset="0"/>
                <a:cs typeface="Tahoma" panose="020B0604030504040204" pitchFamily="34" charset="0"/>
              </a:rPr>
              <a:t>cua</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ArrayList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sau</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khi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xoa</a:t>
            </a:r>
            <a:r>
              <a:rPr lang="en-US" sz="2400" dirty="0">
                <a:latin typeface="Tahoma" panose="020B0604030504040204" pitchFamily="34" charset="0"/>
                <a:ea typeface="Tahoma" panose="020B0604030504040204" pitchFamily="34" charset="0"/>
                <a:cs typeface="Tahoma" panose="020B0604030504040204" pitchFamily="34" charset="0"/>
              </a:rPr>
              <a:t> la: " + </a:t>
            </a:r>
            <a:r>
              <a:rPr lang="en-US" sz="2400" dirty="0" err="1">
                <a:latin typeface="Tahoma" panose="020B0604030504040204" pitchFamily="34" charset="0"/>
                <a:ea typeface="Tahoma" panose="020B0604030504040204" pitchFamily="34" charset="0"/>
                <a:cs typeface="Tahoma" panose="020B0604030504040204" pitchFamily="34" charset="0"/>
              </a:rPr>
              <a:t>al.size</a:t>
            </a:r>
            <a:r>
              <a:rPr lang="en-US" sz="2400" dirty="0">
                <a:latin typeface="Tahoma" panose="020B0604030504040204" pitchFamily="34" charset="0"/>
                <a:ea typeface="Tahoma" panose="020B0604030504040204" pitchFamily="34" charset="0"/>
                <a:cs typeface="Tahoma" panose="020B0604030504040204" pitchFamily="34" charset="0"/>
              </a:rPr>
              <a:t>());</a:t>
            </a:r>
          </a:p>
          <a:p>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System.out.println</a:t>
            </a:r>
            <a:r>
              <a:rPr lang="en-US" sz="2400" dirty="0">
                <a:latin typeface="Tahoma" panose="020B0604030504040204" pitchFamily="34" charset="0"/>
                <a:ea typeface="Tahoma" panose="020B0604030504040204" pitchFamily="34" charset="0"/>
                <a:cs typeface="Tahoma" panose="020B0604030504040204" pitchFamily="34" charset="0"/>
              </a:rPr>
              <a:t>("</a:t>
            </a:r>
            <a:r>
              <a:rPr lang="en-US" sz="2400" dirty="0" err="1">
                <a:latin typeface="Tahoma" panose="020B0604030504040204" pitchFamily="34" charset="0"/>
                <a:ea typeface="Tahoma" panose="020B0604030504040204" pitchFamily="34" charset="0"/>
                <a:cs typeface="Tahoma" panose="020B0604030504040204" pitchFamily="34" charset="0"/>
              </a:rPr>
              <a:t>Noi</a:t>
            </a:r>
            <a:r>
              <a:rPr lang="en-US" sz="2400" dirty="0">
                <a:latin typeface="Tahoma" panose="020B0604030504040204" pitchFamily="34" charset="0"/>
                <a:ea typeface="Tahoma" panose="020B0604030504040204" pitchFamily="34" charset="0"/>
                <a:cs typeface="Tahoma" panose="020B0604030504040204" pitchFamily="34" charset="0"/>
              </a:rPr>
              <a:t> dung </a:t>
            </a:r>
            <a:r>
              <a:rPr lang="en-US" sz="2400" dirty="0" err="1">
                <a:latin typeface="Tahoma" panose="020B0604030504040204" pitchFamily="34" charset="0"/>
                <a:ea typeface="Tahoma" panose="020B0604030504040204" pitchFamily="34" charset="0"/>
                <a:cs typeface="Tahoma" panose="020B0604030504040204" pitchFamily="34" charset="0"/>
              </a:rPr>
              <a:t>cua</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ArrayList</a:t>
            </a:r>
            <a:r>
              <a:rPr lang="en-US" sz="2400" dirty="0">
                <a:latin typeface="Tahoma" panose="020B0604030504040204" pitchFamily="34" charset="0"/>
                <a:ea typeface="Tahoma" panose="020B0604030504040204" pitchFamily="34" charset="0"/>
                <a:cs typeface="Tahoma" panose="020B0604030504040204" pitchFamily="34" charset="0"/>
              </a:rPr>
              <a:t> la: " + al);</a:t>
            </a:r>
          </a:p>
          <a:p>
            <a:r>
              <a:rPr lang="en-US" sz="2400" dirty="0">
                <a:latin typeface="Tahoma" panose="020B0604030504040204" pitchFamily="34" charset="0"/>
                <a:ea typeface="Tahoma" panose="020B0604030504040204" pitchFamily="34" charset="0"/>
                <a:cs typeface="Tahoma" panose="020B0604030504040204" pitchFamily="34" charset="0"/>
              </a:rPr>
              <a:t>   }</a:t>
            </a:r>
          </a:p>
          <a:p>
            <a:r>
              <a:rPr lang="en-US" sz="24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483653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208</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Tahoma</vt:lpstr>
      <vt:lpstr>Office Theme</vt:lpstr>
      <vt:lpstr>Lớp ArrayList trong Java </vt:lpstr>
      <vt:lpstr>Lớp ArrayList trong Java </vt:lpstr>
      <vt:lpstr>Lớp ArrayList trong Java </vt:lpstr>
      <vt:lpstr>Lớp ArrayList trong Java </vt:lpstr>
      <vt:lpstr>Lớp ArrayList trong Java </vt:lpstr>
      <vt:lpstr>Lớp ArrayList trong Java </vt:lpstr>
      <vt:lpstr>Lớp ArrayList trong Java </vt:lpstr>
      <vt:lpstr>Lớp ArrayList trong Java </vt:lpstr>
      <vt:lpstr>Lớp ArrayList trong Java </vt:lpstr>
      <vt:lpstr>Lớp ArrayList trong Java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Lớp ArrayList trong Java</dc:title>
  <dc:creator>Đặng Văn Thuận</dc:creator>
  <cp:lastModifiedBy>Đặng Văn Thuận</cp:lastModifiedBy>
  <cp:revision>6</cp:revision>
  <dcterms:created xsi:type="dcterms:W3CDTF">2016-08-22T02:08:23Z</dcterms:created>
  <dcterms:modified xsi:type="dcterms:W3CDTF">2016-08-22T04:37:32Z</dcterms:modified>
</cp:coreProperties>
</file>