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4"/>
  </p:notesMasterIdLst>
  <p:handoutMasterIdLst>
    <p:handoutMasterId r:id="rId25"/>
  </p:handoutMasterIdLst>
  <p:sldIdLst>
    <p:sldId id="257" r:id="rId2"/>
    <p:sldId id="308" r:id="rId3"/>
    <p:sldId id="305" r:id="rId4"/>
    <p:sldId id="258" r:id="rId5"/>
    <p:sldId id="259" r:id="rId6"/>
    <p:sldId id="260" r:id="rId7"/>
    <p:sldId id="261" r:id="rId8"/>
    <p:sldId id="263" r:id="rId9"/>
    <p:sldId id="304" r:id="rId10"/>
    <p:sldId id="303" r:id="rId11"/>
    <p:sldId id="266" r:id="rId12"/>
    <p:sldId id="274" r:id="rId13"/>
    <p:sldId id="275" r:id="rId14"/>
    <p:sldId id="276" r:id="rId15"/>
    <p:sldId id="277" r:id="rId16"/>
    <p:sldId id="293" r:id="rId17"/>
    <p:sldId id="294" r:id="rId18"/>
    <p:sldId id="295" r:id="rId19"/>
    <p:sldId id="280" r:id="rId20"/>
    <p:sldId id="306" r:id="rId21"/>
    <p:sldId id="307" r:id="rId22"/>
    <p:sldId id="309" r:id="rId23"/>
  </p:sldIdLst>
  <p:sldSz cx="9144000" cy="6858000" type="screen4x3"/>
  <p:notesSz cx="7315200" cy="96012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66"/>
    <a:srgbClr val="5CADFF"/>
    <a:srgbClr val="FF99FF"/>
    <a:srgbClr val="FF66FF"/>
    <a:srgbClr val="FFCCFF"/>
    <a:srgbClr val="CC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94004" autoAdjust="0"/>
  </p:normalViewPr>
  <p:slideViewPr>
    <p:cSldViewPr>
      <p:cViewPr varScale="1">
        <p:scale>
          <a:sx n="84" d="100"/>
          <a:sy n="84" d="100"/>
        </p:scale>
        <p:origin x="159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08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A5B6F7FB-774D-4140-838C-3DEEA4F72382}" type="datetimeFigureOut">
              <a:rPr lang="vi-VN"/>
              <a:pPr>
                <a:defRPr/>
              </a:pPr>
              <a:t>07/02/2023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D3F7D005-C39E-4037-BA4E-FC7407BE0B0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9321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87E1666F-2859-4E0A-B2EF-45DF0B4222FB}" type="datetimeFigureOut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D07BD84A-4722-45EB-9655-EAEEB080E1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84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8268D8-FE03-4152-9584-255E2E156579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F24CD4-D0D3-4BCC-BE86-6CE3B888AC00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86DADBE-41AE-47CE-95A1-2080280B738B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703419F-79BD-40CB-B75E-F8D70CD00CEE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94D40C2-0685-4B5F-8580-85EB297C1266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AE81A4E-E0A7-4C3B-B3AB-430503118ACC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AE81A4E-E0A7-4C3B-B3AB-430503118ACC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3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AE81A4E-E0A7-4C3B-B3AB-430503118ACC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40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E08C774-EC33-4646-910F-627027A24EBE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19B5B16-5C4D-4291-99F7-177107ABFA9A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0442065-C3AE-48E5-8565-37337C0B1D2B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96F3509-4634-440D-8A3F-915F19125B10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43AA9BA-0B8A-4016-994B-A3F530D54817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93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0442065-C3AE-48E5-8565-37337C0B1D2B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13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B1CB923-4B3A-4672-9EBB-2B08B956633D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CA86C2A-612D-4D47-B306-1A17DEAB9619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4">
            <a:extLst>
              <a:ext uri="{FF2B5EF4-FFF2-40B4-BE49-F238E27FC236}">
                <a16:creationId xmlns:a16="http://schemas.microsoft.com/office/drawing/2014/main" id="{83CA0FEF-A994-4BED-B316-92D24965F65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43000" y="228600"/>
            <a:ext cx="6705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Tr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ườ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Đại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Tự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nhiên</a:t>
            </a:r>
            <a:endParaRPr lang="en-US" sz="160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Công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nghệ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thông tin</a:t>
            </a:r>
          </a:p>
          <a:p>
            <a:pPr>
              <a:defRPr/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Bộ môn Tin học c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ơ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s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ở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11" name="AutoShape 113" descr="gdd01">
            <a:extLst>
              <a:ext uri="{FF2B5EF4-FFF2-40B4-BE49-F238E27FC236}">
                <a16:creationId xmlns:a16="http://schemas.microsoft.com/office/drawing/2014/main" id="{694802A6-ED30-4DE6-A589-04F230BF682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2" name="AutoShape 114" descr="gdd04">
            <a:extLst>
              <a:ext uri="{FF2B5EF4-FFF2-40B4-BE49-F238E27FC236}">
                <a16:creationId xmlns:a16="http://schemas.microsoft.com/office/drawing/2014/main" id="{06A34249-D83F-4382-8509-68ACBD97B07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3" name="AutoShape 115" descr="gdd03">
            <a:extLst>
              <a:ext uri="{FF2B5EF4-FFF2-40B4-BE49-F238E27FC236}">
                <a16:creationId xmlns:a16="http://schemas.microsoft.com/office/drawing/2014/main" id="{496B38AF-AD56-4270-83C0-F1BA43CC411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E45249B0-C3D2-4C11-8D07-1935F826D6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1CFA1437-E52B-45F4-A99A-25DFBE067035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9577A86A-D5FD-412F-8FD9-07203AE82516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kern="0">
                <a:solidFill>
                  <a:schemeClr val="tx1"/>
                </a:solidFill>
                <a:latin typeface="+mn-lt"/>
                <a:cs typeface="+mn-cs"/>
              </a:rPr>
              <a:t>Đặng Bình Ph</a:t>
            </a:r>
            <a:r>
              <a:rPr lang="vi-VN" kern="0">
                <a:solidFill>
                  <a:schemeClr val="tx1"/>
                </a:solidFill>
                <a:latin typeface="+mn-lt"/>
                <a:cs typeface="+mn-cs"/>
              </a:rPr>
              <a:t>ươ</a:t>
            </a:r>
            <a:r>
              <a:rPr lang="en-US" kern="0">
                <a:solidFill>
                  <a:schemeClr val="tx1"/>
                </a:solidFill>
                <a:latin typeface="+mn-lt"/>
                <a:cs typeface="+mn-cs"/>
              </a:rPr>
              <a:t>ng</a:t>
            </a:r>
          </a:p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1200" kern="0">
                <a:solidFill>
                  <a:schemeClr val="tx1"/>
                </a:solidFill>
                <a:latin typeface="+mn-lt"/>
                <a:cs typeface="+mn-cs"/>
              </a:rPr>
              <a:t>dbphuong@fit.hcmuns.edu.vn</a:t>
            </a:r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1F993B64-D564-4BAF-A4EC-7B64D7B0903E}"/>
              </a:ext>
            </a:extLst>
          </p:cNvPr>
          <p:cNvSpPr/>
          <p:nvPr userDrawn="1"/>
        </p:nvSpPr>
        <p:spPr>
          <a:xfrm>
            <a:off x="304800" y="152400"/>
            <a:ext cx="708025" cy="9906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DF6573-8A08-4987-A259-4064A5E749F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B8474DA4-C2CF-4472-884E-B969FF41112D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44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6B16A62-C19E-4A83-838D-8E3F53B011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ECD05F89-54F6-4F0A-8165-4E9E8A61CD6D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291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1143000" y="228600"/>
            <a:ext cx="6705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Tr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ườ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Đại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Tự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nhiên</a:t>
            </a:r>
            <a:endParaRPr lang="en-US" sz="160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Công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nghệ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thông tin</a:t>
            </a:r>
          </a:p>
          <a:p>
            <a:pPr>
              <a:defRPr/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Bộ môn Tin học c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ơ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s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ở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1CFA1437-E52B-45F4-A99A-25DFBE067035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kern="0">
                <a:solidFill>
                  <a:schemeClr val="tx1"/>
                </a:solidFill>
                <a:latin typeface="+mn-lt"/>
                <a:cs typeface="+mn-cs"/>
              </a:rPr>
              <a:t>Đặng Bình Ph</a:t>
            </a:r>
            <a:r>
              <a:rPr lang="vi-VN" kern="0">
                <a:solidFill>
                  <a:schemeClr val="tx1"/>
                </a:solidFill>
                <a:latin typeface="+mn-lt"/>
                <a:cs typeface="+mn-cs"/>
              </a:rPr>
              <a:t>ươ</a:t>
            </a:r>
            <a:r>
              <a:rPr lang="en-US" kern="0">
                <a:solidFill>
                  <a:schemeClr val="tx1"/>
                </a:solidFill>
                <a:latin typeface="+mn-lt"/>
                <a:cs typeface="+mn-cs"/>
              </a:rPr>
              <a:t>ng</a:t>
            </a:r>
          </a:p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1200" kern="0">
                <a:solidFill>
                  <a:schemeClr val="tx1"/>
                </a:solidFill>
                <a:latin typeface="+mn-lt"/>
                <a:cs typeface="+mn-cs"/>
              </a:rPr>
              <a:t>dbphuong@fit.hcmuns.edu.vn</a:t>
            </a:r>
          </a:p>
        </p:txBody>
      </p:sp>
      <p:sp>
        <p:nvSpPr>
          <p:cNvPr id="17" name="Rounded Rectangle 16"/>
          <p:cNvSpPr/>
          <p:nvPr userDrawn="1"/>
        </p:nvSpPr>
        <p:spPr>
          <a:xfrm>
            <a:off x="304800" y="152400"/>
            <a:ext cx="708025" cy="9906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43000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11E6BF8-BE99-4AD6-9E2C-0A6FDE2095E0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2B179-C26A-486E-B035-E3294AB14D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9DAE2F3C-BC5A-4D82-A32E-60589B032CC2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86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>
            <a:extLst>
              <a:ext uri="{FF2B5EF4-FFF2-40B4-BE49-F238E27FC236}">
                <a16:creationId xmlns:a16="http://schemas.microsoft.com/office/drawing/2014/main" id="{921177B3-157E-47C1-A912-92EAB063CBF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99B04EAB-100C-4970-A549-F9AEF0466B5F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47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E31D6BF-CA8A-4F5C-8D12-00C5D477683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D9EAD13B-1B79-48E9-84CD-D24770B6824F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479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1AF5AED-DABC-4C45-A814-0DDDF225C47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11E6BF8-BE99-4AD6-9E2C-0A6FDE2095E0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358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7C448B-32D3-440E-AA9C-82BF26AD91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B3C482BA-E04F-4D55-B497-92FE24BDB42A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94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739257A-2BD1-4334-A076-DFD3837767E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155CE2D2-257C-4E2C-81EA-D86A4B695C52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30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F51762C-49E2-4451-8E42-E2BF2B4B1DA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C508A812-6385-4561-8CFF-8DBEE1925B25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47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6516E51-426B-4381-9D2F-10BADD31755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586889F7-57D4-455F-9204-70F28D6C7E05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985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>
            <a:extLst>
              <a:ext uri="{FF2B5EF4-FFF2-40B4-BE49-F238E27FC236}">
                <a16:creationId xmlns:a16="http://schemas.microsoft.com/office/drawing/2014/main" id="{E90993CD-7947-43D8-9BBA-256758992832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69863" y="436563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9CB59E23-0DCA-4ED0-955C-880C8CE603EC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517525" y="228600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cs typeface="+mn-cs"/>
              </a:rPr>
              <a:t>&amp;</a:t>
            </a: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4FE5FBB1-CAE3-4F4A-AC90-C8BFF82C97C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517525" y="647700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cs typeface="+mn-cs"/>
              </a:rPr>
              <a:t>BB</a:t>
            </a:r>
            <a:endParaRPr lang="en-US" sz="1600" b="1" baseline="30000">
              <a:solidFill>
                <a:schemeClr val="bg1"/>
              </a:solidFill>
              <a:cs typeface="+mn-cs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E4C2B6F9-728C-4DCF-ABE9-EABFC83D66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93F371C6-BCF2-4CB4-971B-EB7F617DFE30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52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675" r:id="rId12"/>
    <p:sldLayoutId id="2147483679" r:id="rId13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984FF1D-15B6-45D9-ACA2-CF8BF2F8DCD0}"/>
              </a:ext>
            </a:extLst>
          </p:cNvPr>
          <p:cNvSpPr/>
          <p:nvPr/>
        </p:nvSpPr>
        <p:spPr>
          <a:xfrm>
            <a:off x="76200" y="1659285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800" b="1" dirty="0">
                <a:latin typeface="+mj-lt"/>
              </a:rPr>
              <a:t>THÔNG TIN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TIẾT GIẢNG</a:t>
            </a:r>
          </a:p>
          <a:p>
            <a:pPr algn="ctr"/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học phần: LẬP TRÌNH HƯƠNG ĐỐI TƯỢNG</a:t>
            </a:r>
          </a:p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 DH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15B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Tên bài giảng: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ƠNG 3. 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VỀ JAVA (TT)</a:t>
            </a:r>
          </a:p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 thực hiện: 1 tiết 		Ngày dạy: 17/09/2019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iảng viên thực hiện: Đặng Văn Thuận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AutoShape 6"/>
          <p:cNvSpPr>
            <a:spLocks noChangeArrowheads="1"/>
          </p:cNvSpPr>
          <p:nvPr/>
        </p:nvSpPr>
        <p:spPr bwMode="gray">
          <a:xfrm>
            <a:off x="2209800" y="2215938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</a:t>
            </a:r>
            <a:endParaRPr lang="en-US" baseline="30000"/>
          </a:p>
        </p:txBody>
      </p:sp>
      <p:sp>
        <p:nvSpPr>
          <p:cNvPr id="82" name="AutoShape 6"/>
          <p:cNvSpPr>
            <a:spLocks noChangeArrowheads="1"/>
          </p:cNvSpPr>
          <p:nvPr/>
        </p:nvSpPr>
        <p:spPr bwMode="gray">
          <a:xfrm>
            <a:off x="2209800" y="2673138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</a:t>
            </a:r>
            <a:endParaRPr lang="en-US" baseline="30000"/>
          </a:p>
        </p:txBody>
      </p:sp>
      <p:sp>
        <p:nvSpPr>
          <p:cNvPr id="83" name="AutoShape 6"/>
          <p:cNvSpPr>
            <a:spLocks noChangeArrowheads="1"/>
          </p:cNvSpPr>
          <p:nvPr/>
        </p:nvSpPr>
        <p:spPr bwMode="gray">
          <a:xfrm>
            <a:off x="2209800" y="3130338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</a:t>
            </a:r>
            <a:endParaRPr lang="en-US" baseline="30000"/>
          </a:p>
        </p:txBody>
      </p:sp>
      <p:sp>
        <p:nvSpPr>
          <p:cNvPr id="20485" name="Title 1"/>
          <p:cNvSpPr>
            <a:spLocks noGrp="1"/>
          </p:cNvSpPr>
          <p:nvPr>
            <p:ph type="title"/>
          </p:nvPr>
        </p:nvSpPr>
        <p:spPr>
          <a:xfrm>
            <a:off x="1143000" y="-2127462"/>
            <a:ext cx="8001000" cy="563563"/>
          </a:xfrm>
        </p:spPr>
        <p:txBody>
          <a:bodyPr>
            <a:no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0663"/>
            <a:ext cx="8305800" cy="3661738"/>
          </a:xfrm>
        </p:spPr>
        <p:txBody>
          <a:bodyPr/>
          <a:lstStyle/>
          <a:p>
            <a:pPr>
              <a:defRPr/>
            </a:pPr>
            <a:r>
              <a:rPr lang="en-US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Ví</a:t>
            </a: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dụ</a:t>
            </a:r>
            <a:endParaRPr lang="en-US" sz="24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457200" y="933101"/>
            <a:ext cx="1524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62000" y="990829"/>
            <a:ext cx="84067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[][] </a:t>
            </a:r>
            <a:r>
              <a:rPr lang="en-US" sz="2400" b="1" dirty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e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 {{1,2,3,4},{5,6,7,8},{9,10,11,12}};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gray">
          <a:xfrm>
            <a:off x="2667000" y="2215938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/>
              <a:t>1</a:t>
            </a: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gray">
          <a:xfrm>
            <a:off x="3124200" y="2215938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/>
              <a:t>2</a:t>
            </a:r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gray">
          <a:xfrm>
            <a:off x="3581400" y="2215938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/>
              <a:t>3</a:t>
            </a: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gray">
          <a:xfrm>
            <a:off x="4038600" y="2215938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/>
              <a:t>4</a:t>
            </a:r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gray">
          <a:xfrm>
            <a:off x="4495800" y="2215938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/>
              <a:t>5</a:t>
            </a:r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gray">
          <a:xfrm>
            <a:off x="5867400" y="2215938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/>
              <a:t>8</a:t>
            </a:r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gray">
          <a:xfrm>
            <a:off x="6324600" y="2215938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/>
              <a:t>9</a:t>
            </a:r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gray">
          <a:xfrm>
            <a:off x="6781800" y="2215938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/>
              <a:t>10</a:t>
            </a: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gray">
          <a:xfrm>
            <a:off x="4953000" y="2215938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/>
              <a:t>6</a:t>
            </a: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gray">
          <a:xfrm>
            <a:off x="5410200" y="2215938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/>
              <a:t>7</a:t>
            </a:r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gray">
          <a:xfrm>
            <a:off x="2667000" y="1758738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</a:t>
            </a:r>
            <a:endParaRPr lang="en-US" baseline="30000"/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gray">
          <a:xfrm>
            <a:off x="3124200" y="1758738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</a:t>
            </a:r>
            <a:endParaRPr lang="en-US" baseline="30000"/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gray">
          <a:xfrm>
            <a:off x="3581400" y="1758738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</a:t>
            </a:r>
            <a:endParaRPr lang="en-US" baseline="30000"/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gray">
          <a:xfrm>
            <a:off x="4038600" y="1758738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3</a:t>
            </a:r>
            <a:endParaRPr lang="en-US" baseline="30000"/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gray">
          <a:xfrm>
            <a:off x="4495800" y="1758738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4</a:t>
            </a:r>
            <a:endParaRPr lang="en-US" baseline="30000"/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gray">
          <a:xfrm>
            <a:off x="5867400" y="1758738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7</a:t>
            </a:r>
            <a:endParaRPr lang="en-US" baseline="30000"/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gray">
          <a:xfrm>
            <a:off x="6324600" y="1758738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8</a:t>
            </a:r>
            <a:endParaRPr lang="en-US" baseline="30000"/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gray">
          <a:xfrm>
            <a:off x="4953000" y="1758738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5</a:t>
            </a:r>
            <a:endParaRPr lang="en-US" baseline="30000"/>
          </a:p>
        </p:txBody>
      </p:sp>
      <p:sp>
        <p:nvSpPr>
          <p:cNvPr id="50" name="AutoShape 6"/>
          <p:cNvSpPr>
            <a:spLocks noChangeArrowheads="1"/>
          </p:cNvSpPr>
          <p:nvPr/>
        </p:nvSpPr>
        <p:spPr bwMode="gray">
          <a:xfrm>
            <a:off x="5410200" y="1758738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6</a:t>
            </a:r>
            <a:endParaRPr lang="en-US" baseline="30000"/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gray">
          <a:xfrm>
            <a:off x="6781800" y="1758738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9</a:t>
            </a:r>
            <a:endParaRPr lang="en-US" baseline="30000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60172" y="2143688"/>
            <a:ext cx="1752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</a:p>
        </p:txBody>
      </p:sp>
      <p:sp>
        <p:nvSpPr>
          <p:cNvPr id="53" name="AutoShape 6"/>
          <p:cNvSpPr>
            <a:spLocks noChangeArrowheads="1"/>
          </p:cNvSpPr>
          <p:nvPr/>
        </p:nvSpPr>
        <p:spPr bwMode="gray">
          <a:xfrm>
            <a:off x="7239000" y="2215938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/>
              <a:t>11</a:t>
            </a:r>
          </a:p>
        </p:txBody>
      </p:sp>
      <p:sp>
        <p:nvSpPr>
          <p:cNvPr id="54" name="AutoShape 6"/>
          <p:cNvSpPr>
            <a:spLocks noChangeArrowheads="1"/>
          </p:cNvSpPr>
          <p:nvPr/>
        </p:nvSpPr>
        <p:spPr bwMode="gray">
          <a:xfrm>
            <a:off x="7696200" y="2215938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/>
              <a:t>12</a:t>
            </a:r>
          </a:p>
        </p:txBody>
      </p:sp>
      <p:sp>
        <p:nvSpPr>
          <p:cNvPr id="55" name="AutoShape 6"/>
          <p:cNvSpPr>
            <a:spLocks noChangeArrowheads="1"/>
          </p:cNvSpPr>
          <p:nvPr/>
        </p:nvSpPr>
        <p:spPr bwMode="gray">
          <a:xfrm>
            <a:off x="7239000" y="1758738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10</a:t>
            </a:r>
            <a:endParaRPr lang="en-US" baseline="30000"/>
          </a:p>
        </p:txBody>
      </p:sp>
      <p:sp>
        <p:nvSpPr>
          <p:cNvPr id="56" name="AutoShape 6"/>
          <p:cNvSpPr>
            <a:spLocks noChangeArrowheads="1"/>
          </p:cNvSpPr>
          <p:nvPr/>
        </p:nvSpPr>
        <p:spPr bwMode="gray">
          <a:xfrm>
            <a:off x="7696200" y="1758738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11</a:t>
            </a:r>
            <a:endParaRPr lang="en-US" baseline="30000"/>
          </a:p>
        </p:txBody>
      </p:sp>
      <p:sp>
        <p:nvSpPr>
          <p:cNvPr id="73" name="AutoShape 6"/>
          <p:cNvSpPr>
            <a:spLocks noChangeArrowheads="1"/>
          </p:cNvSpPr>
          <p:nvPr/>
        </p:nvSpPr>
        <p:spPr bwMode="gray">
          <a:xfrm>
            <a:off x="2667000" y="2673138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/>
              <a:t>5</a:t>
            </a:r>
          </a:p>
        </p:txBody>
      </p:sp>
      <p:sp>
        <p:nvSpPr>
          <p:cNvPr id="74" name="AutoShape 6"/>
          <p:cNvSpPr>
            <a:spLocks noChangeArrowheads="1"/>
          </p:cNvSpPr>
          <p:nvPr/>
        </p:nvSpPr>
        <p:spPr bwMode="gray">
          <a:xfrm>
            <a:off x="4038600" y="2673138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/>
              <a:t>8</a:t>
            </a:r>
          </a:p>
        </p:txBody>
      </p:sp>
      <p:sp>
        <p:nvSpPr>
          <p:cNvPr id="75" name="AutoShape 6"/>
          <p:cNvSpPr>
            <a:spLocks noChangeArrowheads="1"/>
          </p:cNvSpPr>
          <p:nvPr/>
        </p:nvSpPr>
        <p:spPr bwMode="gray">
          <a:xfrm>
            <a:off x="2667000" y="3130338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/>
              <a:t>9</a:t>
            </a:r>
          </a:p>
        </p:txBody>
      </p:sp>
      <p:sp>
        <p:nvSpPr>
          <p:cNvPr id="77" name="AutoShape 6"/>
          <p:cNvSpPr>
            <a:spLocks noChangeArrowheads="1"/>
          </p:cNvSpPr>
          <p:nvPr/>
        </p:nvSpPr>
        <p:spPr bwMode="gray">
          <a:xfrm>
            <a:off x="3124200" y="2673138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/>
              <a:t>6</a:t>
            </a:r>
          </a:p>
        </p:txBody>
      </p:sp>
      <p:sp>
        <p:nvSpPr>
          <p:cNvPr id="78" name="AutoShape 6"/>
          <p:cNvSpPr>
            <a:spLocks noChangeArrowheads="1"/>
          </p:cNvSpPr>
          <p:nvPr/>
        </p:nvSpPr>
        <p:spPr bwMode="gray">
          <a:xfrm>
            <a:off x="3581400" y="2673138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/>
              <a:t>7</a:t>
            </a:r>
          </a:p>
        </p:txBody>
      </p:sp>
      <p:sp>
        <p:nvSpPr>
          <p:cNvPr id="79" name="AutoShape 6"/>
          <p:cNvSpPr>
            <a:spLocks noChangeArrowheads="1"/>
          </p:cNvSpPr>
          <p:nvPr/>
        </p:nvSpPr>
        <p:spPr bwMode="gray">
          <a:xfrm>
            <a:off x="3581400" y="3130338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/>
              <a:t>11</a:t>
            </a:r>
          </a:p>
        </p:txBody>
      </p:sp>
      <p:sp>
        <p:nvSpPr>
          <p:cNvPr id="80" name="AutoShape 6"/>
          <p:cNvSpPr>
            <a:spLocks noChangeArrowheads="1"/>
          </p:cNvSpPr>
          <p:nvPr/>
        </p:nvSpPr>
        <p:spPr bwMode="gray">
          <a:xfrm>
            <a:off x="4038600" y="3130338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/>
              <a:t>12</a:t>
            </a:r>
          </a:p>
        </p:txBody>
      </p:sp>
      <p:sp>
        <p:nvSpPr>
          <p:cNvPr id="76" name="AutoShape 6"/>
          <p:cNvSpPr>
            <a:spLocks noChangeArrowheads="1"/>
          </p:cNvSpPr>
          <p:nvPr/>
        </p:nvSpPr>
        <p:spPr bwMode="gray">
          <a:xfrm>
            <a:off x="3124200" y="3130338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/>
              <a:t>10</a:t>
            </a:r>
          </a:p>
        </p:txBody>
      </p:sp>
      <p:sp>
        <p:nvSpPr>
          <p:cNvPr id="84" name="AutoShape 6"/>
          <p:cNvSpPr>
            <a:spLocks noChangeArrowheads="1"/>
          </p:cNvSpPr>
          <p:nvPr/>
        </p:nvSpPr>
        <p:spPr bwMode="gray">
          <a:xfrm>
            <a:off x="4495800" y="2673138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/>
              <a:t>9</a:t>
            </a:r>
          </a:p>
        </p:txBody>
      </p:sp>
      <p:sp>
        <p:nvSpPr>
          <p:cNvPr id="85" name="AutoShape 6"/>
          <p:cNvSpPr>
            <a:spLocks noChangeArrowheads="1"/>
          </p:cNvSpPr>
          <p:nvPr/>
        </p:nvSpPr>
        <p:spPr bwMode="gray">
          <a:xfrm>
            <a:off x="5410200" y="2673138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/>
              <a:t>11</a:t>
            </a:r>
          </a:p>
        </p:txBody>
      </p:sp>
      <p:sp>
        <p:nvSpPr>
          <p:cNvPr id="86" name="AutoShape 6"/>
          <p:cNvSpPr>
            <a:spLocks noChangeArrowheads="1"/>
          </p:cNvSpPr>
          <p:nvPr/>
        </p:nvSpPr>
        <p:spPr bwMode="gray">
          <a:xfrm>
            <a:off x="5867400" y="2673138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/>
              <a:t>12</a:t>
            </a:r>
          </a:p>
        </p:txBody>
      </p:sp>
      <p:sp>
        <p:nvSpPr>
          <p:cNvPr id="87" name="AutoShape 6"/>
          <p:cNvSpPr>
            <a:spLocks noChangeArrowheads="1"/>
          </p:cNvSpPr>
          <p:nvPr/>
        </p:nvSpPr>
        <p:spPr bwMode="gray">
          <a:xfrm>
            <a:off x="4953000" y="2673138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/>
              <a:t>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EC2A84-BA35-4C9F-8ADE-62160DBE4CDE}"/>
              </a:ext>
            </a:extLst>
          </p:cNvPr>
          <p:cNvSpPr/>
          <p:nvPr/>
        </p:nvSpPr>
        <p:spPr>
          <a:xfrm>
            <a:off x="762000" y="4419601"/>
            <a:ext cx="77023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e[0,0]=1 e[0,1]=2 e[0,2]=3 e[0,3]=4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e[1,0]=5 e[1,1]=6 e[1,2]=7 e[1,3]=8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e[2,0]=9 e[2,1]=10 e[2,2]=11 e[2,3]=12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938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-0.2 0.06667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33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-0.2 0.06667 " pathEditMode="relative" rAng="0" ptsTypes="AA">
                                      <p:cBhvr>
                                        <p:cTn id="1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33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-0.2 0.06667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33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-0.2 0.06667 " pathEditMode="relative" rAng="0" ptsTypes="AA">
                                      <p:cBhvr>
                                        <p:cTn id="1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33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-0.2 0.06667 " pathEditMode="relative" rAng="0" ptsTypes="AA">
                                      <p:cBhvr>
                                        <p:cTn id="1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33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-0.2 0.06667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33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-0.2 0.06667 " pathEditMode="relative" rAng="0" ptsTypes="AA">
                                      <p:cBhvr>
                                        <p:cTn id="1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33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-0.2 0.06667 " pathEditMode="relative" rAng="0" ptsTypes="AA">
                                      <p:cBhvr>
                                        <p:cTn id="1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-0.2 0.06666 " pathEditMode="relative" rAng="0" ptsTypes="AA">
                                      <p:cBhvr>
                                        <p:cTn id="19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33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-0.2 0.06666 " pathEditMode="relative" rAng="0" ptsTypes="AA">
                                      <p:cBhvr>
                                        <p:cTn id="19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33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-0.2 0.06666 " pathEditMode="relative" rAng="0" ptsTypes="AA">
                                      <p:cBhvr>
                                        <p:cTn id="19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33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-0.2 0.06666 " pathEditMode="relative" rAng="0" ptsTypes="AA">
                                      <p:cBhvr>
                                        <p:cTn id="20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2" grpId="0" animBg="1"/>
      <p:bldP spid="43" grpId="0" animBg="1"/>
      <p:bldP spid="44" grpId="0" animBg="1"/>
      <p:bldP spid="45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6" grpId="0" animBg="1"/>
      <p:bldP spid="56" grpId="1" animBg="1"/>
      <p:bldP spid="73" grpId="0" animBg="1"/>
      <p:bldP spid="74" grpId="0" animBg="1"/>
      <p:bldP spid="75" grpId="0" animBg="1"/>
      <p:bldP spid="77" grpId="0" animBg="1"/>
      <p:bldP spid="78" grpId="0" animBg="1"/>
      <p:bldP spid="79" grpId="0" animBg="1"/>
      <p:bldP spid="80" grpId="0" animBg="1"/>
      <p:bldP spid="76" grpId="0" animBg="1"/>
      <p:bldP spid="84" grpId="0" animBg="1"/>
      <p:bldP spid="84" grpId="1" animBg="1"/>
      <p:bldP spid="84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723900" y="660885"/>
            <a:ext cx="7543800" cy="914400"/>
          </a:xfrm>
        </p:spPr>
        <p:txBody>
          <a:bodyPr>
            <a:no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28800"/>
            <a:ext cx="7968049" cy="4038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Thông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qua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chỉ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số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Ví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dụ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defRPr/>
            </a:pPr>
            <a:r>
              <a:rPr lang="en-US" dirty="0"/>
              <a:t>Cho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  <a:p>
            <a:pPr lvl="2">
              <a:defRPr/>
            </a:pP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Truy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xuất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hợp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lệ</a:t>
            </a:r>
            <a:r>
              <a:rPr lang="en-US" dirty="0"/>
              <a:t>: a[0], a[1], a[2], a[3]</a:t>
            </a:r>
          </a:p>
          <a:p>
            <a:pPr lvl="2">
              <a:defRPr/>
            </a:pPr>
            <a:r>
              <a:rPr lang="en-US" dirty="0" err="1">
                <a:solidFill>
                  <a:srgbClr val="FF0000"/>
                </a:solidFill>
              </a:rPr>
              <a:t>Không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lệ</a:t>
            </a:r>
            <a:r>
              <a:rPr lang="en-US" dirty="0"/>
              <a:t>: a[-1], a[4], a[5], …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NMLT - Mảng một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70559" y="1846732"/>
            <a:ext cx="1524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71150" y="2380132"/>
            <a:ext cx="79680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tên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biến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mảng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gt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cs1&gt;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]…[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gt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csn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3657600"/>
            <a:ext cx="1524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3733800"/>
            <a:ext cx="731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Int[] a= new int[4];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4800600" y="3657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5257800" y="3657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5715000" y="3657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6172200" y="3657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4800600" y="3200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</a:t>
            </a:r>
            <a:endParaRPr lang="en-US" baseline="3000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>
            <a:off x="5257800" y="3200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</a:t>
            </a:r>
            <a:endParaRPr lang="en-US" baseline="3000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5715000" y="3200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</a:t>
            </a:r>
            <a:endParaRPr lang="en-US" baseline="3000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gray">
          <a:xfrm>
            <a:off x="6172200" y="3200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3</a:t>
            </a:r>
            <a:endParaRPr lang="en-US" baseline="3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Yêu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cầu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defRPr/>
            </a:pPr>
            <a:r>
              <a:rPr lang="en-US" sz="2400" dirty="0"/>
              <a:t>Cho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, </a:t>
            </a:r>
            <a:r>
              <a:rPr lang="en-US" sz="2400" dirty="0" err="1"/>
              <a:t>số</a:t>
            </a:r>
            <a:r>
              <a:rPr lang="en-US" sz="2400" dirty="0"/>
              <a:t> l</a:t>
            </a:r>
            <a:r>
              <a:rPr lang="vi-VN" sz="2400" dirty="0"/>
              <a:t>ượ</a:t>
            </a:r>
            <a:r>
              <a:rPr lang="en-US" sz="2400" dirty="0"/>
              <a:t>ng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dirty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>
              <a:defRPr/>
            </a:pPr>
            <a:r>
              <a:rPr lang="en-US" sz="2400" dirty="0"/>
              <a:t>Cho tr</a:t>
            </a:r>
            <a:r>
              <a:rPr lang="vi-VN" sz="2400" dirty="0"/>
              <a:t>ướ</a:t>
            </a:r>
            <a:r>
              <a:rPr lang="en-US" sz="2400" dirty="0"/>
              <a:t>c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l</a:t>
            </a:r>
            <a:r>
              <a:rPr lang="vi-VN" sz="2400" dirty="0"/>
              <a:t>ượ</a:t>
            </a:r>
            <a:r>
              <a:rPr lang="en-US" sz="2400" dirty="0"/>
              <a:t>ng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MAX</a:t>
            </a:r>
            <a:r>
              <a:rPr lang="en-US" sz="2400" dirty="0"/>
              <a:t>.</a:t>
            </a:r>
          </a:p>
          <a:p>
            <a:pPr lvl="1">
              <a:defRPr/>
            </a:pP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số</a:t>
            </a:r>
            <a:r>
              <a:rPr lang="en-US" sz="2400" dirty="0">
                <a:solidFill>
                  <a:srgbClr val="FF0000"/>
                </a:solidFill>
              </a:rPr>
              <a:t> l</a:t>
            </a:r>
            <a:r>
              <a:rPr lang="vi-VN" sz="2400" dirty="0">
                <a:solidFill>
                  <a:srgbClr val="FF0000"/>
                </a:solidFill>
              </a:rPr>
              <a:t>ượ</a:t>
            </a:r>
            <a:r>
              <a:rPr lang="en-US" sz="2400" dirty="0">
                <a:solidFill>
                  <a:srgbClr val="FF0000"/>
                </a:solidFill>
              </a:rPr>
              <a:t>ng </a:t>
            </a:r>
            <a:r>
              <a:rPr lang="en-US" sz="2400" dirty="0" err="1">
                <a:solidFill>
                  <a:srgbClr val="FF0000"/>
                </a:solidFill>
              </a:rPr>
              <a:t>phần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tử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thực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sự</a:t>
            </a:r>
            <a:r>
              <a:rPr lang="en-US" sz="2400" dirty="0">
                <a:solidFill>
                  <a:srgbClr val="FF0000"/>
                </a:solidFill>
              </a:rPr>
              <a:t> 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r>
              <a:rPr lang="en-US" sz="2400" dirty="0"/>
              <a:t>.</a:t>
            </a:r>
          </a:p>
          <a:p>
            <a:pPr lvl="1">
              <a:defRPr/>
            </a:pP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 </a:t>
            </a:r>
            <a:r>
              <a:rPr lang="vi-VN" sz="2400" dirty="0"/>
              <a:t>đế</a:t>
            </a:r>
            <a:r>
              <a:rPr lang="en-US" sz="2400" dirty="0"/>
              <a:t>n </a:t>
            </a:r>
            <a:r>
              <a:rPr lang="en-US" sz="2400" dirty="0" err="1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rgbClr val="FF0000"/>
                </a:solidFill>
              </a:rPr>
              <a:t> – 1</a:t>
            </a:r>
            <a:r>
              <a:rPr lang="en-US" sz="2400" dirty="0"/>
              <a:t>.</a:t>
            </a:r>
            <a:endParaRPr lang="en-US" dirty="0"/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NMLT - Mảng một chiều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1021080" y="5105400"/>
            <a:ext cx="4160520" cy="1295400"/>
          </a:xfrm>
          <a:prstGeom prst="roundRect">
            <a:avLst>
              <a:gd name="adj" fmla="val 7935"/>
            </a:avLst>
          </a:prstGeom>
          <a:ln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4419600" y="5516563"/>
            <a:ext cx="731838" cy="731837"/>
            <a:chOff x="2016" y="1920"/>
            <a:chExt cx="1680" cy="1680"/>
          </a:xfrm>
        </p:grpSpPr>
        <p:sp>
          <p:nvSpPr>
            <p:cNvPr id="33838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9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 Box 24"/>
          <p:cNvSpPr txBox="1">
            <a:spLocks noChangeArrowheads="1"/>
          </p:cNvSpPr>
          <p:nvPr/>
        </p:nvSpPr>
        <p:spPr bwMode="gray">
          <a:xfrm>
            <a:off x="44958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4</a:t>
            </a:r>
            <a:endParaRPr lang="en-US" sz="2000" b="1" baseline="-250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4419600" y="5516563"/>
            <a:ext cx="731838" cy="731837"/>
            <a:chOff x="2016" y="1920"/>
            <a:chExt cx="1680" cy="1680"/>
          </a:xfrm>
        </p:grpSpPr>
        <p:sp>
          <p:nvSpPr>
            <p:cNvPr id="33836" name="Oval 1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33CC33"/>
                </a:gs>
                <a:gs pos="100000">
                  <a:srgbClr val="0C320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7" name="Freeform 1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1066800" y="5516563"/>
            <a:ext cx="731838" cy="731837"/>
            <a:chOff x="2016" y="1920"/>
            <a:chExt cx="1680" cy="1680"/>
          </a:xfrm>
        </p:grpSpPr>
        <p:sp>
          <p:nvSpPr>
            <p:cNvPr id="33834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5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 Box 24"/>
          <p:cNvSpPr txBox="1">
            <a:spLocks noChangeArrowheads="1"/>
          </p:cNvSpPr>
          <p:nvPr/>
        </p:nvSpPr>
        <p:spPr bwMode="gray">
          <a:xfrm>
            <a:off x="11430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0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7" name="Group 21"/>
          <p:cNvGrpSpPr>
            <a:grpSpLocks/>
          </p:cNvGrpSpPr>
          <p:nvPr/>
        </p:nvGrpSpPr>
        <p:grpSpPr bwMode="auto">
          <a:xfrm>
            <a:off x="1905000" y="5516563"/>
            <a:ext cx="731838" cy="731837"/>
            <a:chOff x="2016" y="1920"/>
            <a:chExt cx="1680" cy="1680"/>
          </a:xfrm>
        </p:grpSpPr>
        <p:sp>
          <p:nvSpPr>
            <p:cNvPr id="33832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3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 Box 24"/>
          <p:cNvSpPr txBox="1">
            <a:spLocks noChangeArrowheads="1"/>
          </p:cNvSpPr>
          <p:nvPr/>
        </p:nvSpPr>
        <p:spPr bwMode="gray">
          <a:xfrm>
            <a:off x="19812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2743200" y="5516563"/>
            <a:ext cx="731838" cy="731837"/>
            <a:chOff x="2016" y="1920"/>
            <a:chExt cx="1680" cy="1680"/>
          </a:xfrm>
        </p:grpSpPr>
        <p:sp>
          <p:nvSpPr>
            <p:cNvPr id="33830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1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Text Box 24"/>
          <p:cNvSpPr txBox="1">
            <a:spLocks noChangeArrowheads="1"/>
          </p:cNvSpPr>
          <p:nvPr/>
        </p:nvSpPr>
        <p:spPr bwMode="gray">
          <a:xfrm>
            <a:off x="28194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2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5" name="Group 21"/>
          <p:cNvGrpSpPr>
            <a:grpSpLocks/>
          </p:cNvGrpSpPr>
          <p:nvPr/>
        </p:nvGrpSpPr>
        <p:grpSpPr bwMode="auto">
          <a:xfrm>
            <a:off x="3581400" y="5516563"/>
            <a:ext cx="731838" cy="731837"/>
            <a:chOff x="2016" y="1920"/>
            <a:chExt cx="1680" cy="1680"/>
          </a:xfrm>
        </p:grpSpPr>
        <p:sp>
          <p:nvSpPr>
            <p:cNvPr id="33828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9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Text Box 24"/>
          <p:cNvSpPr txBox="1">
            <a:spLocks noChangeArrowheads="1"/>
          </p:cNvSpPr>
          <p:nvPr/>
        </p:nvSpPr>
        <p:spPr bwMode="gray">
          <a:xfrm>
            <a:off x="36576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3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9" name="Group 21"/>
          <p:cNvGrpSpPr>
            <a:grpSpLocks/>
          </p:cNvGrpSpPr>
          <p:nvPr/>
        </p:nvGrpSpPr>
        <p:grpSpPr bwMode="auto">
          <a:xfrm>
            <a:off x="6934200" y="5516563"/>
            <a:ext cx="731838" cy="731837"/>
            <a:chOff x="2016" y="1920"/>
            <a:chExt cx="1680" cy="1680"/>
          </a:xfrm>
        </p:grpSpPr>
        <p:sp>
          <p:nvSpPr>
            <p:cNvPr id="33826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7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" name="Text Box 24"/>
          <p:cNvSpPr txBox="1">
            <a:spLocks noChangeArrowheads="1"/>
          </p:cNvSpPr>
          <p:nvPr/>
        </p:nvSpPr>
        <p:spPr bwMode="gray">
          <a:xfrm>
            <a:off x="6705600" y="5135563"/>
            <a:ext cx="121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MAX - 1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gray">
          <a:xfrm>
            <a:off x="4343400" y="5162550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 - 1 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4" name="Text Box 24"/>
          <p:cNvSpPr txBox="1">
            <a:spLocks noChangeArrowheads="1"/>
          </p:cNvSpPr>
          <p:nvPr/>
        </p:nvSpPr>
        <p:spPr bwMode="gray">
          <a:xfrm>
            <a:off x="6172200" y="56689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5" name="Text Box 24"/>
          <p:cNvSpPr txBox="1">
            <a:spLocks noChangeArrowheads="1"/>
          </p:cNvSpPr>
          <p:nvPr/>
        </p:nvSpPr>
        <p:spPr bwMode="gray">
          <a:xfrm>
            <a:off x="3657600" y="5680075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36" name="Group 11"/>
          <p:cNvGrpSpPr>
            <a:grpSpLocks/>
          </p:cNvGrpSpPr>
          <p:nvPr/>
        </p:nvGrpSpPr>
        <p:grpSpPr bwMode="auto">
          <a:xfrm>
            <a:off x="1905000" y="5516563"/>
            <a:ext cx="731838" cy="731837"/>
            <a:chOff x="2016" y="1920"/>
            <a:chExt cx="1680" cy="1680"/>
          </a:xfrm>
        </p:grpSpPr>
        <p:sp>
          <p:nvSpPr>
            <p:cNvPr id="33824" name="Oval 1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33CC33"/>
                </a:gs>
                <a:gs pos="100000">
                  <a:srgbClr val="0C320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5" name="Freeform 1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11"/>
          <p:cNvGrpSpPr>
            <a:grpSpLocks/>
          </p:cNvGrpSpPr>
          <p:nvPr/>
        </p:nvGrpSpPr>
        <p:grpSpPr bwMode="auto">
          <a:xfrm>
            <a:off x="1066800" y="5516563"/>
            <a:ext cx="731838" cy="731837"/>
            <a:chOff x="2016" y="1920"/>
            <a:chExt cx="1680" cy="1680"/>
          </a:xfrm>
        </p:grpSpPr>
        <p:sp>
          <p:nvSpPr>
            <p:cNvPr id="33822" name="Oval 1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33CC33"/>
                </a:gs>
                <a:gs pos="100000">
                  <a:srgbClr val="0C320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3" name="Freeform 1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" name="Group 11"/>
          <p:cNvGrpSpPr>
            <a:grpSpLocks/>
          </p:cNvGrpSpPr>
          <p:nvPr/>
        </p:nvGrpSpPr>
        <p:grpSpPr bwMode="auto">
          <a:xfrm>
            <a:off x="2743200" y="5516563"/>
            <a:ext cx="731838" cy="731837"/>
            <a:chOff x="2016" y="1920"/>
            <a:chExt cx="1680" cy="1680"/>
          </a:xfrm>
        </p:grpSpPr>
        <p:sp>
          <p:nvSpPr>
            <p:cNvPr id="33820" name="Oval 1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33CC33"/>
                </a:gs>
                <a:gs pos="100000">
                  <a:srgbClr val="0C320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1" name="Freeform 1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" name="Text Box 24"/>
          <p:cNvSpPr txBox="1">
            <a:spLocks noChangeArrowheads="1"/>
          </p:cNvSpPr>
          <p:nvPr/>
        </p:nvSpPr>
        <p:spPr bwMode="gray">
          <a:xfrm>
            <a:off x="5334000" y="56642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6" grpId="0"/>
      <p:bldP spid="20" grpId="0"/>
      <p:bldP spid="24" grpId="0"/>
      <p:bldP spid="28" grpId="0"/>
      <p:bldP spid="28" grpId="1"/>
      <p:bldP spid="32" grpId="0"/>
      <p:bldP spid="33" grpId="0"/>
      <p:bldP spid="34" grpId="0"/>
      <p:bldP spid="35" grpId="0"/>
      <p:bldP spid="35" grpId="1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851792" y="457201"/>
            <a:ext cx="7543800" cy="62779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93471" y="6630382"/>
            <a:ext cx="3617103" cy="365125"/>
          </a:xfrm>
          <a:noFill/>
        </p:spPr>
        <p:txBody>
          <a:bodyPr/>
          <a:lstStyle/>
          <a:p>
            <a:r>
              <a:rPr lang="en-US"/>
              <a:t>NMLT - Mảng một chiều</a:t>
            </a:r>
          </a:p>
        </p:txBody>
      </p:sp>
      <p:sp>
        <p:nvSpPr>
          <p:cNvPr id="7" name="Rounded Rectangle 6">
            <a:hlinkClick r:id="" action="ppaction://noaction"/>
          </p:cNvPr>
          <p:cNvSpPr/>
          <p:nvPr/>
        </p:nvSpPr>
        <p:spPr>
          <a:xfrm>
            <a:off x="41189" y="1469609"/>
            <a:ext cx="152400" cy="3429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821" name="TextBox 7"/>
          <p:cNvSpPr txBox="1">
            <a:spLocks noChangeArrowheads="1"/>
          </p:cNvSpPr>
          <p:nvPr/>
        </p:nvSpPr>
        <p:spPr bwMode="auto">
          <a:xfrm>
            <a:off x="226842" y="1568440"/>
            <a:ext cx="8875969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nhap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(int a[], int n) {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Nhap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du lieu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cho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mang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:");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Scanner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new Scanner(System.in);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for (int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System.out.printf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("a[%d]=",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]=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sc.nextInt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7937" y="1755584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28832" y="2380396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936" y="3276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28832" y="3904396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28832" y="4209196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Yêu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cầu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defRPr/>
            </a:pPr>
            <a:r>
              <a:rPr lang="en-US" sz="2400" dirty="0"/>
              <a:t>Cho tr</a:t>
            </a:r>
            <a:r>
              <a:rPr lang="vi-VN" sz="2400" dirty="0"/>
              <a:t>ướ</a:t>
            </a:r>
            <a:r>
              <a:rPr lang="en-US" sz="2400" dirty="0"/>
              <a:t>c 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sz="2400" dirty="0"/>
              <a:t>, </a:t>
            </a:r>
            <a:r>
              <a:rPr lang="en-US" sz="2400" dirty="0" err="1"/>
              <a:t>số</a:t>
            </a:r>
            <a:r>
              <a:rPr lang="en-US" sz="2400" dirty="0"/>
              <a:t> l</a:t>
            </a:r>
            <a:r>
              <a:rPr lang="vi-VN" sz="2400" dirty="0"/>
              <a:t>ượ</a:t>
            </a:r>
            <a:r>
              <a:rPr lang="en-US" sz="2400" dirty="0"/>
              <a:t>ng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/>
              <a:t>. </a:t>
            </a:r>
            <a:r>
              <a:rPr lang="en-US" sz="2400" dirty="0" err="1"/>
              <a:t>Hãy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nội</a:t>
            </a:r>
            <a:r>
              <a:rPr lang="en-US" sz="2400" dirty="0"/>
              <a:t> dung 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sz="2400" dirty="0"/>
              <a:t> ra </a:t>
            </a:r>
            <a:r>
              <a:rPr lang="en-US" sz="2400" dirty="0" err="1"/>
              <a:t>màn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.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dirty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>
              <a:defRPr/>
            </a:pP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 </a:t>
            </a:r>
            <a:r>
              <a:rPr lang="vi-VN" sz="2400" dirty="0"/>
              <a:t>đế</a:t>
            </a:r>
            <a:r>
              <a:rPr lang="en-US" sz="2400" dirty="0"/>
              <a:t>n </a:t>
            </a:r>
            <a:r>
              <a:rPr lang="en-US" sz="2400" dirty="0">
                <a:solidFill>
                  <a:srgbClr val="FF0000"/>
                </a:solidFill>
              </a:rPr>
              <a:t>n-1</a:t>
            </a:r>
            <a:r>
              <a:rPr lang="en-US" sz="2400" dirty="0"/>
              <a:t>.</a:t>
            </a: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NMLT - Mảng một chiều</a:t>
            </a:r>
          </a:p>
        </p:txBody>
      </p:sp>
      <p:sp>
        <p:nvSpPr>
          <p:cNvPr id="46" name="AutoShape 4"/>
          <p:cNvSpPr>
            <a:spLocks noChangeArrowheads="1"/>
          </p:cNvSpPr>
          <p:nvPr/>
        </p:nvSpPr>
        <p:spPr bwMode="gray">
          <a:xfrm>
            <a:off x="1021080" y="5105400"/>
            <a:ext cx="4160520" cy="1295400"/>
          </a:xfrm>
          <a:prstGeom prst="roundRect">
            <a:avLst>
              <a:gd name="adj" fmla="val 7935"/>
            </a:avLst>
          </a:prstGeom>
          <a:ln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419600" y="5516563"/>
            <a:ext cx="731838" cy="731837"/>
            <a:chOff x="2016" y="1920"/>
            <a:chExt cx="1680" cy="1680"/>
          </a:xfrm>
        </p:grpSpPr>
        <p:sp>
          <p:nvSpPr>
            <p:cNvPr id="35869" name="Oval 1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33CC33"/>
                </a:gs>
                <a:gs pos="100000">
                  <a:srgbClr val="0C320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0" name="Freeform 1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1905000" y="5516563"/>
            <a:ext cx="731838" cy="731837"/>
            <a:chOff x="2016" y="1920"/>
            <a:chExt cx="1680" cy="1680"/>
          </a:xfrm>
        </p:grpSpPr>
        <p:sp>
          <p:nvSpPr>
            <p:cNvPr id="35867" name="Oval 1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33CC33"/>
                </a:gs>
                <a:gs pos="100000">
                  <a:srgbClr val="0C320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8" name="Freeform 1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1066800" y="5516563"/>
            <a:ext cx="731838" cy="731837"/>
            <a:chOff x="2016" y="1920"/>
            <a:chExt cx="1680" cy="1680"/>
          </a:xfrm>
        </p:grpSpPr>
        <p:sp>
          <p:nvSpPr>
            <p:cNvPr id="35865" name="Oval 1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33CC33"/>
                </a:gs>
                <a:gs pos="100000">
                  <a:srgbClr val="0C320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6" name="Freeform 1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2743200" y="5516563"/>
            <a:ext cx="731838" cy="731837"/>
            <a:chOff x="2016" y="1920"/>
            <a:chExt cx="1680" cy="1680"/>
          </a:xfrm>
        </p:grpSpPr>
        <p:sp>
          <p:nvSpPr>
            <p:cNvPr id="35863" name="Oval 1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33CC33"/>
                </a:gs>
                <a:gs pos="100000">
                  <a:srgbClr val="0C320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4" name="Freeform 1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" name="Text Box 24"/>
          <p:cNvSpPr txBox="1">
            <a:spLocks noChangeArrowheads="1"/>
          </p:cNvSpPr>
          <p:nvPr/>
        </p:nvSpPr>
        <p:spPr bwMode="gray">
          <a:xfrm>
            <a:off x="11430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0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0" name="Text Box 24"/>
          <p:cNvSpPr txBox="1">
            <a:spLocks noChangeArrowheads="1"/>
          </p:cNvSpPr>
          <p:nvPr/>
        </p:nvSpPr>
        <p:spPr bwMode="gray">
          <a:xfrm>
            <a:off x="19812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1" name="Text Box 24"/>
          <p:cNvSpPr txBox="1">
            <a:spLocks noChangeArrowheads="1"/>
          </p:cNvSpPr>
          <p:nvPr/>
        </p:nvSpPr>
        <p:spPr bwMode="gray">
          <a:xfrm>
            <a:off x="28194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2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6934200" y="5516563"/>
            <a:ext cx="731838" cy="731837"/>
            <a:chOff x="2016" y="1920"/>
            <a:chExt cx="1680" cy="1680"/>
          </a:xfrm>
        </p:grpSpPr>
        <p:sp>
          <p:nvSpPr>
            <p:cNvPr id="35861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2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" name="Text Box 24"/>
          <p:cNvSpPr txBox="1">
            <a:spLocks noChangeArrowheads="1"/>
          </p:cNvSpPr>
          <p:nvPr/>
        </p:nvSpPr>
        <p:spPr bwMode="gray">
          <a:xfrm>
            <a:off x="6705600" y="5135563"/>
            <a:ext cx="121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MAX - 1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6" name="Text Box 24"/>
          <p:cNvSpPr txBox="1">
            <a:spLocks noChangeArrowheads="1"/>
          </p:cNvSpPr>
          <p:nvPr/>
        </p:nvSpPr>
        <p:spPr bwMode="gray">
          <a:xfrm>
            <a:off x="4343400" y="5105400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 - 1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7" name="Text Box 24"/>
          <p:cNvSpPr txBox="1">
            <a:spLocks noChangeArrowheads="1"/>
          </p:cNvSpPr>
          <p:nvPr/>
        </p:nvSpPr>
        <p:spPr bwMode="gray">
          <a:xfrm>
            <a:off x="6172200" y="56689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8" name="Text Box 24"/>
          <p:cNvSpPr txBox="1">
            <a:spLocks noChangeArrowheads="1"/>
          </p:cNvSpPr>
          <p:nvPr/>
        </p:nvSpPr>
        <p:spPr bwMode="gray">
          <a:xfrm>
            <a:off x="3657600" y="5680075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9" name="Text Box 24"/>
          <p:cNvSpPr txBox="1">
            <a:spLocks noChangeArrowheads="1"/>
          </p:cNvSpPr>
          <p:nvPr/>
        </p:nvSpPr>
        <p:spPr bwMode="gray">
          <a:xfrm>
            <a:off x="5334000" y="56642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5" grpId="0"/>
      <p:bldP spid="66" grpId="0"/>
      <p:bldP spid="67" grpId="0"/>
      <p:bldP spid="68" grpId="0"/>
      <p:bldP spid="68" grpId="1"/>
      <p:bldP spid="6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5639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NMLT - Mảng một chiều</a:t>
            </a:r>
          </a:p>
        </p:txBody>
      </p:sp>
      <p:sp>
        <p:nvSpPr>
          <p:cNvPr id="7" name="Rounded Rectangle 6">
            <a:hlinkClick r:id="" action="ppaction://noaction"/>
          </p:cNvPr>
          <p:cNvSpPr/>
          <p:nvPr/>
        </p:nvSpPr>
        <p:spPr>
          <a:xfrm>
            <a:off x="205963" y="1524001"/>
            <a:ext cx="152400" cy="2819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869" name="TextBox 7"/>
          <p:cNvSpPr txBox="1">
            <a:spLocks noChangeArrowheads="1"/>
          </p:cNvSpPr>
          <p:nvPr/>
        </p:nvSpPr>
        <p:spPr bwMode="auto">
          <a:xfrm>
            <a:off x="542273" y="1594022"/>
            <a:ext cx="83058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xuat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Mang</a:t>
            </a:r>
            <a:r>
              <a:rPr lang="en-US" sz="2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la:"</a:t>
            </a:r>
            <a: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System.</a:t>
            </a:r>
            <a:r>
              <a:rPr lang="nn-NO" sz="2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n-NO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.printf(</a:t>
            </a:r>
            <a:r>
              <a:rPr lang="nn-NO" sz="2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"a[%d]=%d\t"</a:t>
            </a:r>
            <a:r>
              <a:rPr lang="nn-NO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n-NO" sz="2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n-NO" sz="2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nn-NO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n-NO" sz="2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5875" y="3124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15875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68438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74764"/>
            <a:ext cx="7543801" cy="5602286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Yêu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cầu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defRPr/>
            </a:pPr>
            <a:r>
              <a:rPr lang="en-US" sz="2400" dirty="0"/>
              <a:t>Cho tr</a:t>
            </a:r>
            <a:r>
              <a:rPr lang="vi-VN" sz="2400" dirty="0"/>
              <a:t>ướ</a:t>
            </a:r>
            <a:r>
              <a:rPr lang="en-US" sz="2400" dirty="0"/>
              <a:t>c 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 </a:t>
            </a:r>
            <a:r>
              <a:rPr lang="en-US" sz="2400" dirty="0" err="1"/>
              <a:t>kích</a:t>
            </a:r>
            <a:r>
              <a:rPr lang="en-US" sz="2400" dirty="0"/>
              <a:t> </a:t>
            </a:r>
            <a:r>
              <a:rPr lang="en-US" sz="2400" dirty="0" err="1"/>
              <a:t>th</a:t>
            </a:r>
            <a:r>
              <a:rPr lang="vi-VN" sz="2400" dirty="0"/>
              <a:t>ướ</a:t>
            </a:r>
            <a:r>
              <a:rPr lang="en-US" sz="2400" dirty="0"/>
              <a:t>c 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/>
              <a:t>. </a:t>
            </a:r>
            <a:r>
              <a:rPr lang="en-US" sz="2400" dirty="0" err="1"/>
              <a:t>Hãy</a:t>
            </a:r>
            <a:r>
              <a:rPr lang="en-US" sz="2400" dirty="0"/>
              <a:t> </a:t>
            </a:r>
            <a:r>
              <a:rPr lang="en-US" sz="2400" dirty="0" err="1"/>
              <a:t>sắp</a:t>
            </a:r>
            <a:r>
              <a:rPr lang="en-US" sz="2400" dirty="0"/>
              <a:t> </a:t>
            </a:r>
            <a:r>
              <a:rPr lang="en-US" sz="2400" dirty="0" err="1"/>
              <a:t>xếp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 </a:t>
            </a:r>
            <a:r>
              <a:rPr lang="vi-VN" sz="2400" dirty="0"/>
              <a:t>đó</a:t>
            </a:r>
            <a:r>
              <a:rPr lang="en-US" sz="2400" dirty="0"/>
              <a:t>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vi-VN" sz="2400" dirty="0">
                <a:solidFill>
                  <a:srgbClr val="FF0000"/>
                </a:solidFill>
              </a:rPr>
              <a:t>ă</a:t>
            </a:r>
            <a:r>
              <a:rPr lang="en-US" sz="2400" dirty="0">
                <a:solidFill>
                  <a:srgbClr val="FF0000"/>
                </a:solidFill>
              </a:rPr>
              <a:t>ng </a:t>
            </a:r>
            <a:r>
              <a:rPr lang="en-US" sz="2400" dirty="0" err="1">
                <a:solidFill>
                  <a:srgbClr val="FF0000"/>
                </a:solidFill>
              </a:rPr>
              <a:t>dần</a:t>
            </a:r>
            <a:r>
              <a:rPr lang="en-US" sz="2400" dirty="0"/>
              <a:t>.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dirty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>
              <a:defRPr/>
            </a:pP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2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j</a:t>
            </a:r>
            <a:r>
              <a:rPr lang="en-US" sz="2400" dirty="0"/>
              <a:t> </a:t>
            </a:r>
            <a:r>
              <a:rPr lang="vi-VN" sz="2400" dirty="0"/>
              <a:t>để</a:t>
            </a:r>
            <a:r>
              <a:rPr lang="en-US" sz="2400" dirty="0"/>
              <a:t> so </a:t>
            </a:r>
            <a:r>
              <a:rPr lang="en-US" sz="2400" dirty="0" err="1"/>
              <a:t>sánh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cặp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hoán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cặp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nghịch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thế</a:t>
            </a:r>
            <a:r>
              <a:rPr lang="en-US" sz="2400" dirty="0"/>
              <a:t> (</a:t>
            </a:r>
            <a:r>
              <a:rPr lang="en-US" sz="2400" dirty="0" err="1"/>
              <a:t>sai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).</a:t>
            </a:r>
          </a:p>
        </p:txBody>
      </p:sp>
      <p:sp>
        <p:nvSpPr>
          <p:cNvPr id="5325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NMLT - Mảng một chiều</a:t>
            </a:r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gray">
          <a:xfrm>
            <a:off x="1021080" y="5105400"/>
            <a:ext cx="4160520" cy="1295400"/>
          </a:xfrm>
          <a:prstGeom prst="roundRect">
            <a:avLst>
              <a:gd name="adj" fmla="val 7935"/>
            </a:avLst>
          </a:prstGeom>
          <a:ln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gray">
          <a:xfrm>
            <a:off x="11430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0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gray">
          <a:xfrm>
            <a:off x="19812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2" name="Text Box 24"/>
          <p:cNvSpPr txBox="1">
            <a:spLocks noChangeArrowheads="1"/>
          </p:cNvSpPr>
          <p:nvPr/>
        </p:nvSpPr>
        <p:spPr bwMode="gray">
          <a:xfrm>
            <a:off x="28194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2</a:t>
            </a:r>
            <a:endParaRPr lang="en-US" sz="2000" b="1" baseline="-250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6934200" y="5516563"/>
            <a:ext cx="731838" cy="731837"/>
            <a:chOff x="2016" y="1920"/>
            <a:chExt cx="1680" cy="1680"/>
          </a:xfrm>
        </p:grpSpPr>
        <p:sp>
          <p:nvSpPr>
            <p:cNvPr id="53342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43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Text Box 24"/>
          <p:cNvSpPr txBox="1">
            <a:spLocks noChangeArrowheads="1"/>
          </p:cNvSpPr>
          <p:nvPr/>
        </p:nvSpPr>
        <p:spPr bwMode="gray">
          <a:xfrm>
            <a:off x="6705600" y="5135563"/>
            <a:ext cx="121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MAX - 1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7" name="Text Box 24"/>
          <p:cNvSpPr txBox="1">
            <a:spLocks noChangeArrowheads="1"/>
          </p:cNvSpPr>
          <p:nvPr/>
        </p:nvSpPr>
        <p:spPr bwMode="gray">
          <a:xfrm>
            <a:off x="4343400" y="5105400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 – 1 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gray">
          <a:xfrm>
            <a:off x="6172200" y="56689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Text Box 24"/>
          <p:cNvSpPr txBox="1">
            <a:spLocks noChangeArrowheads="1"/>
          </p:cNvSpPr>
          <p:nvPr/>
        </p:nvSpPr>
        <p:spPr bwMode="gray">
          <a:xfrm>
            <a:off x="3657600" y="5680075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gray">
          <a:xfrm>
            <a:off x="5334000" y="56642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1066800" y="5516563"/>
            <a:ext cx="731838" cy="731837"/>
            <a:chOff x="1371600" y="5364480"/>
            <a:chExt cx="731520" cy="731520"/>
          </a:xfrm>
        </p:grpSpPr>
        <p:grpSp>
          <p:nvGrpSpPr>
            <p:cNvPr id="53338" name="Group 11"/>
            <p:cNvGrpSpPr>
              <a:grpSpLocks/>
            </p:cNvGrpSpPr>
            <p:nvPr/>
          </p:nvGrpSpPr>
          <p:grpSpPr bwMode="auto">
            <a:xfrm>
              <a:off x="1371600" y="5364480"/>
              <a:ext cx="731520" cy="731520"/>
              <a:chOff x="2016" y="1920"/>
              <a:chExt cx="1680" cy="1680"/>
            </a:xfrm>
          </p:grpSpPr>
          <p:sp>
            <p:nvSpPr>
              <p:cNvPr id="53340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41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Text Box 24"/>
            <p:cNvSpPr txBox="1">
              <a:spLocks noChangeArrowheads="1"/>
            </p:cNvSpPr>
            <p:nvPr/>
          </p:nvSpPr>
          <p:spPr bwMode="gray">
            <a:xfrm>
              <a:off x="14477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5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905000" y="5516563"/>
            <a:ext cx="731838" cy="731837"/>
            <a:chOff x="2209800" y="5364480"/>
            <a:chExt cx="731520" cy="731520"/>
          </a:xfrm>
        </p:grpSpPr>
        <p:grpSp>
          <p:nvGrpSpPr>
            <p:cNvPr id="53334" name="Group 11"/>
            <p:cNvGrpSpPr>
              <a:grpSpLocks/>
            </p:cNvGrpSpPr>
            <p:nvPr/>
          </p:nvGrpSpPr>
          <p:grpSpPr bwMode="auto">
            <a:xfrm>
              <a:off x="2209800" y="5364480"/>
              <a:ext cx="731520" cy="731520"/>
              <a:chOff x="2016" y="1920"/>
              <a:chExt cx="1680" cy="1680"/>
            </a:xfrm>
          </p:grpSpPr>
          <p:sp>
            <p:nvSpPr>
              <p:cNvPr id="53336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37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Text Box 24"/>
            <p:cNvSpPr txBox="1">
              <a:spLocks noChangeArrowheads="1"/>
            </p:cNvSpPr>
            <p:nvPr/>
          </p:nvSpPr>
          <p:spPr bwMode="gray">
            <a:xfrm>
              <a:off x="22859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1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0" name="Group 69"/>
          <p:cNvGrpSpPr>
            <a:grpSpLocks/>
          </p:cNvGrpSpPr>
          <p:nvPr/>
        </p:nvGrpSpPr>
        <p:grpSpPr bwMode="auto">
          <a:xfrm>
            <a:off x="2743200" y="5516563"/>
            <a:ext cx="731838" cy="731837"/>
            <a:chOff x="3048000" y="5364480"/>
            <a:chExt cx="731520" cy="731520"/>
          </a:xfrm>
        </p:grpSpPr>
        <p:grpSp>
          <p:nvGrpSpPr>
            <p:cNvPr id="53330" name="Group 11"/>
            <p:cNvGrpSpPr>
              <a:grpSpLocks/>
            </p:cNvGrpSpPr>
            <p:nvPr/>
          </p:nvGrpSpPr>
          <p:grpSpPr bwMode="auto">
            <a:xfrm>
              <a:off x="3048000" y="5364480"/>
              <a:ext cx="731520" cy="731520"/>
              <a:chOff x="2016" y="1920"/>
              <a:chExt cx="1680" cy="1680"/>
            </a:xfrm>
          </p:grpSpPr>
          <p:sp>
            <p:nvSpPr>
              <p:cNvPr id="53332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33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" name="Text Box 24"/>
            <p:cNvSpPr txBox="1">
              <a:spLocks noChangeArrowheads="1"/>
            </p:cNvSpPr>
            <p:nvPr/>
          </p:nvSpPr>
          <p:spPr bwMode="gray">
            <a:xfrm>
              <a:off x="31241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8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2" name="Group 74"/>
          <p:cNvGrpSpPr>
            <a:grpSpLocks/>
          </p:cNvGrpSpPr>
          <p:nvPr/>
        </p:nvGrpSpPr>
        <p:grpSpPr bwMode="auto">
          <a:xfrm>
            <a:off x="4419600" y="5516563"/>
            <a:ext cx="731838" cy="731837"/>
            <a:chOff x="4724400" y="5364480"/>
            <a:chExt cx="731520" cy="731520"/>
          </a:xfrm>
        </p:grpSpPr>
        <p:grpSp>
          <p:nvGrpSpPr>
            <p:cNvPr id="53326" name="Group 11"/>
            <p:cNvGrpSpPr>
              <a:grpSpLocks/>
            </p:cNvGrpSpPr>
            <p:nvPr/>
          </p:nvGrpSpPr>
          <p:grpSpPr bwMode="auto">
            <a:xfrm>
              <a:off x="4724400" y="5364480"/>
              <a:ext cx="731520" cy="731520"/>
              <a:chOff x="2016" y="1920"/>
              <a:chExt cx="1680" cy="1680"/>
            </a:xfrm>
          </p:grpSpPr>
          <p:sp>
            <p:nvSpPr>
              <p:cNvPr id="53328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29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" name="Text Box 24"/>
            <p:cNvSpPr txBox="1">
              <a:spLocks noChangeArrowheads="1"/>
            </p:cNvSpPr>
            <p:nvPr/>
          </p:nvSpPr>
          <p:spPr bwMode="gray">
            <a:xfrm>
              <a:off x="48005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6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80" name="Text Box 24"/>
          <p:cNvSpPr txBox="1">
            <a:spLocks noChangeArrowheads="1"/>
          </p:cNvSpPr>
          <p:nvPr/>
        </p:nvSpPr>
        <p:spPr bwMode="gray">
          <a:xfrm>
            <a:off x="1066800" y="441960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tạm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4" name="Group 72"/>
          <p:cNvGrpSpPr>
            <a:grpSpLocks/>
          </p:cNvGrpSpPr>
          <p:nvPr/>
        </p:nvGrpSpPr>
        <p:grpSpPr bwMode="auto">
          <a:xfrm>
            <a:off x="1905000" y="4191000"/>
            <a:ext cx="731838" cy="731838"/>
            <a:chOff x="2209800" y="4038600"/>
            <a:chExt cx="731520" cy="731520"/>
          </a:xfrm>
        </p:grpSpPr>
        <p:grpSp>
          <p:nvGrpSpPr>
            <p:cNvPr id="53322" name="Group 26"/>
            <p:cNvGrpSpPr>
              <a:grpSpLocks/>
            </p:cNvGrpSpPr>
            <p:nvPr/>
          </p:nvGrpSpPr>
          <p:grpSpPr bwMode="auto">
            <a:xfrm>
              <a:off x="2209800" y="4038600"/>
              <a:ext cx="731520" cy="731520"/>
              <a:chOff x="2016" y="1920"/>
              <a:chExt cx="1680" cy="1680"/>
            </a:xfrm>
          </p:grpSpPr>
          <p:sp>
            <p:nvSpPr>
              <p:cNvPr id="53324" name="Oval 2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A8228"/>
                  </a:gs>
                  <a:gs pos="100000">
                    <a:srgbClr val="80431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25" name="Freeform 2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A8228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3" name="Text Box 24"/>
            <p:cNvSpPr txBox="1">
              <a:spLocks noChangeArrowheads="1"/>
            </p:cNvSpPr>
            <p:nvPr/>
          </p:nvSpPr>
          <p:spPr bwMode="gray">
            <a:xfrm>
              <a:off x="2301835" y="4236952"/>
              <a:ext cx="533168" cy="276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6" name="Group 72"/>
          <p:cNvGrpSpPr>
            <a:grpSpLocks/>
          </p:cNvGrpSpPr>
          <p:nvPr/>
        </p:nvGrpSpPr>
        <p:grpSpPr bwMode="auto">
          <a:xfrm>
            <a:off x="1905000" y="4191000"/>
            <a:ext cx="731838" cy="731838"/>
            <a:chOff x="2209800" y="4038600"/>
            <a:chExt cx="731520" cy="731520"/>
          </a:xfrm>
        </p:grpSpPr>
        <p:grpSp>
          <p:nvGrpSpPr>
            <p:cNvPr id="53318" name="Group 26"/>
            <p:cNvGrpSpPr>
              <a:grpSpLocks/>
            </p:cNvGrpSpPr>
            <p:nvPr/>
          </p:nvGrpSpPr>
          <p:grpSpPr bwMode="auto">
            <a:xfrm>
              <a:off x="2209800" y="4038600"/>
              <a:ext cx="731520" cy="731520"/>
              <a:chOff x="2016" y="1920"/>
              <a:chExt cx="1680" cy="1680"/>
            </a:xfrm>
          </p:grpSpPr>
          <p:sp>
            <p:nvSpPr>
              <p:cNvPr id="53320" name="Oval 2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A8228"/>
                  </a:gs>
                  <a:gs pos="100000">
                    <a:srgbClr val="80431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21" name="Freeform 2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A8228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" name="Text Box 24"/>
            <p:cNvSpPr txBox="1">
              <a:spLocks noChangeArrowheads="1"/>
            </p:cNvSpPr>
            <p:nvPr/>
          </p:nvSpPr>
          <p:spPr bwMode="gray">
            <a:xfrm>
              <a:off x="2301835" y="4236952"/>
              <a:ext cx="533168" cy="380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5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8" name="Group 90"/>
          <p:cNvGrpSpPr>
            <a:grpSpLocks/>
          </p:cNvGrpSpPr>
          <p:nvPr/>
        </p:nvGrpSpPr>
        <p:grpSpPr bwMode="auto">
          <a:xfrm>
            <a:off x="1066800" y="6261100"/>
            <a:ext cx="762000" cy="615950"/>
            <a:chOff x="1371600" y="6108700"/>
            <a:chExt cx="762000" cy="616010"/>
          </a:xfrm>
        </p:grpSpPr>
        <p:sp>
          <p:nvSpPr>
            <p:cNvPr id="53316" name="Text Box 24"/>
            <p:cNvSpPr txBox="1">
              <a:spLocks noChangeArrowheads="1"/>
            </p:cNvSpPr>
            <p:nvPr/>
          </p:nvSpPr>
          <p:spPr bwMode="gray">
            <a:xfrm>
              <a:off x="1371600" y="6324600"/>
              <a:ext cx="762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i</a:t>
              </a:r>
              <a:endParaRPr lang="en-US" sz="2000" b="1" baseline="-25000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rot="5400000" flipH="1" flipV="1">
              <a:off x="1608123" y="6253177"/>
              <a:ext cx="290541" cy="15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93"/>
          <p:cNvGrpSpPr>
            <a:grpSpLocks/>
          </p:cNvGrpSpPr>
          <p:nvPr/>
        </p:nvGrpSpPr>
        <p:grpSpPr bwMode="auto">
          <a:xfrm>
            <a:off x="1905000" y="6261100"/>
            <a:ext cx="762000" cy="615950"/>
            <a:chOff x="2209800" y="6108700"/>
            <a:chExt cx="762000" cy="616010"/>
          </a:xfrm>
        </p:grpSpPr>
        <p:sp>
          <p:nvSpPr>
            <p:cNvPr id="53314" name="Text Box 24"/>
            <p:cNvSpPr txBox="1">
              <a:spLocks noChangeArrowheads="1"/>
            </p:cNvSpPr>
            <p:nvPr/>
          </p:nvSpPr>
          <p:spPr bwMode="gray">
            <a:xfrm>
              <a:off x="2209800" y="6324600"/>
              <a:ext cx="762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j</a:t>
              </a:r>
              <a:endParaRPr lang="en-US" sz="2000" b="1" baseline="-25000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rot="5400000" flipH="1" flipV="1">
              <a:off x="2446323" y="6253177"/>
              <a:ext cx="290541" cy="15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72"/>
          <p:cNvGrpSpPr>
            <a:grpSpLocks/>
          </p:cNvGrpSpPr>
          <p:nvPr/>
        </p:nvGrpSpPr>
        <p:grpSpPr bwMode="auto">
          <a:xfrm>
            <a:off x="1905000" y="4191000"/>
            <a:ext cx="731838" cy="731838"/>
            <a:chOff x="2209800" y="4038600"/>
            <a:chExt cx="731520" cy="731520"/>
          </a:xfrm>
        </p:grpSpPr>
        <p:grpSp>
          <p:nvGrpSpPr>
            <p:cNvPr id="53310" name="Group 26"/>
            <p:cNvGrpSpPr>
              <a:grpSpLocks/>
            </p:cNvGrpSpPr>
            <p:nvPr/>
          </p:nvGrpSpPr>
          <p:grpSpPr bwMode="auto">
            <a:xfrm>
              <a:off x="2209800" y="4038600"/>
              <a:ext cx="731520" cy="731520"/>
              <a:chOff x="2016" y="1920"/>
              <a:chExt cx="1680" cy="1680"/>
            </a:xfrm>
          </p:grpSpPr>
          <p:sp>
            <p:nvSpPr>
              <p:cNvPr id="53312" name="Oval 2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A8228"/>
                  </a:gs>
                  <a:gs pos="100000">
                    <a:srgbClr val="80431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13" name="Freeform 2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A8228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9" name="Text Box 24"/>
            <p:cNvSpPr txBox="1">
              <a:spLocks noChangeArrowheads="1"/>
            </p:cNvSpPr>
            <p:nvPr/>
          </p:nvSpPr>
          <p:spPr bwMode="gray">
            <a:xfrm>
              <a:off x="2301835" y="4236952"/>
              <a:ext cx="533168" cy="380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8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02" name="Freeform 5"/>
          <p:cNvSpPr>
            <a:spLocks/>
          </p:cNvSpPr>
          <p:nvPr/>
        </p:nvSpPr>
        <p:spPr bwMode="gray">
          <a:xfrm rot="20425042" flipH="1" flipV="1">
            <a:off x="1317625" y="4676775"/>
            <a:ext cx="849313" cy="736600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" name="Freeform 5"/>
          <p:cNvSpPr>
            <a:spLocks/>
          </p:cNvSpPr>
          <p:nvPr/>
        </p:nvSpPr>
        <p:spPr bwMode="gray">
          <a:xfrm rot="19441766" flipV="1">
            <a:off x="1473200" y="5187950"/>
            <a:ext cx="728663" cy="584200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2" name="Group 103"/>
          <p:cNvGrpSpPr>
            <a:grpSpLocks/>
          </p:cNvGrpSpPr>
          <p:nvPr/>
        </p:nvGrpSpPr>
        <p:grpSpPr bwMode="auto">
          <a:xfrm>
            <a:off x="1066800" y="5516563"/>
            <a:ext cx="731838" cy="731837"/>
            <a:chOff x="2209800" y="5364480"/>
            <a:chExt cx="731520" cy="731520"/>
          </a:xfrm>
        </p:grpSpPr>
        <p:grpSp>
          <p:nvGrpSpPr>
            <p:cNvPr id="53306" name="Group 11"/>
            <p:cNvGrpSpPr>
              <a:grpSpLocks/>
            </p:cNvGrpSpPr>
            <p:nvPr/>
          </p:nvGrpSpPr>
          <p:grpSpPr bwMode="auto">
            <a:xfrm>
              <a:off x="2209800" y="5364480"/>
              <a:ext cx="731520" cy="731520"/>
              <a:chOff x="2016" y="1920"/>
              <a:chExt cx="1680" cy="1680"/>
            </a:xfrm>
          </p:grpSpPr>
          <p:sp>
            <p:nvSpPr>
              <p:cNvPr id="53308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09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6" name="Text Box 24"/>
            <p:cNvSpPr txBox="1">
              <a:spLocks noChangeArrowheads="1"/>
            </p:cNvSpPr>
            <p:nvPr/>
          </p:nvSpPr>
          <p:spPr bwMode="gray">
            <a:xfrm>
              <a:off x="22859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1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09" name="Freeform 5"/>
          <p:cNvSpPr>
            <a:spLocks/>
          </p:cNvSpPr>
          <p:nvPr/>
        </p:nvSpPr>
        <p:spPr bwMode="gray">
          <a:xfrm rot="7886997" flipH="1" flipV="1">
            <a:off x="2189956" y="4764882"/>
            <a:ext cx="849313" cy="736600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4" name="Group 109"/>
          <p:cNvGrpSpPr>
            <a:grpSpLocks/>
          </p:cNvGrpSpPr>
          <p:nvPr/>
        </p:nvGrpSpPr>
        <p:grpSpPr bwMode="auto">
          <a:xfrm>
            <a:off x="1905000" y="5516563"/>
            <a:ext cx="731838" cy="731837"/>
            <a:chOff x="2209800" y="5364480"/>
            <a:chExt cx="731520" cy="731520"/>
          </a:xfrm>
        </p:grpSpPr>
        <p:grpSp>
          <p:nvGrpSpPr>
            <p:cNvPr id="53302" name="Group 11"/>
            <p:cNvGrpSpPr>
              <a:grpSpLocks/>
            </p:cNvGrpSpPr>
            <p:nvPr/>
          </p:nvGrpSpPr>
          <p:grpSpPr bwMode="auto">
            <a:xfrm>
              <a:off x="2209800" y="5364480"/>
              <a:ext cx="731520" cy="731520"/>
              <a:chOff x="2016" y="1920"/>
              <a:chExt cx="1680" cy="1680"/>
            </a:xfrm>
          </p:grpSpPr>
          <p:sp>
            <p:nvSpPr>
              <p:cNvPr id="53304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05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" name="Text Box 24"/>
            <p:cNvSpPr txBox="1">
              <a:spLocks noChangeArrowheads="1"/>
            </p:cNvSpPr>
            <p:nvPr/>
          </p:nvSpPr>
          <p:spPr bwMode="gray">
            <a:xfrm>
              <a:off x="22859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5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6" name="Group 114"/>
          <p:cNvGrpSpPr>
            <a:grpSpLocks/>
          </p:cNvGrpSpPr>
          <p:nvPr/>
        </p:nvGrpSpPr>
        <p:grpSpPr bwMode="auto">
          <a:xfrm>
            <a:off x="2743200" y="6248400"/>
            <a:ext cx="762000" cy="615950"/>
            <a:chOff x="2209800" y="6108700"/>
            <a:chExt cx="762000" cy="616010"/>
          </a:xfrm>
        </p:grpSpPr>
        <p:sp>
          <p:nvSpPr>
            <p:cNvPr id="53300" name="Text Box 24"/>
            <p:cNvSpPr txBox="1">
              <a:spLocks noChangeArrowheads="1"/>
            </p:cNvSpPr>
            <p:nvPr/>
          </p:nvSpPr>
          <p:spPr bwMode="gray">
            <a:xfrm>
              <a:off x="2209800" y="6324600"/>
              <a:ext cx="762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j</a:t>
              </a:r>
              <a:endParaRPr lang="en-US" sz="2000" b="1" baseline="-25000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 rot="5400000" flipH="1" flipV="1">
              <a:off x="2446323" y="6253177"/>
              <a:ext cx="290541" cy="15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117"/>
          <p:cNvGrpSpPr>
            <a:grpSpLocks/>
          </p:cNvGrpSpPr>
          <p:nvPr/>
        </p:nvGrpSpPr>
        <p:grpSpPr bwMode="auto">
          <a:xfrm>
            <a:off x="3581400" y="6248400"/>
            <a:ext cx="762000" cy="615950"/>
            <a:chOff x="2209800" y="6108700"/>
            <a:chExt cx="762000" cy="616010"/>
          </a:xfrm>
        </p:grpSpPr>
        <p:sp>
          <p:nvSpPr>
            <p:cNvPr id="53298" name="Text Box 24"/>
            <p:cNvSpPr txBox="1">
              <a:spLocks noChangeArrowheads="1"/>
            </p:cNvSpPr>
            <p:nvPr/>
          </p:nvSpPr>
          <p:spPr bwMode="gray">
            <a:xfrm>
              <a:off x="2209800" y="6324600"/>
              <a:ext cx="762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j</a:t>
              </a:r>
              <a:endParaRPr lang="en-US" sz="2000" b="1" baseline="-25000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rot="5400000" flipH="1" flipV="1">
              <a:off x="2446323" y="6253177"/>
              <a:ext cx="290541" cy="15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Freeform 5"/>
          <p:cNvSpPr>
            <a:spLocks/>
          </p:cNvSpPr>
          <p:nvPr/>
        </p:nvSpPr>
        <p:spPr bwMode="gray">
          <a:xfrm rot="11481075" flipH="1">
            <a:off x="2511425" y="4413250"/>
            <a:ext cx="701675" cy="1031875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2" name="Freeform 5"/>
          <p:cNvSpPr>
            <a:spLocks/>
          </p:cNvSpPr>
          <p:nvPr/>
        </p:nvSpPr>
        <p:spPr bwMode="gray">
          <a:xfrm rot="19932085" flipV="1">
            <a:off x="3189288" y="4930775"/>
            <a:ext cx="1449387" cy="963613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8" name="Group 122"/>
          <p:cNvGrpSpPr>
            <a:grpSpLocks/>
          </p:cNvGrpSpPr>
          <p:nvPr/>
        </p:nvGrpSpPr>
        <p:grpSpPr bwMode="auto">
          <a:xfrm>
            <a:off x="2743200" y="5516563"/>
            <a:ext cx="731838" cy="731837"/>
            <a:chOff x="4724400" y="5364480"/>
            <a:chExt cx="731520" cy="731520"/>
          </a:xfrm>
        </p:grpSpPr>
        <p:grpSp>
          <p:nvGrpSpPr>
            <p:cNvPr id="53294" name="Group 11"/>
            <p:cNvGrpSpPr>
              <a:grpSpLocks/>
            </p:cNvGrpSpPr>
            <p:nvPr/>
          </p:nvGrpSpPr>
          <p:grpSpPr bwMode="auto">
            <a:xfrm>
              <a:off x="4724400" y="5364480"/>
              <a:ext cx="731520" cy="731520"/>
              <a:chOff x="2016" y="1920"/>
              <a:chExt cx="1680" cy="1680"/>
            </a:xfrm>
          </p:grpSpPr>
          <p:sp>
            <p:nvSpPr>
              <p:cNvPr id="53296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97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5" name="Text Box 24"/>
            <p:cNvSpPr txBox="1">
              <a:spLocks noChangeArrowheads="1"/>
            </p:cNvSpPr>
            <p:nvPr/>
          </p:nvSpPr>
          <p:spPr bwMode="gray">
            <a:xfrm>
              <a:off x="48005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6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41" name="Group 127"/>
          <p:cNvGrpSpPr>
            <a:grpSpLocks/>
          </p:cNvGrpSpPr>
          <p:nvPr/>
        </p:nvGrpSpPr>
        <p:grpSpPr bwMode="auto">
          <a:xfrm>
            <a:off x="4419600" y="5516563"/>
            <a:ext cx="731838" cy="731837"/>
            <a:chOff x="4724400" y="5364480"/>
            <a:chExt cx="731520" cy="731520"/>
          </a:xfrm>
        </p:grpSpPr>
        <p:grpSp>
          <p:nvGrpSpPr>
            <p:cNvPr id="53290" name="Group 11"/>
            <p:cNvGrpSpPr>
              <a:grpSpLocks/>
            </p:cNvGrpSpPr>
            <p:nvPr/>
          </p:nvGrpSpPr>
          <p:grpSpPr bwMode="auto">
            <a:xfrm>
              <a:off x="4724400" y="5364480"/>
              <a:ext cx="731520" cy="731520"/>
              <a:chOff x="2016" y="1920"/>
              <a:chExt cx="1680" cy="1680"/>
            </a:xfrm>
          </p:grpSpPr>
          <p:sp>
            <p:nvSpPr>
              <p:cNvPr id="53292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93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0" name="Text Box 24"/>
            <p:cNvSpPr txBox="1">
              <a:spLocks noChangeArrowheads="1"/>
            </p:cNvSpPr>
            <p:nvPr/>
          </p:nvSpPr>
          <p:spPr bwMode="gray">
            <a:xfrm>
              <a:off x="48005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8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46" name="Group 132"/>
          <p:cNvGrpSpPr>
            <a:grpSpLocks/>
          </p:cNvGrpSpPr>
          <p:nvPr/>
        </p:nvGrpSpPr>
        <p:grpSpPr bwMode="auto">
          <a:xfrm>
            <a:off x="4419600" y="6248400"/>
            <a:ext cx="762000" cy="615950"/>
            <a:chOff x="2209800" y="6108700"/>
            <a:chExt cx="762000" cy="616010"/>
          </a:xfrm>
        </p:grpSpPr>
        <p:sp>
          <p:nvSpPr>
            <p:cNvPr id="53288" name="Text Box 24"/>
            <p:cNvSpPr txBox="1">
              <a:spLocks noChangeArrowheads="1"/>
            </p:cNvSpPr>
            <p:nvPr/>
          </p:nvSpPr>
          <p:spPr bwMode="gray">
            <a:xfrm>
              <a:off x="2209800" y="6324600"/>
              <a:ext cx="762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j</a:t>
              </a:r>
              <a:endParaRPr lang="en-US" sz="2000" b="1" baseline="-25000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135" name="Straight Arrow Connector 134"/>
            <p:cNvCxnSpPr/>
            <p:nvPr/>
          </p:nvCxnSpPr>
          <p:spPr>
            <a:xfrm rot="5400000" flipH="1" flipV="1">
              <a:off x="2446323" y="6253177"/>
              <a:ext cx="290541" cy="15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Freeform 5"/>
          <p:cNvSpPr>
            <a:spLocks/>
          </p:cNvSpPr>
          <p:nvPr/>
        </p:nvSpPr>
        <p:spPr bwMode="gray">
          <a:xfrm rot="3399334" flipH="1" flipV="1">
            <a:off x="2505075" y="4002088"/>
            <a:ext cx="2447925" cy="1660525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582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0.09167 1.85185E-6 " pathEditMode="relative" rAng="0" ptsTypes="AA">
                                      <p:cBhvr>
                                        <p:cTn id="1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67 1.85185E-6 L 0.18334 1.85185E-6 " pathEditMode="relative" rAng="0" ptsTypes="AA">
                                      <p:cBhvr>
                                        <p:cTn id="1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0"/>
                            </p:stCondLst>
                            <p:childTnLst>
                              <p:par>
                                <p:cTn id="14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000"/>
                            </p:stCondLst>
                            <p:childTnLst>
                              <p:par>
                                <p:cTn id="15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34 1.85185E-6 L 0.275 1.85185E-6 " pathEditMode="relative" rAng="0" ptsTypes="AA">
                                      <p:cBhvr>
                                        <p:cTn id="1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4000"/>
                            </p:stCondLst>
                            <p:childTnLst>
                              <p:par>
                                <p:cTn id="15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09166 1.85185E-6 " pathEditMode="relative" rAng="0" ptsTypes="AA">
                                      <p:cBhvr>
                                        <p:cTn id="1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500"/>
                            </p:stCondLst>
                            <p:childTnLst>
                              <p:par>
                                <p:cTn id="18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.00186 L 0.09167 0.00186 " pathEditMode="relative" rAng="0" ptsTypes="AA">
                                      <p:cBhvr>
                                        <p:cTn id="1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3500"/>
                            </p:stCondLst>
                            <p:childTnLst>
                              <p:par>
                                <p:cTn id="18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0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2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4000"/>
                            </p:stCondLst>
                            <p:childTnLst>
                              <p:par>
                                <p:cTn id="19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67 0.00185 L 0.18333 0.00185 " pathEditMode="relative" rAng="0" ptsTypes="AA">
                                      <p:cBhvr>
                                        <p:cTn id="19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0"/>
                            </p:stCondLst>
                            <p:childTnLst>
                              <p:par>
                                <p:cTn id="19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66 1.85185E-6 L 0.18333 1.85185E-6 " pathEditMode="relative" rAng="0" ptsTypes="AA">
                                      <p:cBhvr>
                                        <p:cTn id="20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000"/>
                            </p:stCondLst>
                            <p:childTnLst>
                              <p:par>
                                <p:cTn id="20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000"/>
                            </p:stCondLst>
                            <p:childTnLst>
                              <p:par>
                                <p:cTn id="2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1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3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2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186 L 0.09166 0.00186 " pathEditMode="relative" rAng="0" ptsTypes="AA">
                                      <p:cBhvr>
                                        <p:cTn id="2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000"/>
                            </p:stCondLst>
                            <p:childTnLst>
                              <p:par>
                                <p:cTn id="2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500"/>
                            </p:stCondLst>
                            <p:childTnLst>
                              <p:par>
                                <p:cTn id="2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000"/>
                            </p:stCondLst>
                            <p:childTnLst>
                              <p:par>
                                <p:cTn id="2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2500"/>
                            </p:stCondLst>
                            <p:childTnLst>
                              <p:par>
                                <p:cTn id="2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33 -0.00232 L 0.275 -0.00232 " pathEditMode="relative" rAng="0" ptsTypes="AA">
                                      <p:cBhvr>
                                        <p:cTn id="2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9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000"/>
                            </p:stCondLst>
                            <p:childTnLst>
                              <p:par>
                                <p:cTn id="291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3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6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2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4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5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8" presetID="26" presetClass="emph" presetSubtype="0" repeatCount="2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0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1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3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6" grpId="0"/>
      <p:bldP spid="37" grpId="0"/>
      <p:bldP spid="38" grpId="0"/>
      <p:bldP spid="39" grpId="0"/>
      <p:bldP spid="39" grpId="1"/>
      <p:bldP spid="39" grpId="2"/>
      <p:bldP spid="39" grpId="3"/>
      <p:bldP spid="39" grpId="4"/>
      <p:bldP spid="39" grpId="5"/>
      <p:bldP spid="40" grpId="0"/>
      <p:bldP spid="80" grpId="0"/>
      <p:bldP spid="102" grpId="0" animBg="1"/>
      <p:bldP spid="102" grpId="1" animBg="1"/>
      <p:bldP spid="103" grpId="0" animBg="1"/>
      <p:bldP spid="103" grpId="1" animBg="1"/>
      <p:bldP spid="109" grpId="0" animBg="1"/>
      <p:bldP spid="109" grpId="1" animBg="1"/>
      <p:bldP spid="121" grpId="0" animBg="1"/>
      <p:bldP spid="121" grpId="1" animBg="1"/>
      <p:bldP spid="122" grpId="0" animBg="1"/>
      <p:bldP spid="122" grpId="1" animBg="1"/>
      <p:bldP spid="136" grpId="0" animBg="1"/>
      <p:bldP spid="13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3259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tang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NMLT - Mảng một chiều</a:t>
            </a:r>
          </a:p>
        </p:txBody>
      </p:sp>
      <p:sp>
        <p:nvSpPr>
          <p:cNvPr id="7" name="Rounded Rectangle 6">
            <a:hlinkClick r:id="" action="ppaction://noaction"/>
          </p:cNvPr>
          <p:cNvSpPr/>
          <p:nvPr/>
        </p:nvSpPr>
        <p:spPr>
          <a:xfrm>
            <a:off x="685800" y="1524000"/>
            <a:ext cx="152400" cy="4114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277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sapXep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(int a[], int n) {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for (int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n-1;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for (int j = i+1; j &lt; n;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	if (a[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]&gt;a[j]) {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	int	tam=a[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		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]=a[j];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		a[j]=tam;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	}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3429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15875" y="4038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53340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Yêu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cầu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defRPr/>
            </a:pP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x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 </a:t>
            </a:r>
            <a:r>
              <a:rPr lang="en-US" sz="2400" dirty="0" err="1"/>
              <a:t>kích</a:t>
            </a:r>
            <a:r>
              <a:rPr lang="en-US" sz="2400" dirty="0"/>
              <a:t> </a:t>
            </a:r>
            <a:r>
              <a:rPr lang="en-US" sz="2400" dirty="0" err="1"/>
              <a:t>th</a:t>
            </a:r>
            <a:r>
              <a:rPr lang="vi-VN" sz="2400" dirty="0"/>
              <a:t>ướ</a:t>
            </a:r>
            <a:r>
              <a:rPr lang="en-US" sz="2400" dirty="0"/>
              <a:t>c 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/>
              <a:t>.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dirty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>
              <a:defRPr/>
            </a:pPr>
            <a:r>
              <a:rPr lang="en-US" sz="2400" dirty="0"/>
              <a:t>Đ</a:t>
            </a:r>
            <a:r>
              <a:rPr lang="vi-VN" sz="2400" dirty="0"/>
              <a:t>ư</a:t>
            </a:r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x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vt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r>
              <a:rPr lang="en-US" sz="2400" dirty="0"/>
              <a:t>.</a:t>
            </a:r>
          </a:p>
          <a:p>
            <a:pPr lvl="1">
              <a:defRPr/>
            </a:pPr>
            <a:r>
              <a:rPr lang="en-US" sz="2400" dirty="0"/>
              <a:t>T</a:t>
            </a:r>
            <a:r>
              <a:rPr lang="vi-VN" sz="2400" dirty="0"/>
              <a:t>ă</a:t>
            </a:r>
            <a:r>
              <a:rPr lang="en-US" sz="2400" dirty="0"/>
              <a:t>ng 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/>
              <a:t> </a:t>
            </a:r>
            <a:r>
              <a:rPr lang="en-US" sz="2400" dirty="0" err="1"/>
              <a:t>lên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1 </a:t>
            </a:r>
            <a:r>
              <a:rPr lang="vi-VN" sz="2400" dirty="0">
                <a:solidFill>
                  <a:srgbClr val="FF0000"/>
                </a:solidFill>
              </a:rPr>
              <a:t>đơ</a:t>
            </a:r>
            <a:r>
              <a:rPr lang="en-US" sz="2400" dirty="0">
                <a:solidFill>
                  <a:srgbClr val="FF0000"/>
                </a:solidFill>
              </a:rPr>
              <a:t>n </a:t>
            </a:r>
            <a:r>
              <a:rPr lang="en-US" sz="2400" dirty="0" err="1">
                <a:solidFill>
                  <a:srgbClr val="FF0000"/>
                </a:solidFill>
              </a:rPr>
              <a:t>vị</a:t>
            </a:r>
            <a:r>
              <a:rPr lang="en-US" sz="2400" dirty="0"/>
              <a:t>.</a:t>
            </a:r>
          </a:p>
        </p:txBody>
      </p:sp>
      <p:sp>
        <p:nvSpPr>
          <p:cNvPr id="5530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NMLT -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chiều</a:t>
            </a:r>
            <a:endParaRPr lang="en-US" dirty="0"/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gray">
          <a:xfrm>
            <a:off x="1021080" y="5165538"/>
            <a:ext cx="4998720" cy="1295400"/>
          </a:xfrm>
          <a:prstGeom prst="roundRect">
            <a:avLst>
              <a:gd name="adj" fmla="val 7935"/>
            </a:avLst>
          </a:prstGeom>
          <a:ln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" name="AutoShape 4"/>
          <p:cNvSpPr>
            <a:spLocks noChangeArrowheads="1"/>
          </p:cNvSpPr>
          <p:nvPr/>
        </p:nvSpPr>
        <p:spPr bwMode="gray">
          <a:xfrm>
            <a:off x="1021080" y="5162490"/>
            <a:ext cx="4160520" cy="1295400"/>
          </a:xfrm>
          <a:prstGeom prst="roundRect">
            <a:avLst>
              <a:gd name="adj" fmla="val 7935"/>
            </a:avLst>
          </a:prstGeom>
          <a:ln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2743200" y="5573713"/>
            <a:ext cx="731838" cy="731837"/>
            <a:chOff x="3048000" y="5364480"/>
            <a:chExt cx="731520" cy="731520"/>
          </a:xfrm>
        </p:grpSpPr>
        <p:grpSp>
          <p:nvGrpSpPr>
            <p:cNvPr id="55359" name="Group 11"/>
            <p:cNvGrpSpPr>
              <a:grpSpLocks/>
            </p:cNvGrpSpPr>
            <p:nvPr/>
          </p:nvGrpSpPr>
          <p:grpSpPr bwMode="auto">
            <a:xfrm>
              <a:off x="3048000" y="5364480"/>
              <a:ext cx="731520" cy="731520"/>
              <a:chOff x="2016" y="1920"/>
              <a:chExt cx="1680" cy="1680"/>
            </a:xfrm>
          </p:grpSpPr>
          <p:sp>
            <p:nvSpPr>
              <p:cNvPr id="55361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62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" name="Text Box 24"/>
            <p:cNvSpPr txBox="1">
              <a:spLocks noChangeArrowheads="1"/>
            </p:cNvSpPr>
            <p:nvPr/>
          </p:nvSpPr>
          <p:spPr bwMode="gray">
            <a:xfrm>
              <a:off x="31241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c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4419600" y="5573713"/>
            <a:ext cx="731838" cy="731837"/>
            <a:chOff x="4724400" y="5364480"/>
            <a:chExt cx="731520" cy="731520"/>
          </a:xfrm>
        </p:grpSpPr>
        <p:grpSp>
          <p:nvGrpSpPr>
            <p:cNvPr id="55355" name="Group 11"/>
            <p:cNvGrpSpPr>
              <a:grpSpLocks/>
            </p:cNvGrpSpPr>
            <p:nvPr/>
          </p:nvGrpSpPr>
          <p:grpSpPr bwMode="auto">
            <a:xfrm>
              <a:off x="4724400" y="5364480"/>
              <a:ext cx="731520" cy="731520"/>
              <a:chOff x="2016" y="1920"/>
              <a:chExt cx="1680" cy="1680"/>
            </a:xfrm>
          </p:grpSpPr>
          <p:sp>
            <p:nvSpPr>
              <p:cNvPr id="55357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58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" name="Text Box 24"/>
            <p:cNvSpPr txBox="1">
              <a:spLocks noChangeArrowheads="1"/>
            </p:cNvSpPr>
            <p:nvPr/>
          </p:nvSpPr>
          <p:spPr bwMode="gray">
            <a:xfrm>
              <a:off x="48005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z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9" name="Group 63"/>
          <p:cNvGrpSpPr>
            <a:grpSpLocks/>
          </p:cNvGrpSpPr>
          <p:nvPr/>
        </p:nvGrpSpPr>
        <p:grpSpPr bwMode="auto">
          <a:xfrm>
            <a:off x="4419600" y="5573713"/>
            <a:ext cx="731838" cy="731837"/>
            <a:chOff x="4724400" y="5364480"/>
            <a:chExt cx="731520" cy="731520"/>
          </a:xfrm>
        </p:grpSpPr>
        <p:grpSp>
          <p:nvGrpSpPr>
            <p:cNvPr id="55351" name="Group 11"/>
            <p:cNvGrpSpPr>
              <a:grpSpLocks/>
            </p:cNvGrpSpPr>
            <p:nvPr/>
          </p:nvGrpSpPr>
          <p:grpSpPr bwMode="auto">
            <a:xfrm>
              <a:off x="4724400" y="5364480"/>
              <a:ext cx="731520" cy="731520"/>
              <a:chOff x="2016" y="1920"/>
              <a:chExt cx="1680" cy="1680"/>
            </a:xfrm>
          </p:grpSpPr>
          <p:sp>
            <p:nvSpPr>
              <p:cNvPr id="55353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54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Text Box 24"/>
            <p:cNvSpPr txBox="1">
              <a:spLocks noChangeArrowheads="1"/>
            </p:cNvSpPr>
            <p:nvPr/>
          </p:nvSpPr>
          <p:spPr bwMode="gray">
            <a:xfrm>
              <a:off x="48005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z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47" name="Text Box 24"/>
          <p:cNvSpPr txBox="1">
            <a:spLocks noChangeArrowheads="1"/>
          </p:cNvSpPr>
          <p:nvPr/>
        </p:nvSpPr>
        <p:spPr bwMode="gray">
          <a:xfrm>
            <a:off x="3657600" y="573881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50" name="Text Box 24"/>
          <p:cNvSpPr txBox="1">
            <a:spLocks noChangeArrowheads="1"/>
          </p:cNvSpPr>
          <p:nvPr/>
        </p:nvSpPr>
        <p:spPr bwMode="gray">
          <a:xfrm>
            <a:off x="1143000" y="519271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0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gray">
          <a:xfrm>
            <a:off x="1981200" y="519271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6" name="Text Box 24"/>
          <p:cNvSpPr txBox="1">
            <a:spLocks noChangeArrowheads="1"/>
          </p:cNvSpPr>
          <p:nvPr/>
        </p:nvSpPr>
        <p:spPr bwMode="gray">
          <a:xfrm>
            <a:off x="2819400" y="519271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2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6934200" y="5573713"/>
            <a:ext cx="731838" cy="731837"/>
            <a:chOff x="2016" y="1920"/>
            <a:chExt cx="1680" cy="1680"/>
          </a:xfrm>
        </p:grpSpPr>
        <p:sp>
          <p:nvSpPr>
            <p:cNvPr id="55349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0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" name="Text Box 24"/>
          <p:cNvSpPr txBox="1">
            <a:spLocks noChangeArrowheads="1"/>
          </p:cNvSpPr>
          <p:nvPr/>
        </p:nvSpPr>
        <p:spPr bwMode="gray">
          <a:xfrm>
            <a:off x="6705600" y="5192713"/>
            <a:ext cx="121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MAX - 1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3" name="Text Box 24"/>
          <p:cNvSpPr txBox="1">
            <a:spLocks noChangeArrowheads="1"/>
          </p:cNvSpPr>
          <p:nvPr/>
        </p:nvSpPr>
        <p:spPr bwMode="gray">
          <a:xfrm>
            <a:off x="4343400" y="5162550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 – 1</a:t>
            </a:r>
            <a:endParaRPr lang="en-US" sz="2000" b="1" baseline="-250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4" name="Text Box 24"/>
          <p:cNvSpPr txBox="1">
            <a:spLocks noChangeArrowheads="1"/>
          </p:cNvSpPr>
          <p:nvPr/>
        </p:nvSpPr>
        <p:spPr bwMode="gray">
          <a:xfrm>
            <a:off x="6172200" y="572611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5" name="Text Box 24"/>
          <p:cNvSpPr txBox="1">
            <a:spLocks noChangeArrowheads="1"/>
          </p:cNvSpPr>
          <p:nvPr/>
        </p:nvSpPr>
        <p:spPr bwMode="gray">
          <a:xfrm>
            <a:off x="3657600" y="5737225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6" name="Text Box 24"/>
          <p:cNvSpPr txBox="1">
            <a:spLocks noChangeArrowheads="1"/>
          </p:cNvSpPr>
          <p:nvPr/>
        </p:nvSpPr>
        <p:spPr bwMode="gray">
          <a:xfrm>
            <a:off x="5334000" y="572135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1066800" y="5573713"/>
            <a:ext cx="731838" cy="731837"/>
            <a:chOff x="1371600" y="5364480"/>
            <a:chExt cx="731520" cy="731520"/>
          </a:xfrm>
        </p:grpSpPr>
        <p:grpSp>
          <p:nvGrpSpPr>
            <p:cNvPr id="55345" name="Group 11"/>
            <p:cNvGrpSpPr>
              <a:grpSpLocks/>
            </p:cNvGrpSpPr>
            <p:nvPr/>
          </p:nvGrpSpPr>
          <p:grpSpPr bwMode="auto">
            <a:xfrm>
              <a:off x="1371600" y="5364480"/>
              <a:ext cx="731520" cy="731520"/>
              <a:chOff x="2016" y="1920"/>
              <a:chExt cx="1680" cy="1680"/>
            </a:xfrm>
          </p:grpSpPr>
          <p:sp>
            <p:nvSpPr>
              <p:cNvPr id="55347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48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9" name="Text Box 24"/>
            <p:cNvSpPr txBox="1">
              <a:spLocks noChangeArrowheads="1"/>
            </p:cNvSpPr>
            <p:nvPr/>
          </p:nvSpPr>
          <p:spPr bwMode="gray">
            <a:xfrm>
              <a:off x="14477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a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4" name="Group 53"/>
          <p:cNvGrpSpPr>
            <a:grpSpLocks/>
          </p:cNvGrpSpPr>
          <p:nvPr/>
        </p:nvGrpSpPr>
        <p:grpSpPr bwMode="auto">
          <a:xfrm>
            <a:off x="1905000" y="5573713"/>
            <a:ext cx="731838" cy="731837"/>
            <a:chOff x="2209800" y="5364480"/>
            <a:chExt cx="731520" cy="731520"/>
          </a:xfrm>
        </p:grpSpPr>
        <p:grpSp>
          <p:nvGrpSpPr>
            <p:cNvPr id="55341" name="Group 11"/>
            <p:cNvGrpSpPr>
              <a:grpSpLocks/>
            </p:cNvGrpSpPr>
            <p:nvPr/>
          </p:nvGrpSpPr>
          <p:grpSpPr bwMode="auto">
            <a:xfrm>
              <a:off x="2209800" y="5364480"/>
              <a:ext cx="731520" cy="731520"/>
              <a:chOff x="2016" y="1920"/>
              <a:chExt cx="1680" cy="1680"/>
            </a:xfrm>
          </p:grpSpPr>
          <p:sp>
            <p:nvSpPr>
              <p:cNvPr id="55343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44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4" name="Text Box 24"/>
            <p:cNvSpPr txBox="1">
              <a:spLocks noChangeArrowheads="1"/>
            </p:cNvSpPr>
            <p:nvPr/>
          </p:nvSpPr>
          <p:spPr bwMode="gray">
            <a:xfrm>
              <a:off x="22859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b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6" name="Group 58"/>
          <p:cNvGrpSpPr>
            <a:grpSpLocks/>
          </p:cNvGrpSpPr>
          <p:nvPr/>
        </p:nvGrpSpPr>
        <p:grpSpPr bwMode="auto">
          <a:xfrm>
            <a:off x="2743200" y="5573713"/>
            <a:ext cx="731838" cy="731837"/>
            <a:chOff x="3048000" y="5364480"/>
            <a:chExt cx="731520" cy="731520"/>
          </a:xfrm>
        </p:grpSpPr>
        <p:grpSp>
          <p:nvGrpSpPr>
            <p:cNvPr id="55337" name="Group 11"/>
            <p:cNvGrpSpPr>
              <a:grpSpLocks/>
            </p:cNvGrpSpPr>
            <p:nvPr/>
          </p:nvGrpSpPr>
          <p:grpSpPr bwMode="auto">
            <a:xfrm>
              <a:off x="3048000" y="5364480"/>
              <a:ext cx="731520" cy="731520"/>
              <a:chOff x="2016" y="1920"/>
              <a:chExt cx="1680" cy="1680"/>
            </a:xfrm>
          </p:grpSpPr>
          <p:sp>
            <p:nvSpPr>
              <p:cNvPr id="55339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40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9" name="Text Box 24"/>
            <p:cNvSpPr txBox="1">
              <a:spLocks noChangeArrowheads="1"/>
            </p:cNvSpPr>
            <p:nvPr/>
          </p:nvSpPr>
          <p:spPr bwMode="gray">
            <a:xfrm>
              <a:off x="31241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c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92" name="Freeform 5"/>
          <p:cNvSpPr>
            <a:spLocks/>
          </p:cNvSpPr>
          <p:nvPr/>
        </p:nvSpPr>
        <p:spPr bwMode="gray">
          <a:xfrm rot="5400000" flipH="1" flipV="1">
            <a:off x="4433209" y="4288632"/>
            <a:ext cx="1033463" cy="1600200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8" name="Group 30"/>
          <p:cNvGrpSpPr>
            <a:grpSpLocks/>
          </p:cNvGrpSpPr>
          <p:nvPr/>
        </p:nvGrpSpPr>
        <p:grpSpPr bwMode="auto">
          <a:xfrm>
            <a:off x="3464040" y="4248150"/>
            <a:ext cx="731838" cy="731838"/>
            <a:chOff x="2209800" y="4038600"/>
            <a:chExt cx="731520" cy="731520"/>
          </a:xfrm>
        </p:grpSpPr>
        <p:grpSp>
          <p:nvGrpSpPr>
            <p:cNvPr id="55333" name="Group 26"/>
            <p:cNvGrpSpPr>
              <a:grpSpLocks/>
            </p:cNvGrpSpPr>
            <p:nvPr/>
          </p:nvGrpSpPr>
          <p:grpSpPr bwMode="auto">
            <a:xfrm>
              <a:off x="2209800" y="4038600"/>
              <a:ext cx="731520" cy="731520"/>
              <a:chOff x="2016" y="1920"/>
              <a:chExt cx="1680" cy="1680"/>
            </a:xfrm>
          </p:grpSpPr>
          <p:sp>
            <p:nvSpPr>
              <p:cNvPr id="55335" name="Oval 2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A8228"/>
                  </a:gs>
                  <a:gs pos="100000">
                    <a:srgbClr val="80431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36" name="Freeform 2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A8228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" name="Text Box 24"/>
            <p:cNvSpPr txBox="1">
              <a:spLocks noChangeArrowheads="1"/>
            </p:cNvSpPr>
            <p:nvPr/>
          </p:nvSpPr>
          <p:spPr bwMode="gray">
            <a:xfrm>
              <a:off x="2301835" y="4236952"/>
              <a:ext cx="533168" cy="380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x</a:t>
              </a:r>
              <a:endParaRPr lang="en-US" b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98" name="Text Box 24"/>
          <p:cNvSpPr txBox="1">
            <a:spLocks noChangeArrowheads="1"/>
          </p:cNvSpPr>
          <p:nvPr/>
        </p:nvSpPr>
        <p:spPr bwMode="gray">
          <a:xfrm>
            <a:off x="1426715" y="4265458"/>
            <a:ext cx="1295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chèn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?</a:t>
            </a:r>
            <a:endParaRPr lang="en-US" sz="2400" b="1" baseline="-250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9" name="Text Box 24"/>
          <p:cNvSpPr txBox="1">
            <a:spLocks noChangeArrowheads="1"/>
          </p:cNvSpPr>
          <p:nvPr/>
        </p:nvSpPr>
        <p:spPr bwMode="gray">
          <a:xfrm>
            <a:off x="5165132" y="653415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vt</a:t>
            </a:r>
            <a:endParaRPr lang="en-US" sz="2000" b="1" baseline="-250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 rot="5400000" flipH="1" flipV="1">
            <a:off x="5401669" y="6462713"/>
            <a:ext cx="290513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 Box 24"/>
          <p:cNvSpPr txBox="1">
            <a:spLocks noChangeArrowheads="1"/>
          </p:cNvSpPr>
          <p:nvPr/>
        </p:nvSpPr>
        <p:spPr bwMode="gray">
          <a:xfrm>
            <a:off x="5169243" y="5162550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</a:t>
            </a:r>
            <a:endParaRPr lang="en-US" sz="2000" b="1" baseline="-250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5" name="Text Box 24"/>
          <p:cNvSpPr txBox="1">
            <a:spLocks noChangeArrowheads="1"/>
          </p:cNvSpPr>
          <p:nvPr/>
        </p:nvSpPr>
        <p:spPr bwMode="gray">
          <a:xfrm>
            <a:off x="3657600" y="51943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3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3" name="Text Box 24">
            <a:extLst>
              <a:ext uri="{FF2B5EF4-FFF2-40B4-BE49-F238E27FC236}">
                <a16:creationId xmlns:a16="http://schemas.microsoft.com/office/drawing/2014/main" id="{99C585AE-28DB-47AC-BCA9-2082EBEEE8F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904496" y="5144512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n++</a:t>
            </a:r>
            <a:endParaRPr lang="en-US" sz="2000" b="1" baseline="-250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.18299 4.81481E-6 " pathEditMode="relative" rAng="0" ptsTypes="AA">
                                      <p:cBhvr>
                                        <p:cTn id="1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99 4.81481E-6 L 0.18299 0.19282 " pathEditMode="relative" rAng="0" ptsTypes="AA">
                                      <p:cBhvr>
                                        <p:cTn id="1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00"/>
                            </p:stCondLst>
                            <p:childTnLst>
                              <p:par>
                                <p:cTn id="1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0" grpId="0"/>
      <p:bldP spid="53" grpId="0"/>
      <p:bldP spid="56" grpId="0"/>
      <p:bldP spid="72" grpId="0"/>
      <p:bldP spid="74" grpId="0"/>
      <p:bldP spid="75" grpId="0"/>
      <p:bldP spid="75" grpId="1"/>
      <p:bldP spid="75" grpId="2"/>
      <p:bldP spid="76" grpId="0"/>
      <p:bldP spid="76" grpId="1"/>
      <p:bldP spid="92" grpId="0" animBg="1"/>
      <p:bldP spid="92" grpId="1" animBg="1"/>
      <p:bldP spid="92" grpId="2" animBg="1"/>
      <p:bldP spid="92" grpId="3" animBg="1"/>
      <p:bldP spid="98" grpId="0"/>
      <p:bldP spid="98" grpId="1"/>
      <p:bldP spid="99" grpId="0"/>
      <p:bldP spid="102" grpId="0"/>
      <p:bldP spid="105" grpId="0"/>
      <p:bldP spid="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08796"/>
          </a:xfrm>
        </p:spPr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(</a:t>
            </a:r>
            <a:r>
              <a:rPr lang="en-US" dirty="0" err="1"/>
              <a:t>dùng</a:t>
            </a:r>
            <a:r>
              <a:rPr lang="en-US" dirty="0"/>
              <a:t> for)</a:t>
            </a:r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NMLT - Mảng một chiều</a:t>
            </a:r>
          </a:p>
        </p:txBody>
      </p:sp>
      <p:sp>
        <p:nvSpPr>
          <p:cNvPr id="7" name="Rounded Rectangle 6">
            <a:hlinkClick r:id="" action="ppaction://noaction"/>
          </p:cNvPr>
          <p:cNvSpPr/>
          <p:nvPr/>
        </p:nvSpPr>
        <p:spPr>
          <a:xfrm>
            <a:off x="685800" y="1524000"/>
            <a:ext cx="152400" cy="2514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941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TimKiem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a[], int n, int x)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vt = 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vt &lt; 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vt++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a[vt] == x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return vt;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return -1;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-15240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2514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3429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9ACF-914D-4087-8CA6-19550D0F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751" y="595101"/>
            <a:ext cx="7543800" cy="856396"/>
          </a:xfrm>
        </p:spPr>
        <p:txBody>
          <a:bodyPr>
            <a:normAutofit/>
          </a:bodyPr>
          <a:lstStyle/>
          <a:p>
            <a:r>
              <a:rPr lang="en-US" sz="4400" b="1" dirty="0" err="1"/>
              <a:t>Kiểm</a:t>
            </a:r>
            <a:r>
              <a:rPr lang="en-US" sz="4400" b="1" dirty="0"/>
              <a:t> </a:t>
            </a:r>
            <a:r>
              <a:rPr lang="en-US" sz="4400" b="1" dirty="0" err="1"/>
              <a:t>tra</a:t>
            </a:r>
            <a:r>
              <a:rPr lang="en-US" sz="4400" b="1" dirty="0"/>
              <a:t> </a:t>
            </a:r>
            <a:r>
              <a:rPr lang="en-US" sz="4400" b="1" dirty="0" err="1"/>
              <a:t>bài</a:t>
            </a:r>
            <a:r>
              <a:rPr lang="en-US" sz="4400" b="1" dirty="0"/>
              <a:t> </a:t>
            </a:r>
            <a:r>
              <a:rPr lang="en-US" sz="4400" b="1" dirty="0" err="1"/>
              <a:t>cũ</a:t>
            </a:r>
            <a:r>
              <a:rPr lang="en-US" sz="4400" b="1" dirty="0"/>
              <a:t>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43B00C-221C-40BD-935E-4147D353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58929C-F6C7-4E20-8ED8-F0F337C32DC2}"/>
              </a:ext>
            </a:extLst>
          </p:cNvPr>
          <p:cNvSpPr/>
          <p:nvPr/>
        </p:nvSpPr>
        <p:spPr>
          <a:xfrm>
            <a:off x="609600" y="2274838"/>
            <a:ext cx="8001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800" dirty="0"/>
              <a:t>Một trung tâm Tin học </a:t>
            </a:r>
            <a:r>
              <a:rPr lang="en-US" sz="2800" dirty="0"/>
              <a:t>A, </a:t>
            </a:r>
            <a:r>
              <a:rPr lang="vi-VN" sz="2800" dirty="0"/>
              <a:t>xây dựng chương trình quản lý học viên, thông tin của học viên gồm mã học viên, họ tên, </a:t>
            </a:r>
            <a:r>
              <a:rPr lang="en-US" sz="2800" dirty="0" err="1"/>
              <a:t>lớp</a:t>
            </a:r>
            <a:r>
              <a:rPr lang="vi-VN" sz="2800" dirty="0"/>
              <a:t>,</a:t>
            </a:r>
            <a:r>
              <a:rPr lang="en-US" sz="2800" dirty="0"/>
              <a:t> </a:t>
            </a:r>
            <a:r>
              <a:rPr lang="en-US" sz="2800" dirty="0" err="1"/>
              <a:t>học</a:t>
            </a:r>
            <a:r>
              <a:rPr lang="en-US" sz="2800" dirty="0"/>
              <a:t> </a:t>
            </a:r>
            <a:r>
              <a:rPr lang="en-US" sz="2800" dirty="0" err="1"/>
              <a:t>phí</a:t>
            </a:r>
            <a:r>
              <a:rPr lang="vi-VN" sz="2800" dirty="0"/>
              <a:t>. Họ muốn tính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tiền</a:t>
            </a:r>
            <a:r>
              <a:rPr lang="en-US" sz="2800" dirty="0"/>
              <a:t> </a:t>
            </a:r>
            <a:r>
              <a:rPr lang="en-US" sz="2800" dirty="0" err="1"/>
              <a:t>học</a:t>
            </a:r>
            <a:r>
              <a:rPr lang="en-US" sz="2800" dirty="0"/>
              <a:t> </a:t>
            </a:r>
            <a:r>
              <a:rPr lang="en-US" sz="2800" dirty="0" err="1"/>
              <a:t>phí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nộp</a:t>
            </a:r>
            <a:r>
              <a:rPr lang="vi-VN" sz="2800" dirty="0"/>
              <a:t>. Hãy thiết kế lớp phù hợp cho yêu cầu quản lý, xác định thuộc tính và phương thức cần thiết cho chương trình.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A12A53-E707-4EAD-9268-D9B1960C4FBE}"/>
              </a:ext>
            </a:extLst>
          </p:cNvPr>
          <p:cNvSpPr/>
          <p:nvPr/>
        </p:nvSpPr>
        <p:spPr>
          <a:xfrm>
            <a:off x="787751" y="1474619"/>
            <a:ext cx="34361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/>
              <a:t>Nội</a:t>
            </a:r>
            <a:r>
              <a:rPr lang="en-US" sz="3200" b="1" dirty="0"/>
              <a:t> dung </a:t>
            </a:r>
            <a:r>
              <a:rPr lang="en-US" sz="3200" b="1" dirty="0" err="1"/>
              <a:t>kiểm</a:t>
            </a:r>
            <a:r>
              <a:rPr lang="en-US" sz="3200" b="1" dirty="0"/>
              <a:t> </a:t>
            </a:r>
            <a:r>
              <a:rPr lang="en-US" sz="3200" b="1" dirty="0" err="1"/>
              <a:t>tra</a:t>
            </a:r>
            <a:r>
              <a:rPr lang="en-US" sz="3200" b="1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68042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Hàm Tìm Kiếm (dùng for)</a:t>
            </a:r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NMLT - Mảng một chiều</a:t>
            </a:r>
          </a:p>
        </p:txBody>
      </p:sp>
      <p:sp>
        <p:nvSpPr>
          <p:cNvPr id="7" name="Rounded Rectangle 6">
            <a:hlinkClick r:id="" action="ppaction://noaction"/>
          </p:cNvPr>
          <p:cNvSpPr/>
          <p:nvPr/>
        </p:nvSpPr>
        <p:spPr>
          <a:xfrm>
            <a:off x="685800" y="1524000"/>
            <a:ext cx="152400" cy="2514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941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TimKiem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a[], int n, int x)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vt = 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vt &lt; 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vt++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a[vt] == x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return vt;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return -1;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-15240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2514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3429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Hàm Tìm Kiếm (dùng for)</a:t>
            </a:r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NMLT - Mảng một chiều</a:t>
            </a:r>
          </a:p>
        </p:txBody>
      </p:sp>
      <p:sp>
        <p:nvSpPr>
          <p:cNvPr id="7" name="Rounded Rectangle 6">
            <a:hlinkClick r:id="" action="ppaction://noaction"/>
          </p:cNvPr>
          <p:cNvSpPr/>
          <p:nvPr/>
        </p:nvSpPr>
        <p:spPr>
          <a:xfrm>
            <a:off x="685800" y="1524000"/>
            <a:ext cx="152400" cy="2514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941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TimKiem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a[], int n, int x)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vt = 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vt &lt; 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vt++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a[vt] == x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return vt;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return -1;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-15240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2514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3429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F939-ADAC-4D68-9B75-4796E282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thức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bản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tác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mảng</a:t>
            </a:r>
            <a:r>
              <a:rPr lang="en-US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DBBB5-F7F6-4226-A526-B33D121F7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8F677-4A98-E9D1-6A51-EBBD5D97A31B}"/>
              </a:ext>
            </a:extLst>
          </p:cNvPr>
          <p:cNvSpPr txBox="1"/>
          <p:nvPr/>
        </p:nvSpPr>
        <p:spPr>
          <a:xfrm>
            <a:off x="1143000" y="2514600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Nhập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́ trị </a:t>
            </a:r>
            <a:r>
              <a:rPr lang="en-US" dirty="0" err="1"/>
              <a:t>vào</a:t>
            </a:r>
            <a:r>
              <a:rPr lang="en-US" dirty="0"/>
              <a:t> </a:t>
            </a:r>
            <a:r>
              <a:rPr lang="en-US" dirty="0" err="1"/>
              <a:t>mảng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913DE-170D-2909-029B-C654372233E1}"/>
              </a:ext>
            </a:extLst>
          </p:cNvPr>
          <p:cNvSpPr txBox="1"/>
          <p:nvPr/>
        </p:nvSpPr>
        <p:spPr>
          <a:xfrm>
            <a:off x="1143000" y="3048238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Xuất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́ trị </a:t>
            </a:r>
            <a:r>
              <a:rPr lang="en-US" dirty="0" err="1"/>
              <a:t>đa</a:t>
            </a:r>
            <a:r>
              <a:rPr lang="en-US" dirty="0"/>
              <a:t>̃ </a:t>
            </a:r>
            <a:r>
              <a:rPr lang="en-US" dirty="0" err="1"/>
              <a:t>nhập</a:t>
            </a:r>
            <a:r>
              <a:rPr lang="en-US" dirty="0"/>
              <a:t> </a:t>
            </a:r>
            <a:r>
              <a:rPr lang="en-US" dirty="0" err="1"/>
              <a:t>vào</a:t>
            </a:r>
            <a:r>
              <a:rPr lang="en-US" dirty="0"/>
              <a:t> </a:t>
            </a:r>
            <a:r>
              <a:rPr lang="en-US" dirty="0" err="1"/>
              <a:t>mảng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5C669-CE4D-3F45-9CF7-428E2542352E}"/>
              </a:ext>
            </a:extLst>
          </p:cNvPr>
          <p:cNvSpPr txBox="1"/>
          <p:nvPr/>
        </p:nvSpPr>
        <p:spPr>
          <a:xfrm>
            <a:off x="1143000" y="3581876"/>
            <a:ext cx="445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Sắp</a:t>
            </a:r>
            <a:r>
              <a:rPr lang="en-US" dirty="0"/>
              <a:t> </a:t>
            </a:r>
            <a:r>
              <a:rPr lang="en-US" dirty="0" err="1"/>
              <a:t>xếp</a:t>
            </a:r>
            <a:r>
              <a:rPr lang="en-US" dirty="0"/>
              <a:t> </a:t>
            </a:r>
            <a:r>
              <a:rPr lang="en-US" dirty="0" err="1"/>
              <a:t>một</a:t>
            </a:r>
            <a:r>
              <a:rPr lang="en-US" dirty="0"/>
              <a:t> </a:t>
            </a:r>
            <a:r>
              <a:rPr lang="en-US" dirty="0" err="1"/>
              <a:t>mảng</a:t>
            </a:r>
            <a:r>
              <a:rPr lang="en-US" dirty="0"/>
              <a:t> tang </a:t>
            </a:r>
            <a:r>
              <a:rPr lang="en-US" dirty="0" err="1"/>
              <a:t>dần</a:t>
            </a:r>
            <a:r>
              <a:rPr lang="en-US" dirty="0"/>
              <a:t> </a:t>
            </a:r>
            <a:r>
              <a:rPr lang="en-US" dirty="0" err="1"/>
              <a:t>hoặc</a:t>
            </a:r>
            <a:r>
              <a:rPr lang="en-US" dirty="0"/>
              <a:t> </a:t>
            </a:r>
            <a:r>
              <a:rPr lang="en-US" dirty="0" err="1"/>
              <a:t>giảm</a:t>
            </a:r>
            <a:r>
              <a:rPr lang="en-US" dirty="0"/>
              <a:t> </a:t>
            </a:r>
            <a:r>
              <a:rPr lang="en-US" dirty="0" err="1"/>
              <a:t>dần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BA8A4-8602-58CA-0A2C-3899759C1A34}"/>
              </a:ext>
            </a:extLst>
          </p:cNvPr>
          <p:cNvSpPr txBox="1"/>
          <p:nvPr/>
        </p:nvSpPr>
        <p:spPr>
          <a:xfrm>
            <a:off x="1143000" y="4236396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một</a:t>
            </a:r>
            <a:r>
              <a:rPr lang="en-US" dirty="0"/>
              <a:t> </a:t>
            </a:r>
            <a:r>
              <a:rPr lang="en-US" dirty="0" err="1"/>
              <a:t>phần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̉ </a:t>
            </a:r>
            <a:r>
              <a:rPr lang="en-US" dirty="0" err="1"/>
              <a:t>vào</a:t>
            </a:r>
            <a:r>
              <a:rPr lang="en-US" dirty="0"/>
              <a:t> </a:t>
            </a:r>
            <a:r>
              <a:rPr lang="en-US" dirty="0" err="1"/>
              <a:t>mảng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281CF2-AD2E-963F-CF42-DD496F59428E}"/>
              </a:ext>
            </a:extLst>
          </p:cNvPr>
          <p:cNvSpPr txBox="1"/>
          <p:nvPr/>
        </p:nvSpPr>
        <p:spPr>
          <a:xfrm>
            <a:off x="1143000" y="4929341"/>
            <a:ext cx="735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</a:t>
            </a:r>
            <a:r>
              <a:rPr lang="en-US" dirty="0" err="1"/>
              <a:t>Xóa</a:t>
            </a:r>
            <a:r>
              <a:rPr lang="en-US" dirty="0"/>
              <a:t> </a:t>
            </a:r>
            <a:r>
              <a:rPr lang="en-US" dirty="0" err="1"/>
              <a:t>một</a:t>
            </a:r>
            <a:r>
              <a:rPr lang="en-US" dirty="0"/>
              <a:t> </a:t>
            </a:r>
            <a:r>
              <a:rPr lang="en-US" dirty="0" err="1"/>
              <a:t>phần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̉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mảng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điều</a:t>
            </a:r>
            <a:r>
              <a:rPr lang="en-US" dirty="0"/>
              <a:t> </a:t>
            </a:r>
            <a:r>
              <a:rPr lang="en-US" dirty="0" err="1"/>
              <a:t>kiện</a:t>
            </a:r>
            <a:r>
              <a:rPr lang="en-US" dirty="0"/>
              <a:t> </a:t>
            </a:r>
            <a:r>
              <a:rPr lang="en-US" dirty="0" err="1"/>
              <a:t>nào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́, </a:t>
            </a:r>
            <a:r>
              <a:rPr lang="en-US" dirty="0" err="1"/>
              <a:t>xóa</a:t>
            </a:r>
            <a:r>
              <a:rPr lang="en-US" dirty="0"/>
              <a:t> </a:t>
            </a:r>
            <a:r>
              <a:rPr lang="en-US" dirty="0" err="1"/>
              <a:t>toàn</a:t>
            </a:r>
            <a:r>
              <a:rPr lang="en-US" dirty="0"/>
              <a:t> </a:t>
            </a:r>
            <a:r>
              <a:rPr lang="en-US" dirty="0" err="1"/>
              <a:t>bô</a:t>
            </a:r>
            <a:r>
              <a:rPr lang="en-US" dirty="0"/>
              <a:t>̣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́ trị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EB0F1C-A262-C7D7-69DC-EB970B2E2457}"/>
              </a:ext>
            </a:extLst>
          </p:cNvPr>
          <p:cNvSpPr txBox="1"/>
          <p:nvPr/>
        </p:nvSpPr>
        <p:spPr>
          <a:xfrm>
            <a:off x="1154463" y="5509897"/>
            <a:ext cx="436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 </a:t>
            </a:r>
            <a:r>
              <a:rPr lang="en-US" dirty="0" err="1"/>
              <a:t>Cập</a:t>
            </a:r>
            <a:r>
              <a:rPr lang="en-US" dirty="0"/>
              <a:t> </a:t>
            </a:r>
            <a:r>
              <a:rPr lang="en-US" dirty="0" err="1"/>
              <a:t>nhật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́ trị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phần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̉ ở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mảng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4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42899" y="963591"/>
            <a:ext cx="7962901" cy="89262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BÀI GIẢNG</a:t>
            </a: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88339" y="6688386"/>
            <a:ext cx="5075612" cy="365125"/>
          </a:xfrm>
          <a:noFill/>
        </p:spPr>
        <p:txBody>
          <a:bodyPr/>
          <a:lstStyle/>
          <a:p>
            <a:r>
              <a:rPr lang="en-US" sz="2800" dirty="0"/>
              <a:t>MẢNG</a:t>
            </a:r>
          </a:p>
        </p:txBody>
      </p:sp>
      <p:grpSp>
        <p:nvGrpSpPr>
          <p:cNvPr id="16388" name="Group 46"/>
          <p:cNvGrpSpPr>
            <a:grpSpLocks/>
          </p:cNvGrpSpPr>
          <p:nvPr/>
        </p:nvGrpSpPr>
        <p:grpSpPr bwMode="auto">
          <a:xfrm>
            <a:off x="1257300" y="2133600"/>
            <a:ext cx="6629400" cy="698500"/>
            <a:chOff x="1296" y="1824"/>
            <a:chExt cx="2976" cy="440"/>
          </a:xfrm>
        </p:grpSpPr>
        <p:sp>
          <p:nvSpPr>
            <p:cNvPr id="6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06" name="Text Box 4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8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Khái</a:t>
              </a:r>
              <a:r>
                <a:rPr 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niệm</a:t>
              </a:r>
              <a:r>
                <a:rPr 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mảng</a:t>
              </a:r>
              <a:r>
                <a:rPr 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16407" name="Text Box 50"/>
            <p:cNvSpPr txBox="1">
              <a:spLocks noChangeArrowheads="1"/>
            </p:cNvSpPr>
            <p:nvPr/>
          </p:nvSpPr>
          <p:spPr bwMode="gray">
            <a:xfrm>
              <a:off x="1390" y="1886"/>
              <a:ext cx="229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6389" name="Group 51"/>
          <p:cNvGrpSpPr>
            <a:grpSpLocks/>
          </p:cNvGrpSpPr>
          <p:nvPr/>
        </p:nvGrpSpPr>
        <p:grpSpPr bwMode="auto">
          <a:xfrm>
            <a:off x="1257300" y="2971801"/>
            <a:ext cx="6629400" cy="1128713"/>
            <a:chOff x="1296" y="1824"/>
            <a:chExt cx="2976" cy="711"/>
          </a:xfrm>
        </p:grpSpPr>
        <p:sp>
          <p:nvSpPr>
            <p:cNvPr id="11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800">
                <a:cs typeface="+mn-cs"/>
              </a:endParaRPr>
            </a:p>
          </p:txBody>
        </p:sp>
        <p:sp>
          <p:nvSpPr>
            <p:cNvPr id="12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800">
                <a:cs typeface="+mn-cs"/>
              </a:endParaRPr>
            </a:p>
          </p:txBody>
        </p:sp>
        <p:sp>
          <p:nvSpPr>
            <p:cNvPr id="16402" name="Text Box 5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6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8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Khai</a:t>
              </a:r>
              <a:r>
                <a:rPr 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báo</a:t>
              </a:r>
              <a:r>
                <a:rPr 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khởi</a:t>
              </a:r>
              <a:r>
                <a:rPr 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tạo</a:t>
              </a:r>
              <a:r>
                <a:rPr 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mảng</a:t>
              </a:r>
              <a:endPara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03" name="Text Box 55"/>
            <p:cNvSpPr txBox="1">
              <a:spLocks noChangeArrowheads="1"/>
            </p:cNvSpPr>
            <p:nvPr/>
          </p:nvSpPr>
          <p:spPr bwMode="gray">
            <a:xfrm>
              <a:off x="1389" y="1886"/>
              <a:ext cx="231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6390" name="Group 56"/>
          <p:cNvGrpSpPr>
            <a:grpSpLocks/>
          </p:cNvGrpSpPr>
          <p:nvPr/>
        </p:nvGrpSpPr>
        <p:grpSpPr bwMode="auto">
          <a:xfrm>
            <a:off x="1257300" y="3810000"/>
            <a:ext cx="6629400" cy="698500"/>
            <a:chOff x="1296" y="1824"/>
            <a:chExt cx="2976" cy="440"/>
          </a:xfrm>
        </p:grpSpPr>
        <p:sp>
          <p:nvSpPr>
            <p:cNvPr id="16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98" name="Text Box 5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8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Cài</a:t>
              </a:r>
              <a:r>
                <a:rPr 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đặt</a:t>
              </a:r>
              <a:r>
                <a:rPr 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mảng</a:t>
              </a:r>
              <a:endPara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99" name="Text Box 60"/>
            <p:cNvSpPr txBox="1">
              <a:spLocks noChangeArrowheads="1"/>
            </p:cNvSpPr>
            <p:nvPr/>
          </p:nvSpPr>
          <p:spPr bwMode="gray">
            <a:xfrm>
              <a:off x="1390" y="1886"/>
              <a:ext cx="229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6391" name="Group 61"/>
          <p:cNvGrpSpPr>
            <a:grpSpLocks/>
          </p:cNvGrpSpPr>
          <p:nvPr/>
        </p:nvGrpSpPr>
        <p:grpSpPr bwMode="auto">
          <a:xfrm>
            <a:off x="1257300" y="4724401"/>
            <a:ext cx="6629400" cy="1128713"/>
            <a:chOff x="1296" y="1824"/>
            <a:chExt cx="2976" cy="711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800">
                <a:cs typeface="+mn-cs"/>
              </a:endParaRPr>
            </a:p>
          </p:txBody>
        </p:sp>
        <p:sp>
          <p:nvSpPr>
            <p:cNvPr id="22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800">
                <a:cs typeface="+mn-cs"/>
              </a:endParaRPr>
            </a:p>
          </p:txBody>
        </p:sp>
        <p:sp>
          <p:nvSpPr>
            <p:cNvPr id="16394" name="Text Box 6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6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8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Một</a:t>
              </a:r>
              <a:r>
                <a:rPr 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bài</a:t>
              </a:r>
              <a:r>
                <a:rPr 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toán</a:t>
              </a:r>
              <a:r>
                <a:rPr 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trên</a:t>
              </a:r>
              <a:r>
                <a:rPr 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mảng</a:t>
              </a:r>
              <a:endPara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95" name="Text Box 65"/>
            <p:cNvSpPr txBox="1">
              <a:spLocks noChangeArrowheads="1"/>
            </p:cNvSpPr>
            <p:nvPr/>
          </p:nvSpPr>
          <p:spPr bwMode="gray">
            <a:xfrm>
              <a:off x="1389" y="1886"/>
              <a:ext cx="231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324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911" y="1670636"/>
            <a:ext cx="7543801" cy="47891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dirty="0">
                <a:solidFill>
                  <a:srgbClr val="FF0000"/>
                </a:solidFill>
              </a:rPr>
              <a:t>a1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a2, a3;</a:t>
            </a:r>
          </a:p>
          <a:p>
            <a:pPr lvl="1">
              <a:defRPr/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500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500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ườ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>
              <a:defRPr/>
            </a:pP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dãy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822960" y="1066800"/>
            <a:ext cx="7543800" cy="670561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274906"/>
          </a:xfrm>
        </p:spPr>
        <p:txBody>
          <a:bodyPr/>
          <a:lstStyle/>
          <a:p>
            <a:pPr lvl="1">
              <a:defRPr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kiểu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cấu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trúc</a:t>
            </a:r>
            <a:r>
              <a:rPr lang="en-US" dirty="0"/>
              <a:t> do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dãy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biến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cùng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kiểu</a:t>
            </a:r>
            <a:r>
              <a:rPr lang="en-US" dirty="0"/>
              <a:t>. </a:t>
            </a:r>
          </a:p>
          <a:p>
            <a:pPr lvl="1"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,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…</a:t>
            </a:r>
          </a:p>
          <a:p>
            <a:pPr lvl="1">
              <a:defRPr/>
            </a:pP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một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nhớ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tục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.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NMLT - Mảng một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786714" y="775223"/>
            <a:ext cx="8001000" cy="563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5105400"/>
          </a:xfrm>
        </p:spPr>
        <p:txBody>
          <a:bodyPr anchor="ctr">
            <a:noAutofit/>
          </a:bodyPr>
          <a:lstStyle/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</a:t>
            </a:r>
            <a:r>
              <a:rPr lang="vi-VN" dirty="0">
                <a:solidFill>
                  <a:schemeClr val="tx1">
                    <a:lumMod val="60000"/>
                    <a:lumOff val="40000"/>
                  </a:schemeClr>
                </a:solidFill>
              </a:rPr>
              <a:t>ư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 ý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khi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khai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báo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:</a:t>
            </a:r>
          </a:p>
          <a:p>
            <a:pPr lvl="1">
              <a:defRPr/>
            </a:pP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xác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vi-VN" dirty="0">
                <a:solidFill>
                  <a:srgbClr val="FF0000"/>
                </a:solidFill>
              </a:rPr>
              <a:t>đị</a:t>
            </a:r>
            <a:r>
              <a:rPr lang="en-US" dirty="0" err="1">
                <a:solidFill>
                  <a:srgbClr val="FF0000"/>
                </a:solidFill>
              </a:rPr>
              <a:t>nh</a:t>
            </a:r>
            <a:r>
              <a:rPr lang="en-US" dirty="0">
                <a:solidFill>
                  <a:srgbClr val="FF0000"/>
                </a:solidFill>
              </a:rPr>
              <a:t> &lt;</a:t>
            </a:r>
            <a:r>
              <a:rPr lang="en-US" dirty="0" err="1">
                <a:solidFill>
                  <a:srgbClr val="FF0000"/>
                </a:solidFill>
              </a:rPr>
              <a:t>số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tử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cụ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/>
              <a:t> (</a:t>
            </a:r>
            <a:r>
              <a:rPr lang="en-US" dirty="0" err="1">
                <a:solidFill>
                  <a:srgbClr val="FF0000"/>
                </a:solidFill>
              </a:rPr>
              <a:t>hằng</a:t>
            </a:r>
            <a:r>
              <a:rPr lang="en-US" dirty="0"/>
              <a:t>)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: &lt;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&gt; = N1*N2*…*</a:t>
            </a:r>
            <a:r>
              <a:rPr lang="en-US" dirty="0" err="1"/>
              <a:t>Nn</a:t>
            </a:r>
            <a:endParaRPr lang="en-US" dirty="0"/>
          </a:p>
          <a:p>
            <a:pPr lvl="1">
              <a:defRPr/>
            </a:pP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= &lt;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&gt;*</a:t>
            </a:r>
            <a:r>
              <a:rPr lang="en-US" dirty="0" err="1">
                <a:solidFill>
                  <a:srgbClr val="FF0000"/>
                </a:solidFill>
              </a:rPr>
              <a:t>sizeof</a:t>
            </a:r>
            <a:r>
              <a:rPr lang="en-US" dirty="0"/>
              <a:t>(&lt;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&gt;)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MẢNG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57400"/>
            <a:ext cx="152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133600"/>
            <a:ext cx="830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kiểu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</a:t>
            </a:r>
            <a:r>
              <a:rPr lang="vi-VN" sz="2000" b="1" dirty="0">
                <a:latin typeface="Courier New" pitchFamily="49" charset="0"/>
                <a:cs typeface="Courier New" pitchFamily="49" charset="0"/>
              </a:rPr>
              <a:t>ơ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sở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tên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biến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mảng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&gt;;//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mảng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chiều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kiểu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</a:t>
            </a:r>
            <a:r>
              <a:rPr lang="vi-VN" sz="2000" b="1" dirty="0">
                <a:latin typeface="Courier New" pitchFamily="49" charset="0"/>
                <a:cs typeface="Courier New" pitchFamily="49" charset="0"/>
              </a:rPr>
              <a:t>ơ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sở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[][]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tên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biến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mảng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mảng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nhiều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chiều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AutoShape 6"/>
          <p:cNvSpPr>
            <a:spLocks noChangeArrowheads="1"/>
          </p:cNvSpPr>
          <p:nvPr/>
        </p:nvSpPr>
        <p:spPr bwMode="gray">
          <a:xfrm>
            <a:off x="2209800" y="4724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</a:t>
            </a:r>
            <a:endParaRPr lang="en-US" baseline="30000"/>
          </a:p>
        </p:txBody>
      </p:sp>
      <p:sp>
        <p:nvSpPr>
          <p:cNvPr id="82" name="AutoShape 6"/>
          <p:cNvSpPr>
            <a:spLocks noChangeArrowheads="1"/>
          </p:cNvSpPr>
          <p:nvPr/>
        </p:nvSpPr>
        <p:spPr bwMode="gray">
          <a:xfrm>
            <a:off x="2209800" y="5181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</a:t>
            </a:r>
            <a:endParaRPr lang="en-US" baseline="30000"/>
          </a:p>
        </p:txBody>
      </p:sp>
      <p:sp>
        <p:nvSpPr>
          <p:cNvPr id="83" name="AutoShape 6"/>
          <p:cNvSpPr>
            <a:spLocks noChangeArrowheads="1"/>
          </p:cNvSpPr>
          <p:nvPr/>
        </p:nvSpPr>
        <p:spPr bwMode="gray">
          <a:xfrm>
            <a:off x="2209800" y="5638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</a:t>
            </a:r>
            <a:endParaRPr lang="en-US" baseline="30000"/>
          </a:p>
        </p:txBody>
      </p:sp>
      <p:sp>
        <p:nvSpPr>
          <p:cNvPr id="20485" name="Title 1"/>
          <p:cNvSpPr>
            <a:spLocks noGrp="1"/>
          </p:cNvSpPr>
          <p:nvPr>
            <p:ph type="title"/>
          </p:nvPr>
        </p:nvSpPr>
        <p:spPr>
          <a:xfrm>
            <a:off x="348049" y="651669"/>
            <a:ext cx="8001000" cy="563563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33500"/>
            <a:ext cx="8305800" cy="4800600"/>
          </a:xfrm>
        </p:spPr>
        <p:txBody>
          <a:bodyPr/>
          <a:lstStyle/>
          <a:p>
            <a:pPr>
              <a:defRPr/>
            </a:pPr>
            <a:r>
              <a:rPr lang="en-US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Ví</a:t>
            </a: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dụ</a:t>
            </a:r>
            <a:endParaRPr lang="en-US" sz="2400" b="1" dirty="0"/>
          </a:p>
        </p:txBody>
      </p:sp>
      <p:sp>
        <p:nvSpPr>
          <p:cNvPr id="2048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MẢNG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57400"/>
            <a:ext cx="1524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1336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[] a= new int[10]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2667000" y="3048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3124200" y="3048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3581400" y="3048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4038600" y="3048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4495800" y="3048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>
            <a:off x="5867400" y="3048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6324600" y="3048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gray">
          <a:xfrm>
            <a:off x="6781800" y="3048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gray">
          <a:xfrm>
            <a:off x="4953000" y="3048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gray">
          <a:xfrm>
            <a:off x="5410200" y="3048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2667000" y="2590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</a:t>
            </a:r>
            <a:endParaRPr lang="en-US" baseline="30000"/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3124200" y="2590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</a:t>
            </a:r>
            <a:endParaRPr lang="en-US" baseline="30000"/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gray">
          <a:xfrm>
            <a:off x="3581400" y="2590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dirty="0"/>
              <a:t>2</a:t>
            </a:r>
            <a:endParaRPr lang="en-US" baseline="30000" dirty="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4038600" y="2590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3</a:t>
            </a:r>
            <a:endParaRPr lang="en-US" baseline="30000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4495800" y="2590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4</a:t>
            </a:r>
            <a:endParaRPr lang="en-US" baseline="30000"/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5867400" y="2590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7</a:t>
            </a:r>
            <a:endParaRPr lang="en-US" baseline="30000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6324600" y="2590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8</a:t>
            </a:r>
            <a:endParaRPr lang="en-US" baseline="30000"/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4953000" y="2590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5</a:t>
            </a:r>
            <a:endParaRPr lang="en-US" baseline="30000"/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5410200" y="2590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6</a:t>
            </a:r>
            <a:endParaRPr lang="en-US" baseline="30000"/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6781800" y="2590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9</a:t>
            </a:r>
            <a:endParaRPr lang="en-US" baseline="30000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26989" y="2787789"/>
            <a:ext cx="1828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85800" y="3733800"/>
            <a:ext cx="1524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838200" y="38100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[][] a= new int[3][4]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gray">
          <a:xfrm>
            <a:off x="26670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gray">
          <a:xfrm>
            <a:off x="31242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gray">
          <a:xfrm>
            <a:off x="35814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gray">
          <a:xfrm>
            <a:off x="40386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gray">
          <a:xfrm>
            <a:off x="44958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gray">
          <a:xfrm>
            <a:off x="58674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gray">
          <a:xfrm>
            <a:off x="63246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gray">
          <a:xfrm>
            <a:off x="67818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gray">
          <a:xfrm>
            <a:off x="49530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gray">
          <a:xfrm>
            <a:off x="54102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gray">
          <a:xfrm>
            <a:off x="26670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</a:t>
            </a:r>
            <a:endParaRPr lang="en-US" baseline="30000"/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gray">
          <a:xfrm>
            <a:off x="31242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</a:t>
            </a:r>
            <a:endParaRPr lang="en-US" baseline="30000"/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gray">
          <a:xfrm>
            <a:off x="35814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</a:t>
            </a:r>
            <a:endParaRPr lang="en-US" baseline="30000"/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gray">
          <a:xfrm>
            <a:off x="40386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3</a:t>
            </a:r>
            <a:endParaRPr lang="en-US" baseline="30000"/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gray">
          <a:xfrm>
            <a:off x="44958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4</a:t>
            </a:r>
            <a:endParaRPr lang="en-US" baseline="30000"/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gray">
          <a:xfrm>
            <a:off x="58674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7</a:t>
            </a:r>
            <a:endParaRPr lang="en-US" baseline="30000"/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gray">
          <a:xfrm>
            <a:off x="63246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8</a:t>
            </a:r>
            <a:endParaRPr lang="en-US" baseline="30000"/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gray">
          <a:xfrm>
            <a:off x="49530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5</a:t>
            </a:r>
            <a:endParaRPr lang="en-US" baseline="30000"/>
          </a:p>
        </p:txBody>
      </p:sp>
      <p:sp>
        <p:nvSpPr>
          <p:cNvPr id="50" name="AutoShape 6"/>
          <p:cNvSpPr>
            <a:spLocks noChangeArrowheads="1"/>
          </p:cNvSpPr>
          <p:nvPr/>
        </p:nvSpPr>
        <p:spPr bwMode="gray">
          <a:xfrm>
            <a:off x="54102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6</a:t>
            </a:r>
            <a:endParaRPr lang="en-US" baseline="30000"/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gray">
          <a:xfrm>
            <a:off x="67818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9</a:t>
            </a:r>
            <a:endParaRPr lang="en-US" baseline="30000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09600" y="4664492"/>
            <a:ext cx="1752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</a:p>
        </p:txBody>
      </p:sp>
      <p:sp>
        <p:nvSpPr>
          <p:cNvPr id="53" name="AutoShape 6"/>
          <p:cNvSpPr>
            <a:spLocks noChangeArrowheads="1"/>
          </p:cNvSpPr>
          <p:nvPr/>
        </p:nvSpPr>
        <p:spPr bwMode="gray">
          <a:xfrm>
            <a:off x="72390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4" name="AutoShape 6"/>
          <p:cNvSpPr>
            <a:spLocks noChangeArrowheads="1"/>
          </p:cNvSpPr>
          <p:nvPr/>
        </p:nvSpPr>
        <p:spPr bwMode="gray">
          <a:xfrm>
            <a:off x="76962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5" name="AutoShape 6"/>
          <p:cNvSpPr>
            <a:spLocks noChangeArrowheads="1"/>
          </p:cNvSpPr>
          <p:nvPr/>
        </p:nvSpPr>
        <p:spPr bwMode="gray">
          <a:xfrm>
            <a:off x="72390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10</a:t>
            </a:r>
            <a:endParaRPr lang="en-US" baseline="30000"/>
          </a:p>
        </p:txBody>
      </p:sp>
      <p:sp>
        <p:nvSpPr>
          <p:cNvPr id="56" name="AutoShape 6"/>
          <p:cNvSpPr>
            <a:spLocks noChangeArrowheads="1"/>
          </p:cNvSpPr>
          <p:nvPr/>
        </p:nvSpPr>
        <p:spPr bwMode="gray">
          <a:xfrm>
            <a:off x="76962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11</a:t>
            </a:r>
            <a:endParaRPr lang="en-US" baseline="30000"/>
          </a:p>
        </p:txBody>
      </p:sp>
      <p:sp>
        <p:nvSpPr>
          <p:cNvPr id="73" name="AutoShape 6"/>
          <p:cNvSpPr>
            <a:spLocks noChangeArrowheads="1"/>
          </p:cNvSpPr>
          <p:nvPr/>
        </p:nvSpPr>
        <p:spPr bwMode="gray">
          <a:xfrm>
            <a:off x="26670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4" name="AutoShape 6"/>
          <p:cNvSpPr>
            <a:spLocks noChangeArrowheads="1"/>
          </p:cNvSpPr>
          <p:nvPr/>
        </p:nvSpPr>
        <p:spPr bwMode="gray">
          <a:xfrm>
            <a:off x="40386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5" name="AutoShape 6"/>
          <p:cNvSpPr>
            <a:spLocks noChangeArrowheads="1"/>
          </p:cNvSpPr>
          <p:nvPr/>
        </p:nvSpPr>
        <p:spPr bwMode="gray">
          <a:xfrm>
            <a:off x="26670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7" name="AutoShape 6"/>
          <p:cNvSpPr>
            <a:spLocks noChangeArrowheads="1"/>
          </p:cNvSpPr>
          <p:nvPr/>
        </p:nvSpPr>
        <p:spPr bwMode="gray">
          <a:xfrm>
            <a:off x="31242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8" name="AutoShape 6"/>
          <p:cNvSpPr>
            <a:spLocks noChangeArrowheads="1"/>
          </p:cNvSpPr>
          <p:nvPr/>
        </p:nvSpPr>
        <p:spPr bwMode="gray">
          <a:xfrm>
            <a:off x="35814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9" name="AutoShape 6"/>
          <p:cNvSpPr>
            <a:spLocks noChangeArrowheads="1"/>
          </p:cNvSpPr>
          <p:nvPr/>
        </p:nvSpPr>
        <p:spPr bwMode="gray">
          <a:xfrm>
            <a:off x="35814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0" name="AutoShape 6"/>
          <p:cNvSpPr>
            <a:spLocks noChangeArrowheads="1"/>
          </p:cNvSpPr>
          <p:nvPr/>
        </p:nvSpPr>
        <p:spPr bwMode="gray">
          <a:xfrm>
            <a:off x="40386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6" name="AutoShape 6"/>
          <p:cNvSpPr>
            <a:spLocks noChangeArrowheads="1"/>
          </p:cNvSpPr>
          <p:nvPr/>
        </p:nvSpPr>
        <p:spPr bwMode="gray">
          <a:xfrm>
            <a:off x="31242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4" name="AutoShape 6"/>
          <p:cNvSpPr>
            <a:spLocks noChangeArrowheads="1"/>
          </p:cNvSpPr>
          <p:nvPr/>
        </p:nvSpPr>
        <p:spPr bwMode="gray">
          <a:xfrm>
            <a:off x="44958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5" name="AutoShape 6"/>
          <p:cNvSpPr>
            <a:spLocks noChangeArrowheads="1"/>
          </p:cNvSpPr>
          <p:nvPr/>
        </p:nvSpPr>
        <p:spPr bwMode="gray">
          <a:xfrm>
            <a:off x="54102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6" name="AutoShape 6"/>
          <p:cNvSpPr>
            <a:spLocks noChangeArrowheads="1"/>
          </p:cNvSpPr>
          <p:nvPr/>
        </p:nvSpPr>
        <p:spPr bwMode="gray">
          <a:xfrm>
            <a:off x="58674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7" name="AutoShape 6"/>
          <p:cNvSpPr>
            <a:spLocks noChangeArrowheads="1"/>
          </p:cNvSpPr>
          <p:nvPr/>
        </p:nvSpPr>
        <p:spPr bwMode="gray">
          <a:xfrm>
            <a:off x="49530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2 0.06667 " pathEditMode="relative" rAng="0" ptsTypes="AA">
                                      <p:cBhvr>
                                        <p:cTn id="1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2 0.06667 " pathEditMode="relative" rAng="0" ptsTypes="AA">
                                      <p:cBhvr>
                                        <p:cTn id="2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2 0.06667 " pathEditMode="relative" rAng="0" ptsTypes="AA">
                                      <p:cBhvr>
                                        <p:cTn id="2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2 0.06667 " pathEditMode="relative" rAng="0" ptsTypes="AA">
                                      <p:cBhvr>
                                        <p:cTn id="2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2 0.06667 " pathEditMode="relative" rAng="0" ptsTypes="AA">
                                      <p:cBhvr>
                                        <p:cTn id="2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2 0.06667 " pathEditMode="relative" rAng="0" ptsTypes="AA">
                                      <p:cBhvr>
                                        <p:cTn id="20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2 0.06667 " pathEditMode="relative" rAng="0" ptsTypes="AA">
                                      <p:cBhvr>
                                        <p:cTn id="2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2 0.06667 " pathEditMode="relative" rAng="0" ptsTypes="AA">
                                      <p:cBhvr>
                                        <p:cTn id="2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000"/>
                            </p:stCondLst>
                            <p:childTnLst>
                              <p:par>
                                <p:cTn id="2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2 0.06667 " pathEditMode="relative" rAng="0" ptsTypes="AA">
                                      <p:cBhvr>
                                        <p:cTn id="27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  <p:par>
                                <p:cTn id="273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2 0.06667 " pathEditMode="relative" rAng="0" ptsTypes="AA">
                                      <p:cBhvr>
                                        <p:cTn id="27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  <p:par>
                                <p:cTn id="27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2 0.06667 " pathEditMode="relative" rAng="0" ptsTypes="AA">
                                      <p:cBhvr>
                                        <p:cTn id="27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2 0.06667 " pathEditMode="relative" rAng="0" ptsTypes="AA">
                                      <p:cBhvr>
                                        <p:cTn id="27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5" grpId="0" animBg="1"/>
      <p:bldP spid="6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2" grpId="0" animBg="1"/>
      <p:bldP spid="43" grpId="0" animBg="1"/>
      <p:bldP spid="44" grpId="0" animBg="1"/>
      <p:bldP spid="45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6" grpId="0" animBg="1"/>
      <p:bldP spid="56" grpId="1" animBg="1"/>
      <p:bldP spid="73" grpId="0" animBg="1"/>
      <p:bldP spid="74" grpId="0" animBg="1"/>
      <p:bldP spid="75" grpId="0" animBg="1"/>
      <p:bldP spid="77" grpId="0" animBg="1"/>
      <p:bldP spid="78" grpId="0" animBg="1"/>
      <p:bldP spid="79" grpId="0" animBg="1"/>
      <p:bldP spid="80" grpId="0" animBg="1"/>
      <p:bldP spid="76" grpId="0" animBg="1"/>
      <p:bldP spid="84" grpId="0" animBg="1"/>
      <p:bldP spid="84" grpId="1" animBg="1"/>
      <p:bldP spid="84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08796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800600"/>
          </a:xfrm>
        </p:spPr>
        <p:txBody>
          <a:bodyPr/>
          <a:lstStyle/>
          <a:p>
            <a:r>
              <a:rPr lang="en-US" dirty="0" err="1">
                <a:latin typeface="Arial" charset="0"/>
                <a:cs typeface="Arial" charset="0"/>
              </a:rPr>
              <a:t>Thông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th</a:t>
            </a:r>
            <a:r>
              <a:rPr lang="vi-VN" dirty="0">
                <a:latin typeface="Arial" charset="0"/>
                <a:cs typeface="Arial" charset="0"/>
              </a:rPr>
              <a:t>ư</a:t>
            </a:r>
            <a:r>
              <a:rPr lang="en-US" dirty="0" err="1">
                <a:latin typeface="Arial" charset="0"/>
                <a:cs typeface="Arial" charset="0"/>
              </a:rPr>
              <a:t>ờng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dùng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hằng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định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nghĩa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độ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lớn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của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mảng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và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khai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báo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dirty="0" err="1">
                <a:latin typeface="Arial" charset="0"/>
                <a:cs typeface="Arial" charset="0"/>
              </a:rPr>
              <a:t>khởi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tạo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mảng</a:t>
            </a:r>
            <a:r>
              <a:rPr lang="en-US" dirty="0">
                <a:latin typeface="Arial" charset="0"/>
                <a:cs typeface="Arial" charset="0"/>
              </a:rPr>
              <a:t>.</a:t>
            </a:r>
          </a:p>
          <a:p>
            <a:r>
              <a:rPr lang="en-US" dirty="0" err="1">
                <a:latin typeface="Arial" charset="0"/>
                <a:cs typeface="Arial" charset="0"/>
              </a:rPr>
              <a:t>tạo</a:t>
            </a:r>
            <a:r>
              <a:rPr lang="en-US" dirty="0">
                <a:latin typeface="Arial" charset="0"/>
                <a:cs typeface="Arial" charset="0"/>
              </a:rPr>
              <a:t>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- </a:t>
            </a:r>
            <a:r>
              <a:rPr lang="en-US" dirty="0" err="1">
                <a:latin typeface="Arial" charset="0"/>
                <a:cs typeface="Arial" charset="0"/>
              </a:rPr>
              <a:t>Mảng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có</a:t>
            </a:r>
            <a:r>
              <a:rPr lang="en-US" dirty="0">
                <a:latin typeface="Arial" charset="0"/>
                <a:cs typeface="Arial" charset="0"/>
              </a:rPr>
              <a:t> 100 </a:t>
            </a:r>
            <a:r>
              <a:rPr lang="en-US" dirty="0" err="1">
                <a:latin typeface="Arial" charset="0"/>
                <a:cs typeface="Arial" charset="0"/>
              </a:rPr>
              <a:t>phần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tử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thì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chỉ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số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mảng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là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số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nguyên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từ</a:t>
            </a:r>
            <a:r>
              <a:rPr lang="en-US" dirty="0">
                <a:latin typeface="Arial" charset="0"/>
                <a:cs typeface="Arial" charset="0"/>
              </a:rPr>
              <a:t> 0 </a:t>
            </a:r>
            <a:r>
              <a:rPr lang="en-US" dirty="0" err="1">
                <a:latin typeface="Arial" charset="0"/>
                <a:cs typeface="Arial" charset="0"/>
              </a:rPr>
              <a:t>đến</a:t>
            </a:r>
            <a:r>
              <a:rPr lang="en-US" dirty="0">
                <a:latin typeface="Arial" charset="0"/>
                <a:cs typeface="Arial" charset="0"/>
              </a:rPr>
              <a:t> 99 (n-1);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NMLT - Mảng một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9600" y="2712253"/>
            <a:ext cx="152400" cy="76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616200"/>
            <a:ext cx="8305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MAX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=100;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800" b="1" dirty="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c</a:t>
            </a:r>
            <a:r>
              <a:rPr lang="en-US" sz="2800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= </a:t>
            </a:r>
            <a:r>
              <a:rPr lang="en-US" sz="2800" b="1" dirty="0">
                <a:solidFill>
                  <a:srgbClr val="7F0055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[</a:t>
            </a:r>
            <a:r>
              <a:rPr lang="en-US" sz="2800" b="1" dirty="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MAX</a:t>
            </a:r>
            <a:r>
              <a:rPr lang="en-US" sz="2800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];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5799" y="4876800"/>
            <a:ext cx="137161" cy="15829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51559" y="5252794"/>
            <a:ext cx="7696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String[] </a:t>
            </a:r>
            <a:r>
              <a:rPr lang="en-US" sz="2800" dirty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 {</a:t>
            </a:r>
            <a:r>
              <a:rPr lang="en-US" sz="2800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“a"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"b"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"c"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Có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3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phần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tử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chỉ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số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mảng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từ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0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đến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26670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35814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44958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gray">
          <a:xfrm>
            <a:off x="54102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3558" name="Title 1"/>
          <p:cNvSpPr>
            <a:spLocks noGrp="1"/>
          </p:cNvSpPr>
          <p:nvPr>
            <p:ph type="title"/>
          </p:nvPr>
        </p:nvSpPr>
        <p:spPr>
          <a:xfrm>
            <a:off x="571499" y="941025"/>
            <a:ext cx="8001000" cy="703709"/>
          </a:xfrm>
        </p:spPr>
        <p:txBody>
          <a:bodyPr>
            <a:normAutofit/>
          </a:bodyPr>
          <a:lstStyle/>
          <a:p>
            <a:pPr algn="ctr"/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99" y="1798320"/>
            <a:ext cx="7543801" cy="475488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Gồm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các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cách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sau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defRPr/>
            </a:pP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  <a:p>
            <a:pPr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  <p:sp>
        <p:nvSpPr>
          <p:cNvPr id="2356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NMLT - Mảng một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90600" y="2590800"/>
            <a:ext cx="1524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43000" y="2667000"/>
            <a:ext cx="731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String[] </a:t>
            </a:r>
            <a:r>
              <a:rPr lang="en-US" sz="2000" dirty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e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 {</a:t>
            </a:r>
            <a:r>
              <a:rPr lang="en-US" sz="2000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Mận</a:t>
            </a:r>
            <a:r>
              <a:rPr lang="en-US" sz="2000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Đào</a:t>
            </a:r>
            <a:r>
              <a:rPr lang="en-US" sz="2000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Táo</a:t>
            </a:r>
            <a:r>
              <a:rPr lang="en-US" sz="2000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"Cam"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};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>
            <a:off x="26670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Mận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gray">
          <a:xfrm>
            <a:off x="35814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Đào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44958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Táo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54102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 dirty="0">
                <a:solidFill>
                  <a:schemeClr val="bg1"/>
                </a:solidFill>
              </a:rPr>
              <a:t>Cam</a:t>
            </a: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gray">
          <a:xfrm>
            <a:off x="2667000" y="31242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dirty="0"/>
              <a:t>0</a:t>
            </a:r>
            <a:endParaRPr lang="en-US" baseline="30000" dirty="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3581400" y="31242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</a:t>
            </a:r>
            <a:endParaRPr lang="en-US" baseline="30000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4495800" y="31242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dirty="0"/>
              <a:t>2</a:t>
            </a:r>
            <a:endParaRPr lang="en-US" baseline="30000" dirty="0"/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5410200" y="31242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dirty="0"/>
              <a:t>3</a:t>
            </a:r>
            <a:endParaRPr lang="en-US" baseline="30000" dirty="0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1752600" y="35814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accent2"/>
                </a:solidFill>
              </a:rPr>
              <a:t>e</a:t>
            </a:r>
            <a:endParaRPr lang="en-US" baseline="30000" dirty="0">
              <a:solidFill>
                <a:schemeClr val="accent2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90600" y="4298916"/>
            <a:ext cx="1524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143000" y="4365561"/>
            <a:ext cx="6858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e[0]=Mận e[1]=Đào e[2]=Táo e[3]=Cam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7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5" grpId="0" animBg="1"/>
      <p:bldP spid="6" grpId="0"/>
      <p:bldP spid="1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0" grpId="0" animBg="1"/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NHẬP MÔN LẬP TRÌNH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Giới thiệu chung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Nội dung môn học&amp;quot;&quot;/&gt;&lt;property id=&quot;20307&quot; value=&quot;260&quot;/&gt;&lt;/object&gt;&lt;object type=&quot;3&quot; unique_id=&quot;10037&quot;&gt;&lt;property id=&quot;20148&quot; value=&quot;5&quot;/&gt;&lt;property id=&quot;20300&quot; value=&quot;Slide 4 - &amp;quot;Nội dung môn học&amp;quot;&quot;/&gt;&lt;property id=&quot;20307&quot; value=&quot;263&quot;/&gt;&lt;/object&gt;&lt;object type=&quot;3&quot; unique_id=&quot;10088&quot;&gt;&lt;property id=&quot;20148&quot; value=&quot;5&quot;/&gt;&lt;property id=&quot;20300&quot; value=&quot;Slide 5 - &amp;quot;Nội dung môn học&amp;quot;&quot;/&gt;&lt;property id=&quot;20307&quot; value=&quot;264&quot;/&gt;&lt;/object&gt;&lt;object type=&quot;3&quot; unique_id=&quot;10089&quot;&gt;&lt;property id=&quot;20148&quot; value=&quot;5&quot;/&gt;&lt;property id=&quot;20300&quot; value=&quot;Slide 6 - &amp;quot;Nội dung môn học&amp;quot;&quot;/&gt;&lt;property id=&quot;20307&quot; value=&quot;266&quot;/&gt;&lt;/object&gt;&lt;object type=&quot;3&quot; unique_id=&quot;10090&quot;&gt;&lt;property id=&quot;20148&quot; value=&quot;5&quot;/&gt;&lt;property id=&quot;20300&quot; value=&quot;Slide 7 - &amp;quot;Nội dung môn học&amp;quot;&quot;/&gt;&lt;property id=&quot;20307&quot; value=&quot;265&quot;/&gt;&lt;/object&gt;&lt;object type=&quot;3&quot; unique_id=&quot;10091&quot;&gt;&lt;property id=&quot;20148&quot; value=&quot;5&quot;/&gt;&lt;property id=&quot;20300&quot; value=&quot;Slide 8 - &amp;quot;Nội dung môn học&amp;quot;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1749</TotalTime>
  <Words>1767</Words>
  <Application>Microsoft Office PowerPoint</Application>
  <PresentationFormat>On-screen Show (4:3)</PresentationFormat>
  <Paragraphs>346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Corbel</vt:lpstr>
      <vt:lpstr>Courier New</vt:lpstr>
      <vt:lpstr>Tahoma</vt:lpstr>
      <vt:lpstr>Times New Roman</vt:lpstr>
      <vt:lpstr>Wingdings</vt:lpstr>
      <vt:lpstr>Retrospect</vt:lpstr>
      <vt:lpstr>PowerPoint Presentation</vt:lpstr>
      <vt:lpstr>Kiểm tra bài cũ:</vt:lpstr>
      <vt:lpstr>NỘI DUNG BÀI GIẢNG</vt:lpstr>
      <vt:lpstr>Đặt vấn đề</vt:lpstr>
      <vt:lpstr>Khái niệm</vt:lpstr>
      <vt:lpstr>Khai báo mảng</vt:lpstr>
      <vt:lpstr>Khai báo khởi tạo mảng</vt:lpstr>
      <vt:lpstr>Số phần tử của mảng</vt:lpstr>
      <vt:lpstr>Khởi tạo giá trị cho mảng lúc khai báo</vt:lpstr>
      <vt:lpstr>Khai báo khởi tạo mảng</vt:lpstr>
      <vt:lpstr>Chú ý việc truy xuất đến các phần tử của mảng:</vt:lpstr>
      <vt:lpstr>Nhập dữ liệu cho mảng</vt:lpstr>
      <vt:lpstr>Phương thức nhập giá trị cho mảng</vt:lpstr>
      <vt:lpstr>Xuất mảng</vt:lpstr>
      <vt:lpstr>Phương thức xuất mảng:</vt:lpstr>
      <vt:lpstr>Sắp xếp mảng thành tăng dần</vt:lpstr>
      <vt:lpstr>Phương thức sắp xếp tang dần</vt:lpstr>
      <vt:lpstr>Thêm một phần tử vào cuối mảng</vt:lpstr>
      <vt:lpstr>Hàm Tìm Kiếm (dùng for)</vt:lpstr>
      <vt:lpstr>Hàm Tìm Kiếm (dùng for)</vt:lpstr>
      <vt:lpstr>Hàm Tìm Kiếm (dùng for)</vt:lpstr>
      <vt:lpstr>Các phương thức cơ bản tương tác trên mảng </vt:lpstr>
    </vt:vector>
  </TitlesOfParts>
  <Company>BABYDUCK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Teacher Luong</dc:creator>
  <cp:lastModifiedBy>Thuận</cp:lastModifiedBy>
  <cp:revision>324</cp:revision>
  <dcterms:created xsi:type="dcterms:W3CDTF">2007-09-05T08:24:33Z</dcterms:created>
  <dcterms:modified xsi:type="dcterms:W3CDTF">2023-02-07T04:35:06Z</dcterms:modified>
</cp:coreProperties>
</file>