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64" r:id="rId4"/>
    <p:sldId id="268" r:id="rId5"/>
    <p:sldId id="269" r:id="rId6"/>
    <p:sldId id="272" r:id="rId7"/>
    <p:sldId id="270" r:id="rId8"/>
    <p:sldId id="271" r:id="rId9"/>
    <p:sldId id="273" r:id="rId10"/>
    <p:sldId id="274" r:id="rId11"/>
    <p:sldId id="281" r:id="rId12"/>
    <p:sldId id="276" r:id="rId13"/>
    <p:sldId id="282" r:id="rId14"/>
    <p:sldId id="279" r:id="rId15"/>
    <p:sldId id="278" r:id="rId16"/>
    <p:sldId id="280" r:id="rId17"/>
    <p:sldId id="265" r:id="rId18"/>
    <p:sldId id="283" r:id="rId19"/>
    <p:sldId id="266" r:id="rId20"/>
    <p:sldId id="30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7" r:id="rId34"/>
    <p:sldId id="298" r:id="rId35"/>
    <p:sldId id="299" r:id="rId36"/>
    <p:sldId id="300" r:id="rId37"/>
    <p:sldId id="301" r:id="rId38"/>
    <p:sldId id="302" r:id="rId39"/>
    <p:sldId id="267" r:id="rId40"/>
    <p:sldId id="26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5FBAF-A654-4740-9614-4DDEDD971BF6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4BD98-DC88-4403-A9D3-CB5202450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7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48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1900" y="1539244"/>
            <a:ext cx="9507268" cy="2616199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535" y="4260218"/>
            <a:ext cx="9432633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6E-E55D-4325-8AB3-9358735E38CB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596-B40E-43C6-B408-C52F9B543E75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455F-9ACE-4404-A226-35A788810990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E8ED-5C72-4E85-864C-25F70A5EB673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B72D-C352-4381-B5BE-1C1DD139BCF5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C64A-BEA3-4AB1-88D1-113696D24299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E17-D041-4487-BD88-9B313DE0206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BE5E-D0C2-408D-95E6-624C29106FB3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E63-899C-4483-91B4-0DB25AA94326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567990" cy="95236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1"/>
            <a:ext cx="10567990" cy="5387974"/>
          </a:xfrm>
        </p:spPr>
        <p:txBody>
          <a:bodyPr anchor="t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5430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002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1425" y="6492875"/>
            <a:ext cx="668031" cy="365125"/>
          </a:xfrm>
        </p:spPr>
        <p:txBody>
          <a:bodyPr/>
          <a:lstStyle>
            <a:lvl1pPr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371600" y="952500"/>
            <a:ext cx="10820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 userDrawn="1"/>
        </p:nvSpPr>
        <p:spPr>
          <a:xfrm>
            <a:off x="1155700" y="749300"/>
            <a:ext cx="328610" cy="317501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156-FF57-4402-881B-CB11F70E6F88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82D4-132B-412F-AAA8-66A49DB52A6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B15E-EAB0-4B43-8090-B6024CDDBE96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72B-567F-4ABB-9984-40814FBCE3E6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753-D1D7-4125-B785-D37666019608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EA69-BCA9-48D1-B857-F6666CAEB373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2DAA-E68B-4643-8E44-42CE3B8D1B60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6D7460-C38B-41E6-847B-B0D62E4C31BB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Môn</a:t>
            </a:r>
            <a:r>
              <a:rPr lang="en-US" dirty="0"/>
              <a:t>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br>
              <a:rPr lang="en-US" dirty="0"/>
            </a:br>
            <a:r>
              <a:rPr lang="en-US" dirty="0"/>
              <a:t>(Object Oriented Programming)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Chương</a:t>
            </a:r>
            <a:r>
              <a:rPr lang="en-US" sz="2800" dirty="0"/>
              <a:t> 5.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88131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Set</a:t>
            </a:r>
          </a:p>
          <a:p>
            <a:pPr marL="800100" lvl="1" indent="-342900"/>
            <a:r>
              <a:rPr lang="en-US" dirty="0"/>
              <a:t>Set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Collection,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).</a:t>
            </a:r>
          </a:p>
          <a:p>
            <a:pPr marL="800100" lvl="1" indent="-342900"/>
            <a:r>
              <a:rPr lang="en-US" dirty="0"/>
              <a:t>Set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Collection.</a:t>
            </a:r>
          </a:p>
          <a:p>
            <a:pPr marL="342900" indent="-342900"/>
            <a:r>
              <a:rPr lang="en-US" dirty="0"/>
              <a:t>Interface </a:t>
            </a:r>
            <a:r>
              <a:rPr lang="en-US" dirty="0" err="1"/>
              <a:t>SortedSet</a:t>
            </a:r>
            <a:endParaRPr lang="en-US" dirty="0"/>
          </a:p>
          <a:p>
            <a:pPr marL="800100" lvl="1" indent="-342900"/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Set,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implements interface Comparable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Comparator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marL="342900" indent="-34290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2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Interface </a:t>
            </a:r>
            <a:r>
              <a:rPr lang="en-US" dirty="0" err="1"/>
              <a:t>SortedSet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  <a:p>
            <a:pPr marL="800100" lvl="1" indent="-34290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SortedSet</a:t>
            </a:r>
            <a:r>
              <a:rPr lang="en-US" dirty="0"/>
              <a:t>:</a:t>
            </a:r>
          </a:p>
          <a:p>
            <a:pPr marL="342900" indent="-34290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55" y="2130112"/>
            <a:ext cx="9057470" cy="379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39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1"/>
            <a:ext cx="6114225" cy="5387974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Interface Map</a:t>
            </a:r>
          </a:p>
          <a:p>
            <a:pPr marL="800100" lvl="1" indent="-342900"/>
            <a:r>
              <a:rPr lang="en-US" dirty="0"/>
              <a:t>Interface Map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(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).</a:t>
            </a:r>
          </a:p>
          <a:p>
            <a:pPr lvl="1"/>
            <a:r>
              <a:rPr lang="en-US" altLang="en-US" dirty="0"/>
              <a:t>MAP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từng</a:t>
            </a:r>
            <a:r>
              <a:rPr lang="en-US" altLang="en-US" dirty="0"/>
              <a:t> </a:t>
            </a:r>
            <a:r>
              <a:rPr lang="en-US" altLang="en-US" dirty="0" err="1"/>
              <a:t>cặp</a:t>
            </a:r>
            <a:r>
              <a:rPr lang="en-US" altLang="en-US" dirty="0"/>
              <a:t>: </a:t>
            </a:r>
            <a:r>
              <a:rPr lang="en-US" altLang="en-US" dirty="0" err="1"/>
              <a:t>khóa</a:t>
            </a:r>
            <a:r>
              <a:rPr lang="en-US" altLang="en-US" dirty="0"/>
              <a:t> –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(key-value)</a:t>
            </a:r>
          </a:p>
          <a:p>
            <a:pPr lvl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MAP </a:t>
            </a:r>
            <a:r>
              <a:rPr lang="en-US" altLang="en-US" dirty="0" err="1"/>
              <a:t>thông</a:t>
            </a:r>
            <a:r>
              <a:rPr lang="en-US" altLang="en-US" dirty="0"/>
              <a:t> qua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MAP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2980" y="1413458"/>
            <a:ext cx="426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61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1"/>
            <a:ext cx="6114225" cy="5387974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Interface Map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interface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28" y="2149476"/>
            <a:ext cx="807585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64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Interface Map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  <a:p>
            <a:pPr marL="800100" lvl="1" indent="-342900"/>
            <a:r>
              <a:rPr lang="en-US" dirty="0"/>
              <a:t>Map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3 </a:t>
            </a:r>
            <a:r>
              <a:rPr lang="en-US" dirty="0" err="1"/>
              <a:t>cách</a:t>
            </a:r>
            <a:r>
              <a:rPr lang="en-US" dirty="0"/>
              <a:t> view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View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: </a:t>
            </a:r>
          </a:p>
          <a:p>
            <a:pPr lvl="2">
              <a:buNone/>
            </a:pPr>
            <a:r>
              <a:rPr lang="en-US" dirty="0"/>
              <a:t>	Set </a:t>
            </a:r>
            <a:r>
              <a:rPr lang="en-US" dirty="0" err="1"/>
              <a:t>keySet</a:t>
            </a:r>
            <a:r>
              <a:rPr lang="en-US" dirty="0"/>
              <a:t>(); //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khoá</a:t>
            </a:r>
            <a:endParaRPr lang="en-US" dirty="0"/>
          </a:p>
          <a:p>
            <a:pPr lvl="2"/>
            <a:r>
              <a:rPr lang="en-US" dirty="0"/>
              <a:t>View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</a:t>
            </a:r>
          </a:p>
          <a:p>
            <a:pPr lvl="2">
              <a:buNone/>
            </a:pPr>
            <a:r>
              <a:rPr lang="en-US" dirty="0"/>
              <a:t>	Collection values(); //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2"/>
            <a:r>
              <a:rPr lang="en-US" dirty="0"/>
              <a:t>View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khoá-giá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2">
              <a:buNone/>
            </a:pPr>
            <a:r>
              <a:rPr lang="en-US" dirty="0"/>
              <a:t>	Set </a:t>
            </a:r>
            <a:r>
              <a:rPr lang="en-US" dirty="0" err="1"/>
              <a:t>entrySet</a:t>
            </a:r>
            <a:r>
              <a:rPr lang="en-US" dirty="0"/>
              <a:t>(); //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khoá-giá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7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Interface </a:t>
            </a:r>
            <a:r>
              <a:rPr lang="en-US" dirty="0" err="1"/>
              <a:t>SortedMap</a:t>
            </a:r>
            <a:endParaRPr lang="en-US" dirty="0"/>
          </a:p>
          <a:p>
            <a:pPr marL="800100" lvl="1" indent="-342900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SortedMap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Map,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pPr marL="800100" lvl="1" indent="-342900"/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SortedSet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SortedMap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implements interface Comparable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SortedMap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Comparator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4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Interface Queue</a:t>
            </a:r>
          </a:p>
          <a:p>
            <a:pPr lvl="1"/>
            <a:r>
              <a:rPr lang="en-US" altLang="en-US" dirty="0"/>
              <a:t>Queue: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First In First Out (FIFO).</a:t>
            </a:r>
          </a:p>
          <a:p>
            <a:pPr lvl="1"/>
            <a:r>
              <a:rPr lang="en-US" altLang="en-US" dirty="0"/>
              <a:t>Priority queue (</a:t>
            </a:r>
            <a:r>
              <a:rPr lang="en-US" altLang="en-US" dirty="0" err="1"/>
              <a:t>hàng</a:t>
            </a:r>
            <a:r>
              <a:rPr lang="en-US" altLang="en-US" dirty="0"/>
              <a:t> </a:t>
            </a:r>
            <a:r>
              <a:rPr lang="en-US" altLang="en-US" dirty="0" err="1"/>
              <a:t>đợi</a:t>
            </a:r>
            <a:r>
              <a:rPr lang="en-US" altLang="en-US" dirty="0"/>
              <a:t> </a:t>
            </a:r>
            <a:r>
              <a:rPr lang="en-US" altLang="en-US" dirty="0" err="1"/>
              <a:t>ưu</a:t>
            </a:r>
            <a:r>
              <a:rPr lang="en-US" altLang="en-US" dirty="0"/>
              <a:t> </a:t>
            </a:r>
            <a:r>
              <a:rPr lang="en-US" altLang="en-US" dirty="0" err="1"/>
              <a:t>tiên</a:t>
            </a:r>
            <a:r>
              <a:rPr lang="en-US" altLang="en-US" dirty="0"/>
              <a:t>):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phụ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Queue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52" y="3798888"/>
            <a:ext cx="7225048" cy="269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11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Mảng truy xuất 1 cách tuần tự còn tập hợp (có thể) truy xuất theo dạng ngẫu nhiên. </a:t>
            </a:r>
            <a:endParaRPr lang="en-US" dirty="0"/>
          </a:p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1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/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/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/>
              <a:t>D</a:t>
            </a:r>
            <a:r>
              <a:rPr lang="vi-VN" dirty="0"/>
              <a:t>ùng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vi-VN" dirty="0"/>
              <a:t>mảng</a:t>
            </a:r>
            <a:r>
              <a:rPr lang="en-US" dirty="0"/>
              <a:t> </a:t>
            </a:r>
            <a:r>
              <a:rPr lang="vi-VN" dirty="0"/>
              <a:t>phải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vi-VN" dirty="0"/>
              <a:t>, dùng theo kiểu tập hợp xây dựng sẵn của </a:t>
            </a:r>
            <a:r>
              <a:rPr lang="en-US" dirty="0"/>
              <a:t>J</a:t>
            </a:r>
            <a:r>
              <a:rPr lang="vi-VN" dirty="0"/>
              <a:t>ava chỉ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vi-VN" dirty="0"/>
              <a:t>gọ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.</a:t>
            </a:r>
          </a:p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</a:p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Iterator.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5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342900" indent="-342900"/>
            <a:r>
              <a:rPr lang="en-US" dirty="0"/>
              <a:t>Iterator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collection.</a:t>
            </a:r>
          </a:p>
          <a:p>
            <a:pPr marL="342900" indent="-34290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Iterator: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hasNext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Object next();</a:t>
            </a:r>
          </a:p>
          <a:p>
            <a:pPr lvl="1"/>
            <a:r>
              <a:rPr lang="en-US" dirty="0"/>
              <a:t>void remove();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99100" y="2160969"/>
            <a:ext cx="6553200" cy="2378075"/>
            <a:chOff x="1066800" y="3581400"/>
            <a:chExt cx="6553200" cy="237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810000" y="3581400"/>
              <a:ext cx="3810000" cy="13716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267200" y="43434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953000" y="4495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648200" y="38862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6324600" y="4495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638800" y="4495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781800" y="39624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410200" y="39624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810000" y="5562600"/>
              <a:ext cx="3810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962400" y="563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343400" y="563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724400" y="563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5105400" y="563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7239000" y="563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858000" y="563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6477000" y="563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191000" y="4724400"/>
              <a:ext cx="762000" cy="76200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419600" y="4572000"/>
              <a:ext cx="762000" cy="91440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495800" y="4191000"/>
              <a:ext cx="304800" cy="129540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876800" y="4267200"/>
              <a:ext cx="609600" cy="121920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867400" y="4724400"/>
              <a:ext cx="609600" cy="76200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6553200" y="4724400"/>
              <a:ext cx="685800" cy="76200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6934200" y="4267200"/>
              <a:ext cx="0" cy="121920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209800" y="3733800"/>
              <a:ext cx="1828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0" dirty="0">
                  <a:latin typeface="Arial" charset="0"/>
                </a:rPr>
                <a:t>Collection c;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066800" y="5562600"/>
              <a:ext cx="2743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latin typeface="Arial" charset="0"/>
                </a:rPr>
                <a:t>Iterator it = c.iterator();</a:t>
              </a:r>
            </a:p>
          </p:txBody>
        </p:sp>
      </p:grp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870915" y="4782483"/>
            <a:ext cx="6514385" cy="1938992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Iterator it =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c.iterator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) </a:t>
            </a:r>
          </a:p>
          <a:p>
            <a:pPr eaLnBrk="1" hangingPunct="1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 p = (Point)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p.toString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eaLnBrk="1" hangingPunct="1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33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74" y="1022300"/>
            <a:ext cx="8358388" cy="555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5.2.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</a:t>
            </a:r>
          </a:p>
          <a:p>
            <a:pPr marL="0" indent="0">
              <a:buNone/>
            </a:pPr>
            <a:r>
              <a:rPr lang="en-US" dirty="0"/>
              <a:t>5.4.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82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“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”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List </a:t>
            </a:r>
          </a:p>
          <a:p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ngẫu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64" y="2858037"/>
            <a:ext cx="78486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086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94" y="1920026"/>
            <a:ext cx="6324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8674994" y="1843826"/>
            <a:ext cx="1447800" cy="3429000"/>
            <a:chOff x="6858000" y="2209800"/>
            <a:chExt cx="1447800" cy="342900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925" y="2691765"/>
              <a:ext cx="1133475" cy="2947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6858000" y="2209800"/>
              <a:ext cx="1447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0000CC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57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Vector</a:t>
            </a:r>
          </a:p>
          <a:p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ArrayList</a:t>
            </a:r>
            <a:endParaRPr lang="en-US" altLang="en-US" dirty="0"/>
          </a:p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vector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an </a:t>
            </a:r>
            <a:r>
              <a:rPr lang="en-US" altLang="en-US" dirty="0" err="1">
                <a:sym typeface="Wingdings" panose="05000000000000000000" pitchFamily="2" charset="2"/>
              </a:rPr>
              <a:t>toàn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khi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được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sử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dụng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trong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các</a:t>
            </a:r>
            <a:r>
              <a:rPr lang="en-US" altLang="en-US" dirty="0">
                <a:sym typeface="Wingdings" panose="05000000000000000000" pitchFamily="2" charset="2"/>
              </a:rPr>
              <a:t> Thread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24" y="3258355"/>
            <a:ext cx="7924800" cy="266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145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LinkedList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882" y="3672447"/>
            <a:ext cx="7772400" cy="200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66" y="2215166"/>
            <a:ext cx="533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740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LinkedList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61" y="2157287"/>
            <a:ext cx="5607676" cy="352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880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HashSet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Set</a:t>
            </a:r>
          </a:p>
          <a:p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Hash Table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Constructor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HashSet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80" y="1434653"/>
            <a:ext cx="36195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99" y="3758753"/>
            <a:ext cx="8220075" cy="273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58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LinkedHashSet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HashSet</a:t>
            </a:r>
            <a:r>
              <a:rPr lang="en-US" dirty="0"/>
              <a:t>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LinkedList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List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46" y="3432219"/>
            <a:ext cx="7820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826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LinkedHashSet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HashSet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43" y="1576364"/>
            <a:ext cx="53911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43" y="4214789"/>
            <a:ext cx="53911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319" y="2320500"/>
            <a:ext cx="1926566" cy="90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319" y="4722679"/>
            <a:ext cx="2004566" cy="98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853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6. </a:t>
            </a:r>
            <a:r>
              <a:rPr lang="en-US" dirty="0" err="1">
                <a:solidFill>
                  <a:srgbClr val="FF0000"/>
                </a:solidFill>
              </a:rPr>
              <a:t>TreeSet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“</a:t>
            </a:r>
            <a:r>
              <a:rPr lang="en-US" dirty="0" err="1"/>
              <a:t>cây</a:t>
            </a:r>
            <a:r>
              <a:rPr lang="en-US" dirty="0"/>
              <a:t>”.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36" y="2979614"/>
            <a:ext cx="7324227" cy="276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316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7. </a:t>
            </a:r>
            <a:r>
              <a:rPr lang="en-US" dirty="0" err="1">
                <a:solidFill>
                  <a:srgbClr val="FF0000"/>
                </a:solidFill>
              </a:rPr>
              <a:t>HashMap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Map</a:t>
            </a:r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338" y="2112000"/>
            <a:ext cx="65532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538" y="3021638"/>
            <a:ext cx="24653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3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,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Collection/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</a:p>
          <a:p>
            <a:pPr marL="342900" indent="-34290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 err="1"/>
              <a:t>Thêm</a:t>
            </a:r>
            <a:r>
              <a:rPr lang="en-US" dirty="0"/>
              <a:t>/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/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8. </a:t>
            </a:r>
            <a:r>
              <a:rPr lang="en-US" dirty="0" err="1">
                <a:solidFill>
                  <a:srgbClr val="FF0000"/>
                </a:solidFill>
              </a:rPr>
              <a:t>TreeMap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cây</a:t>
            </a:r>
            <a:endParaRPr lang="en-US" altLang="en-US" dirty="0"/>
          </a:p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sắp</a:t>
            </a:r>
            <a:r>
              <a:rPr lang="en-US" altLang="en-US" dirty="0"/>
              <a:t> </a:t>
            </a:r>
            <a:r>
              <a:rPr lang="en-US" altLang="en-US" dirty="0" err="1"/>
              <a:t>xếp</a:t>
            </a:r>
            <a:r>
              <a:rPr lang="en-US" altLang="en-US" dirty="0"/>
              <a:t> </a:t>
            </a:r>
            <a:r>
              <a:rPr lang="en-US" altLang="en-US" dirty="0" err="1"/>
              <a:t>dựa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20" y="2512310"/>
            <a:ext cx="6795772" cy="257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83" y="3798888"/>
            <a:ext cx="6795772" cy="282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81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8. </a:t>
            </a:r>
            <a:r>
              <a:rPr lang="en-US" dirty="0" err="1">
                <a:solidFill>
                  <a:srgbClr val="FF0000"/>
                </a:solidFill>
              </a:rPr>
              <a:t>TreeMap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23" y="1635126"/>
            <a:ext cx="65913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2" y="1482725"/>
            <a:ext cx="31289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15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9. </a:t>
            </a:r>
            <a:r>
              <a:rPr lang="en-US" dirty="0" err="1">
                <a:solidFill>
                  <a:srgbClr val="FF0000"/>
                </a:solidFill>
              </a:rPr>
              <a:t>LinkedHashMap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86" y="4390707"/>
            <a:ext cx="5214960" cy="246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56" y="2061984"/>
            <a:ext cx="6948253" cy="27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645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10.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PriorityQueue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sắp</a:t>
            </a:r>
            <a:r>
              <a:rPr lang="en-US" altLang="en-US" dirty="0"/>
              <a:t> </a:t>
            </a:r>
            <a:r>
              <a:rPr lang="en-US" altLang="en-US" dirty="0" err="1"/>
              <a:t>xếp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dựa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 comparator.</a:t>
            </a:r>
          </a:p>
          <a:p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chấp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null.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51" y="3043327"/>
            <a:ext cx="7603902" cy="360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88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10.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PriorityQueue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90" y="1983295"/>
            <a:ext cx="7518455" cy="466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306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10.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PriorityQueue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38" y="1653862"/>
            <a:ext cx="76866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7689761" y="1334036"/>
            <a:ext cx="3581400" cy="1752600"/>
            <a:chOff x="5410200" y="1295400"/>
            <a:chExt cx="3581400" cy="175260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752600"/>
              <a:ext cx="3581400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5410200" y="1295400"/>
              <a:ext cx="1600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Output</a:t>
              </a:r>
              <a:endParaRPr lang="en-US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07770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11.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Arrays (</a:t>
            </a:r>
            <a:r>
              <a:rPr lang="en-US" dirty="0" err="1">
                <a:solidFill>
                  <a:srgbClr val="FF0000"/>
                </a:solidFill>
              </a:rPr>
              <a:t>tt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622" y="1766686"/>
            <a:ext cx="59436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22" y="2081011"/>
            <a:ext cx="28368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968543" y="1604761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Output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0635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11.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Arrays</a:t>
            </a:r>
          </a:p>
          <a:p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(sorting, searching)</a:t>
            </a:r>
          </a:p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58" y="3033417"/>
            <a:ext cx="6936347" cy="336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310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12.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bao</a:t>
            </a:r>
            <a:r>
              <a:rPr lang="en-US" dirty="0">
                <a:solidFill>
                  <a:srgbClr val="FF0000"/>
                </a:solidFill>
              </a:rPr>
              <a:t> (wrapper classes)</a:t>
            </a:r>
          </a:p>
          <a:p>
            <a:pPr marL="342900" indent="-342900"/>
            <a:r>
              <a:rPr lang="en-US" dirty="0"/>
              <a:t>Collection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Object.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byte, short, </a:t>
            </a:r>
            <a:r>
              <a:rPr lang="en-US" dirty="0" err="1"/>
              <a:t>int</a:t>
            </a:r>
            <a:r>
              <a:rPr lang="en-US" dirty="0"/>
              <a:t>, long, double, float, char,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Collection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.</a:t>
            </a:r>
          </a:p>
          <a:p>
            <a:pPr marL="342900" indent="-34290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: Byte, Short, </a:t>
            </a:r>
            <a:r>
              <a:rPr lang="en-US" dirty="0" err="1"/>
              <a:t>Int</a:t>
            </a:r>
            <a:r>
              <a:rPr lang="en-US" dirty="0"/>
              <a:t>, Long, Double, Float, Char, Boolean.</a:t>
            </a:r>
          </a:p>
          <a:p>
            <a:pPr marL="342900" indent="-342900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Integer </a:t>
            </a:r>
            <a:r>
              <a:rPr lang="en-US" dirty="0" err="1"/>
              <a:t>intObject</a:t>
            </a:r>
            <a:r>
              <a:rPr lang="en-US" dirty="0"/>
              <a:t> = new Integer(9);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value = </a:t>
            </a:r>
            <a:r>
              <a:rPr lang="en-US" dirty="0" err="1"/>
              <a:t>intObject.intValue</a:t>
            </a:r>
            <a:r>
              <a:rPr lang="en-US" dirty="0"/>
              <a:t>();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9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5.4.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00000"/>
              <a:buNone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/>
              <a:t> </a:t>
            </a:r>
          </a:p>
          <a:p>
            <a:pPr marL="571500" indent="-571500">
              <a:buSzPct val="100000"/>
              <a:buFontTx/>
              <a:buAutoNum type="arabicPeriod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Exception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LinkedList</a:t>
            </a:r>
            <a:r>
              <a:rPr lang="en-US" dirty="0"/>
              <a:t>, Stack, Queue, Tree.</a:t>
            </a:r>
          </a:p>
          <a:p>
            <a:pPr marL="571500" indent="-571500">
              <a:buSzPct val="100000"/>
              <a:buFontTx/>
              <a:buAutoNum type="arabi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(</a:t>
            </a:r>
            <a:r>
              <a:rPr lang="en-US" dirty="0" err="1"/>
              <a:t>dùng</a:t>
            </a:r>
            <a:r>
              <a:rPr lang="en-US" dirty="0"/>
              <a:t> Stack).</a:t>
            </a:r>
          </a:p>
          <a:p>
            <a:pPr marL="571500" indent="-571500">
              <a:buSzPct val="100000"/>
              <a:buFontTx/>
              <a:buAutoNum type="arabi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.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Collections.sort</a:t>
            </a:r>
            <a:r>
              <a:rPr lang="en-US" dirty="0"/>
              <a:t>().</a:t>
            </a:r>
          </a:p>
          <a:p>
            <a:pPr marL="571500" indent="-571500">
              <a:buSzPct val="100000"/>
              <a:buFontTx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Collections Framework.</a:t>
            </a:r>
          </a:p>
          <a:p>
            <a:pPr marL="571500" indent="-571500">
              <a:buFontTx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4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Collections Framework (</a:t>
            </a:r>
            <a:r>
              <a:rPr lang="en-US" dirty="0" err="1"/>
              <a:t>từ</a:t>
            </a:r>
            <a:r>
              <a:rPr lang="en-US" dirty="0"/>
              <a:t> Java 1.2) 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collection.</a:t>
            </a:r>
          </a:p>
          <a:p>
            <a:pPr lvl="1"/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collection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.</a:t>
            </a:r>
          </a:p>
          <a:p>
            <a:pPr marL="342900" indent="-34290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Collections Framework</a:t>
            </a:r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collection </a:t>
            </a:r>
            <a:r>
              <a:rPr lang="en-US" dirty="0" err="1"/>
              <a:t>mới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85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59" y="952500"/>
            <a:ext cx="6847683" cy="51357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2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Collections Framework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endParaRPr lang="en-US" dirty="0"/>
          </a:p>
          <a:p>
            <a:pPr lvl="1"/>
            <a:r>
              <a:rPr lang="en-US" dirty="0"/>
              <a:t>Interfaces: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interface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collection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List, Set, Map.</a:t>
            </a:r>
          </a:p>
          <a:p>
            <a:pPr lvl="1"/>
            <a:r>
              <a:rPr lang="en-US" dirty="0"/>
              <a:t>Implementations: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collection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collection interfaces.</a:t>
            </a:r>
          </a:p>
          <a:p>
            <a:pPr lvl="1"/>
            <a:r>
              <a:rPr lang="en-US" dirty="0"/>
              <a:t>Algorithms: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collection,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3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interfaces </a:t>
            </a:r>
            <a:r>
              <a:rPr lang="en-US" dirty="0" err="1"/>
              <a:t>của</a:t>
            </a:r>
            <a:r>
              <a:rPr lang="en-US" dirty="0"/>
              <a:t> interface Collection,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AutoShape 3" descr="graphics/11fig01.gif"/>
          <p:cNvSpPr>
            <a:spLocks noChangeAspect="1" noChangeArrowheads="1"/>
          </p:cNvSpPr>
          <p:nvPr/>
        </p:nvSpPr>
        <p:spPr bwMode="auto">
          <a:xfrm>
            <a:off x="1857890" y="2653649"/>
            <a:ext cx="4762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9830440" y="1861261"/>
            <a:ext cx="1905000" cy="7112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000" b="0">
                <a:latin typeface="Arial" charset="0"/>
              </a:rPr>
              <a:t>&lt;&lt;interface&gt;&gt;</a:t>
            </a:r>
          </a:p>
          <a:p>
            <a:pPr algn="ctr" eaLnBrk="1" hangingPunct="1"/>
            <a:r>
              <a:rPr lang="en-US" sz="2000" b="0">
                <a:latin typeface="Arial" charset="0"/>
              </a:rPr>
              <a:t>Map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9830440" y="3299760"/>
            <a:ext cx="1905000" cy="711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000" b="0" dirty="0">
                <a:latin typeface="Arial" charset="0"/>
              </a:rPr>
              <a:t>&lt;&lt;interface&gt;&gt;</a:t>
            </a:r>
          </a:p>
          <a:p>
            <a:pPr algn="ctr" eaLnBrk="1" hangingPunct="1"/>
            <a:r>
              <a:rPr lang="en-US" sz="2000" b="0" dirty="0" err="1">
                <a:latin typeface="Arial" charset="0"/>
              </a:rPr>
              <a:t>SortedMap</a:t>
            </a:r>
            <a:endParaRPr lang="en-US" sz="2000" b="0" dirty="0">
              <a:latin typeface="Arial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10694323" y="26536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21" y="1861261"/>
            <a:ext cx="7944282" cy="316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45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0"/>
            <a:ext cx="10377132" cy="57531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Các</a:t>
            </a:r>
            <a:r>
              <a:rPr lang="en-US" dirty="0"/>
              <a:t> interfaces </a:t>
            </a:r>
            <a:r>
              <a:rPr lang="en-US" dirty="0" err="1"/>
              <a:t>của</a:t>
            </a:r>
            <a:r>
              <a:rPr lang="en-US" dirty="0"/>
              <a:t> interface Collection</a:t>
            </a:r>
          </a:p>
          <a:p>
            <a:pPr lvl="1">
              <a:defRPr/>
            </a:pPr>
            <a:r>
              <a:rPr lang="en-US" dirty="0"/>
              <a:t>List</a:t>
            </a:r>
          </a:p>
          <a:p>
            <a:pPr lvl="2">
              <a:defRPr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lvl="2">
              <a:defRPr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(index)</a:t>
            </a:r>
          </a:p>
          <a:p>
            <a:pPr lvl="2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List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Set</a:t>
            </a:r>
          </a:p>
          <a:p>
            <a:pPr lvl="2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.</a:t>
            </a:r>
          </a:p>
          <a:p>
            <a:pPr lvl="2">
              <a:defRPr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 err="1"/>
              <a:t>SortedSet</a:t>
            </a:r>
            <a:endParaRPr lang="en-US" dirty="0"/>
          </a:p>
          <a:p>
            <a:pPr lvl="2">
              <a:defRPr/>
            </a:pP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Set</a:t>
            </a:r>
          </a:p>
          <a:p>
            <a:pPr lvl="2">
              <a:defRPr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.</a:t>
            </a:r>
          </a:p>
          <a:p>
            <a:pPr lvl="2">
              <a:defRPr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Queue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4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79" y="1646238"/>
            <a:ext cx="8867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84310" y="1104901"/>
            <a:ext cx="10567990" cy="5387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interface Collection</a:t>
            </a:r>
          </a:p>
        </p:txBody>
      </p:sp>
    </p:spTree>
    <p:extLst>
      <p:ext uri="{BB962C8B-B14F-4D97-AF65-F5344CB8AC3E}">
        <p14:creationId xmlns:p14="http://schemas.microsoft.com/office/powerpoint/2010/main" val="347240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5400000" flipH="1">
            <a:off x="6148968" y="1261705"/>
            <a:ext cx="5804615" cy="5387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interfaceList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82" y="1013629"/>
            <a:ext cx="9069091" cy="580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95388" y="1394629"/>
            <a:ext cx="8387485" cy="952552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2136" y="3329445"/>
            <a:ext cx="8400737" cy="2421999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9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1479</TotalTime>
  <Words>1882</Words>
  <Application>Microsoft Office PowerPoint</Application>
  <PresentationFormat>Widescreen</PresentationFormat>
  <Paragraphs>239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Corbel</vt:lpstr>
      <vt:lpstr>Courier New</vt:lpstr>
      <vt:lpstr>Times New Roman</vt:lpstr>
      <vt:lpstr>Parallax</vt:lpstr>
      <vt:lpstr>Môn: Lập trình Hướng đối tượng (Object Oriented Programming)</vt:lpstr>
      <vt:lpstr>Nội dung</vt:lpstr>
      <vt:lpstr>5.1. Khái niệm về Tập hợp </vt:lpstr>
      <vt:lpstr>5.1. Khái niệm về Tập hợp (tt) </vt:lpstr>
      <vt:lpstr>5.1. Khái niệm về Tập hợp (tt) </vt:lpstr>
      <vt:lpstr>5.1. Khái niệm về Tập hợp (tt) </vt:lpstr>
      <vt:lpstr>5.1. Khái niệm về Tập hợp (tt) </vt:lpstr>
      <vt:lpstr>5.1. Khái niệm về Tập hợp (tt) </vt:lpstr>
      <vt:lpstr>5.1. Khái niệm về Tập hợp (tt) </vt:lpstr>
      <vt:lpstr>5.1. Khái niệm về Tập hợp (tt) </vt:lpstr>
      <vt:lpstr>5.1. Khái niệm về Tập hợp (tt) </vt:lpstr>
      <vt:lpstr>5.1. Khái niệm về Tập hợp (tt) </vt:lpstr>
      <vt:lpstr>5.1. Khái niệm về Tập hợp (tt) </vt:lpstr>
      <vt:lpstr>5.1. Khái niệm về Tập hợp (tt) </vt:lpstr>
      <vt:lpstr>5.1. Khái niệm về Tập hợp (tt) </vt:lpstr>
      <vt:lpstr>5.1. Khái niệm về Tập hợp (tt) </vt:lpstr>
      <vt:lpstr>5.2. So sánh Tập hợp và mảng </vt:lpstr>
      <vt:lpstr>5.2. So sánh Tập hợp và mảng (tt)</vt:lpstr>
      <vt:lpstr>5.3. Các lớp tập hợp trong Java </vt:lpstr>
      <vt:lpstr>5.3. Các lớp tập hợp trong Java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5.3. Các lớp tập hợp trong Java (tt) </vt:lpstr>
      <vt:lpstr>5.4. Ứng dụng của Tập hợp trong lập trình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Môn: Lập trình Hướng đối tượng</dc:title>
  <dc:creator>Thanh Van</dc:creator>
  <cp:lastModifiedBy>Thuận</cp:lastModifiedBy>
  <cp:revision>93</cp:revision>
  <dcterms:created xsi:type="dcterms:W3CDTF">2014-08-22T11:10:10Z</dcterms:created>
  <dcterms:modified xsi:type="dcterms:W3CDTF">2023-01-10T03:58:33Z</dcterms:modified>
</cp:coreProperties>
</file>