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14"/>
  </p:notesMasterIdLst>
  <p:handoutMasterIdLst>
    <p:handoutMasterId r:id="rId15"/>
  </p:handoutMasterIdLst>
  <p:sldIdLst>
    <p:sldId id="321" r:id="rId2"/>
    <p:sldId id="347" r:id="rId3"/>
    <p:sldId id="392" r:id="rId4"/>
    <p:sldId id="391" r:id="rId5"/>
    <p:sldId id="393" r:id="rId6"/>
    <p:sldId id="394" r:id="rId7"/>
    <p:sldId id="395" r:id="rId8"/>
    <p:sldId id="396" r:id="rId9"/>
    <p:sldId id="397" r:id="rId10"/>
    <p:sldId id="398" r:id="rId11"/>
    <p:sldId id="399" r:id="rId12"/>
    <p:sldId id="400" r:id="rId13"/>
  </p:sldIdLst>
  <p:sldSz cx="9144000" cy="6858000" type="screen4x3"/>
  <p:notesSz cx="6858000" cy="9144000"/>
  <p:custDataLst>
    <p:tags r:id="rId16"/>
  </p:custDataLst>
  <p:defaultTextStyle>
    <a:defPPr>
      <a:defRPr lang="en-US"/>
    </a:defPPr>
    <a:lvl1pPr algn="l" rtl="0" fontAlgn="base">
      <a:lnSpc>
        <a:spcPct val="70000"/>
      </a:lnSpc>
      <a:spcBef>
        <a:spcPct val="50000"/>
      </a:spcBef>
      <a:spcAft>
        <a:spcPct val="0"/>
      </a:spcAft>
      <a:defRPr sz="1400" kern="1200">
        <a:solidFill>
          <a:schemeClr val="tx1"/>
        </a:solidFill>
        <a:latin typeface="Courier New" pitchFamily="49" charset="0"/>
        <a:ea typeface="+mn-ea"/>
        <a:cs typeface="+mn-cs"/>
      </a:defRPr>
    </a:lvl1pPr>
    <a:lvl2pPr marL="4572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2pPr>
    <a:lvl3pPr marL="9144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3pPr>
    <a:lvl4pPr marL="13716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4pPr>
    <a:lvl5pPr marL="18288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5pPr>
    <a:lvl6pPr marL="2286000" algn="l" defTabSz="914400" rtl="0" eaLnBrk="1" latinLnBrk="0" hangingPunct="1">
      <a:defRPr sz="1400" kern="1200">
        <a:solidFill>
          <a:schemeClr val="tx1"/>
        </a:solidFill>
        <a:latin typeface="Courier New" pitchFamily="49" charset="0"/>
        <a:ea typeface="+mn-ea"/>
        <a:cs typeface="+mn-cs"/>
      </a:defRPr>
    </a:lvl6pPr>
    <a:lvl7pPr marL="2743200" algn="l" defTabSz="914400" rtl="0" eaLnBrk="1" latinLnBrk="0" hangingPunct="1">
      <a:defRPr sz="1400" kern="1200">
        <a:solidFill>
          <a:schemeClr val="tx1"/>
        </a:solidFill>
        <a:latin typeface="Courier New" pitchFamily="49" charset="0"/>
        <a:ea typeface="+mn-ea"/>
        <a:cs typeface="+mn-cs"/>
      </a:defRPr>
    </a:lvl7pPr>
    <a:lvl8pPr marL="3200400" algn="l" defTabSz="914400" rtl="0" eaLnBrk="1" latinLnBrk="0" hangingPunct="1">
      <a:defRPr sz="1400" kern="1200">
        <a:solidFill>
          <a:schemeClr val="tx1"/>
        </a:solidFill>
        <a:latin typeface="Courier New" pitchFamily="49" charset="0"/>
        <a:ea typeface="+mn-ea"/>
        <a:cs typeface="+mn-cs"/>
      </a:defRPr>
    </a:lvl8pPr>
    <a:lvl9pPr marL="3657600" algn="l" defTabSz="914400" rtl="0" eaLnBrk="1" latinLnBrk="0" hangingPunct="1">
      <a:defRPr sz="14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801F"/>
    <a:srgbClr val="FFCC99"/>
    <a:srgbClr val="9F1D8C"/>
    <a:srgbClr val="F0AAE6"/>
    <a:srgbClr val="00CCFF"/>
    <a:srgbClr val="CCECFF"/>
    <a:srgbClr val="3898B2"/>
    <a:srgbClr val="3BA0BB"/>
    <a:srgbClr val="3590A9"/>
    <a:srgbClr val="3184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57" autoAdjust="0"/>
    <p:restoredTop sz="90845" autoAdjust="0"/>
  </p:normalViewPr>
  <p:slideViewPr>
    <p:cSldViewPr>
      <p:cViewPr>
        <p:scale>
          <a:sx n="100" d="100"/>
          <a:sy n="100" d="100"/>
        </p:scale>
        <p:origin x="1171"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39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dirty="0"/>
          </a:p>
        </p:txBody>
      </p:sp>
      <p:sp>
        <p:nvSpPr>
          <p:cNvPr id="798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964B9725-44EB-408E-A670-A66AE5FBBF1B}" type="datetime1">
              <a:rPr lang="en-US"/>
              <a:pPr>
                <a:defRPr/>
              </a:pPr>
              <a:t>8/13/2023</a:t>
            </a:fld>
            <a:endParaRPr lang="en-US" dirty="0"/>
          </a:p>
        </p:txBody>
      </p:sp>
      <p:sp>
        <p:nvSpPr>
          <p:cNvPr id="798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dirty="0"/>
          </a:p>
        </p:txBody>
      </p:sp>
      <p:sp>
        <p:nvSpPr>
          <p:cNvPr id="798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8005E228-509B-414F-A9D0-D1C825059700}" type="slidenum">
              <a:rPr lang="en-US"/>
              <a:pPr>
                <a:defRPr/>
              </a:pPr>
              <a:t>‹#›</a:t>
            </a:fld>
            <a:endParaRPr lang="en-US" dirty="0"/>
          </a:p>
        </p:txBody>
      </p:sp>
    </p:spTree>
    <p:extLst>
      <p:ext uri="{BB962C8B-B14F-4D97-AF65-F5344CB8AC3E}">
        <p14:creationId xmlns:p14="http://schemas.microsoft.com/office/powerpoint/2010/main" val="35406037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dirty="0"/>
          </a:p>
        </p:txBody>
      </p:sp>
      <p:sp>
        <p:nvSpPr>
          <p:cNvPr id="788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B6F72C7C-C170-4C32-B42F-55464ECD45A1}" type="datetime1">
              <a:rPr lang="en-US"/>
              <a:pPr>
                <a:defRPr/>
              </a:pPr>
              <a:t>8/13/2023</a:t>
            </a:fld>
            <a:endParaRPr lang="en-US" dirty="0"/>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88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88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dirty="0"/>
          </a:p>
        </p:txBody>
      </p:sp>
      <p:sp>
        <p:nvSpPr>
          <p:cNvPr id="788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9CC863AC-7600-4022-BA06-9E5E1721FB66}" type="slidenum">
              <a:rPr lang="en-US"/>
              <a:pPr>
                <a:defRPr/>
              </a:pPr>
              <a:t>‹#›</a:t>
            </a:fld>
            <a:endParaRPr lang="en-US" dirty="0"/>
          </a:p>
        </p:txBody>
      </p:sp>
    </p:spTree>
    <p:extLst>
      <p:ext uri="{BB962C8B-B14F-4D97-AF65-F5344CB8AC3E}">
        <p14:creationId xmlns:p14="http://schemas.microsoft.com/office/powerpoint/2010/main" val="39368554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CC863AC-7600-4022-BA06-9E5E1721FB66}" type="slidenum">
              <a:rPr lang="en-US" smtClean="0"/>
              <a:pPr>
                <a:defRPr/>
              </a:pPr>
              <a:t>1</a:t>
            </a:fld>
            <a:endParaRPr lang="en-US" dirty="0"/>
          </a:p>
        </p:txBody>
      </p:sp>
    </p:spTree>
    <p:extLst>
      <p:ext uri="{BB962C8B-B14F-4D97-AF65-F5344CB8AC3E}">
        <p14:creationId xmlns:p14="http://schemas.microsoft.com/office/powerpoint/2010/main" val="2108706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C863AC-7600-4022-BA06-9E5E1721FB66}" type="slidenum">
              <a:rPr lang="en-US" smtClean="0"/>
              <a:pPr>
                <a:defRPr/>
              </a:pPr>
              <a:t>2</a:t>
            </a:fld>
            <a:endParaRPr lang="en-US" dirty="0"/>
          </a:p>
        </p:txBody>
      </p:sp>
    </p:spTree>
    <p:extLst>
      <p:ext uri="{BB962C8B-B14F-4D97-AF65-F5344CB8AC3E}">
        <p14:creationId xmlns:p14="http://schemas.microsoft.com/office/powerpoint/2010/main" val="1372713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-Với sự phát triển của ngành du lịch và khách sạn, cần có một hệ thống quản lí thông minh giúp cung cấp dịch vụ tốt nhất cho khách hàng</a:t>
            </a:r>
          </a:p>
          <a:p>
            <a:pPr marL="0" marR="0" lvl="0" indent="0" algn="l" defTabSz="914400" rtl="0" eaLnBrk="0" fontAlgn="base" latinLnBrk="0" hangingPunct="0">
              <a:lnSpc>
                <a:spcPct val="100000"/>
              </a:lnSpc>
              <a:spcBef>
                <a:spcPct val="30000"/>
              </a:spcBef>
              <a:spcAft>
                <a:spcPct val="0"/>
              </a:spcAft>
              <a:buClrTx/>
              <a:buSzTx/>
              <a:buFontTx/>
              <a:buNone/>
              <a:tabLst/>
              <a:defRPr/>
            </a:pPr>
            <a:r>
              <a:rPr lang="vi-VN" dirty="0"/>
              <a:t>-Trong bài thuyết trình này, chúng tôi sẽ trình bày các yêu cầu thực tế và yêu cầu của dự án, kiến trúc triển khai, kết quả kiểm thử, và kết luận cũng như phát triển tiềm năng của hệ thống</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9CC863AC-7600-4022-BA06-9E5E1721FB66}" type="slidenum">
              <a:rPr lang="en-US" smtClean="0"/>
              <a:pPr>
                <a:defRPr/>
              </a:pPr>
              <a:t>3</a:t>
            </a:fld>
            <a:endParaRPr lang="en-US" dirty="0"/>
          </a:p>
        </p:txBody>
      </p:sp>
    </p:spTree>
    <p:extLst>
      <p:ext uri="{BB962C8B-B14F-4D97-AF65-F5344CB8AC3E}">
        <p14:creationId xmlns:p14="http://schemas.microsoft.com/office/powerpoint/2010/main" val="831535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Non-functional</a:t>
            </a:r>
            <a:r>
              <a:rPr lang="en-US" dirty="0"/>
              <a:t> (how the system works)</a:t>
            </a:r>
            <a:endParaRPr lang="vi-VN" dirty="0"/>
          </a:p>
          <a:p>
            <a:pPr marL="0" marR="0" indent="0" algn="l" defTabSz="914400" rtl="0" eaLnBrk="0" fontAlgn="base" latinLnBrk="0" hangingPunct="0">
              <a:lnSpc>
                <a:spcPct val="100000"/>
              </a:lnSpc>
              <a:spcBef>
                <a:spcPct val="30000"/>
              </a:spcBef>
              <a:spcAft>
                <a:spcPct val="0"/>
              </a:spcAft>
              <a:buClrTx/>
              <a:buSzTx/>
              <a:buFontTx/>
              <a:buNone/>
              <a:tabLst/>
              <a:defRPr/>
            </a:pPr>
            <a:r>
              <a:rPr lang="vi-VN" dirty="0"/>
              <a:t>1.Quản lí phòng: Hệ thống cho phép check-in, check-out, và xem tình trạng phòng trực tuyến.</a:t>
            </a:r>
          </a:p>
          <a:p>
            <a:pPr marL="0" marR="0" indent="0" algn="l" defTabSz="914400" rtl="0" eaLnBrk="0" fontAlgn="base" latinLnBrk="0" hangingPunct="0">
              <a:lnSpc>
                <a:spcPct val="100000"/>
              </a:lnSpc>
              <a:spcBef>
                <a:spcPct val="30000"/>
              </a:spcBef>
              <a:spcAft>
                <a:spcPct val="0"/>
              </a:spcAft>
              <a:buClrTx/>
              <a:buSzTx/>
              <a:buFontTx/>
              <a:buNone/>
              <a:tabLst/>
              <a:defRPr/>
            </a:pPr>
            <a:r>
              <a:rPr lang="vi-VN" dirty="0"/>
              <a:t>2.Quản lí đặt phòng: Khách hàng có thể đặt phòng trực tuyến thông qua website.</a:t>
            </a:r>
          </a:p>
          <a:p>
            <a:pPr marL="0" marR="0" indent="0" algn="l" defTabSz="914400" rtl="0" eaLnBrk="0" fontAlgn="base" latinLnBrk="0" hangingPunct="0">
              <a:lnSpc>
                <a:spcPct val="100000"/>
              </a:lnSpc>
              <a:spcBef>
                <a:spcPct val="30000"/>
              </a:spcBef>
              <a:spcAft>
                <a:spcPct val="0"/>
              </a:spcAft>
              <a:buClrTx/>
              <a:buSzTx/>
              <a:buFontTx/>
              <a:buNone/>
              <a:tabLst/>
              <a:defRPr/>
            </a:pPr>
            <a:r>
              <a:rPr lang="vi-VN" dirty="0"/>
              <a:t>3.Quản lý hóa đơn thanh toán: Hệ thống tự động tạo hóa đơn và ghi nhận các thanh toán.</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Functional</a:t>
            </a:r>
            <a:r>
              <a:rPr lang="en-US" dirty="0"/>
              <a:t>  (what the system should do)</a:t>
            </a:r>
            <a:endParaRPr lang="vi-VN" dirty="0"/>
          </a:p>
          <a:p>
            <a:pPr marL="0" marR="0" indent="0" algn="l" defTabSz="914400" rtl="0" eaLnBrk="0" fontAlgn="base" latinLnBrk="0" hangingPunct="0">
              <a:lnSpc>
                <a:spcPct val="100000"/>
              </a:lnSpc>
              <a:spcBef>
                <a:spcPct val="30000"/>
              </a:spcBef>
              <a:spcAft>
                <a:spcPct val="0"/>
              </a:spcAft>
              <a:buClrTx/>
              <a:buSzTx/>
              <a:buFontTx/>
              <a:buNone/>
              <a:tabLst/>
              <a:defRPr/>
            </a:pPr>
            <a:r>
              <a:rPr lang="vi-VN" dirty="0"/>
              <a:t>1.Sử dụng dễ dàng: Hệ thống phải có giao diện sử dụng dễ dàng cho cả nhân viên và khách hàng.</a:t>
            </a:r>
          </a:p>
          <a:p>
            <a:pPr marL="0" marR="0" indent="0" algn="l" defTabSz="914400" rtl="0" eaLnBrk="0" fontAlgn="base" latinLnBrk="0" hangingPunct="0">
              <a:lnSpc>
                <a:spcPct val="100000"/>
              </a:lnSpc>
              <a:spcBef>
                <a:spcPct val="30000"/>
              </a:spcBef>
              <a:spcAft>
                <a:spcPct val="0"/>
              </a:spcAft>
              <a:buClrTx/>
              <a:buSzTx/>
              <a:buFontTx/>
              <a:buNone/>
              <a:tabLst/>
              <a:defRPr/>
            </a:pPr>
            <a:r>
              <a:rPr lang="vi-VN" dirty="0"/>
              <a:t>2.Bảo mật: Hệ thống phải đảm bảo an toàn và bảo mật thông tin khách hàng và doanh nghiệp.</a:t>
            </a:r>
          </a:p>
          <a:p>
            <a:pPr marL="0" marR="0" indent="0" algn="l" defTabSz="914400" rtl="0" eaLnBrk="0" fontAlgn="base" latinLnBrk="0" hangingPunct="0">
              <a:lnSpc>
                <a:spcPct val="100000"/>
              </a:lnSpc>
              <a:spcBef>
                <a:spcPct val="30000"/>
              </a:spcBef>
              <a:spcAft>
                <a:spcPct val="0"/>
              </a:spcAft>
              <a:buClrTx/>
              <a:buSzTx/>
              <a:buFontTx/>
              <a:buNone/>
              <a:tabLst/>
              <a:defRPr/>
            </a:pPr>
            <a:r>
              <a:rPr lang="vi-VN" dirty="0"/>
              <a:t>3.Hiệu suất: Hệ thống phải xử lý nhanh mà không gây chậm trễ hoặc gián đoạn đáng kể</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9CC863AC-7600-4022-BA06-9E5E1721FB66}" type="slidenum">
              <a:rPr lang="en-US" smtClean="0"/>
              <a:pPr>
                <a:defRPr/>
              </a:pPr>
              <a:t>4</a:t>
            </a:fld>
            <a:endParaRPr lang="en-US" dirty="0"/>
          </a:p>
        </p:txBody>
      </p:sp>
    </p:spTree>
    <p:extLst>
      <p:ext uri="{BB962C8B-B14F-4D97-AF65-F5344CB8AC3E}">
        <p14:creationId xmlns:p14="http://schemas.microsoft.com/office/powerpoint/2010/main" val="1884466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Calibri" pitchFamily="34" charset="0"/>
                <a:ea typeface="+mn-ea"/>
                <a:cs typeface="+mn-cs"/>
              </a:rPr>
              <a:t>Quản lý phòng: Các chức năng check-in, check-out và xem tình trạng phòng hoạt động chính xác.</a:t>
            </a:r>
          </a:p>
          <a:p>
            <a:r>
              <a:rPr lang="vi-VN" sz="1200" b="0" i="0" kern="1200" dirty="0">
                <a:solidFill>
                  <a:schemeClr val="tx1"/>
                </a:solidFill>
                <a:effectLst/>
                <a:latin typeface="Calibri" pitchFamily="34" charset="0"/>
                <a:ea typeface="+mn-ea"/>
                <a:cs typeface="+mn-cs"/>
              </a:rPr>
              <a:t>Quản lý đặt phòng: Hệ thống cho phép khách hàng đặt phòng và gửi thông tin đặt phòng một cách chính xác và nhanh chóng.</a:t>
            </a:r>
          </a:p>
          <a:p>
            <a:r>
              <a:rPr lang="vi-VN" sz="1200" b="0" i="0" kern="1200" dirty="0">
                <a:solidFill>
                  <a:schemeClr val="tx1"/>
                </a:solidFill>
                <a:effectLst/>
                <a:latin typeface="Calibri" pitchFamily="34" charset="0"/>
                <a:ea typeface="+mn-ea"/>
                <a:cs typeface="+mn-cs"/>
              </a:rPr>
              <a:t>Quản lý thanh toán và hóa đơn: Hệ thống tự động tạo hóa đơn và ghi nhận thanh toán một cách chính xác</a:t>
            </a:r>
          </a:p>
          <a:p>
            <a:endParaRPr lang="en-US" dirty="0"/>
          </a:p>
        </p:txBody>
      </p:sp>
      <p:sp>
        <p:nvSpPr>
          <p:cNvPr id="4" name="Slide Number Placeholder 3"/>
          <p:cNvSpPr>
            <a:spLocks noGrp="1"/>
          </p:cNvSpPr>
          <p:nvPr>
            <p:ph type="sldNum" sz="quarter" idx="5"/>
          </p:nvPr>
        </p:nvSpPr>
        <p:spPr/>
        <p:txBody>
          <a:bodyPr/>
          <a:lstStyle/>
          <a:p>
            <a:pPr>
              <a:defRPr/>
            </a:pPr>
            <a:fld id="{9CC863AC-7600-4022-BA06-9E5E1721FB66}" type="slidenum">
              <a:rPr lang="en-US" smtClean="0"/>
              <a:pPr>
                <a:defRPr/>
              </a:pPr>
              <a:t>6</a:t>
            </a:fld>
            <a:endParaRPr lang="en-US" dirty="0"/>
          </a:p>
        </p:txBody>
      </p:sp>
    </p:spTree>
    <p:extLst>
      <p:ext uri="{BB962C8B-B14F-4D97-AF65-F5344CB8AC3E}">
        <p14:creationId xmlns:p14="http://schemas.microsoft.com/office/powerpoint/2010/main" val="801927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Calibri" pitchFamily="34" charset="0"/>
                <a:ea typeface="+mn-ea"/>
                <a:cs typeface="+mn-cs"/>
              </a:rPr>
              <a:t>Sử dụng dễ dàng: Giao diện hệ thống được thiết kế rõ ràng, dễ hiểu và thân thiện với người dùng.</a:t>
            </a:r>
          </a:p>
          <a:p>
            <a:r>
              <a:rPr lang="vi-VN" sz="1200" b="0" i="0" kern="1200" dirty="0">
                <a:solidFill>
                  <a:schemeClr val="tx1"/>
                </a:solidFill>
                <a:effectLst/>
                <a:latin typeface="Calibri" pitchFamily="34" charset="0"/>
                <a:ea typeface="+mn-ea"/>
                <a:cs typeface="+mn-cs"/>
              </a:rPr>
              <a:t>Bảo mật: Hệ thống áp dụng các biện pháp bảo mật mạnh để bảo vệ thông tin cá nhân và doanh nghiệp khỏi lừa đảo và truy cập trái phép.</a:t>
            </a:r>
          </a:p>
          <a:p>
            <a:r>
              <a:rPr lang="vi-VN" sz="1200" b="0" i="0" kern="1200" dirty="0">
                <a:solidFill>
                  <a:schemeClr val="tx1"/>
                </a:solidFill>
                <a:effectLst/>
                <a:latin typeface="Calibri" pitchFamily="34" charset="0"/>
                <a:ea typeface="+mn-ea"/>
                <a:cs typeface="+mn-cs"/>
              </a:rPr>
              <a:t>Hiệu suất: Hệ thống xử lý các yêu cầu từ nhiều người dùng cùng lúc một cách nhanh chóng và không gây gián đoạn</a:t>
            </a:r>
          </a:p>
          <a:p>
            <a:endParaRPr lang="en-US" dirty="0"/>
          </a:p>
        </p:txBody>
      </p:sp>
      <p:sp>
        <p:nvSpPr>
          <p:cNvPr id="4" name="Slide Number Placeholder 3"/>
          <p:cNvSpPr>
            <a:spLocks noGrp="1"/>
          </p:cNvSpPr>
          <p:nvPr>
            <p:ph type="sldNum" sz="quarter" idx="5"/>
          </p:nvPr>
        </p:nvSpPr>
        <p:spPr/>
        <p:txBody>
          <a:bodyPr/>
          <a:lstStyle/>
          <a:p>
            <a:pPr>
              <a:defRPr/>
            </a:pPr>
            <a:fld id="{9CC863AC-7600-4022-BA06-9E5E1721FB66}" type="slidenum">
              <a:rPr lang="en-US" smtClean="0"/>
              <a:pPr>
                <a:defRPr/>
              </a:pPr>
              <a:t>7</a:t>
            </a:fld>
            <a:endParaRPr lang="en-US" dirty="0"/>
          </a:p>
        </p:txBody>
      </p:sp>
    </p:spTree>
    <p:extLst>
      <p:ext uri="{BB962C8B-B14F-4D97-AF65-F5344CB8AC3E}">
        <p14:creationId xmlns:p14="http://schemas.microsoft.com/office/powerpoint/2010/main" val="4198714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Calibri" pitchFamily="34" charset="0"/>
                <a:ea typeface="+mn-ea"/>
                <a:cs typeface="+mn-cs"/>
              </a:rPr>
              <a:t>có</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thể</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kết</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luận</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rằng</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hệ</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thống</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quản</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lý</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khách</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sạn</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đã</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đáp</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ứng</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tốt</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các</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yêu</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cầu</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của</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dự</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án</a:t>
            </a:r>
            <a:r>
              <a:rPr lang="en-US" sz="1200" b="0" i="0" kern="1200" dirty="0">
                <a:solidFill>
                  <a:schemeClr val="tx1"/>
                </a:solidFill>
                <a:effectLst/>
                <a:latin typeface="Calibri" pitchFamily="34" charset="0"/>
                <a:ea typeface="+mn-ea"/>
                <a:cs typeface="+mn-cs"/>
              </a:rPr>
              <a:t>.</a:t>
            </a:r>
            <a:endParaRPr lang="vi-VN" sz="1200" b="0" i="0" kern="1200" dirty="0">
              <a:solidFill>
                <a:schemeClr val="tx1"/>
              </a:solidFill>
              <a:effectLst/>
              <a:latin typeface="Calibri" pitchFamily="34" charset="0"/>
              <a:ea typeface="+mn-ea"/>
              <a:cs typeface="+mn-cs"/>
            </a:endParaRPr>
          </a:p>
          <a:p>
            <a:r>
              <a:rPr lang="en-US" dirty="0" err="1"/>
              <a:t>hệ</a:t>
            </a:r>
            <a:r>
              <a:rPr lang="en-US" dirty="0"/>
              <a:t> </a:t>
            </a:r>
            <a:r>
              <a:rPr lang="en-US" dirty="0" err="1"/>
              <a:t>thống</a:t>
            </a:r>
            <a:r>
              <a:rPr lang="en-US" dirty="0"/>
              <a:t> </a:t>
            </a:r>
            <a:r>
              <a:rPr lang="en-US" dirty="0" err="1"/>
              <a:t>chức</a:t>
            </a:r>
            <a:r>
              <a:rPr lang="en-US" dirty="0"/>
              <a:t> </a:t>
            </a:r>
            <a:r>
              <a:rPr lang="en-US" dirty="0" err="1"/>
              <a:t>năng</a:t>
            </a:r>
            <a:r>
              <a:rPr lang="en-US" dirty="0"/>
              <a:t> </a:t>
            </a:r>
            <a:r>
              <a:rPr lang="en-US" dirty="0" err="1"/>
              <a:t>quan</a:t>
            </a:r>
            <a:r>
              <a:rPr lang="en-US" dirty="0"/>
              <a:t> </a:t>
            </a:r>
            <a:r>
              <a:rPr lang="en-US" dirty="0" err="1"/>
              <a:t>trọng</a:t>
            </a:r>
            <a:r>
              <a:rPr lang="en-US" dirty="0"/>
              <a:t> </a:t>
            </a:r>
            <a:r>
              <a:rPr lang="en-US" dirty="0" err="1"/>
              <a:t>dễ</a:t>
            </a:r>
            <a:r>
              <a:rPr lang="en-US" dirty="0"/>
              <a:t> </a:t>
            </a:r>
            <a:r>
              <a:rPr lang="en-US" dirty="0" err="1"/>
              <a:t>sử</a:t>
            </a:r>
            <a:r>
              <a:rPr lang="en-US" dirty="0"/>
              <a:t> </a:t>
            </a:r>
            <a:r>
              <a:rPr lang="en-US" dirty="0" err="1"/>
              <a:t>dụng</a:t>
            </a:r>
            <a:r>
              <a:rPr lang="en-US" dirty="0"/>
              <a:t>, </a:t>
            </a:r>
            <a:r>
              <a:rPr lang="en-US" dirty="0" err="1"/>
              <a:t>bảo</a:t>
            </a:r>
            <a:r>
              <a:rPr lang="en-US" dirty="0"/>
              <a:t> </a:t>
            </a:r>
            <a:r>
              <a:rPr lang="en-US" dirty="0" err="1"/>
              <a:t>mật</a:t>
            </a:r>
            <a:r>
              <a:rPr lang="en-US" dirty="0"/>
              <a:t>, </a:t>
            </a:r>
            <a:r>
              <a:rPr lang="en-US" dirty="0" err="1"/>
              <a:t>hiệu</a:t>
            </a:r>
            <a:r>
              <a:rPr lang="en-US" dirty="0"/>
              <a:t> </a:t>
            </a:r>
            <a:r>
              <a:rPr lang="en-US" dirty="0" err="1"/>
              <a:t>suất</a:t>
            </a:r>
            <a:r>
              <a:rPr lang="en-US" dirty="0"/>
              <a:t> </a:t>
            </a:r>
            <a:r>
              <a:rPr lang="en-US" dirty="0" err="1"/>
              <a:t>tốt</a:t>
            </a:r>
            <a:endParaRPr lang="en-US" dirty="0"/>
          </a:p>
        </p:txBody>
      </p:sp>
      <p:sp>
        <p:nvSpPr>
          <p:cNvPr id="4" name="Slide Number Placeholder 3"/>
          <p:cNvSpPr>
            <a:spLocks noGrp="1"/>
          </p:cNvSpPr>
          <p:nvPr>
            <p:ph type="sldNum" sz="quarter" idx="5"/>
          </p:nvPr>
        </p:nvSpPr>
        <p:spPr/>
        <p:txBody>
          <a:bodyPr/>
          <a:lstStyle/>
          <a:p>
            <a:pPr>
              <a:defRPr/>
            </a:pPr>
            <a:fld id="{9CC863AC-7600-4022-BA06-9E5E1721FB66}" type="slidenum">
              <a:rPr lang="en-US" smtClean="0"/>
              <a:pPr>
                <a:defRPr/>
              </a:pPr>
              <a:t>8</a:t>
            </a:fld>
            <a:endParaRPr lang="en-US" dirty="0"/>
          </a:p>
        </p:txBody>
      </p:sp>
    </p:spTree>
    <p:extLst>
      <p:ext uri="{BB962C8B-B14F-4D97-AF65-F5344CB8AC3E}">
        <p14:creationId xmlns:p14="http://schemas.microsoft.com/office/powerpoint/2010/main" val="3225531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Calibri" pitchFamily="34" charset="0"/>
                <a:ea typeface="+mn-ea"/>
                <a:cs typeface="+mn-cs"/>
              </a:rPr>
              <a:t>Tăng cường giao diện người dùng: </a:t>
            </a:r>
          </a:p>
          <a:p>
            <a:r>
              <a:rPr lang="vi-VN" sz="1200" b="0" i="0" kern="1200" dirty="0">
                <a:solidFill>
                  <a:schemeClr val="tx1"/>
                </a:solidFill>
                <a:effectLst/>
                <a:latin typeface="Calibri" pitchFamily="34" charset="0"/>
                <a:ea typeface="+mn-ea"/>
                <a:cs typeface="+mn-cs"/>
              </a:rPr>
              <a:t>-Nâng cấp giao diện người dùng để tạo trải nghiệm sử dụng thân thiện hơn và tiện ích hơn.</a:t>
            </a:r>
          </a:p>
          <a:p>
            <a:r>
              <a:rPr lang="vi-VN" dirty="0"/>
              <a:t>Tích hợp công nghệ mới: </a:t>
            </a:r>
          </a:p>
          <a:p>
            <a:r>
              <a:rPr lang="vi-VN" dirty="0"/>
              <a:t>-Xem xét tích hợp công nghệ như trí tuệ nhân tạo để tối ưu hóa dự đoán nhu cầu và cải thiện trải nghiệm khách hàng.</a:t>
            </a:r>
            <a:endParaRPr lang="en-US" dirty="0"/>
          </a:p>
        </p:txBody>
      </p:sp>
      <p:sp>
        <p:nvSpPr>
          <p:cNvPr id="4" name="Slide Number Placeholder 3"/>
          <p:cNvSpPr>
            <a:spLocks noGrp="1"/>
          </p:cNvSpPr>
          <p:nvPr>
            <p:ph type="sldNum" sz="quarter" idx="5"/>
          </p:nvPr>
        </p:nvSpPr>
        <p:spPr/>
        <p:txBody>
          <a:bodyPr/>
          <a:lstStyle/>
          <a:p>
            <a:pPr>
              <a:defRPr/>
            </a:pPr>
            <a:fld id="{9CC863AC-7600-4022-BA06-9E5E1721FB66}" type="slidenum">
              <a:rPr lang="en-US" smtClean="0"/>
              <a:pPr>
                <a:defRPr/>
              </a:pPr>
              <a:t>9</a:t>
            </a:fld>
            <a:endParaRPr lang="en-US" dirty="0"/>
          </a:p>
        </p:txBody>
      </p:sp>
    </p:spTree>
    <p:extLst>
      <p:ext uri="{BB962C8B-B14F-4D97-AF65-F5344CB8AC3E}">
        <p14:creationId xmlns:p14="http://schemas.microsoft.com/office/powerpoint/2010/main" val="25492786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
        <p:nvSpPr>
          <p:cNvPr id="13" name="Footer Placeholder 4"/>
          <p:cNvSpPr>
            <a:spLocks noGrp="1"/>
          </p:cNvSpPr>
          <p:nvPr>
            <p:ph type="ftr" sz="quarter" idx="3"/>
          </p:nvPr>
        </p:nvSpPr>
        <p:spPr>
          <a:xfrm>
            <a:off x="107156" y="6629400"/>
            <a:ext cx="8046244" cy="147012"/>
          </a:xfrm>
          <a:prstGeom prst="rect">
            <a:avLst/>
          </a:prstGeom>
        </p:spPr>
        <p:txBody>
          <a:bodyPr vert="horz" wrap="square" lIns="91440" tIns="45720" rIns="91440" bIns="45720" numCol="1" anchor="ctr" anchorCtr="0" compatLnSpc="1">
            <a:prstTxWarp prst="textNoShape">
              <a:avLst/>
            </a:prstTxWarp>
          </a:bodyPr>
          <a:lstStyle>
            <a:lvl1pPr algn="l">
              <a:lnSpc>
                <a:spcPct val="100000"/>
              </a:lnSpc>
              <a:spcBef>
                <a:spcPct val="0"/>
              </a:spcBef>
              <a:defRPr sz="1200" b="1" dirty="0" smtClean="0">
                <a:latin typeface="Calibri" pitchFamily="34" charset="0"/>
              </a:defRPr>
            </a:lvl1pPr>
          </a:lstStyle>
          <a:p>
            <a:pPr>
              <a:defRPr/>
            </a:pPr>
            <a:r>
              <a:rPr lang="en-US" dirty="0"/>
              <a:t>©FPT-</a:t>
            </a:r>
            <a:r>
              <a:rPr lang="en-US" dirty="0" err="1"/>
              <a:t>Aptech</a:t>
            </a:r>
            <a:r>
              <a:rPr lang="en-US" dirty="0"/>
              <a:t>                                                                      project report</a:t>
            </a:r>
          </a:p>
        </p:txBody>
      </p:sp>
      <p:sp>
        <p:nvSpPr>
          <p:cNvPr id="3" name="Content Placeholder 2"/>
          <p:cNvSpPr>
            <a:spLocks noGrp="1"/>
          </p:cNvSpPr>
          <p:nvPr>
            <p:ph idx="1"/>
          </p:nvPr>
        </p:nvSpPr>
        <p:spPr/>
        <p:txBody>
          <a:bodyPr/>
          <a:lstStyle>
            <a:lvl1pPr>
              <a:buClr>
                <a:schemeClr val="accent4">
                  <a:lumMod val="50000"/>
                </a:schemeClr>
              </a:buClr>
              <a:defRPr sz="2400">
                <a:latin typeface="Calibri" pitchFamily="34" charset="0"/>
              </a:defRPr>
            </a:lvl1pPr>
            <a:lvl2pPr>
              <a:buClr>
                <a:schemeClr val="accent4">
                  <a:lumMod val="50000"/>
                </a:schemeClr>
              </a:buClr>
              <a:defRPr sz="2200">
                <a:latin typeface="Calibri" pitchFamily="34" charset="0"/>
              </a:defRPr>
            </a:lvl2pPr>
            <a:lvl3pPr>
              <a:buClr>
                <a:schemeClr val="tx2"/>
              </a:buClr>
              <a:defRPr sz="2000">
                <a:latin typeface="Calibri" pitchFamily="34" charset="0"/>
              </a:defRPr>
            </a:lvl3pPr>
            <a:lvl4pPr>
              <a:buClr>
                <a:schemeClr val="tx2"/>
              </a:buClr>
              <a:defRPr sz="1800"/>
            </a:lvl4pPr>
            <a:lvl5pPr>
              <a:buClr>
                <a:schemeClr val="tx2"/>
              </a:buCl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p:cNvSpPr>
            <a:spLocks noGrp="1"/>
          </p:cNvSpPr>
          <p:nvPr>
            <p:ph type="title"/>
          </p:nvPr>
        </p:nvSpPr>
        <p:spPr>
          <a:xfrm>
            <a:off x="228600" y="152400"/>
            <a:ext cx="7620000" cy="411163"/>
          </a:xfrm>
        </p:spPr>
        <p:txBody>
          <a:bodyPr/>
          <a:lstStyle>
            <a:lvl1pPr>
              <a:defRPr sz="2800" b="1" cap="none" spc="200" baseline="0">
                <a:ln w="18415" cmpd="sng">
                  <a:solidFill>
                    <a:schemeClr val="bg1"/>
                  </a:solidFill>
                  <a:prstDash val="solid"/>
                </a:ln>
                <a:solidFill>
                  <a:schemeClr val="bg1"/>
                </a:solidFill>
                <a:effectLst>
                  <a:outerShdw blurRad="63500" dir="3600000" algn="tl" rotWithShape="0">
                    <a:srgbClr val="000000">
                      <a:alpha val="70000"/>
                    </a:srgbClr>
                  </a:outerShdw>
                </a:effectLst>
                <a:latin typeface="+mn-lt"/>
              </a:defRPr>
            </a:lvl1pPr>
          </a:lstStyle>
          <a:p>
            <a:r>
              <a:rPr lang="en-US" dirty="0"/>
              <a:t>Click to edit Master title style</a:t>
            </a:r>
          </a:p>
        </p:txBody>
      </p:sp>
      <p:sp>
        <p:nvSpPr>
          <p:cNvPr id="14" name="Slide Number Placeholder 5"/>
          <p:cNvSpPr>
            <a:spLocks noGrp="1"/>
          </p:cNvSpPr>
          <p:nvPr>
            <p:ph type="sldNum" sz="quarter" idx="4"/>
          </p:nvPr>
        </p:nvSpPr>
        <p:spPr>
          <a:xfrm>
            <a:off x="107156" y="6629399"/>
            <a:ext cx="8929688" cy="162887"/>
          </a:xfrm>
          <a:prstGeom prst="rect">
            <a:avLst/>
          </a:prstGeom>
        </p:spPr>
        <p:txBody>
          <a:bodyPr vert="horz" wrap="square" lIns="91440" tIns="45720" rIns="91440" bIns="45720" numCol="1" anchor="ctr" anchorCtr="0" compatLnSpc="1">
            <a:prstTxWarp prst="textNoShape">
              <a:avLst/>
            </a:prstTxWarp>
          </a:bodyPr>
          <a:lstStyle>
            <a:lvl1pPr algn="r">
              <a:lnSpc>
                <a:spcPct val="100000"/>
              </a:lnSpc>
              <a:spcBef>
                <a:spcPct val="0"/>
              </a:spcBef>
              <a:defRPr sz="1200" b="1">
                <a:latin typeface="Calibri" pitchFamily="34" charset="0"/>
              </a:defRPr>
            </a:lvl1pPr>
          </a:lstStyle>
          <a:p>
            <a:pPr>
              <a:defRPr/>
            </a:pPr>
            <a:fld id="{0B7F2F63-BF3E-4C0C-A868-2C657446BA07}" type="slidenum">
              <a:rPr lang="en-US" smtClean="0"/>
              <a:pPr>
                <a:defRPr/>
              </a:pPr>
              <a:t>‹#›</a:t>
            </a:fld>
            <a:endParaRPr lang="en-US" dirty="0"/>
          </a:p>
        </p:txBody>
      </p:sp>
      <p:pic>
        <p:nvPicPr>
          <p:cNvPr id="6" name="Picture 9"/>
          <p:cNvPicPr>
            <a:picLocks noChangeAspect="1" noChangeArrowheads="1"/>
          </p:cNvPicPr>
          <p:nvPr userDrawn="1"/>
        </p:nvPicPr>
        <p:blipFill>
          <a:blip r:embed="rId2" cstate="print"/>
          <a:srcRect/>
          <a:stretch>
            <a:fillRect/>
          </a:stretch>
        </p:blipFill>
        <p:spPr bwMode="auto">
          <a:xfrm>
            <a:off x="0" y="751513"/>
            <a:ext cx="9144000" cy="5862012"/>
          </a:xfrm>
          <a:prstGeom prst="rect">
            <a:avLst/>
          </a:prstGeom>
          <a:noFill/>
          <a:ln w="9525">
            <a:noFill/>
            <a:miter lim="800000"/>
            <a:headEnd/>
            <a:tailEnd/>
          </a:ln>
        </p:spPr>
      </p:pic>
      <p:pic>
        <p:nvPicPr>
          <p:cNvPr id="7" name="Picture 6"/>
          <p:cNvPicPr>
            <a:picLocks noChangeAspect="1"/>
          </p:cNvPicPr>
          <p:nvPr userDrawn="1"/>
        </p:nvPicPr>
        <p:blipFill>
          <a:blip r:embed="rId3"/>
          <a:stretch>
            <a:fillRect/>
          </a:stretch>
        </p:blipFill>
        <p:spPr>
          <a:xfrm>
            <a:off x="533400" y="0"/>
            <a:ext cx="1295400" cy="737419"/>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pPr>
              <a:defRPr/>
            </a:pPr>
            <a:r>
              <a:rPr lang="en-US" dirty="0"/>
              <a:t>© FPT-</a:t>
            </a:r>
            <a:r>
              <a:rPr lang="en-US" dirty="0" err="1"/>
              <a:t>Aptech</a:t>
            </a:r>
            <a:r>
              <a:rPr lang="en-US" dirty="0"/>
              <a:t> 			Project report</a:t>
            </a:r>
          </a:p>
        </p:txBody>
      </p:sp>
      <p:sp>
        <p:nvSpPr>
          <p:cNvPr id="4" name="Slide Number Placeholder 3"/>
          <p:cNvSpPr>
            <a:spLocks noGrp="1"/>
          </p:cNvSpPr>
          <p:nvPr>
            <p:ph type="sldNum" sz="quarter" idx="11"/>
          </p:nvPr>
        </p:nvSpPr>
        <p:spPr/>
        <p:txBody>
          <a:bodyPr/>
          <a:lstStyle/>
          <a:p>
            <a:pPr>
              <a:defRPr/>
            </a:pPr>
            <a:fld id="{0B7F2F63-BF3E-4C0C-A868-2C657446BA07}" type="slidenum">
              <a:rPr lang="en-US" smtClean="0"/>
              <a:pPr>
                <a:defRPr/>
              </a:pPr>
              <a:t>‹#›</a:t>
            </a:fld>
            <a:endParaRPr lang="en-US" dirty="0"/>
          </a:p>
        </p:txBody>
      </p:sp>
    </p:spTree>
    <p:extLst>
      <p:ext uri="{BB962C8B-B14F-4D97-AF65-F5344CB8AC3E}">
        <p14:creationId xmlns:p14="http://schemas.microsoft.com/office/powerpoint/2010/main" val="1407134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pPr>
              <a:defRPr/>
            </a:pPr>
            <a:r>
              <a:rPr lang="en-US"/>
              <a:t>© FPT-Aptech                                                                          Project report</a:t>
            </a:r>
            <a:endParaRPr lang="en-US" dirty="0"/>
          </a:p>
        </p:txBody>
      </p:sp>
      <p:sp>
        <p:nvSpPr>
          <p:cNvPr id="4" name="Slide Number Placeholder 3"/>
          <p:cNvSpPr>
            <a:spLocks noGrp="1"/>
          </p:cNvSpPr>
          <p:nvPr>
            <p:ph type="sldNum" sz="quarter" idx="11"/>
          </p:nvPr>
        </p:nvSpPr>
        <p:spPr/>
        <p:txBody>
          <a:bodyPr/>
          <a:lstStyle/>
          <a:p>
            <a:pPr>
              <a:defRPr/>
            </a:pPr>
            <a:fld id="{0B7F2F63-BF3E-4C0C-A868-2C657446BA07}" type="slidenum">
              <a:rPr lang="en-US" smtClean="0"/>
              <a:pPr>
                <a:defRPr/>
              </a:pPr>
              <a:t>‹#›</a:t>
            </a:fld>
            <a:endParaRPr lang="en-US" dirty="0"/>
          </a:p>
        </p:txBody>
      </p:sp>
    </p:spTree>
    <p:extLst>
      <p:ext uri="{BB962C8B-B14F-4D97-AF65-F5344CB8AC3E}">
        <p14:creationId xmlns:p14="http://schemas.microsoft.com/office/powerpoint/2010/main" val="39180762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28600" y="152400"/>
            <a:ext cx="8229600" cy="411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304800" y="914400"/>
            <a:ext cx="8610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p:cNvSpPr>
            <a:spLocks noGrp="1"/>
          </p:cNvSpPr>
          <p:nvPr>
            <p:ph type="ftr" sz="quarter" idx="3"/>
          </p:nvPr>
        </p:nvSpPr>
        <p:spPr>
          <a:xfrm>
            <a:off x="0" y="6629400"/>
            <a:ext cx="8077200" cy="152400"/>
          </a:xfrm>
          <a:prstGeom prst="rect">
            <a:avLst/>
          </a:prstGeom>
        </p:spPr>
        <p:txBody>
          <a:bodyPr vert="horz" wrap="square" lIns="91440" tIns="45720" rIns="91440" bIns="45720" numCol="1" anchor="ctr" anchorCtr="0" compatLnSpc="1">
            <a:prstTxWarp prst="textNoShape">
              <a:avLst/>
            </a:prstTxWarp>
          </a:bodyPr>
          <a:lstStyle>
            <a:lvl1pPr algn="l">
              <a:lnSpc>
                <a:spcPct val="100000"/>
              </a:lnSpc>
              <a:spcBef>
                <a:spcPct val="0"/>
              </a:spcBef>
              <a:defRPr sz="1200" b="1" dirty="0" smtClean="0">
                <a:latin typeface="Calibri" pitchFamily="34" charset="0"/>
              </a:defRPr>
            </a:lvl1pPr>
          </a:lstStyle>
          <a:p>
            <a:pPr>
              <a:defRPr/>
            </a:pPr>
            <a:r>
              <a:rPr lang="en-US" dirty="0"/>
              <a:t>© FPT-</a:t>
            </a:r>
            <a:r>
              <a:rPr lang="en-US" dirty="0" err="1"/>
              <a:t>Aptech</a:t>
            </a:r>
            <a:r>
              <a:rPr lang="en-US" dirty="0"/>
              <a:t>                                                                          Project report</a:t>
            </a:r>
          </a:p>
        </p:txBody>
      </p:sp>
      <p:sp>
        <p:nvSpPr>
          <p:cNvPr id="10" name="Slide Number Placeholder 5"/>
          <p:cNvSpPr>
            <a:spLocks noGrp="1"/>
          </p:cNvSpPr>
          <p:nvPr>
            <p:ph type="sldNum" sz="quarter" idx="4"/>
          </p:nvPr>
        </p:nvSpPr>
        <p:spPr>
          <a:xfrm>
            <a:off x="8153400" y="6613525"/>
            <a:ext cx="776288" cy="168275"/>
          </a:xfrm>
          <a:prstGeom prst="rect">
            <a:avLst/>
          </a:prstGeom>
        </p:spPr>
        <p:txBody>
          <a:bodyPr vert="horz" wrap="square" lIns="91440" tIns="45720" rIns="91440" bIns="45720" numCol="1" anchor="ctr" anchorCtr="0" compatLnSpc="1">
            <a:prstTxWarp prst="textNoShape">
              <a:avLst/>
            </a:prstTxWarp>
          </a:bodyPr>
          <a:lstStyle>
            <a:lvl1pPr algn="r">
              <a:lnSpc>
                <a:spcPct val="100000"/>
              </a:lnSpc>
              <a:spcBef>
                <a:spcPct val="0"/>
              </a:spcBef>
              <a:defRPr sz="1200" b="1">
                <a:latin typeface="Calibri" pitchFamily="34" charset="0"/>
              </a:defRPr>
            </a:lvl1pPr>
          </a:lstStyle>
          <a:p>
            <a:pPr>
              <a:defRPr/>
            </a:pPr>
            <a:fld id="{0B7F2F63-BF3E-4C0C-A868-2C657446BA07}" type="slidenum">
              <a:rPr lang="en-US" smtClean="0"/>
              <a:pPr>
                <a:defRPr/>
              </a:pPr>
              <a:t>‹#›</a:t>
            </a:fld>
            <a:endParaRPr lang="en-US" dirty="0"/>
          </a:p>
        </p:txBody>
      </p:sp>
      <p:sp>
        <p:nvSpPr>
          <p:cNvPr id="7" name="Rectangle 6"/>
          <p:cNvSpPr/>
          <p:nvPr/>
        </p:nvSpPr>
        <p:spPr>
          <a:xfrm>
            <a:off x="0" y="0"/>
            <a:ext cx="9144000" cy="762000"/>
          </a:xfrm>
          <a:prstGeom prst="rect">
            <a:avLst/>
          </a:prstGeom>
          <a:solidFill>
            <a:schemeClr val="accent6">
              <a:lumMod val="75000"/>
            </a:schemeClr>
          </a:solidFill>
          <a:ln/>
        </p:spPr>
        <p:style>
          <a:lnRef idx="1">
            <a:schemeClr val="accent6"/>
          </a:lnRef>
          <a:fillRef idx="2">
            <a:schemeClr val="accent6"/>
          </a:fillRef>
          <a:effectRef idx="1">
            <a:schemeClr val="accent6"/>
          </a:effectRef>
          <a:fontRef idx="minor">
            <a:schemeClr val="dk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endParaRPr lang="en-US" sz="4800" b="1" cap="none" spc="50" dirty="0">
              <a:ln w="11430">
                <a:solidFill>
                  <a:srgbClr val="FF0000"/>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Lst>
  <p:hf hdr="0" dt="0"/>
  <p:txStyles>
    <p:titleStyle>
      <a:lvl1pPr algn="l" rtl="0" eaLnBrk="1" fontAlgn="base" hangingPunct="1">
        <a:spcBef>
          <a:spcPct val="0"/>
        </a:spcBef>
        <a:spcAft>
          <a:spcPct val="0"/>
        </a:spcAft>
        <a:defRPr sz="2500" b="1" kern="1200">
          <a:solidFill>
            <a:schemeClr val="bg1"/>
          </a:solidFill>
          <a:latin typeface="Arial" charset="0"/>
          <a:ea typeface="+mj-ea"/>
          <a:cs typeface="+mj-cs"/>
        </a:defRPr>
      </a:lvl1pPr>
      <a:lvl2pPr algn="l" rtl="0" eaLnBrk="1" fontAlgn="base" hangingPunct="1">
        <a:spcBef>
          <a:spcPct val="0"/>
        </a:spcBef>
        <a:spcAft>
          <a:spcPct val="0"/>
        </a:spcAft>
        <a:defRPr sz="2500" b="1">
          <a:solidFill>
            <a:schemeClr val="bg1"/>
          </a:solidFill>
          <a:latin typeface="Arial" charset="0"/>
        </a:defRPr>
      </a:lvl2pPr>
      <a:lvl3pPr algn="l" rtl="0" eaLnBrk="1" fontAlgn="base" hangingPunct="1">
        <a:spcBef>
          <a:spcPct val="0"/>
        </a:spcBef>
        <a:spcAft>
          <a:spcPct val="0"/>
        </a:spcAft>
        <a:defRPr sz="2500" b="1">
          <a:solidFill>
            <a:schemeClr val="bg1"/>
          </a:solidFill>
          <a:latin typeface="Arial" charset="0"/>
        </a:defRPr>
      </a:lvl3pPr>
      <a:lvl4pPr algn="l" rtl="0" eaLnBrk="1" fontAlgn="base" hangingPunct="1">
        <a:spcBef>
          <a:spcPct val="0"/>
        </a:spcBef>
        <a:spcAft>
          <a:spcPct val="0"/>
        </a:spcAft>
        <a:defRPr sz="2500" b="1">
          <a:solidFill>
            <a:schemeClr val="bg1"/>
          </a:solidFill>
          <a:latin typeface="Arial" charset="0"/>
        </a:defRPr>
      </a:lvl4pPr>
      <a:lvl5pPr algn="l" rtl="0" eaLnBrk="1" fontAlgn="base" hangingPunct="1">
        <a:spcBef>
          <a:spcPct val="0"/>
        </a:spcBef>
        <a:spcAft>
          <a:spcPct val="0"/>
        </a:spcAft>
        <a:defRPr sz="2500" b="1">
          <a:solidFill>
            <a:schemeClr val="bg1"/>
          </a:solidFill>
          <a:latin typeface="Arial" charset="0"/>
        </a:defRPr>
      </a:lvl5pPr>
      <a:lvl6pPr marL="457200" algn="l" rtl="0" eaLnBrk="1" fontAlgn="base" hangingPunct="1">
        <a:spcBef>
          <a:spcPct val="0"/>
        </a:spcBef>
        <a:spcAft>
          <a:spcPct val="0"/>
        </a:spcAft>
        <a:defRPr sz="2500" b="1">
          <a:solidFill>
            <a:schemeClr val="bg1"/>
          </a:solidFill>
          <a:latin typeface="Calibri" pitchFamily="34" charset="0"/>
        </a:defRPr>
      </a:lvl6pPr>
      <a:lvl7pPr marL="914400" algn="l" rtl="0" eaLnBrk="1" fontAlgn="base" hangingPunct="1">
        <a:spcBef>
          <a:spcPct val="0"/>
        </a:spcBef>
        <a:spcAft>
          <a:spcPct val="0"/>
        </a:spcAft>
        <a:defRPr sz="2500" b="1">
          <a:solidFill>
            <a:schemeClr val="bg1"/>
          </a:solidFill>
          <a:latin typeface="Calibri" pitchFamily="34" charset="0"/>
        </a:defRPr>
      </a:lvl7pPr>
      <a:lvl8pPr marL="1371600" algn="l" rtl="0" eaLnBrk="1" fontAlgn="base" hangingPunct="1">
        <a:spcBef>
          <a:spcPct val="0"/>
        </a:spcBef>
        <a:spcAft>
          <a:spcPct val="0"/>
        </a:spcAft>
        <a:defRPr sz="2500" b="1">
          <a:solidFill>
            <a:schemeClr val="bg1"/>
          </a:solidFill>
          <a:latin typeface="Calibri" pitchFamily="34" charset="0"/>
        </a:defRPr>
      </a:lvl8pPr>
      <a:lvl9pPr marL="1828800" algn="l" rtl="0" eaLnBrk="1" fontAlgn="base" hangingPunct="1">
        <a:spcBef>
          <a:spcPct val="0"/>
        </a:spcBef>
        <a:spcAft>
          <a:spcPct val="0"/>
        </a:spcAft>
        <a:defRPr sz="2500" b="1">
          <a:solidFill>
            <a:schemeClr val="bg1"/>
          </a:solidFill>
          <a:latin typeface="Calibri" pitchFamily="34" charset="0"/>
        </a:defRPr>
      </a:lvl9pPr>
    </p:titleStyle>
    <p:bodyStyle>
      <a:lvl1pPr marL="342900" indent="-342900" algn="l" rtl="0" eaLnBrk="1" fontAlgn="base" hangingPunct="1">
        <a:spcBef>
          <a:spcPct val="20000"/>
        </a:spcBef>
        <a:spcAft>
          <a:spcPct val="0"/>
        </a:spcAft>
        <a:buClr>
          <a:srgbClr val="000099"/>
        </a:buClr>
        <a:buSzPct val="50000"/>
        <a:buFont typeface="Wingdings" pitchFamily="2" charset="2"/>
        <a:buChar char="u"/>
        <a:defRPr sz="3200" kern="1200">
          <a:solidFill>
            <a:schemeClr val="tx1"/>
          </a:solidFill>
          <a:latin typeface="Arial" charset="0"/>
          <a:ea typeface="+mn-ea"/>
          <a:cs typeface="+mn-cs"/>
        </a:defRPr>
      </a:lvl1pPr>
      <a:lvl2pPr marL="742950" indent="-285750" algn="l" rtl="0" eaLnBrk="1" fontAlgn="base" hangingPunct="1">
        <a:spcBef>
          <a:spcPct val="20000"/>
        </a:spcBef>
        <a:spcAft>
          <a:spcPct val="0"/>
        </a:spcAft>
        <a:buClr>
          <a:srgbClr val="000099"/>
        </a:buClr>
        <a:buSzPct val="50000"/>
        <a:buFont typeface="Wingdings 2" pitchFamily="18" charset="2"/>
        <a:buChar char="²"/>
        <a:defRPr sz="2800" kern="1200">
          <a:solidFill>
            <a:schemeClr val="tx1"/>
          </a:solidFill>
          <a:latin typeface="Arial" charset="0"/>
          <a:ea typeface="+mn-ea"/>
          <a:cs typeface="+mn-cs"/>
        </a:defRPr>
      </a:lvl2pPr>
      <a:lvl3pPr marL="1143000" indent="-228600" algn="l" rtl="0" eaLnBrk="1" fontAlgn="base" hangingPunct="1">
        <a:spcBef>
          <a:spcPct val="20000"/>
        </a:spcBef>
        <a:spcAft>
          <a:spcPct val="0"/>
        </a:spcAft>
        <a:buClr>
          <a:srgbClr val="000099"/>
        </a:buClr>
        <a:buSzPct val="40000"/>
        <a:buFont typeface="Wingdings 2" pitchFamily="18" charset="2"/>
        <a:buChar char="³"/>
        <a:defRPr sz="2400" kern="1200">
          <a:solidFill>
            <a:schemeClr val="tx1"/>
          </a:solidFill>
          <a:latin typeface="Arial"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altLang="en-US" sz="3200" dirty="0">
                <a:latin typeface="Times New Roman" panose="02020603050405020304" pitchFamily="18" charset="0"/>
                <a:cs typeface="Times New Roman" panose="02020603050405020304" pitchFamily="18" charset="0"/>
              </a:rPr>
              <a:t>Introduction</a:t>
            </a:r>
            <a:endParaRPr lang="en-US" sz="3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a:t>
            </a:fld>
            <a:endParaRPr lang="en-US" dirty="0"/>
          </a:p>
        </p:txBody>
      </p:sp>
      <p:sp>
        <p:nvSpPr>
          <p:cNvPr id="7" name="Rectangle 6"/>
          <p:cNvSpPr/>
          <p:nvPr/>
        </p:nvSpPr>
        <p:spPr>
          <a:xfrm>
            <a:off x="533400" y="1057900"/>
            <a:ext cx="8077200" cy="5647700"/>
          </a:xfrm>
          <a:prstGeom prst="rect">
            <a:avLst/>
          </a:prstGeom>
        </p:spPr>
        <p:txBody>
          <a:bodyPr wrap="square">
            <a:spAutoFit/>
          </a:bodyPr>
          <a:lstStyle/>
          <a:p>
            <a:pPr marL="0" indent="0" algn="ctr" eaLnBrk="1" hangingPunct="1">
              <a:buFont typeface="Wingdings" panose="05000000000000000000" pitchFamily="2" charset="2"/>
              <a:buNone/>
            </a:pPr>
            <a:endParaRPr lang="en-US" altLang="en-US" sz="2800" b="1" dirty="0">
              <a:latin typeface="Times New Roman" panose="02020603050405020304" pitchFamily="18" charset="0"/>
              <a:cs typeface="Times New Roman" panose="02020603050405020304" pitchFamily="18" charset="0"/>
            </a:endParaRPr>
          </a:p>
          <a:p>
            <a:pPr marL="0" indent="0" algn="ctr" eaLnBrk="1" hangingPunct="1">
              <a:buFont typeface="Wingdings" panose="05000000000000000000" pitchFamily="2" charset="2"/>
              <a:buNone/>
            </a:pPr>
            <a:endParaRPr lang="en-US" altLang="ko-KR" sz="1800" dirty="0">
              <a:latin typeface="Times New Roman" panose="02020603050405020304" pitchFamily="18" charset="0"/>
              <a:ea typeface="Gulim" panose="020B0600000101010101" pitchFamily="34" charset="-127"/>
              <a:cs typeface="Times New Roman" panose="02020603050405020304" pitchFamily="18" charset="0"/>
            </a:endParaRPr>
          </a:p>
          <a:p>
            <a:pPr marL="0" indent="0" algn="just" eaLnBrk="1" hangingPunct="1">
              <a:buFont typeface="Wingdings" panose="05000000000000000000" pitchFamily="2" charset="2"/>
              <a:buNone/>
            </a:pPr>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4800" dirty="0">
                <a:latin typeface="Times New Roman" panose="02020603050405020304" pitchFamily="18" charset="0"/>
                <a:ea typeface="Gulim" panose="020B0600000101010101" pitchFamily="34" charset="-127"/>
                <a:cs typeface="Times New Roman" panose="02020603050405020304" pitchFamily="18" charset="0"/>
              </a:rPr>
              <a:t> </a:t>
            </a:r>
            <a:r>
              <a:rPr lang="vi-VN" altLang="ko-KR" sz="4800" dirty="0">
                <a:latin typeface="Times New Roman" panose="02020603050405020304" pitchFamily="18" charset="0"/>
                <a:ea typeface="Gulim" panose="020B0600000101010101" pitchFamily="34" charset="-127"/>
                <a:cs typeface="Times New Roman" panose="02020603050405020304" pitchFamily="18" charset="0"/>
              </a:rPr>
              <a:t>Nice Hotel</a:t>
            </a:r>
            <a:endParaRPr lang="en-US" altLang="ko-KR" sz="4800" dirty="0">
              <a:latin typeface="Times New Roman" panose="02020603050405020304" pitchFamily="18" charset="0"/>
              <a:ea typeface="Gulim" panose="020B0600000101010101" pitchFamily="34" charset="-127"/>
              <a:cs typeface="Times New Roman" panose="02020603050405020304" pitchFamily="18" charset="0"/>
            </a:endParaRPr>
          </a:p>
          <a:p>
            <a:pPr marL="0" indent="0" algn="just" eaLnBrk="1" hangingPunct="1">
              <a:buFont typeface="Wingdings" panose="05000000000000000000" pitchFamily="2" charset="2"/>
              <a:buNone/>
            </a:pPr>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2000" dirty="0">
                <a:latin typeface="Times New Roman" panose="02020603050405020304" pitchFamily="18" charset="0"/>
                <a:ea typeface="Gulim" panose="020B0600000101010101" pitchFamily="34" charset="-127"/>
                <a:cs typeface="Times New Roman" panose="02020603050405020304" pitchFamily="18" charset="0"/>
              </a:rPr>
              <a:t> </a:t>
            </a:r>
            <a:r>
              <a:rPr lang="vi-VN" altLang="ko-KR" sz="2000" dirty="0">
                <a:latin typeface="Times New Roman" panose="02020603050405020304" pitchFamily="18" charset="0"/>
                <a:ea typeface="Gulim" panose="020B0600000101010101" pitchFamily="34" charset="-127"/>
                <a:cs typeface="Times New Roman" panose="02020603050405020304" pitchFamily="18" charset="0"/>
              </a:rPr>
              <a:t>Đoàn Văn Lộc</a:t>
            </a:r>
          </a:p>
          <a:p>
            <a:pPr marL="0" indent="0" algn="just" eaLnBrk="1" hangingPunct="1">
              <a:buFont typeface="Wingdings" panose="05000000000000000000" pitchFamily="2" charset="2"/>
              <a:buNone/>
            </a:pPr>
            <a:r>
              <a:rPr lang="vi-VN" altLang="ko-KR" sz="2000" dirty="0">
                <a:latin typeface="Times New Roman" panose="02020603050405020304" pitchFamily="18" charset="0"/>
                <a:ea typeface="Gulim" panose="020B0600000101010101" pitchFamily="34" charset="-127"/>
                <a:cs typeface="Times New Roman" panose="02020603050405020304" pitchFamily="18" charset="0"/>
              </a:rPr>
              <a:t>	  Nguyễn Hữu Duy Khang</a:t>
            </a:r>
          </a:p>
          <a:p>
            <a:pPr marL="0" indent="0" algn="just" eaLnBrk="1" hangingPunct="1">
              <a:buFont typeface="Wingdings" panose="05000000000000000000" pitchFamily="2" charset="2"/>
              <a:buNone/>
            </a:pPr>
            <a:r>
              <a:rPr lang="vi-VN" altLang="ko-KR" sz="2000" dirty="0">
                <a:latin typeface="Times New Roman" panose="02020603050405020304" pitchFamily="18" charset="0"/>
                <a:ea typeface="Gulim" panose="020B0600000101010101" pitchFamily="34" charset="-127"/>
                <a:cs typeface="Times New Roman" panose="02020603050405020304" pitchFamily="18" charset="0"/>
              </a:rPr>
              <a:t>	  Ngô Trần Thuấn</a:t>
            </a:r>
          </a:p>
          <a:p>
            <a:pPr marL="0" indent="0" algn="just" eaLnBrk="1" hangingPunct="1">
              <a:buFont typeface="Wingdings" panose="05000000000000000000" pitchFamily="2" charset="2"/>
              <a:buNone/>
            </a:pPr>
            <a:r>
              <a:rPr lang="vi-VN" altLang="ko-KR" sz="2000" dirty="0">
                <a:latin typeface="Times New Roman" panose="02020603050405020304" pitchFamily="18" charset="0"/>
                <a:ea typeface="Gulim" panose="020B0600000101010101" pitchFamily="34" charset="-127"/>
                <a:cs typeface="Times New Roman" panose="02020603050405020304" pitchFamily="18" charset="0"/>
              </a:rPr>
              <a:t>	  Nguyễn Tấn Tài</a:t>
            </a:r>
            <a:endParaRPr lang="en-US" altLang="ko-KR" sz="2000" dirty="0">
              <a:latin typeface="Times New Roman" panose="02020603050405020304" pitchFamily="18" charset="0"/>
              <a:ea typeface="Gulim" panose="020B0600000101010101" pitchFamily="34" charset="-127"/>
              <a:cs typeface="Times New Roman" panose="02020603050405020304" pitchFamily="18" charset="0"/>
            </a:endParaRPr>
          </a:p>
          <a:p>
            <a:pPr marL="0" indent="0" eaLnBrk="1" hangingPunct="1">
              <a:buFont typeface="Wingdings" panose="05000000000000000000" pitchFamily="2" charset="2"/>
              <a:buNone/>
            </a:pPr>
            <a:endParaRPr lang="en-US" altLang="ko-KR" sz="1800" dirty="0">
              <a:latin typeface="Times New Roman" panose="02020603050405020304" pitchFamily="18" charset="0"/>
              <a:ea typeface="Gulim" panose="020B0600000101010101" pitchFamily="34" charset="-127"/>
              <a:cs typeface="Times New Roman" panose="02020603050405020304" pitchFamily="18" charset="0"/>
            </a:endParaRPr>
          </a:p>
          <a:p>
            <a:pPr marL="0" indent="0" eaLnBrk="1" hangingPunct="1">
              <a:buFont typeface="Wingdings" panose="05000000000000000000" pitchFamily="2" charset="2"/>
              <a:buNone/>
            </a:pPr>
            <a:endParaRPr lang="en-US" altLang="ko-KR" sz="1800" dirty="0">
              <a:latin typeface="Times New Roman" panose="02020603050405020304" pitchFamily="18" charset="0"/>
              <a:ea typeface="Gulim" panose="020B0600000101010101" pitchFamily="34" charset="-127"/>
              <a:cs typeface="Times New Roman" panose="02020603050405020304" pitchFamily="18" charset="0"/>
            </a:endParaRPr>
          </a:p>
          <a:p>
            <a:pPr marL="0" indent="0" eaLnBrk="1" hangingPunct="1">
              <a:buFont typeface="Wingdings" panose="05000000000000000000" pitchFamily="2" charset="2"/>
              <a:buNone/>
            </a:pPr>
            <a:endParaRPr lang="en-US" altLang="ko-KR" sz="1800" dirty="0">
              <a:latin typeface="Times New Roman" panose="02020603050405020304" pitchFamily="18" charset="0"/>
              <a:ea typeface="Gulim" panose="020B0600000101010101" pitchFamily="34" charset="-127"/>
              <a:cs typeface="Times New Roman" panose="02020603050405020304" pitchFamily="18" charset="0"/>
            </a:endParaRPr>
          </a:p>
          <a:p>
            <a:pPr marL="0" indent="0" eaLnBrk="1" hangingPunct="1">
              <a:buFont typeface="Wingdings" panose="05000000000000000000" pitchFamily="2" charset="2"/>
              <a:buNone/>
            </a:pPr>
            <a:endParaRPr lang="en-US" altLang="ko-KR" sz="1800" dirty="0">
              <a:latin typeface="Times New Roman" panose="02020603050405020304" pitchFamily="18" charset="0"/>
              <a:ea typeface="Gulim" panose="020B0600000101010101" pitchFamily="34" charset="-127"/>
              <a:cs typeface="Times New Roman" panose="02020603050405020304" pitchFamily="18" charset="0"/>
            </a:endParaRPr>
          </a:p>
          <a:p>
            <a:pPr marL="0" indent="0" algn="r" eaLnBrk="1" hangingPunct="1">
              <a:buFont typeface="Wingdings" panose="05000000000000000000" pitchFamily="2" charset="2"/>
              <a:buNone/>
            </a:pPr>
            <a:endParaRPr lang="en-US" altLang="ko-KR" sz="1800" dirty="0">
              <a:latin typeface="Times New Roman" panose="02020603050405020304" pitchFamily="18" charset="0"/>
              <a:ea typeface="Gulim" panose="020B0600000101010101" pitchFamily="34" charset="-127"/>
              <a:cs typeface="Times New Roman" panose="02020603050405020304" pitchFamily="18" charset="0"/>
            </a:endParaRPr>
          </a:p>
          <a:p>
            <a:pPr marL="0" indent="0" algn="r" eaLnBrk="1" hangingPunct="1">
              <a:buFont typeface="Wingdings" panose="05000000000000000000" pitchFamily="2" charset="2"/>
              <a:buNone/>
            </a:pPr>
            <a:r>
              <a:rPr lang="vi-VN" altLang="ko-KR" sz="1800" dirty="0">
                <a:latin typeface="Times New Roman" panose="02020603050405020304" pitchFamily="18" charset="0"/>
                <a:ea typeface="Gulim" panose="020B0600000101010101" pitchFamily="34" charset="-127"/>
                <a:cs typeface="Times New Roman" panose="02020603050405020304" pitchFamily="18" charset="0"/>
              </a:rPr>
              <a:t>Date 10</a:t>
            </a:r>
            <a:r>
              <a:rPr lang="en-US" altLang="ko-KR" sz="1800" dirty="0">
                <a:latin typeface="Times New Roman" panose="02020603050405020304" pitchFamily="18" charset="0"/>
                <a:ea typeface="Gulim" panose="020B0600000101010101" pitchFamily="34" charset="-127"/>
                <a:cs typeface="Times New Roman" panose="02020603050405020304" pitchFamily="18" charset="0"/>
              </a:rPr>
              <a:t> </a:t>
            </a:r>
            <a:r>
              <a:rPr lang="vi-VN" altLang="ko-KR" sz="1800" dirty="0">
                <a:latin typeface="Times New Roman" panose="02020603050405020304" pitchFamily="18" charset="0"/>
                <a:ea typeface="Gulim" panose="020B0600000101010101" pitchFamily="34" charset="-127"/>
                <a:cs typeface="Times New Roman" panose="02020603050405020304" pitchFamily="18" charset="0"/>
              </a:rPr>
              <a:t>Month 7</a:t>
            </a:r>
            <a:r>
              <a:rPr lang="en-US" altLang="ko-KR" sz="1800" dirty="0">
                <a:latin typeface="Times New Roman" panose="02020603050405020304" pitchFamily="18" charset="0"/>
                <a:ea typeface="Gulim" panose="020B0600000101010101" pitchFamily="34" charset="-127"/>
                <a:cs typeface="Times New Roman" panose="02020603050405020304" pitchFamily="18" charset="0"/>
              </a:rPr>
              <a:t> Year </a:t>
            </a:r>
            <a:r>
              <a:rPr lang="vi-VN" altLang="ko-KR" sz="1800" dirty="0">
                <a:latin typeface="Times New Roman" panose="02020603050405020304" pitchFamily="18" charset="0"/>
                <a:ea typeface="Gulim" panose="020B0600000101010101" pitchFamily="34" charset="-127"/>
                <a:cs typeface="Times New Roman" panose="02020603050405020304" pitchFamily="18" charset="0"/>
              </a:rPr>
              <a:t>2023</a:t>
            </a:r>
            <a:endParaRPr lang="vi-VN" altLang="ko-KR" sz="1800" dirty="0">
              <a:latin typeface="Times New Roman" panose="02020603050405020304" pitchFamily="18" charset="0"/>
              <a:cs typeface="Times New Roman" panose="02020603050405020304" pitchFamily="18" charset="0"/>
            </a:endParaRPr>
          </a:p>
          <a:p>
            <a:pPr>
              <a:lnSpc>
                <a:spcPct val="100000"/>
              </a:lnSpc>
            </a:pPr>
            <a:endParaRPr lang="en-US" sz="1800" dirty="0">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10</a:t>
            </a:fld>
            <a:endParaRPr lang="en-US" dirty="0"/>
          </a:p>
        </p:txBody>
      </p:sp>
      <p:pic>
        <p:nvPicPr>
          <p:cNvPr id="3" name="Content Placeholder 2">
            <a:extLst>
              <a:ext uri="{FF2B5EF4-FFF2-40B4-BE49-F238E27FC236}">
                <a16:creationId xmlns:a16="http://schemas.microsoft.com/office/drawing/2014/main" id="{07A46920-BF1E-471C-A536-7DB572A05B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6917" y="1194918"/>
            <a:ext cx="6406365" cy="4854026"/>
          </a:xfrm>
        </p:spPr>
      </p:pic>
      <p:sp>
        <p:nvSpPr>
          <p:cNvPr id="8" name="Title 1"/>
          <p:cNvSpPr>
            <a:spLocks noGrp="1"/>
          </p:cNvSpPr>
          <p:nvPr>
            <p:ph type="title"/>
          </p:nvPr>
        </p:nvSpPr>
        <p:spPr>
          <a:xfrm>
            <a:off x="304800" y="76200"/>
            <a:ext cx="8610600" cy="609600"/>
          </a:xfrm>
        </p:spPr>
        <p:txBody>
          <a:bodyPr/>
          <a:lstStyle/>
          <a:p>
            <a:pPr lvl="1" algn="ctr"/>
            <a:r>
              <a:rPr lang="en-US" altLang="en-US" sz="3200" dirty="0">
                <a:latin typeface="Times New Roman" panose="02020603050405020304" pitchFamily="18" charset="0"/>
                <a:cs typeface="Times New Roman" panose="02020603050405020304" pitchFamily="18" charset="0"/>
              </a:rPr>
              <a:t>Task List</a:t>
            </a:r>
            <a:endParaRPr lang="en-US" altLang="en-US"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2834231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11</a:t>
            </a:fld>
            <a:endParaRPr lang="en-US" dirty="0"/>
          </a:p>
        </p:txBody>
      </p:sp>
      <p:sp>
        <p:nvSpPr>
          <p:cNvPr id="6" name="Content Placeholder 2"/>
          <p:cNvSpPr>
            <a:spLocks noGrp="1"/>
          </p:cNvSpPr>
          <p:nvPr>
            <p:ph idx="1"/>
          </p:nvPr>
        </p:nvSpPr>
        <p:spPr>
          <a:xfrm>
            <a:off x="304800" y="1371600"/>
            <a:ext cx="8610600" cy="4800600"/>
          </a:xfrm>
        </p:spPr>
        <p:txBody>
          <a:bodyPr/>
          <a:lstStyle/>
          <a:p>
            <a:pPr marL="0" indent="0" eaLnBrk="1" hangingPunct="1">
              <a:buFont typeface="Wingdings" panose="05000000000000000000" pitchFamily="2" charset="2"/>
              <a:buNone/>
              <a:defRPr/>
            </a:pPr>
            <a:endParaRPr lang="en-US" altLang="ko-KR" b="1" kern="0" dirty="0">
              <a:ea typeface="굴림" pitchFamily="34" charset="-127"/>
            </a:endParaRPr>
          </a:p>
          <a:p>
            <a:pPr marL="0" indent="0" algn="ctr" eaLnBrk="1" hangingPunct="1">
              <a:buFont typeface="Wingdings" panose="05000000000000000000" pitchFamily="2" charset="2"/>
              <a:buNone/>
              <a:defRPr/>
            </a:pPr>
            <a:r>
              <a:rPr lang="en-US" altLang="ko-KR" sz="4400" b="1" kern="0" dirty="0">
                <a:latin typeface="Vladimir Script" panose="03050402040407070305" pitchFamily="66" charset="0"/>
                <a:ea typeface="굴림" pitchFamily="34" charset="-127"/>
                <a:cs typeface="Times New Roman" panose="02020603050405020304" pitchFamily="18" charset="0"/>
              </a:rPr>
              <a:t>Thank You</a:t>
            </a:r>
            <a:endParaRPr lang="vi-VN" altLang="ko-KR" sz="4400" b="1" kern="0" dirty="0">
              <a:latin typeface="Times New Roman" panose="02020603050405020304" pitchFamily="18" charset="0"/>
              <a:cs typeface="Times New Roman" panose="02020603050405020304" pitchFamily="18" charset="0"/>
            </a:endParaRPr>
          </a:p>
          <a:p>
            <a:pPr eaLnBrk="1" hangingPunct="1">
              <a:defRPr/>
            </a:pP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3109912" y="3038475"/>
            <a:ext cx="3000375" cy="1914525"/>
          </a:xfrm>
          <a:prstGeom prst="rect">
            <a:avLst/>
          </a:prstGeom>
        </p:spPr>
      </p:pic>
    </p:spTree>
    <p:extLst>
      <p:ext uri="{BB962C8B-B14F-4D97-AF65-F5344CB8AC3E}">
        <p14:creationId xmlns:p14="http://schemas.microsoft.com/office/powerpoint/2010/main" val="3869915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12</a:t>
            </a:fld>
            <a:endParaRPr lang="en-US" dirty="0"/>
          </a:p>
        </p:txBody>
      </p:sp>
      <p:sp>
        <p:nvSpPr>
          <p:cNvPr id="6" name="Content Placeholder 2"/>
          <p:cNvSpPr>
            <a:spLocks noGrp="1"/>
          </p:cNvSpPr>
          <p:nvPr>
            <p:ph idx="1"/>
          </p:nvPr>
        </p:nvSpPr>
        <p:spPr>
          <a:xfrm>
            <a:off x="304800" y="1371600"/>
            <a:ext cx="8610600" cy="4800600"/>
          </a:xfrm>
        </p:spPr>
        <p:txBody>
          <a:bodyPr/>
          <a:lstStyle/>
          <a:p>
            <a:pPr eaLnBrk="1" hangingPunct="1">
              <a:defRPr/>
            </a:pPr>
            <a:endParaRPr lang="en-US" dirty="0">
              <a:latin typeface="Times New Roman" panose="02020603050405020304" pitchFamily="18" charset="0"/>
              <a:cs typeface="Times New Roman" panose="02020603050405020304" pitchFamily="18" charset="0"/>
            </a:endParaRPr>
          </a:p>
        </p:txBody>
      </p:sp>
      <p:sp>
        <p:nvSpPr>
          <p:cNvPr id="8" name="Title 1"/>
          <p:cNvSpPr>
            <a:spLocks noGrp="1"/>
          </p:cNvSpPr>
          <p:nvPr>
            <p:ph type="title"/>
          </p:nvPr>
        </p:nvSpPr>
        <p:spPr>
          <a:xfrm>
            <a:off x="304800" y="76200"/>
            <a:ext cx="8610600" cy="609600"/>
          </a:xfrm>
        </p:spPr>
        <p:txBody>
          <a:bodyPr/>
          <a:lstStyle/>
          <a:p>
            <a:pPr lvl="1" algn="ctr"/>
            <a:r>
              <a:rPr lang="en-US" altLang="en-US" sz="3200" dirty="0">
                <a:latin typeface="Times New Roman" panose="02020603050405020304" pitchFamily="18" charset="0"/>
                <a:cs typeface="Times New Roman" panose="02020603050405020304" pitchFamily="18" charset="0"/>
              </a:rPr>
              <a:t>Reference</a:t>
            </a:r>
            <a:endParaRPr lang="en-US" altLang="en-US"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1650922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altLang="ko-KR" sz="3200" dirty="0">
                <a:latin typeface="Times New Roman" panose="02020603050405020304" pitchFamily="18" charset="0"/>
                <a:ea typeface="Gulim" panose="020B0600000101010101" pitchFamily="34" charset="-127"/>
                <a:cs typeface="Times New Roman" panose="02020603050405020304" pitchFamily="18" charset="0"/>
              </a:rPr>
              <a:t>Content</a:t>
            </a:r>
            <a:endParaRPr lang="en-US" sz="3200"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a:t>
            </a:fld>
            <a:endParaRPr lang="en-US" dirty="0"/>
          </a:p>
        </p:txBody>
      </p:sp>
      <p:sp>
        <p:nvSpPr>
          <p:cNvPr id="6" name="Content Placeholder 2"/>
          <p:cNvSpPr>
            <a:spLocks noGrp="1"/>
          </p:cNvSpPr>
          <p:nvPr>
            <p:ph idx="1"/>
          </p:nvPr>
        </p:nvSpPr>
        <p:spPr>
          <a:xfrm>
            <a:off x="609600" y="1066800"/>
            <a:ext cx="8305800" cy="5105400"/>
          </a:xfrm>
        </p:spPr>
        <p:txBody>
          <a:bodyPr/>
          <a:lstStyle/>
          <a:p>
            <a:pPr eaLnBrk="1" hangingPunct="1"/>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Introduction</a:t>
            </a:r>
          </a:p>
          <a:p>
            <a:pPr lvl="1" eaLnBrk="1" hangingPunct="1"/>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Actual requirements</a:t>
            </a:r>
            <a:endParaRPr lang="en-US" altLang="ko-KR" sz="2800" dirty="0">
              <a:latin typeface="Times New Roman" panose="02020603050405020304" pitchFamily="18" charset="0"/>
              <a:ea typeface="Gulim" panose="020B0600000101010101" pitchFamily="34" charset="-127"/>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Requirements of the project</a:t>
            </a:r>
            <a:endParaRPr lang="en-US" altLang="ko-KR" sz="2800" dirty="0">
              <a:latin typeface="Times New Roman" panose="02020603050405020304" pitchFamily="18" charset="0"/>
              <a:ea typeface="Gulim" panose="020B0600000101010101" pitchFamily="34" charset="-127"/>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D</a:t>
            </a:r>
            <a:r>
              <a:rPr lang="vi-VN" sz="2800" dirty="0">
                <a:latin typeface="Times New Roman" panose="02020603050405020304" pitchFamily="18" charset="0"/>
                <a:cs typeface="Times New Roman" panose="02020603050405020304" pitchFamily="18" charset="0"/>
              </a:rPr>
              <a:t>eployment </a:t>
            </a:r>
            <a:r>
              <a:rPr lang="en-US" sz="2800" dirty="0">
                <a:latin typeface="Times New Roman" panose="02020603050405020304" pitchFamily="18" charset="0"/>
                <a:cs typeface="Times New Roman" panose="02020603050405020304" pitchFamily="18" charset="0"/>
              </a:rPr>
              <a:t>d</a:t>
            </a:r>
            <a:r>
              <a:rPr lang="vi-VN" sz="2800" dirty="0">
                <a:latin typeface="Times New Roman" panose="02020603050405020304" pitchFamily="18" charset="0"/>
                <a:cs typeface="Times New Roman" panose="02020603050405020304" pitchFamily="18" charset="0"/>
              </a:rPr>
              <a:t>iagram</a:t>
            </a:r>
            <a:endParaRPr lang="en-US" altLang="ko-KR" sz="2800" dirty="0">
              <a:latin typeface="Times New Roman" panose="02020603050405020304" pitchFamily="18" charset="0"/>
              <a:ea typeface="Gulim" panose="020B0600000101010101" pitchFamily="34" charset="-127"/>
              <a:cs typeface="Times New Roman" panose="02020603050405020304" pitchFamily="18" charset="0"/>
            </a:endParaRPr>
          </a:p>
          <a:p>
            <a:pPr eaLnBrk="1" hangingPunct="1"/>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Test result</a:t>
            </a:r>
          </a:p>
          <a:p>
            <a:pPr eaLnBrk="1" hangingPunct="1"/>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Conclusion and development</a:t>
            </a:r>
          </a:p>
          <a:p>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Task list</a:t>
            </a:r>
          </a:p>
          <a:p>
            <a:pPr eaLnBrk="1" hangingPunct="1"/>
            <a:endParaRPr lang="vi-VN" altLang="ko-KR" sz="2800" dirty="0">
              <a:latin typeface="Times New Roman" panose="02020603050405020304" pitchFamily="18" charset="0"/>
              <a:ea typeface="Gulim" panose="020B0600000101010101" pitchFamily="34" charset="-127"/>
              <a:cs typeface="Times New Roman" panose="02020603050405020304" pitchFamily="18" charset="0"/>
            </a:endParaRPr>
          </a:p>
          <a:p>
            <a:pPr eaLnBrk="1" hangingPunct="1"/>
            <a:endParaRPr lang="en-US" altLang="en-US" dirty="0">
              <a:latin typeface="Arial" panose="020B0604020202020204" pitchFamily="34"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2137883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a:t>
            </a:fld>
            <a:endParaRPr lang="en-US" dirty="0"/>
          </a:p>
        </p:txBody>
      </p:sp>
      <p:sp>
        <p:nvSpPr>
          <p:cNvPr id="4" name="Content Placeholder 3"/>
          <p:cNvSpPr>
            <a:spLocks noGrp="1"/>
          </p:cNvSpPr>
          <p:nvPr>
            <p:ph idx="1"/>
          </p:nvPr>
        </p:nvSpPr>
        <p:spPr/>
        <p:txBody>
          <a:bodyPr/>
          <a:lstStyle/>
          <a:p>
            <a:endParaRPr lang="vi-VN" dirty="0"/>
          </a:p>
          <a:p>
            <a:r>
              <a:rPr lang="en-US" dirty="0"/>
              <a:t>With the development of the tourism and hotel industry, it is necessary to have an intelligent management system to help provide the best service to customers.</a:t>
            </a:r>
            <a:endParaRPr lang="vi-VN" dirty="0"/>
          </a:p>
          <a:p>
            <a:endParaRPr lang="vi-VN" dirty="0"/>
          </a:p>
          <a:p>
            <a:endParaRPr lang="vi-VN" dirty="0"/>
          </a:p>
          <a:p>
            <a:endParaRPr lang="vi-VN" dirty="0"/>
          </a:p>
          <a:p>
            <a:r>
              <a:rPr lang="en-US" dirty="0"/>
              <a:t>In this presentation, we will present the actual requirements and requirements of the project, implementation architecture, test results, and conclusions and potential development of the system.</a:t>
            </a:r>
            <a:endParaRPr lang="vi-VN" dirty="0"/>
          </a:p>
        </p:txBody>
      </p:sp>
      <p:sp>
        <p:nvSpPr>
          <p:cNvPr id="7" name="Title 1"/>
          <p:cNvSpPr>
            <a:spLocks noGrp="1"/>
          </p:cNvSpPr>
          <p:nvPr>
            <p:ph type="title"/>
          </p:nvPr>
        </p:nvSpPr>
        <p:spPr>
          <a:xfrm>
            <a:off x="304800" y="76200"/>
            <a:ext cx="8610600" cy="609600"/>
          </a:xfrm>
        </p:spPr>
        <p:txBody>
          <a:bodyPr/>
          <a:lstStyle/>
          <a:p>
            <a:pPr lvl="1"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en-US" sz="3200" dirty="0">
                <a:latin typeface="Times New Roman" panose="02020603050405020304" pitchFamily="18" charset="0"/>
                <a:ea typeface="Gulim" panose="020B0600000101010101" pitchFamily="34" charset="-127"/>
                <a:cs typeface="Times New Roman" panose="02020603050405020304" pitchFamily="18" charset="0"/>
              </a:rPr>
              <a:t>Introduction </a:t>
            </a:r>
            <a:r>
              <a:rPr lang="en-US" altLang="en-US" sz="3200" b="0" dirty="0">
                <a:latin typeface="Times New Roman" panose="02020603050405020304" pitchFamily="18" charset="0"/>
                <a:ea typeface="Gulim" panose="020B0600000101010101" pitchFamily="34" charset="-127"/>
                <a:cs typeface="Times New Roman" panose="02020603050405020304" pitchFamily="18" charset="0"/>
              </a:rPr>
              <a:t>- </a:t>
            </a:r>
            <a:r>
              <a:rPr lang="en-US" altLang="en-US" sz="3200" dirty="0">
                <a:latin typeface="Times New Roman" panose="02020603050405020304" pitchFamily="18" charset="0"/>
                <a:ea typeface="Gulim" panose="020B0600000101010101" pitchFamily="34" charset="-127"/>
                <a:cs typeface="Times New Roman" panose="02020603050405020304" pitchFamily="18" charset="0"/>
              </a:rPr>
              <a:t>Actual requirements</a:t>
            </a:r>
            <a:endParaRPr lang="en-US" altLang="ko-KR"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1276666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a:t>
            </a:fld>
            <a:endParaRPr lang="en-US" dirty="0"/>
          </a:p>
        </p:txBody>
      </p:sp>
      <p:sp>
        <p:nvSpPr>
          <p:cNvPr id="4" name="Content Placeholder 3"/>
          <p:cNvSpPr>
            <a:spLocks noGrp="1"/>
          </p:cNvSpPr>
          <p:nvPr>
            <p:ph idx="1"/>
          </p:nvPr>
        </p:nvSpPr>
        <p:spPr/>
        <p:txBody>
          <a:bodyPr/>
          <a:lstStyle/>
          <a:p>
            <a:r>
              <a:rPr lang="en-US" b="1" dirty="0"/>
              <a:t>Functional</a:t>
            </a:r>
            <a:r>
              <a:rPr lang="en-US" dirty="0"/>
              <a:t> </a:t>
            </a:r>
          </a:p>
          <a:p>
            <a:pPr marL="857250" lvl="1" indent="-457200">
              <a:buFont typeface="Wingdings" panose="05000000000000000000" pitchFamily="2" charset="2"/>
              <a:buChar char="Ø"/>
            </a:pPr>
            <a:r>
              <a:rPr lang="en-US" dirty="0"/>
              <a:t>Room management: The system allows check-in, check-out, and view room status online.</a:t>
            </a:r>
          </a:p>
          <a:p>
            <a:pPr marL="857250" lvl="1" indent="-457200">
              <a:buFont typeface="Wingdings" panose="05000000000000000000" pitchFamily="2" charset="2"/>
              <a:buChar char="Ø"/>
            </a:pPr>
            <a:r>
              <a:rPr lang="en-US" dirty="0"/>
              <a:t>Reservation management: Customers can book rooms online through website.</a:t>
            </a:r>
          </a:p>
          <a:p>
            <a:pPr marL="857250" lvl="1" indent="-457200">
              <a:buFont typeface="Wingdings" panose="05000000000000000000" pitchFamily="2" charset="2"/>
              <a:buChar char="Ø"/>
            </a:pPr>
            <a:r>
              <a:rPr lang="en-US" dirty="0"/>
              <a:t>Manage payment invoices: The system automatically generates invoices and records payments.</a:t>
            </a:r>
          </a:p>
          <a:p>
            <a:r>
              <a:rPr lang="en-US" b="1" dirty="0"/>
              <a:t>Non-functional</a:t>
            </a:r>
            <a:r>
              <a:rPr lang="en-US" dirty="0"/>
              <a:t> </a:t>
            </a:r>
          </a:p>
          <a:p>
            <a:pPr marL="857250" lvl="1" indent="-457200">
              <a:buFont typeface="Wingdings" panose="05000000000000000000" pitchFamily="2" charset="2"/>
              <a:buChar char="Ø"/>
            </a:pPr>
            <a:r>
              <a:rPr lang="en-US" dirty="0"/>
              <a:t>Easy to use: The system must have an easy-to-use interface for both employees and customers.</a:t>
            </a:r>
          </a:p>
          <a:p>
            <a:pPr marL="857250" lvl="1" indent="-457200">
              <a:buFont typeface="Wingdings" panose="05000000000000000000" pitchFamily="2" charset="2"/>
              <a:buChar char="Ø"/>
            </a:pPr>
            <a:r>
              <a:rPr lang="en-US" dirty="0"/>
              <a:t>Security: The system must ensure safety and confidentiality of customer and business information.</a:t>
            </a:r>
          </a:p>
          <a:p>
            <a:pPr marL="857250" lvl="1" indent="-457200">
              <a:buFont typeface="Wingdings" panose="05000000000000000000" pitchFamily="2" charset="2"/>
              <a:buChar char="Ø"/>
            </a:pPr>
            <a:r>
              <a:rPr lang="en-US" dirty="0"/>
              <a:t>Performance: The system must be fast without significant delays or interruptions</a:t>
            </a:r>
          </a:p>
        </p:txBody>
      </p:sp>
      <p:sp>
        <p:nvSpPr>
          <p:cNvPr id="7" name="Title 1"/>
          <p:cNvSpPr>
            <a:spLocks noGrp="1"/>
          </p:cNvSpPr>
          <p:nvPr>
            <p:ph type="title"/>
          </p:nvPr>
        </p:nvSpPr>
        <p:spPr>
          <a:xfrm>
            <a:off x="533400" y="76200"/>
            <a:ext cx="8610600" cy="609600"/>
          </a:xfrm>
        </p:spPr>
        <p:txBody>
          <a:bodyPr/>
          <a:lstStyle/>
          <a:p>
            <a:pPr lvl="1" algn="ctr"/>
            <a:r>
              <a:rPr lang="en-US" altLang="en-US" sz="3200" dirty="0">
                <a:latin typeface="Times New Roman" panose="02020603050405020304" pitchFamily="18" charset="0"/>
                <a:ea typeface="Gulim" panose="020B0600000101010101" pitchFamily="34" charset="-127"/>
                <a:cs typeface="Times New Roman" panose="02020603050405020304" pitchFamily="18" charset="0"/>
              </a:rPr>
              <a:t>	Introduction </a:t>
            </a:r>
            <a:r>
              <a:rPr lang="en-US" altLang="en-US" sz="3200" b="0" dirty="0">
                <a:latin typeface="Times New Roman" panose="02020603050405020304" pitchFamily="18" charset="0"/>
                <a:ea typeface="Gulim" panose="020B0600000101010101" pitchFamily="34" charset="-127"/>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Requirements of the project </a:t>
            </a:r>
            <a:endParaRPr lang="en-US" altLang="ko-KR"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1265799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5</a:t>
            </a:fld>
            <a:endParaRPr lang="en-US" dirty="0"/>
          </a:p>
        </p:txBody>
      </p:sp>
      <p:sp>
        <p:nvSpPr>
          <p:cNvPr id="8" name="Title 1"/>
          <p:cNvSpPr>
            <a:spLocks noGrp="1"/>
          </p:cNvSpPr>
          <p:nvPr>
            <p:ph type="title"/>
          </p:nvPr>
        </p:nvSpPr>
        <p:spPr>
          <a:xfrm>
            <a:off x="304800" y="76200"/>
            <a:ext cx="8610600" cy="609600"/>
          </a:xfrm>
        </p:spPr>
        <p:txBody>
          <a:bodyPr/>
          <a:lstStyle/>
          <a:p>
            <a:pPr lvl="1"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en-US" sz="3200" dirty="0">
                <a:latin typeface="Times New Roman" panose="02020603050405020304" pitchFamily="18" charset="0"/>
                <a:ea typeface="Gulim" panose="020B0600000101010101" pitchFamily="34" charset="-127"/>
                <a:cs typeface="Times New Roman" panose="02020603050405020304" pitchFamily="18" charset="0"/>
              </a:rPr>
              <a:t> Introduction </a:t>
            </a:r>
            <a:r>
              <a:rPr lang="en-US" altLang="en-US" sz="3200" b="0" dirty="0">
                <a:latin typeface="Times New Roman" panose="02020603050405020304" pitchFamily="18" charset="0"/>
                <a:ea typeface="Gulim" panose="020B0600000101010101" pitchFamily="34" charset="-127"/>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D</a:t>
            </a:r>
            <a:r>
              <a:rPr lang="vi-VN" sz="3200" dirty="0">
                <a:latin typeface="Times New Roman" panose="02020603050405020304" pitchFamily="18" charset="0"/>
                <a:cs typeface="Times New Roman" panose="02020603050405020304" pitchFamily="18" charset="0"/>
              </a:rPr>
              <a:t>eployment </a:t>
            </a:r>
            <a:r>
              <a:rPr lang="en-US" sz="3200" dirty="0">
                <a:latin typeface="Times New Roman" panose="02020603050405020304" pitchFamily="18" charset="0"/>
                <a:cs typeface="Times New Roman" panose="02020603050405020304" pitchFamily="18" charset="0"/>
              </a:rPr>
              <a:t>d</a:t>
            </a:r>
            <a:r>
              <a:rPr lang="vi-VN" sz="3200" dirty="0">
                <a:latin typeface="Times New Roman" panose="02020603050405020304" pitchFamily="18" charset="0"/>
                <a:cs typeface="Times New Roman" panose="02020603050405020304" pitchFamily="18" charset="0"/>
              </a:rPr>
              <a:t>iagram</a:t>
            </a:r>
            <a:r>
              <a:rPr lang="en-US" sz="3200" dirty="0">
                <a:latin typeface="Times New Roman" panose="02020603050405020304" pitchFamily="18" charset="0"/>
                <a:cs typeface="Times New Roman" panose="02020603050405020304" pitchFamily="18" charset="0"/>
              </a:rPr>
              <a:t> </a:t>
            </a:r>
            <a:endParaRPr lang="en-US" altLang="en-US" sz="3200" dirty="0">
              <a:latin typeface="Times New Roman" panose="02020603050405020304" pitchFamily="18" charset="0"/>
              <a:ea typeface="Gulim" panose="020B0600000101010101" pitchFamily="34" charset="-127"/>
              <a:cs typeface="Times New Roman" panose="02020603050405020304" pitchFamily="18" charset="0"/>
            </a:endParaRPr>
          </a:p>
        </p:txBody>
      </p:sp>
      <p:pic>
        <p:nvPicPr>
          <p:cNvPr id="11" name="Picture 10">
            <a:extLst>
              <a:ext uri="{FF2B5EF4-FFF2-40B4-BE49-F238E27FC236}">
                <a16:creationId xmlns:a16="http://schemas.microsoft.com/office/drawing/2014/main" id="{46EA793B-F5F4-4F2E-83D7-134727323CE7}"/>
              </a:ext>
            </a:extLst>
          </p:cNvPr>
          <p:cNvPicPr>
            <a:picLocks noChangeAspect="1"/>
          </p:cNvPicPr>
          <p:nvPr/>
        </p:nvPicPr>
        <p:blipFill rotWithShape="1">
          <a:blip r:embed="rId2">
            <a:extLst>
              <a:ext uri="{28A0092B-C50C-407E-A947-70E740481C1C}">
                <a14:useLocalDpi xmlns:a14="http://schemas.microsoft.com/office/drawing/2010/main" val="0"/>
              </a:ext>
            </a:extLst>
          </a:blip>
          <a:srcRect t="13494" r="11905" b="10477"/>
          <a:stretch/>
        </p:blipFill>
        <p:spPr>
          <a:xfrm>
            <a:off x="6781800" y="2971799"/>
            <a:ext cx="1691504" cy="1066801"/>
          </a:xfrm>
          <a:prstGeom prst="rect">
            <a:avLst/>
          </a:prstGeom>
        </p:spPr>
      </p:pic>
      <p:pic>
        <p:nvPicPr>
          <p:cNvPr id="13" name="Picture 12">
            <a:extLst>
              <a:ext uri="{FF2B5EF4-FFF2-40B4-BE49-F238E27FC236}">
                <a16:creationId xmlns:a16="http://schemas.microsoft.com/office/drawing/2014/main" id="{8C3B283E-6B22-4EC8-8D81-92CED8D478C2}"/>
              </a:ext>
            </a:extLst>
          </p:cNvPr>
          <p:cNvPicPr>
            <a:picLocks noChangeAspect="1"/>
          </p:cNvPicPr>
          <p:nvPr/>
        </p:nvPicPr>
        <p:blipFill rotWithShape="1">
          <a:blip r:embed="rId3">
            <a:extLst>
              <a:ext uri="{28A0092B-C50C-407E-A947-70E740481C1C}">
                <a14:useLocalDpi xmlns:a14="http://schemas.microsoft.com/office/drawing/2010/main" val="0"/>
              </a:ext>
            </a:extLst>
          </a:blip>
          <a:srcRect l="17777" t="2869" r="-576" b="3957"/>
          <a:stretch/>
        </p:blipFill>
        <p:spPr>
          <a:xfrm>
            <a:off x="3962399" y="2624702"/>
            <a:ext cx="990601" cy="1794898"/>
          </a:xfrm>
          <a:prstGeom prst="rect">
            <a:avLst/>
          </a:prstGeom>
        </p:spPr>
      </p:pic>
      <p:sp>
        <p:nvSpPr>
          <p:cNvPr id="14" name="TextBox 13">
            <a:extLst>
              <a:ext uri="{FF2B5EF4-FFF2-40B4-BE49-F238E27FC236}">
                <a16:creationId xmlns:a16="http://schemas.microsoft.com/office/drawing/2014/main" id="{D937ADB0-0F96-425A-8433-10B28AAF45F1}"/>
              </a:ext>
            </a:extLst>
          </p:cNvPr>
          <p:cNvSpPr txBox="1"/>
          <p:nvPr/>
        </p:nvSpPr>
        <p:spPr>
          <a:xfrm>
            <a:off x="4043162" y="4651119"/>
            <a:ext cx="829073" cy="517834"/>
          </a:xfrm>
          <a:prstGeom prst="rect">
            <a:avLst/>
          </a:prstGeom>
          <a:noFill/>
        </p:spPr>
        <p:txBody>
          <a:bodyPr wrap="none" rtlCol="0">
            <a:spAutoFit/>
          </a:bodyPr>
          <a:lstStyle/>
          <a:p>
            <a:pPr algn="ctr"/>
            <a:r>
              <a:rPr lang="vi-VN" b="1" dirty="0"/>
              <a:t>Web</a:t>
            </a:r>
          </a:p>
          <a:p>
            <a:pPr algn="ctr"/>
            <a:r>
              <a:rPr lang="vi-VN" b="1" dirty="0"/>
              <a:t>server</a:t>
            </a:r>
            <a:endParaRPr lang="en-US" b="1" dirty="0"/>
          </a:p>
        </p:txBody>
      </p:sp>
      <p:sp>
        <p:nvSpPr>
          <p:cNvPr id="15" name="TextBox 14">
            <a:extLst>
              <a:ext uri="{FF2B5EF4-FFF2-40B4-BE49-F238E27FC236}">
                <a16:creationId xmlns:a16="http://schemas.microsoft.com/office/drawing/2014/main" id="{2D43820D-D8C3-4A4F-80C2-DEE9A7EBF423}"/>
              </a:ext>
            </a:extLst>
          </p:cNvPr>
          <p:cNvSpPr txBox="1"/>
          <p:nvPr/>
        </p:nvSpPr>
        <p:spPr>
          <a:xfrm>
            <a:off x="7213015" y="4651119"/>
            <a:ext cx="829073" cy="517834"/>
          </a:xfrm>
          <a:prstGeom prst="rect">
            <a:avLst/>
          </a:prstGeom>
          <a:noFill/>
        </p:spPr>
        <p:txBody>
          <a:bodyPr wrap="none" rtlCol="0">
            <a:spAutoFit/>
          </a:bodyPr>
          <a:lstStyle/>
          <a:p>
            <a:pPr algn="ctr"/>
            <a:r>
              <a:rPr lang="vi-VN" b="1" dirty="0"/>
              <a:t>Client</a:t>
            </a:r>
          </a:p>
          <a:p>
            <a:pPr algn="ctr"/>
            <a:r>
              <a:rPr lang="vi-VN" b="1" dirty="0"/>
              <a:t>server</a:t>
            </a:r>
            <a:endParaRPr lang="en-US" b="1" dirty="0"/>
          </a:p>
        </p:txBody>
      </p:sp>
      <p:pic>
        <p:nvPicPr>
          <p:cNvPr id="18" name="Content Placeholder 17">
            <a:extLst>
              <a:ext uri="{FF2B5EF4-FFF2-40B4-BE49-F238E27FC236}">
                <a16:creationId xmlns:a16="http://schemas.microsoft.com/office/drawing/2014/main" id="{33407DB3-8C49-49E0-82C4-4A1892BA902F}"/>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11182" t="1749" r="-642"/>
          <a:stretch/>
        </p:blipFill>
        <p:spPr>
          <a:xfrm>
            <a:off x="838200" y="2667000"/>
            <a:ext cx="1219200" cy="1676400"/>
          </a:xfrm>
        </p:spPr>
      </p:pic>
      <p:sp>
        <p:nvSpPr>
          <p:cNvPr id="19" name="TextBox 18">
            <a:extLst>
              <a:ext uri="{FF2B5EF4-FFF2-40B4-BE49-F238E27FC236}">
                <a16:creationId xmlns:a16="http://schemas.microsoft.com/office/drawing/2014/main" id="{E4CFB4A5-9316-4B7E-83F1-D5211DC7E8CE}"/>
              </a:ext>
            </a:extLst>
          </p:cNvPr>
          <p:cNvSpPr txBox="1"/>
          <p:nvPr/>
        </p:nvSpPr>
        <p:spPr>
          <a:xfrm>
            <a:off x="928197" y="4780385"/>
            <a:ext cx="1043876" cy="259302"/>
          </a:xfrm>
          <a:prstGeom prst="rect">
            <a:avLst/>
          </a:prstGeom>
          <a:noFill/>
        </p:spPr>
        <p:txBody>
          <a:bodyPr wrap="none" rtlCol="0">
            <a:spAutoFit/>
          </a:bodyPr>
          <a:lstStyle/>
          <a:p>
            <a:r>
              <a:rPr lang="vi-VN" b="1" dirty="0"/>
              <a:t>Database</a:t>
            </a:r>
            <a:endParaRPr lang="en-US" b="1" dirty="0"/>
          </a:p>
        </p:txBody>
      </p:sp>
      <p:cxnSp>
        <p:nvCxnSpPr>
          <p:cNvPr id="21" name="Straight Connector 20">
            <a:extLst>
              <a:ext uri="{FF2B5EF4-FFF2-40B4-BE49-F238E27FC236}">
                <a16:creationId xmlns:a16="http://schemas.microsoft.com/office/drawing/2014/main" id="{29D3A448-6C16-47E5-A2E5-BDE191901DBA}"/>
              </a:ext>
            </a:extLst>
          </p:cNvPr>
          <p:cNvCxnSpPr>
            <a:cxnSpLocks/>
          </p:cNvCxnSpPr>
          <p:nvPr/>
        </p:nvCxnSpPr>
        <p:spPr>
          <a:xfrm>
            <a:off x="2286000" y="3566160"/>
            <a:ext cx="1554480" cy="0"/>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a:extLst>
              <a:ext uri="{FF2B5EF4-FFF2-40B4-BE49-F238E27FC236}">
                <a16:creationId xmlns:a16="http://schemas.microsoft.com/office/drawing/2014/main" id="{E91EDB62-76C7-4F2B-AB66-9EF267D64FC6}"/>
              </a:ext>
            </a:extLst>
          </p:cNvPr>
          <p:cNvCxnSpPr/>
          <p:nvPr/>
        </p:nvCxnSpPr>
        <p:spPr>
          <a:xfrm>
            <a:off x="5181600" y="3566160"/>
            <a:ext cx="137160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87342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6</a:t>
            </a:fld>
            <a:endParaRPr lang="en-US" dirty="0"/>
          </a:p>
        </p:txBody>
      </p:sp>
      <p:sp>
        <p:nvSpPr>
          <p:cNvPr id="4" name="Content Placeholder 3"/>
          <p:cNvSpPr>
            <a:spLocks noGrp="1"/>
          </p:cNvSpPr>
          <p:nvPr>
            <p:ph idx="1"/>
          </p:nvPr>
        </p:nvSpPr>
        <p:spPr/>
        <p:txBody>
          <a:bodyPr/>
          <a:lstStyle/>
          <a:p>
            <a:endParaRPr lang="vi-VN" dirty="0"/>
          </a:p>
          <a:p>
            <a:r>
              <a:rPr lang="en-US" dirty="0"/>
              <a:t>Room management: The functions of check-in, check-out and view room status work correctly.</a:t>
            </a:r>
            <a:endParaRPr lang="vi-VN" dirty="0"/>
          </a:p>
          <a:p>
            <a:endParaRPr lang="en-US" dirty="0"/>
          </a:p>
          <a:p>
            <a:r>
              <a:rPr lang="en-US" dirty="0"/>
              <a:t>Reservation management: The system allows customers to book and send booking information accurately and quickly.</a:t>
            </a:r>
            <a:endParaRPr lang="vi-VN" dirty="0"/>
          </a:p>
          <a:p>
            <a:endParaRPr lang="en-US" dirty="0"/>
          </a:p>
          <a:p>
            <a:r>
              <a:rPr lang="en-US" dirty="0"/>
              <a:t>Payment and Invoice Management: The system automatically generates invoices and records payments correctly</a:t>
            </a:r>
          </a:p>
        </p:txBody>
      </p:sp>
      <p:sp>
        <p:nvSpPr>
          <p:cNvPr id="8" name="Title 1"/>
          <p:cNvSpPr>
            <a:spLocks noGrp="1"/>
          </p:cNvSpPr>
          <p:nvPr>
            <p:ph type="title"/>
          </p:nvPr>
        </p:nvSpPr>
        <p:spPr>
          <a:xfrm>
            <a:off x="304800" y="76200"/>
            <a:ext cx="8610600" cy="609600"/>
          </a:xfrm>
        </p:spPr>
        <p:txBody>
          <a:bodyPr/>
          <a:lstStyle/>
          <a:p>
            <a:pPr lvl="1"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3200" dirty="0">
                <a:latin typeface="Times New Roman" panose="02020603050405020304" pitchFamily="18" charset="0"/>
                <a:ea typeface="Gulim" panose="020B0600000101010101" pitchFamily="34" charset="-127"/>
                <a:cs typeface="Times New Roman" panose="02020603050405020304" pitchFamily="18" charset="0"/>
              </a:rPr>
              <a:t>Test Result [1-n]</a:t>
            </a:r>
            <a:endParaRPr lang="en-US" altLang="en-US"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2435938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7</a:t>
            </a:fld>
            <a:endParaRPr lang="en-US" dirty="0"/>
          </a:p>
        </p:txBody>
      </p:sp>
      <p:sp>
        <p:nvSpPr>
          <p:cNvPr id="4" name="Content Placeholder 3"/>
          <p:cNvSpPr>
            <a:spLocks noGrp="1"/>
          </p:cNvSpPr>
          <p:nvPr>
            <p:ph idx="1"/>
          </p:nvPr>
        </p:nvSpPr>
        <p:spPr/>
        <p:txBody>
          <a:bodyPr/>
          <a:lstStyle/>
          <a:p>
            <a:endParaRPr lang="vi-VN" dirty="0"/>
          </a:p>
          <a:p>
            <a:r>
              <a:rPr lang="en-US" dirty="0"/>
              <a:t>Easy to use: The system interface is designed to be clear, easy to understand and user-friendly.</a:t>
            </a:r>
            <a:endParaRPr lang="vi-VN" dirty="0"/>
          </a:p>
          <a:p>
            <a:endParaRPr lang="en-US" dirty="0"/>
          </a:p>
          <a:p>
            <a:r>
              <a:rPr lang="en-US" dirty="0"/>
              <a:t>Security: The system applies strong security measures to protect personal and business information from fraud and unauthorized access.</a:t>
            </a:r>
            <a:endParaRPr lang="vi-VN" dirty="0"/>
          </a:p>
          <a:p>
            <a:endParaRPr lang="en-US" dirty="0"/>
          </a:p>
          <a:p>
            <a:r>
              <a:rPr lang="en-US" dirty="0"/>
              <a:t>Performance: The system handles requests from many users at the same time quickly and without interruption</a:t>
            </a:r>
          </a:p>
        </p:txBody>
      </p:sp>
      <p:sp>
        <p:nvSpPr>
          <p:cNvPr id="8" name="Title 1"/>
          <p:cNvSpPr>
            <a:spLocks noGrp="1"/>
          </p:cNvSpPr>
          <p:nvPr>
            <p:ph type="title"/>
          </p:nvPr>
        </p:nvSpPr>
        <p:spPr>
          <a:xfrm>
            <a:off x="304800" y="76200"/>
            <a:ext cx="8610600" cy="609600"/>
          </a:xfrm>
        </p:spPr>
        <p:txBody>
          <a:bodyPr/>
          <a:lstStyle/>
          <a:p>
            <a:pPr lvl="1"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3200" dirty="0">
                <a:latin typeface="Times New Roman" panose="02020603050405020304" pitchFamily="18" charset="0"/>
                <a:ea typeface="Gulim" panose="020B0600000101010101" pitchFamily="34" charset="-127"/>
                <a:cs typeface="Times New Roman" panose="02020603050405020304" pitchFamily="18" charset="0"/>
              </a:rPr>
              <a:t>Test Result [2-n]</a:t>
            </a:r>
            <a:endParaRPr lang="en-US" altLang="en-US"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2508277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8</a:t>
            </a:fld>
            <a:endParaRPr lang="en-US" dirty="0"/>
          </a:p>
        </p:txBody>
      </p:sp>
      <p:sp>
        <p:nvSpPr>
          <p:cNvPr id="4" name="Content Placeholder 3"/>
          <p:cNvSpPr>
            <a:spLocks noGrp="1"/>
          </p:cNvSpPr>
          <p:nvPr>
            <p:ph idx="1"/>
          </p:nvPr>
        </p:nvSpPr>
        <p:spPr/>
        <p:txBody>
          <a:bodyPr/>
          <a:lstStyle/>
          <a:p>
            <a:endParaRPr lang="vi-VN" dirty="0"/>
          </a:p>
          <a:p>
            <a:r>
              <a:rPr lang="en-US" dirty="0"/>
              <a:t>It can be concluded that the hotel management system has met the requirements of the project.</a:t>
            </a:r>
            <a:endParaRPr lang="vi-VN" dirty="0"/>
          </a:p>
          <a:p>
            <a:endParaRPr lang="vi-VN" dirty="0"/>
          </a:p>
          <a:p>
            <a:endParaRPr lang="vi-VN" dirty="0"/>
          </a:p>
          <a:p>
            <a:r>
              <a:rPr lang="en-US" dirty="0"/>
              <a:t>Important function system easy to use, secure, good performance</a:t>
            </a:r>
          </a:p>
        </p:txBody>
      </p:sp>
      <p:sp>
        <p:nvSpPr>
          <p:cNvPr id="8" name="Title 1"/>
          <p:cNvSpPr>
            <a:spLocks noGrp="1"/>
          </p:cNvSpPr>
          <p:nvPr>
            <p:ph type="title"/>
          </p:nvPr>
        </p:nvSpPr>
        <p:spPr>
          <a:xfrm>
            <a:off x="304800" y="76200"/>
            <a:ext cx="8610600" cy="609600"/>
          </a:xfrm>
        </p:spPr>
        <p:txBody>
          <a:bodyPr/>
          <a:lstStyle/>
          <a:p>
            <a:pPr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3200" dirty="0">
                <a:latin typeface="Times New Roman" panose="02020603050405020304" pitchFamily="18" charset="0"/>
                <a:ea typeface="Gulim" panose="020B0600000101010101" pitchFamily="34" charset="-127"/>
                <a:cs typeface="Times New Roman" panose="02020603050405020304" pitchFamily="18" charset="0"/>
              </a:rPr>
              <a:t>Conclusion</a:t>
            </a:r>
          </a:p>
        </p:txBody>
      </p:sp>
    </p:spTree>
    <p:extLst>
      <p:ext uri="{BB962C8B-B14F-4D97-AF65-F5344CB8AC3E}">
        <p14:creationId xmlns:p14="http://schemas.microsoft.com/office/powerpoint/2010/main" val="2346555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9</a:t>
            </a:fld>
            <a:endParaRPr lang="en-US" dirty="0"/>
          </a:p>
        </p:txBody>
      </p:sp>
      <p:sp>
        <p:nvSpPr>
          <p:cNvPr id="4" name="Content Placeholder 3"/>
          <p:cNvSpPr>
            <a:spLocks noGrp="1"/>
          </p:cNvSpPr>
          <p:nvPr>
            <p:ph idx="1"/>
          </p:nvPr>
        </p:nvSpPr>
        <p:spPr/>
        <p:txBody>
          <a:bodyPr/>
          <a:lstStyle/>
          <a:p>
            <a:endParaRPr lang="vi-VN" dirty="0"/>
          </a:p>
          <a:p>
            <a:r>
              <a:rPr lang="en-US" dirty="0"/>
              <a:t>User interface enhancement: </a:t>
            </a:r>
            <a:endParaRPr lang="vi-VN" dirty="0"/>
          </a:p>
          <a:p>
            <a:pPr lvl="1">
              <a:buFont typeface="Wingdings" panose="05000000000000000000" pitchFamily="2" charset="2"/>
              <a:buChar char="Ø"/>
            </a:pPr>
            <a:r>
              <a:rPr lang="en-US" dirty="0"/>
              <a:t>Upgrade the user interface to create a more user-friendly and convenient user </a:t>
            </a:r>
            <a:r>
              <a:rPr lang="vi-VN" dirty="0"/>
              <a:t>experience.</a:t>
            </a:r>
          </a:p>
          <a:p>
            <a:pPr marL="0" indent="0">
              <a:buNone/>
            </a:pPr>
            <a:endParaRPr lang="vi-VN" dirty="0"/>
          </a:p>
          <a:p>
            <a:r>
              <a:rPr lang="en-US" dirty="0"/>
              <a:t>New technology integration: </a:t>
            </a:r>
            <a:endParaRPr lang="vi-VN" dirty="0"/>
          </a:p>
          <a:p>
            <a:pPr lvl="1">
              <a:buFont typeface="Wingdings" panose="05000000000000000000" pitchFamily="2" charset="2"/>
              <a:buChar char="Ø"/>
            </a:pPr>
            <a:r>
              <a:rPr lang="en-US" dirty="0"/>
              <a:t>Consider integrating technology such as artificial intelligence to optimize demand prediction and improve customer experience.</a:t>
            </a:r>
          </a:p>
        </p:txBody>
      </p:sp>
      <p:sp>
        <p:nvSpPr>
          <p:cNvPr id="8" name="Title 1"/>
          <p:cNvSpPr>
            <a:spLocks noGrp="1"/>
          </p:cNvSpPr>
          <p:nvPr>
            <p:ph type="title"/>
          </p:nvPr>
        </p:nvSpPr>
        <p:spPr>
          <a:xfrm>
            <a:off x="304800" y="76200"/>
            <a:ext cx="8610600" cy="609600"/>
          </a:xfrm>
        </p:spPr>
        <p:txBody>
          <a:bodyPr/>
          <a:lstStyle/>
          <a:p>
            <a:pPr lvl="1"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3200" dirty="0">
                <a:latin typeface="Times New Roman" panose="02020603050405020304" pitchFamily="18" charset="0"/>
                <a:ea typeface="Gulim" panose="020B0600000101010101" pitchFamily="34" charset="-127"/>
                <a:cs typeface="Times New Roman" panose="02020603050405020304" pitchFamily="18" charset="0"/>
              </a:rPr>
              <a:t> Development</a:t>
            </a:r>
            <a:endParaRPr lang="en-US" altLang="en-US"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17512985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Store Apps Templat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3_Office Them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Store Apps Template</Template>
  <TotalTime>1724</TotalTime>
  <Words>914</Words>
  <Application>Microsoft Office PowerPoint</Application>
  <PresentationFormat>On-screen Show (4:3)</PresentationFormat>
  <Paragraphs>117</Paragraphs>
  <Slides>12</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굴림</vt:lpstr>
      <vt:lpstr>굴림</vt:lpstr>
      <vt:lpstr>Arial</vt:lpstr>
      <vt:lpstr>Calibri</vt:lpstr>
      <vt:lpstr>Courier New</vt:lpstr>
      <vt:lpstr>Times New Roman</vt:lpstr>
      <vt:lpstr>Vladimir Script</vt:lpstr>
      <vt:lpstr>Wingdings</vt:lpstr>
      <vt:lpstr>Wingdings 2</vt:lpstr>
      <vt:lpstr>Store Apps Template</vt:lpstr>
      <vt:lpstr>Introduction</vt:lpstr>
      <vt:lpstr>Content</vt:lpstr>
      <vt:lpstr> Introduction - Actual requirements</vt:lpstr>
      <vt:lpstr> Introduction - Requirements of the project </vt:lpstr>
      <vt:lpstr>      Introduction - Deployment diagram </vt:lpstr>
      <vt:lpstr>     Test Result [1-n]</vt:lpstr>
      <vt:lpstr>     Test Result [2-n]</vt:lpstr>
      <vt:lpstr>     Conclusion</vt:lpstr>
      <vt:lpstr>      Development</vt:lpstr>
      <vt:lpstr>Task List</vt:lpstr>
      <vt:lpstr>PowerPoint Presentation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Sinh Tran</dc:creator>
  <cp:lastModifiedBy>Thuấn Ngô</cp:lastModifiedBy>
  <cp:revision>420</cp:revision>
  <dcterms:created xsi:type="dcterms:W3CDTF">2014-04-09T06:08:42Z</dcterms:created>
  <dcterms:modified xsi:type="dcterms:W3CDTF">2023-08-13T04:16:19Z</dcterms:modified>
</cp:coreProperties>
</file>