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3"/>
  </p:notesMasterIdLst>
  <p:handoutMasterIdLst>
    <p:handoutMasterId r:id="rId14"/>
  </p:handoutMasterIdLst>
  <p:sldIdLst>
    <p:sldId id="321" r:id="rId2"/>
    <p:sldId id="347" r:id="rId3"/>
    <p:sldId id="392" r:id="rId4"/>
    <p:sldId id="391" r:id="rId5"/>
    <p:sldId id="393" r:id="rId6"/>
    <p:sldId id="394" r:id="rId7"/>
    <p:sldId id="396" r:id="rId8"/>
    <p:sldId id="397" r:id="rId9"/>
    <p:sldId id="398" r:id="rId10"/>
    <p:sldId id="399" r:id="rId11"/>
    <p:sldId id="400" r:id="rId12"/>
  </p:sldIdLst>
  <p:sldSz cx="9144000" cy="6858000" type="screen4x3"/>
  <p:notesSz cx="6858000" cy="9144000"/>
  <p:custDataLst>
    <p:tags r:id="rId15"/>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7" autoAdjust="0"/>
    <p:restoredTop sz="70874" autoAdjust="0"/>
  </p:normalViewPr>
  <p:slideViewPr>
    <p:cSldViewPr>
      <p:cViewPr varScale="1">
        <p:scale>
          <a:sx n="63" d="100"/>
          <a:sy n="63" d="100"/>
        </p:scale>
        <p:origin x="225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7/10/2024</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7/10/2024</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a:t>
            </a:fld>
            <a:endParaRPr lang="en-US" dirty="0"/>
          </a:p>
        </p:txBody>
      </p:sp>
    </p:spTree>
    <p:extLst>
      <p:ext uri="{BB962C8B-B14F-4D97-AF65-F5344CB8AC3E}">
        <p14:creationId xmlns:p14="http://schemas.microsoft.com/office/powerpoint/2010/main" val="210870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-Trang web OnlineSMS là  nơi bạn có thể kết nối và trò chuyện với mọi người từ khắp mọi miền đất nước ! Đây là một nền tảng chat thân thiện với người dùng, cho phép bạn tham gia vào các cuộc trò chuyện sôi nổi, chia sẻ sở thích và tạo ra những mối quan hệ gắn kết với mọi người.</a:t>
            </a:r>
          </a:p>
          <a:p>
            <a:r>
              <a:rPr lang="vi-VN" dirty="0"/>
              <a:t>-Trong bài thuyết trình này, chúng tôi sẽ trình bày các yêu cầu thực tế và yêu cầu của dự án, kiến trúc triển khai, kết quả kiểm thử, và kết luận cũng như phát triển tiềm năng của hệ thống</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83153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endParaRPr lang="vi-VN" dirty="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vi-VN" dirty="0"/>
              <a:t>Hiệu suất: Trang web phải tải nhanh. Hệ thống chat xử lý nhiều tin nhắn cùng lúc mà không lag.</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vi-VN" dirty="0"/>
              <a:t>Khả năng mở rộng: Hệ thống có thể phục vụ hàng ngàn người dùng, cơ sở dữ liệu và máy chủ dễ mở rộng.</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vi-VN" dirty="0"/>
              <a:t>Độ tin cậy: Hoạt động ổn định phần lớn thời gian, có cơ chế dự phòng và khôi phục dữ liệu.</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1" dirty="0"/>
              <a:t>Functional</a:t>
            </a:r>
            <a:r>
              <a:rPr lang="en-US" dirty="0"/>
              <a:t>  (what the system should do)</a:t>
            </a:r>
            <a:endParaRPr lang="vi-VN" dirty="0"/>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1. Đăng ký, đăng nhập bằng tên đăng nhập.</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2. Tạo và tham gia phòng chat.</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3. Gửi tin nhắn riêng tư.</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4. Tạo và chỉnh sửa hồ sơ cá nhân.</a:t>
            </a:r>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43250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Các chỉ số đánh giá chất lượng cuộc trò chuyện, như thời gian phản hồi, độ phù hợp của câu trả lời,...</a:t>
            </a:r>
          </a:p>
          <a:p>
            <a:endParaRPr lang="vi-VN" sz="1200" b="0" i="0" kern="1200" dirty="0">
              <a:solidFill>
                <a:schemeClr val="tx1"/>
              </a:solidFill>
              <a:effectLst/>
              <a:latin typeface="Calibri" pitchFamily="34" charset="0"/>
              <a:ea typeface="+mn-ea"/>
              <a:cs typeface="+mn-cs"/>
            </a:endParaRPr>
          </a:p>
          <a:p>
            <a:r>
              <a:rPr lang="vi-VN" sz="1200" b="0" i="0" kern="1200" dirty="0">
                <a:solidFill>
                  <a:schemeClr val="tx1"/>
                </a:solidFill>
                <a:effectLst/>
                <a:latin typeface="Calibri" pitchFamily="34" charset="0"/>
                <a:ea typeface="+mn-ea"/>
                <a:cs typeface="+mn-cs"/>
              </a:rPr>
              <a:t>Phản hồi của người dùng về trải nghiệm trò chuyện, như mức độ hài lòng, sự hữu ích, dễ sử dụng,...</a:t>
            </a:r>
          </a:p>
          <a:p>
            <a:endParaRPr lang="vi-VN" sz="1200" b="0" i="0" kern="1200" dirty="0">
              <a:solidFill>
                <a:schemeClr val="tx1"/>
              </a:solidFill>
              <a:effectLst/>
              <a:latin typeface="Calibri" pitchFamily="34" charset="0"/>
              <a:ea typeface="+mn-ea"/>
              <a:cs typeface="+mn-cs"/>
            </a:endParaRPr>
          </a:p>
          <a:p>
            <a:r>
              <a:rPr lang="vi-VN" sz="1200" b="0" i="0" kern="1200" dirty="0">
                <a:solidFill>
                  <a:schemeClr val="tx1"/>
                </a:solidFill>
                <a:effectLst/>
                <a:latin typeface="Calibri" pitchFamily="34" charset="0"/>
                <a:ea typeface="+mn-ea"/>
                <a:cs typeface="+mn-cs"/>
              </a:rPr>
              <a:t>So sánh với các tiêu chuẩn hoặc mục tiêu đặt ra cho tính năng chat online này.</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80192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Calibri" pitchFamily="34" charset="0"/>
                <a:ea typeface="+mn-ea"/>
                <a:cs typeface="+mn-cs"/>
              </a:rPr>
              <a:t>có</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thể</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kết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luận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rằng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hệ</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thống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quản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lý</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khách</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sạn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đã</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đáp</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ứng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tốt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các</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yêu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cầu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của</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dự</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án</a:t>
            </a:r>
            <a:r>
              <a:rPr lang="en-US" sz="1200" b="0" i="0" kern="1200" dirty="0">
                <a:solidFill>
                  <a:schemeClr val="tx1"/>
                </a:solidFill>
                <a:effectLst/>
                <a:latin typeface="Calibri" pitchFamily="34" charset="0"/>
                <a:ea typeface="+mn-ea"/>
                <a:cs typeface="+mn-cs"/>
              </a:rPr>
              <a:t>.</a:t>
            </a:r>
            <a:endParaRPr lang="vi-VN" sz="1200" b="0" i="0" kern="1200" dirty="0">
              <a:solidFill>
                <a:schemeClr val="tx1"/>
              </a:solidFill>
              <a:effectLst/>
              <a:latin typeface="Calibri" pitchFamily="34" charset="0"/>
              <a:ea typeface="+mn-ea"/>
              <a:cs typeface="+mn-cs"/>
            </a:endParaRPr>
          </a:p>
          <a:p>
            <a:r>
              <a:rPr lang="en-US" dirty="0" err="1"/>
              <a:t>hệ</a:t>
            </a:r>
            <a:r>
              <a:rPr lang="en-US" dirty="0"/>
              <a:t> </a:t>
            </a:r>
            <a:r>
              <a:rPr lang="en-US" dirty="0" err="1"/>
              <a:t>thống</a:t>
            </a:r>
            <a:r>
              <a:rPr lang="en-US" dirty="0"/>
              <a:t> </a:t>
            </a:r>
            <a:r>
              <a:rPr lang="en-US" dirty="0" err="1"/>
              <a:t>chức</a:t>
            </a:r>
            <a:r>
              <a:rPr lang="en-US" dirty="0"/>
              <a:t> </a:t>
            </a:r>
            <a:r>
              <a:rPr lang="en-US" dirty="0" err="1"/>
              <a:t>năng</a:t>
            </a:r>
            <a:r>
              <a:rPr lang="en-US" dirty="0"/>
              <a:t> </a:t>
            </a:r>
            <a:r>
              <a:rPr lang="en-US" dirty="0" err="1"/>
              <a:t>quan</a:t>
            </a:r>
            <a:r>
              <a:rPr lang="en-US" dirty="0"/>
              <a:t> </a:t>
            </a:r>
            <a:r>
              <a:rPr lang="en-US" dirty="0" err="1"/>
              <a:t>trọng</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bảo</a:t>
            </a:r>
            <a:r>
              <a:rPr lang="en-US" dirty="0"/>
              <a:t> </a:t>
            </a:r>
            <a:r>
              <a:rPr lang="en-US" dirty="0" err="1"/>
              <a:t>mật</a:t>
            </a:r>
            <a:r>
              <a:rPr lang="en-US" dirty="0"/>
              <a:t>, </a:t>
            </a:r>
            <a:r>
              <a:rPr lang="en-US" dirty="0" err="1"/>
              <a:t>hiệu</a:t>
            </a:r>
            <a:r>
              <a:rPr lang="en-US" dirty="0"/>
              <a:t> </a:t>
            </a:r>
            <a:r>
              <a:rPr lang="en-US" dirty="0" err="1"/>
              <a:t>suất</a:t>
            </a:r>
            <a:r>
              <a:rPr lang="en-US" dirty="0"/>
              <a:t> </a:t>
            </a:r>
            <a:r>
              <a:rPr lang="en-US" dirty="0" err="1"/>
              <a:t>tốt</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7</a:t>
            </a:fld>
            <a:endParaRPr lang="en-US" dirty="0"/>
          </a:p>
        </p:txBody>
      </p:sp>
    </p:spTree>
    <p:extLst>
      <p:ext uri="{BB962C8B-B14F-4D97-AF65-F5344CB8AC3E}">
        <p14:creationId xmlns:p14="http://schemas.microsoft.com/office/powerpoint/2010/main" val="322553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Tăng cường giao diện người dùng: </a:t>
            </a:r>
          </a:p>
          <a:p>
            <a:r>
              <a:rPr lang="vi-VN" sz="1200" b="0" i="0" kern="1200" dirty="0">
                <a:solidFill>
                  <a:schemeClr val="tx1"/>
                </a:solidFill>
                <a:effectLst/>
                <a:latin typeface="Calibri" pitchFamily="34" charset="0"/>
                <a:ea typeface="+mn-ea"/>
                <a:cs typeface="+mn-cs"/>
              </a:rPr>
              <a:t>-Thiết kế giao diện sạch sẽ, hiện đại và dễ sử dụng.</a:t>
            </a:r>
          </a:p>
          <a:p>
            <a:r>
              <a:rPr lang="vi-VN" sz="1200" b="0" i="0" kern="1200" dirty="0">
                <a:solidFill>
                  <a:schemeClr val="tx1"/>
                </a:solidFill>
                <a:effectLst/>
                <a:latin typeface="Calibri" pitchFamily="34" charset="0"/>
                <a:ea typeface="+mn-ea"/>
                <a:cs typeface="+mn-cs"/>
              </a:rPr>
              <a:t>-Sử dụng màu sắc và bố cục hài hòa.</a:t>
            </a:r>
          </a:p>
          <a:p>
            <a:r>
              <a:rPr lang="vi-VN" sz="1200" b="0" i="0" kern="1200" dirty="0">
                <a:solidFill>
                  <a:schemeClr val="tx1"/>
                </a:solidFill>
                <a:effectLst/>
                <a:latin typeface="Calibri" pitchFamily="34" charset="0"/>
                <a:ea typeface="+mn-ea"/>
                <a:cs typeface="+mn-cs"/>
              </a:rPr>
              <a:t>-Tối ưu hóa với các thao tác đơn giản.</a:t>
            </a:r>
          </a:p>
          <a:p>
            <a:endParaRPr lang="vi-VN" sz="1200" b="0" i="0" kern="1200" dirty="0">
              <a:solidFill>
                <a:schemeClr val="tx1"/>
              </a:solidFill>
              <a:effectLst/>
              <a:latin typeface="Calibri" pitchFamily="34" charset="0"/>
              <a:ea typeface="+mn-ea"/>
              <a:cs typeface="+mn-cs"/>
            </a:endParaRPr>
          </a:p>
          <a:p>
            <a:r>
              <a:rPr lang="vi-VN" dirty="0"/>
              <a:t>Tích hợp công nghệ mới: </a:t>
            </a:r>
          </a:p>
          <a:p>
            <a:r>
              <a:rPr lang="vi-VN" dirty="0"/>
              <a:t>-Thêm tính năng gửi tin nhắn bằng giọng nói (voice messaging).</a:t>
            </a:r>
          </a:p>
          <a:p>
            <a:r>
              <a:rPr lang="vi-VN" dirty="0"/>
              <a:t>-Tích hợp thanh toán để tiện lợi nạp tiền và thanh toán dịch vụ.</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8</a:t>
            </a:fld>
            <a:endParaRPr lang="en-US" dirty="0"/>
          </a:p>
        </p:txBody>
      </p:sp>
    </p:spTree>
    <p:extLst>
      <p:ext uri="{BB962C8B-B14F-4D97-AF65-F5344CB8AC3E}">
        <p14:creationId xmlns:p14="http://schemas.microsoft.com/office/powerpoint/2010/main" val="2549278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057900"/>
            <a:ext cx="8077200" cy="5315301"/>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8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4800" dirty="0">
                <a:latin typeface="Times New Roman" panose="02020603050405020304" pitchFamily="18" charset="0"/>
                <a:ea typeface="Gulim" panose="020B0600000101010101" pitchFamily="34" charset="-127"/>
                <a:cs typeface="Times New Roman" panose="02020603050405020304" pitchFamily="18" charset="0"/>
              </a:rPr>
              <a:t>Online SMS</a:t>
            </a: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Vũ Hải Anh</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Hồ Anh Quân</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Ngô Trần Thuấn</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Phạm Đắc An</a:t>
            </a: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Date </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8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Month </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6 Year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2024</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Requirements of the project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eployment </a:t>
            </a:r>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iagram</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4" name="Content Placeholder 3"/>
          <p:cNvSpPr>
            <a:spLocks noGrp="1"/>
          </p:cNvSpPr>
          <p:nvPr>
            <p:ph idx="1"/>
          </p:nvPr>
        </p:nvSpPr>
        <p:spPr/>
        <p:txBody>
          <a:bodyPr/>
          <a:lstStyle/>
          <a:p>
            <a:endParaRPr lang="vi-VN" dirty="0"/>
          </a:p>
          <a:p>
            <a:r>
              <a:rPr lang="en-US" dirty="0"/>
              <a:t>The </a:t>
            </a:r>
            <a:r>
              <a:rPr lang="en-US" dirty="0" err="1"/>
              <a:t>OnlineSMS</a:t>
            </a:r>
            <a:r>
              <a:rPr lang="en-US" dirty="0"/>
              <a:t> website is where you can connect and chat with people from all over the country! It is a user-friendly chat platform that allows you to engage in lively conversations, share interests, and create strong relationships with people.</a:t>
            </a:r>
            <a:endParaRPr lang="vi-VN" dirty="0"/>
          </a:p>
          <a:p>
            <a:endParaRPr lang="vi-VN" dirty="0"/>
          </a:p>
          <a:p>
            <a:endParaRPr lang="vi-VN" dirty="0"/>
          </a:p>
          <a:p>
            <a:r>
              <a:rPr lang="en-US" dirty="0"/>
              <a:t>In this presentation, we will present the actual requirements and requirements of the project, implementation architecture, test results, and conclusions and potential development of the system.</a:t>
            </a:r>
            <a:endParaRPr lang="vi-VN" dirty="0"/>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t>Non-functional</a:t>
            </a:r>
            <a:r>
              <a:rPr lang="en-US" dirty="0"/>
              <a:t> </a:t>
            </a:r>
          </a:p>
          <a:p>
            <a:pPr marL="857250" lvl="1" indent="-457200">
              <a:buFont typeface="Wingdings" panose="05000000000000000000" pitchFamily="2" charset="2"/>
              <a:buChar char="Ø"/>
            </a:pPr>
            <a:r>
              <a:rPr lang="en-US" dirty="0"/>
              <a:t>Performance: The website must load quickly. The chat system handles multiple messages at the same time without lag.</a:t>
            </a:r>
          </a:p>
          <a:p>
            <a:pPr marL="857250" lvl="1" indent="-457200">
              <a:buFont typeface="Wingdings" panose="05000000000000000000" pitchFamily="2" charset="2"/>
              <a:buChar char="Ø"/>
            </a:pPr>
            <a:r>
              <a:rPr lang="en-US" dirty="0"/>
              <a:t>Scalability: The system can serve thousands of users, databases and servers are easy to expand.</a:t>
            </a:r>
          </a:p>
          <a:p>
            <a:pPr marL="857250" lvl="1" indent="-457200">
              <a:buFont typeface="Wingdings" panose="05000000000000000000" pitchFamily="2" charset="2"/>
              <a:buChar char="Ø"/>
            </a:pPr>
            <a:r>
              <a:rPr lang="en-US" dirty="0"/>
              <a:t>Reliability: Operates stably most of the time, has data backup and recovery mechanisms.</a:t>
            </a:r>
          </a:p>
          <a:p>
            <a:r>
              <a:rPr lang="en-US" b="1" dirty="0"/>
              <a:t>Functional</a:t>
            </a:r>
            <a:r>
              <a:rPr lang="en-US" dirty="0"/>
              <a:t> </a:t>
            </a:r>
          </a:p>
          <a:p>
            <a:pPr marL="857250" lvl="1" indent="-457200">
              <a:buFont typeface="Wingdings" panose="05000000000000000000" pitchFamily="2" charset="2"/>
              <a:buChar char="Ø"/>
            </a:pPr>
            <a:r>
              <a:rPr lang="en-US" dirty="0"/>
              <a:t>Register, log in with username.</a:t>
            </a:r>
          </a:p>
          <a:p>
            <a:pPr marL="857250" lvl="1" indent="-457200">
              <a:buFont typeface="Wingdings" panose="05000000000000000000" pitchFamily="2" charset="2"/>
              <a:buChar char="Ø"/>
            </a:pPr>
            <a:r>
              <a:rPr lang="en-US" dirty="0"/>
              <a:t>Create and join chat rooms.</a:t>
            </a:r>
          </a:p>
          <a:p>
            <a:pPr marL="857250" lvl="1" indent="-457200">
              <a:buFont typeface="Wingdings" panose="05000000000000000000" pitchFamily="2" charset="2"/>
              <a:buChar char="Ø"/>
            </a:pPr>
            <a:r>
              <a:rPr lang="en-US" dirty="0"/>
              <a:t>Send private messages.</a:t>
            </a:r>
          </a:p>
          <a:p>
            <a:pPr marL="857250" lvl="1" indent="-457200">
              <a:buFont typeface="Wingdings" panose="05000000000000000000" pitchFamily="2" charset="2"/>
              <a:buChar char="Ø"/>
            </a:pPr>
            <a:r>
              <a:rPr lang="en-US" dirty="0"/>
              <a:t>Create and edit personal profiles.</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6" name="Content Placeholder 5" descr="A diagram of a process&#10;&#10;Description automatically generated">
            <a:extLst>
              <a:ext uri="{FF2B5EF4-FFF2-40B4-BE49-F238E27FC236}">
                <a16:creationId xmlns:a16="http://schemas.microsoft.com/office/drawing/2014/main" id="{D555CACF-6CF1-3885-597B-F450B8F615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963" y="1733297"/>
            <a:ext cx="7516274" cy="3620005"/>
          </a:xfrm>
        </p:spPr>
      </p:pic>
    </p:spTree>
    <p:extLst>
      <p:ext uri="{BB962C8B-B14F-4D97-AF65-F5344CB8AC3E}">
        <p14:creationId xmlns:p14="http://schemas.microsoft.com/office/powerpoint/2010/main" val="128734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endParaRPr lang="vi-VN" dirty="0"/>
          </a:p>
          <a:p>
            <a:r>
              <a:rPr lang="en-US" dirty="0"/>
              <a:t>Indicators that evaluate conversation quality, such as response time, answer appropriateness,...</a:t>
            </a:r>
          </a:p>
          <a:p>
            <a:endParaRPr lang="en-US" dirty="0"/>
          </a:p>
          <a:p>
            <a:r>
              <a:rPr lang="en-US" dirty="0"/>
              <a:t>User feedback on the chat experience, such as satisfaction, usefulness, ease of use, etc.</a:t>
            </a:r>
          </a:p>
          <a:p>
            <a:endParaRPr lang="en-US" dirty="0"/>
          </a:p>
          <a:p>
            <a:r>
              <a:rPr lang="en-US" dirty="0"/>
              <a:t>Compare with the standards or goals set for this online chat feature.</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4" name="Content Placeholder 3"/>
          <p:cNvSpPr>
            <a:spLocks noGrp="1"/>
          </p:cNvSpPr>
          <p:nvPr>
            <p:ph idx="1"/>
          </p:nvPr>
        </p:nvSpPr>
        <p:spPr/>
        <p:txBody>
          <a:bodyPr/>
          <a:lstStyle/>
          <a:p>
            <a:endParaRPr lang="vi-VN" dirty="0"/>
          </a:p>
          <a:p>
            <a:r>
              <a:rPr lang="en-US" dirty="0"/>
              <a:t>It can be concluded that the online chat system has met the project's requirements well.</a:t>
            </a:r>
            <a:endParaRPr lang="vi-VN" dirty="0"/>
          </a:p>
          <a:p>
            <a:endParaRPr lang="vi-VN" dirty="0"/>
          </a:p>
          <a:p>
            <a:r>
              <a:rPr lang="en-US" dirty="0"/>
              <a:t>Important function system easy to use, secure, good performance</a:t>
            </a:r>
          </a:p>
        </p:txBody>
      </p:sp>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Tree>
    <p:extLst>
      <p:ext uri="{BB962C8B-B14F-4D97-AF65-F5344CB8AC3E}">
        <p14:creationId xmlns:p14="http://schemas.microsoft.com/office/powerpoint/2010/main" val="234655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endParaRPr lang="vi-VN" dirty="0"/>
          </a:p>
          <a:p>
            <a:r>
              <a:rPr lang="en-US" dirty="0"/>
              <a:t>User interface enhancement: </a:t>
            </a:r>
            <a:endParaRPr lang="vi-VN" dirty="0"/>
          </a:p>
          <a:p>
            <a:pPr lvl="1">
              <a:buFont typeface="Wingdings" panose="05000000000000000000" pitchFamily="2" charset="2"/>
              <a:buChar char="Ø"/>
            </a:pPr>
            <a:r>
              <a:rPr lang="en-US" dirty="0"/>
              <a:t>The interface design is clean, modern and easy to use.</a:t>
            </a:r>
            <a:endParaRPr lang="vi-VN" dirty="0"/>
          </a:p>
          <a:p>
            <a:pPr lvl="1">
              <a:buFont typeface="Wingdings" panose="05000000000000000000" pitchFamily="2" charset="2"/>
              <a:buChar char="Ø"/>
            </a:pPr>
            <a:r>
              <a:rPr lang="en-US" dirty="0"/>
              <a:t>Use harmonious colors and layouts.</a:t>
            </a:r>
            <a:endParaRPr lang="vi-VN" dirty="0"/>
          </a:p>
          <a:p>
            <a:pPr lvl="1">
              <a:buFont typeface="Wingdings" panose="05000000000000000000" pitchFamily="2" charset="2"/>
              <a:buChar char="Ø"/>
            </a:pPr>
            <a:r>
              <a:rPr lang="vi-VN" dirty="0"/>
              <a:t>Optimize with simple operations.</a:t>
            </a:r>
          </a:p>
          <a:p>
            <a:pPr lvl="1">
              <a:buFont typeface="Wingdings" panose="05000000000000000000" pitchFamily="2" charset="2"/>
              <a:buChar char="Ø"/>
            </a:pPr>
            <a:endParaRPr lang="vi-VN" dirty="0"/>
          </a:p>
          <a:p>
            <a:r>
              <a:rPr lang="en-US" dirty="0"/>
              <a:t>New technology integration: </a:t>
            </a:r>
            <a:endParaRPr lang="vi-VN" dirty="0"/>
          </a:p>
          <a:p>
            <a:pPr lvl="1">
              <a:buFont typeface="Wingdings" panose="05000000000000000000" pitchFamily="2" charset="2"/>
              <a:buChar char="Ø"/>
            </a:pPr>
            <a:r>
              <a:rPr lang="en-US" dirty="0"/>
              <a:t>Add voice messaging feature.</a:t>
            </a:r>
          </a:p>
          <a:p>
            <a:pPr lvl="1">
              <a:buFont typeface="Wingdings" panose="05000000000000000000" pitchFamily="2" charset="2"/>
              <a:buChar char="Ø"/>
            </a:pPr>
            <a:r>
              <a:rPr lang="en-US" dirty="0"/>
              <a:t>Integrate payment to conveniently recharge and pay for services.</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9" name="Table 8">
            <a:extLst>
              <a:ext uri="{FF2B5EF4-FFF2-40B4-BE49-F238E27FC236}">
                <a16:creationId xmlns:a16="http://schemas.microsoft.com/office/drawing/2014/main" id="{A99D4537-DA06-0D9C-85CA-C3A48B6AC6F7}"/>
              </a:ext>
            </a:extLst>
          </p:cNvPr>
          <p:cNvGraphicFramePr>
            <a:graphicFrameLocks noGrp="1"/>
          </p:cNvGraphicFramePr>
          <p:nvPr>
            <p:extLst>
              <p:ext uri="{D42A27DB-BD31-4B8C-83A1-F6EECF244321}">
                <p14:modId xmlns:p14="http://schemas.microsoft.com/office/powerpoint/2010/main" val="581557556"/>
              </p:ext>
            </p:extLst>
          </p:nvPr>
        </p:nvGraphicFramePr>
        <p:xfrm>
          <a:off x="381000" y="1066800"/>
          <a:ext cx="8305800" cy="5029194"/>
        </p:xfrm>
        <a:graphic>
          <a:graphicData uri="http://schemas.openxmlformats.org/drawingml/2006/table">
            <a:tbl>
              <a:tblPr>
                <a:tableStyleId>{5C22544A-7EE6-4342-B048-85BDC9FD1C3A}</a:tableStyleId>
              </a:tblPr>
              <a:tblGrid>
                <a:gridCol w="875739">
                  <a:extLst>
                    <a:ext uri="{9D8B030D-6E8A-4147-A177-3AD203B41FA5}">
                      <a16:colId xmlns:a16="http://schemas.microsoft.com/office/drawing/2014/main" val="3927323483"/>
                    </a:ext>
                  </a:extLst>
                </a:gridCol>
                <a:gridCol w="1553197">
                  <a:extLst>
                    <a:ext uri="{9D8B030D-6E8A-4147-A177-3AD203B41FA5}">
                      <a16:colId xmlns:a16="http://schemas.microsoft.com/office/drawing/2014/main" val="210234307"/>
                    </a:ext>
                  </a:extLst>
                </a:gridCol>
                <a:gridCol w="1701907">
                  <a:extLst>
                    <a:ext uri="{9D8B030D-6E8A-4147-A177-3AD203B41FA5}">
                      <a16:colId xmlns:a16="http://schemas.microsoft.com/office/drawing/2014/main" val="4227795543"/>
                    </a:ext>
                  </a:extLst>
                </a:gridCol>
                <a:gridCol w="2148038">
                  <a:extLst>
                    <a:ext uri="{9D8B030D-6E8A-4147-A177-3AD203B41FA5}">
                      <a16:colId xmlns:a16="http://schemas.microsoft.com/office/drawing/2014/main" val="719646714"/>
                    </a:ext>
                  </a:extLst>
                </a:gridCol>
                <a:gridCol w="875739">
                  <a:extLst>
                    <a:ext uri="{9D8B030D-6E8A-4147-A177-3AD203B41FA5}">
                      <a16:colId xmlns:a16="http://schemas.microsoft.com/office/drawing/2014/main" val="2267961446"/>
                    </a:ext>
                  </a:extLst>
                </a:gridCol>
                <a:gridCol w="1151180">
                  <a:extLst>
                    <a:ext uri="{9D8B030D-6E8A-4147-A177-3AD203B41FA5}">
                      <a16:colId xmlns:a16="http://schemas.microsoft.com/office/drawing/2014/main" val="2625340335"/>
                    </a:ext>
                  </a:extLst>
                </a:gridCol>
              </a:tblGrid>
              <a:tr h="229906">
                <a:tc rowSpan="2">
                  <a:txBody>
                    <a:bodyPr/>
                    <a:lstStyle/>
                    <a:p>
                      <a:pPr algn="ctr" fontAlgn="ctr"/>
                      <a:r>
                        <a:rPr lang="vi-VN" sz="1000" u="none" strike="noStrike">
                          <a:effectLst/>
                          <a:highlight>
                            <a:srgbClr val="CCCCCC"/>
                          </a:highlight>
                        </a:rPr>
                        <a:t>No</a:t>
                      </a:r>
                      <a:endParaRPr lang="vi-VN" sz="1000" b="1" i="0" u="none" strike="noStrike">
                        <a:solidFill>
                          <a:srgbClr val="000000"/>
                        </a:solidFill>
                        <a:effectLst/>
                        <a:highlight>
                          <a:srgbClr val="CCCCCC"/>
                        </a:highlight>
                        <a:latin typeface="Times New Roman" panose="02020603050405020304" pitchFamily="18" charset="0"/>
                      </a:endParaRPr>
                    </a:p>
                  </a:txBody>
                  <a:tcPr marL="7620" marR="7620" marT="7620" marB="0" anchor="ctr"/>
                </a:tc>
                <a:tc rowSpan="2">
                  <a:txBody>
                    <a:bodyPr/>
                    <a:lstStyle/>
                    <a:p>
                      <a:pPr algn="ctr" fontAlgn="ctr"/>
                      <a:r>
                        <a:rPr lang="vi-VN" sz="1000" u="none" strike="noStrike" dirty="0">
                          <a:effectLst/>
                          <a:highlight>
                            <a:srgbClr val="CCCCCC"/>
                          </a:highlight>
                        </a:rPr>
                        <a:t>Member</a:t>
                      </a:r>
                      <a:endParaRPr lang="vi-VN" sz="1000" b="1" i="0" u="none" strike="noStrike" dirty="0">
                        <a:solidFill>
                          <a:srgbClr val="000000"/>
                        </a:solidFill>
                        <a:effectLst/>
                        <a:highlight>
                          <a:srgbClr val="CCCCCC"/>
                        </a:highlight>
                        <a:latin typeface="Times New Roman" panose="02020603050405020304" pitchFamily="18" charset="0"/>
                      </a:endParaRPr>
                    </a:p>
                  </a:txBody>
                  <a:tcPr marL="7620" marR="7620" marT="7620" marB="0" anchor="ctr"/>
                </a:tc>
                <a:tc rowSpan="2">
                  <a:txBody>
                    <a:bodyPr/>
                    <a:lstStyle/>
                    <a:p>
                      <a:pPr algn="ctr" fontAlgn="ctr"/>
                      <a:r>
                        <a:rPr lang="en-US" sz="1000" u="none" strike="noStrike" dirty="0">
                          <a:effectLst/>
                          <a:highlight>
                            <a:srgbClr val="CCCCCC"/>
                          </a:highlight>
                        </a:rPr>
                        <a:t>Contents</a:t>
                      </a:r>
                      <a:r>
                        <a:rPr lang="vi-VN" sz="1000" u="none" strike="noStrike" dirty="0">
                          <a:effectLst/>
                          <a:highlight>
                            <a:srgbClr val="CCCCCC"/>
                          </a:highlight>
                        </a:rPr>
                        <a:t> </a:t>
                      </a:r>
                      <a:endParaRPr lang="vi-VN" sz="1000" b="1" i="0" u="none" strike="noStrike" dirty="0">
                        <a:solidFill>
                          <a:srgbClr val="000000"/>
                        </a:solidFill>
                        <a:effectLst/>
                        <a:highlight>
                          <a:srgbClr val="CCCCCC"/>
                        </a:highlight>
                        <a:latin typeface="Times New Roman" panose="02020603050405020304" pitchFamily="18" charset="0"/>
                      </a:endParaRPr>
                    </a:p>
                  </a:txBody>
                  <a:tcPr marL="7620" marR="7620" marT="7620" marB="0" anchor="ctr"/>
                </a:tc>
                <a:tc rowSpan="2">
                  <a:txBody>
                    <a:bodyPr/>
                    <a:lstStyle/>
                    <a:p>
                      <a:pPr algn="ctr" fontAlgn="ctr"/>
                      <a:r>
                        <a:rPr lang="vi-VN" sz="1000" u="none" strike="noStrike" dirty="0">
                          <a:effectLst/>
                          <a:highlight>
                            <a:srgbClr val="CCCCCC"/>
                          </a:highlight>
                        </a:rPr>
                        <a:t>Table Name</a:t>
                      </a:r>
                      <a:endParaRPr lang="vi-VN" sz="1000" b="1" i="0" u="none" strike="noStrike" dirty="0">
                        <a:solidFill>
                          <a:srgbClr val="000000"/>
                        </a:solidFill>
                        <a:effectLst/>
                        <a:highlight>
                          <a:srgbClr val="CCCCCC"/>
                        </a:highlight>
                        <a:latin typeface="Times New Roman" panose="02020603050405020304" pitchFamily="18" charset="0"/>
                      </a:endParaRPr>
                    </a:p>
                  </a:txBody>
                  <a:tcPr marL="7620" marR="7620" marT="7620" marB="0" anchor="ctr"/>
                </a:tc>
                <a:tc gridSpan="2">
                  <a:txBody>
                    <a:bodyPr/>
                    <a:lstStyle/>
                    <a:p>
                      <a:pPr algn="ctr" fontAlgn="ctr"/>
                      <a:r>
                        <a:rPr lang="vi-VN" sz="1000" u="none" strike="noStrike">
                          <a:effectLst/>
                          <a:highlight>
                            <a:srgbClr val="D9D9D9"/>
                          </a:highlight>
                        </a:rPr>
                        <a:t> </a:t>
                      </a:r>
                      <a:endParaRPr lang="vi-VN" sz="1000" b="1" i="0" u="none" strike="noStrike">
                        <a:solidFill>
                          <a:srgbClr val="000000"/>
                        </a:solidFill>
                        <a:effectLst/>
                        <a:highlight>
                          <a:srgbClr val="D9D9D9"/>
                        </a:highlight>
                        <a:latin typeface="Times New Roman" panose="02020603050405020304" pitchFamily="18" charset="0"/>
                      </a:endParaRPr>
                    </a:p>
                  </a:txBody>
                  <a:tcPr marL="7620" marR="7620" marT="7620" marB="0" anchor="ctr"/>
                </a:tc>
                <a:tc hMerge="1">
                  <a:txBody>
                    <a:bodyPr/>
                    <a:lstStyle/>
                    <a:p>
                      <a:endParaRPr lang="vi-VN"/>
                    </a:p>
                  </a:txBody>
                  <a:tcPr/>
                </a:tc>
                <a:extLst>
                  <a:ext uri="{0D108BD9-81ED-4DB2-BD59-A6C34878D82A}">
                    <a16:rowId xmlns:a16="http://schemas.microsoft.com/office/drawing/2014/main" val="3102584980"/>
                  </a:ext>
                </a:extLst>
              </a:tr>
              <a:tr h="431074">
                <a:tc vMerge="1">
                  <a:txBody>
                    <a:bodyPr/>
                    <a:lstStyle/>
                    <a:p>
                      <a:endParaRPr lang="vi-VN"/>
                    </a:p>
                  </a:txBody>
                  <a:tcP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highlight>
                            <a:srgbClr val="D9D9D9"/>
                          </a:highlight>
                        </a:rPr>
                        <a:t>Actual Days</a:t>
                      </a:r>
                      <a:endParaRPr lang="vi-VN" sz="1000" b="1" i="0" u="none" strike="noStrike">
                        <a:solidFill>
                          <a:srgbClr val="000000"/>
                        </a:solidFill>
                        <a:effectLst/>
                        <a:highlight>
                          <a:srgbClr val="D9D9D9"/>
                        </a:highlight>
                        <a:latin typeface="Times New Roman" panose="02020603050405020304" pitchFamily="18" charset="0"/>
                      </a:endParaRPr>
                    </a:p>
                  </a:txBody>
                  <a:tcPr marL="7620" marR="7620" marT="7620" marB="0" anchor="ctr"/>
                </a:tc>
                <a:tc>
                  <a:txBody>
                    <a:bodyPr/>
                    <a:lstStyle/>
                    <a:p>
                      <a:pPr algn="ctr" fontAlgn="ctr"/>
                      <a:r>
                        <a:rPr lang="vi-VN" sz="1000" u="none" strike="noStrike" dirty="0">
                          <a:effectLst/>
                          <a:highlight>
                            <a:srgbClr val="D9D9D9"/>
                          </a:highlight>
                        </a:rPr>
                        <a:t>Status</a:t>
                      </a:r>
                      <a:endParaRPr lang="vi-VN" sz="1000" b="1" i="0" u="none" strike="noStrike" dirty="0">
                        <a:solidFill>
                          <a:srgbClr val="000000"/>
                        </a:solidFill>
                        <a:effectLst/>
                        <a:highlight>
                          <a:srgbClr val="D9D9D9"/>
                        </a:highlight>
                        <a:latin typeface="Times New Roman" panose="02020603050405020304" pitchFamily="18" charset="0"/>
                      </a:endParaRPr>
                    </a:p>
                  </a:txBody>
                  <a:tcPr marL="7620" marR="7620" marT="7620" marB="0" anchor="ctr"/>
                </a:tc>
                <a:extLst>
                  <a:ext uri="{0D108BD9-81ED-4DB2-BD59-A6C34878D82A}">
                    <a16:rowId xmlns:a16="http://schemas.microsoft.com/office/drawing/2014/main" val="1087474304"/>
                  </a:ext>
                </a:extLst>
              </a:tr>
              <a:tr h="229906">
                <a:tc>
                  <a:txBody>
                    <a:bodyPr/>
                    <a:lstStyle/>
                    <a:p>
                      <a:pPr algn="ctr" fontAlgn="ctr"/>
                      <a:r>
                        <a:rPr lang="vi-VN" sz="1000" u="none" strike="noStrike">
                          <a:effectLst/>
                        </a:rPr>
                        <a:t>1</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ctr" fontAlgn="ctr"/>
                      <a:r>
                        <a:rPr lang="vi-VN" sz="1000" u="none" strike="noStrike">
                          <a:effectLst/>
                        </a:rPr>
                        <a:t>Ngô Trần Thuấn</a:t>
                      </a:r>
                      <a:endParaRPr lang="vi-VN" sz="1000" b="1" i="0" u="none" strike="noStrike">
                        <a:solidFill>
                          <a:srgbClr val="000000"/>
                        </a:solidFill>
                        <a:effectLst/>
                        <a:latin typeface="Times New Roman" panose="02020603050405020304" pitchFamily="18" charset="0"/>
                      </a:endParaRPr>
                    </a:p>
                  </a:txBody>
                  <a:tcPr marL="7620" marR="7620" marT="7620" marB="0" anchor="ctr"/>
                </a:tc>
                <a:tc rowSpan="2">
                  <a:txBody>
                    <a:bodyPr/>
                    <a:lstStyle/>
                    <a:p>
                      <a:pPr algn="l" fontAlgn="ctr"/>
                      <a:r>
                        <a:rPr lang="vi-VN" sz="1000" u="none" strike="noStrike">
                          <a:effectLst/>
                        </a:rPr>
                        <a:t>Payment,  Package</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ctr" fontAlgn="ctr"/>
                      <a:r>
                        <a:rPr lang="vi-VN" sz="1000" u="none" strike="noStrike">
                          <a:effectLst/>
                        </a:rPr>
                        <a:t> friend,Payment,subcription</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86659474"/>
                  </a:ext>
                </a:extLst>
              </a:tr>
              <a:tr h="229906">
                <a:tc>
                  <a:txBody>
                    <a:bodyPr/>
                    <a:lstStyle/>
                    <a:p>
                      <a:pPr algn="ctr" fontAlgn="ctr"/>
                      <a:r>
                        <a:rPr lang="vi-VN" sz="1000" u="none" strike="noStrike">
                          <a:effectLst/>
                        </a:rPr>
                        <a:t>2</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16082833"/>
                  </a:ext>
                </a:extLst>
              </a:tr>
              <a:tr h="229906">
                <a:tc>
                  <a:txBody>
                    <a:bodyPr/>
                    <a:lstStyle/>
                    <a:p>
                      <a:pPr algn="ctr" fontAlgn="ctr"/>
                      <a:r>
                        <a:rPr lang="vi-VN" sz="1000" u="none" strike="noStrike">
                          <a:effectLst/>
                        </a:rPr>
                        <a:t>3</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rowSpan="2">
                  <a:txBody>
                    <a:bodyPr/>
                    <a:lstStyle/>
                    <a:p>
                      <a:pPr algn="l" fontAlgn="ctr"/>
                      <a:r>
                        <a:rPr lang="vi-VN" sz="1000" u="none" strike="noStrike">
                          <a:effectLst/>
                        </a:rPr>
                        <a:t> Friend</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77550316"/>
                  </a:ext>
                </a:extLst>
              </a:tr>
              <a:tr h="229906">
                <a:tc>
                  <a:txBody>
                    <a:bodyPr/>
                    <a:lstStyle/>
                    <a:p>
                      <a:pPr algn="ctr" fontAlgn="ctr"/>
                      <a:r>
                        <a:rPr lang="vi-VN" sz="1000" u="none" strike="noStrike">
                          <a:effectLst/>
                        </a:rPr>
                        <a:t>4</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34263793"/>
                  </a:ext>
                </a:extLst>
              </a:tr>
              <a:tr h="229906">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509828235"/>
                  </a:ext>
                </a:extLst>
              </a:tr>
              <a:tr h="229906">
                <a:tc>
                  <a:txBody>
                    <a:bodyPr/>
                    <a:lstStyle/>
                    <a:p>
                      <a:pPr algn="ctr" fontAlgn="ctr"/>
                      <a:r>
                        <a:rPr lang="vi-VN" sz="1000" u="none" strike="noStrike">
                          <a:effectLst/>
                        </a:rPr>
                        <a:t>1</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ctr" fontAlgn="ctr"/>
                      <a:r>
                        <a:rPr lang="vi-VN" sz="1000" u="none" strike="noStrike">
                          <a:effectLst/>
                        </a:rPr>
                        <a:t>Phạm Đắc An</a:t>
                      </a:r>
                      <a:endParaRPr lang="vi-VN" sz="1000" b="1" i="0" u="none" strike="noStrike">
                        <a:solidFill>
                          <a:srgbClr val="000000"/>
                        </a:solidFill>
                        <a:effectLst/>
                        <a:latin typeface="Times New Roman" panose="02020603050405020304" pitchFamily="18" charset="0"/>
                      </a:endParaRPr>
                    </a:p>
                  </a:txBody>
                  <a:tcPr marL="7620" marR="7620" marT="7620" marB="0" anchor="ctr"/>
                </a:tc>
                <a:tc rowSpan="2">
                  <a:txBody>
                    <a:bodyPr/>
                    <a:lstStyle/>
                    <a:p>
                      <a:pPr algn="l" fontAlgn="ctr"/>
                      <a:r>
                        <a:rPr lang="vi-VN" sz="1000" u="none" strike="noStrike">
                          <a:effectLst/>
                        </a:rPr>
                        <a:t> </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l" fontAlgn="ctr"/>
                      <a:r>
                        <a:rPr lang="vi-VN" sz="1000" u="none" strike="noStrike">
                          <a:effectLst/>
                        </a:rPr>
                        <a:t> </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NA</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41403378"/>
                  </a:ext>
                </a:extLst>
              </a:tr>
              <a:tr h="229906">
                <a:tc>
                  <a:txBody>
                    <a:bodyPr/>
                    <a:lstStyle/>
                    <a:p>
                      <a:pPr algn="ctr" fontAlgn="ctr"/>
                      <a:r>
                        <a:rPr lang="vi-VN" sz="1000" u="none" strike="noStrike">
                          <a:effectLst/>
                        </a:rPr>
                        <a:t>2</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NA</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32163908"/>
                  </a:ext>
                </a:extLst>
              </a:tr>
              <a:tr h="229906">
                <a:tc>
                  <a:txBody>
                    <a:bodyPr/>
                    <a:lstStyle/>
                    <a:p>
                      <a:pPr algn="ctr" fontAlgn="ctr"/>
                      <a:r>
                        <a:rPr lang="vi-VN" sz="1000" u="none" strike="noStrike">
                          <a:effectLst/>
                        </a:rPr>
                        <a:t>3</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rowSpan="2">
                  <a:txBody>
                    <a:bodyPr/>
                    <a:lstStyle/>
                    <a:p>
                      <a:pPr algn="l" fontAlgn="ctr"/>
                      <a:r>
                        <a:rPr lang="vi-VN" sz="1000" u="none" strike="noStrike">
                          <a:effectLst/>
                        </a:rPr>
                        <a:t> </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NA</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882510787"/>
                  </a:ext>
                </a:extLst>
              </a:tr>
              <a:tr h="229906">
                <a:tc>
                  <a:txBody>
                    <a:bodyPr/>
                    <a:lstStyle/>
                    <a:p>
                      <a:pPr algn="ctr" fontAlgn="ctr"/>
                      <a:r>
                        <a:rPr lang="vi-VN" sz="1000" u="none" strike="noStrike">
                          <a:effectLst/>
                        </a:rPr>
                        <a:t>4</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NA</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0420555"/>
                  </a:ext>
                </a:extLst>
              </a:tr>
              <a:tr h="229906">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173877032"/>
                  </a:ext>
                </a:extLst>
              </a:tr>
              <a:tr h="229906">
                <a:tc>
                  <a:txBody>
                    <a:bodyPr/>
                    <a:lstStyle/>
                    <a:p>
                      <a:pPr algn="ctr" fontAlgn="ctr"/>
                      <a:r>
                        <a:rPr lang="vi-VN" sz="1000" u="none" strike="noStrike">
                          <a:effectLst/>
                        </a:rPr>
                        <a:t>1</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ctr" fontAlgn="ctr"/>
                      <a:r>
                        <a:rPr lang="vi-VN" sz="1000" u="none" strike="noStrike">
                          <a:effectLst/>
                        </a:rPr>
                        <a:t>Hồ Anh Quân</a:t>
                      </a:r>
                      <a:endParaRPr lang="vi-VN" sz="1000" b="1" i="0" u="none" strike="noStrike">
                        <a:solidFill>
                          <a:srgbClr val="000000"/>
                        </a:solidFill>
                        <a:effectLst/>
                        <a:latin typeface="Times New Roman" panose="02020603050405020304" pitchFamily="18" charset="0"/>
                      </a:endParaRPr>
                    </a:p>
                  </a:txBody>
                  <a:tcPr marL="7620" marR="7620" marT="7620" marB="0" anchor="ctr"/>
                </a:tc>
                <a:tc rowSpan="2">
                  <a:txBody>
                    <a:bodyPr/>
                    <a:lstStyle/>
                    <a:p>
                      <a:pPr algn="l" fontAlgn="ctr"/>
                      <a:r>
                        <a:rPr lang="vi-VN" sz="1000" u="none" strike="noStrike">
                          <a:effectLst/>
                        </a:rPr>
                        <a:t> Login</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l" fontAlgn="ctr"/>
                      <a:r>
                        <a:rPr lang="vi-VN" sz="1000" u="none" strike="noStrike">
                          <a:effectLst/>
                        </a:rPr>
                        <a:t> User</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530974018"/>
                  </a:ext>
                </a:extLst>
              </a:tr>
              <a:tr h="229906">
                <a:tc>
                  <a:txBody>
                    <a:bodyPr/>
                    <a:lstStyle/>
                    <a:p>
                      <a:pPr algn="ctr" fontAlgn="ctr"/>
                      <a:r>
                        <a:rPr lang="vi-VN" sz="1000" u="none" strike="noStrike">
                          <a:effectLst/>
                        </a:rPr>
                        <a:t>2</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527368932"/>
                  </a:ext>
                </a:extLst>
              </a:tr>
              <a:tr h="229906">
                <a:tc>
                  <a:txBody>
                    <a:bodyPr/>
                    <a:lstStyle/>
                    <a:p>
                      <a:pPr algn="ctr" fontAlgn="ctr"/>
                      <a:r>
                        <a:rPr lang="vi-VN" sz="1000" u="none" strike="noStrike">
                          <a:effectLst/>
                        </a:rPr>
                        <a:t>3</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rowSpan="2">
                  <a:txBody>
                    <a:bodyPr/>
                    <a:lstStyle/>
                    <a:p>
                      <a:pPr algn="l" fontAlgn="ctr"/>
                      <a:r>
                        <a:rPr lang="vi-VN" sz="1000" u="none" strike="noStrike">
                          <a:effectLst/>
                        </a:rPr>
                        <a:t> Register, Editprofile</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47009405"/>
                  </a:ext>
                </a:extLst>
              </a:tr>
              <a:tr h="229906">
                <a:tc>
                  <a:txBody>
                    <a:bodyPr/>
                    <a:lstStyle/>
                    <a:p>
                      <a:pPr algn="ctr" fontAlgn="ctr"/>
                      <a:r>
                        <a:rPr lang="vi-VN" sz="1000" u="none" strike="noStrike">
                          <a:effectLst/>
                        </a:rPr>
                        <a:t>4</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25406661"/>
                  </a:ext>
                </a:extLst>
              </a:tr>
              <a:tr h="229906">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vi-VN" sz="10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662668524"/>
                  </a:ext>
                </a:extLst>
              </a:tr>
              <a:tr h="229906">
                <a:tc>
                  <a:txBody>
                    <a:bodyPr/>
                    <a:lstStyle/>
                    <a:p>
                      <a:pPr algn="ctr" fontAlgn="ctr"/>
                      <a:r>
                        <a:rPr lang="vi-VN" sz="1000" u="none" strike="noStrike">
                          <a:effectLst/>
                        </a:rPr>
                        <a:t>1</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ctr" fontAlgn="ctr"/>
                      <a:r>
                        <a:rPr lang="vi-VN" sz="1000" u="none" strike="noStrike">
                          <a:effectLst/>
                        </a:rPr>
                        <a:t>Vũ Hải Anh</a:t>
                      </a:r>
                      <a:endParaRPr lang="vi-VN" sz="1000" b="1" i="0" u="none" strike="noStrike">
                        <a:solidFill>
                          <a:srgbClr val="000000"/>
                        </a:solidFill>
                        <a:effectLst/>
                        <a:latin typeface="Times New Roman" panose="02020603050405020304" pitchFamily="18" charset="0"/>
                      </a:endParaRPr>
                    </a:p>
                  </a:txBody>
                  <a:tcPr marL="7620" marR="7620" marT="7620" marB="0" anchor="ctr"/>
                </a:tc>
                <a:tc rowSpan="2">
                  <a:txBody>
                    <a:bodyPr/>
                    <a:lstStyle/>
                    <a:p>
                      <a:pPr algn="l" fontAlgn="ctr"/>
                      <a:r>
                        <a:rPr lang="vi-VN" sz="1000" u="none" strike="noStrike">
                          <a:effectLst/>
                        </a:rPr>
                        <a:t> Chat</a:t>
                      </a:r>
                      <a:endParaRPr lang="vi-VN" sz="1000" b="0" i="0" u="none" strike="noStrike">
                        <a:solidFill>
                          <a:srgbClr val="000000"/>
                        </a:solidFill>
                        <a:effectLst/>
                        <a:latin typeface="Times New Roman" panose="02020603050405020304" pitchFamily="18" charset="0"/>
                      </a:endParaRPr>
                    </a:p>
                  </a:txBody>
                  <a:tcPr marL="7620" marR="7620" marT="7620" marB="0" anchor="ctr"/>
                </a:tc>
                <a:tc rowSpan="4">
                  <a:txBody>
                    <a:bodyPr/>
                    <a:lstStyle/>
                    <a:p>
                      <a:pPr algn="l" fontAlgn="ctr"/>
                      <a:r>
                        <a:rPr lang="vi-VN" sz="1000" u="none" strike="noStrike">
                          <a:effectLst/>
                        </a:rPr>
                        <a:t>  Room,message</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11663164"/>
                  </a:ext>
                </a:extLst>
              </a:tr>
              <a:tr h="229906">
                <a:tc>
                  <a:txBody>
                    <a:bodyPr/>
                    <a:lstStyle/>
                    <a:p>
                      <a:pPr algn="ctr" fontAlgn="ctr"/>
                      <a:r>
                        <a:rPr lang="vi-VN" sz="1000" u="none" strike="noStrike">
                          <a:effectLst/>
                        </a:rPr>
                        <a:t>2</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73792538"/>
                  </a:ext>
                </a:extLst>
              </a:tr>
              <a:tr h="229906">
                <a:tc>
                  <a:txBody>
                    <a:bodyPr/>
                    <a:lstStyle/>
                    <a:p>
                      <a:pPr algn="ctr" fontAlgn="ctr"/>
                      <a:r>
                        <a:rPr lang="vi-VN" sz="1000" u="none" strike="noStrike">
                          <a:effectLst/>
                        </a:rPr>
                        <a:t>3</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rowSpan="2">
                  <a:txBody>
                    <a:bodyPr/>
                    <a:lstStyle/>
                    <a:p>
                      <a:pPr algn="l" fontAlgn="ctr"/>
                      <a:r>
                        <a:rPr lang="vi-VN" sz="1000" u="none" strike="noStrike">
                          <a:effectLst/>
                        </a:rPr>
                        <a:t> Contact</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a:effectLst/>
                        </a:rPr>
                        <a:t>OK</a:t>
                      </a:r>
                      <a:endParaRPr lang="vi-VN"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14069104"/>
                  </a:ext>
                </a:extLst>
              </a:tr>
              <a:tr h="229906">
                <a:tc>
                  <a:txBody>
                    <a:bodyPr/>
                    <a:lstStyle/>
                    <a:p>
                      <a:pPr algn="ctr" fontAlgn="ctr"/>
                      <a:r>
                        <a:rPr lang="vi-VN" sz="1000" u="none" strike="noStrike">
                          <a:effectLst/>
                        </a:rPr>
                        <a:t>4</a:t>
                      </a:r>
                      <a:endParaRPr lang="vi-VN" sz="1000" b="0" i="0" u="none" strike="noStrike">
                        <a:solidFill>
                          <a:srgbClr val="000000"/>
                        </a:solidFill>
                        <a:effectLst/>
                        <a:latin typeface="Times New Roman" panose="02020603050405020304" pitchFamily="18" charset="0"/>
                      </a:endParaRPr>
                    </a:p>
                  </a:txBody>
                  <a:tcPr marL="7620" marR="7620" marT="762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algn="ctr" fontAlgn="ctr"/>
                      <a:r>
                        <a:rPr lang="vi-VN" sz="1000" u="none" strike="noStrike">
                          <a:effectLst/>
                        </a:rPr>
                        <a:t>5</a:t>
                      </a:r>
                      <a:endParaRPr lang="vi-VN"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vi-VN" sz="1000" u="none" strike="noStrike" dirty="0">
                          <a:effectLst/>
                        </a:rPr>
                        <a:t>OK</a:t>
                      </a:r>
                      <a:endParaRPr lang="vi-VN"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53710486"/>
                  </a:ext>
                </a:extLst>
              </a:tr>
            </a:tbl>
          </a:graphicData>
        </a:graphic>
      </p:graphicFrame>
    </p:spTree>
    <p:extLst>
      <p:ext uri="{BB962C8B-B14F-4D97-AF65-F5344CB8AC3E}">
        <p14:creationId xmlns:p14="http://schemas.microsoft.com/office/powerpoint/2010/main" val="28342313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2116</TotalTime>
  <Words>904</Words>
  <Application>Microsoft Office PowerPoint</Application>
  <PresentationFormat>On-screen Show (4:3)</PresentationFormat>
  <Paragraphs>180</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Gulim</vt:lpstr>
      <vt:lpstr>Arial</vt:lpstr>
      <vt:lpstr>Calibri</vt:lpstr>
      <vt:lpstr>Courier New</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Deployment diagram </vt:lpstr>
      <vt:lpstr>     Test Result </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Thuấn Ngô</cp:lastModifiedBy>
  <cp:revision>423</cp:revision>
  <dcterms:created xsi:type="dcterms:W3CDTF">2014-04-09T06:08:42Z</dcterms:created>
  <dcterms:modified xsi:type="dcterms:W3CDTF">2024-07-10T16:08:36Z</dcterms:modified>
</cp:coreProperties>
</file>