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8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F0242C-37CA-4F4B-AEFF-1AA1AFE605F8}" type="datetimeFigureOut">
              <a:rPr lang="en-US" smtClean="0"/>
              <a:t>6/19/2019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FD7DB-D949-4C85-A63C-46D052157902}" type="slidenum">
              <a:rPr lang="en-US" smtClean="0"/>
              <a:t>‹#›</a:t>
            </a:fld>
            <a:endParaRPr lang="en-US"/>
          </a:p>
        </p:txBody>
      </p:sp>
    </p:spTree>
    <p:extLst>
      <p:ext uri="{BB962C8B-B14F-4D97-AF65-F5344CB8AC3E}">
        <p14:creationId xmlns:p14="http://schemas.microsoft.com/office/powerpoint/2010/main" val="2712513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9FD7DB-D949-4C85-A63C-46D052157902}" type="slidenum">
              <a:rPr lang="en-US" smtClean="0"/>
              <a:t>4</a:t>
            </a:fld>
            <a:endParaRPr lang="en-US"/>
          </a:p>
        </p:txBody>
      </p:sp>
    </p:spTree>
    <p:extLst>
      <p:ext uri="{BB962C8B-B14F-4D97-AF65-F5344CB8AC3E}">
        <p14:creationId xmlns:p14="http://schemas.microsoft.com/office/powerpoint/2010/main" val="2324908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8A04-11B9-4760-BC97-CB0435E952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5BDBE-24AB-43C6-A5E4-2D778B3599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74967C-AD55-44FC-BE93-49024934E78B}"/>
              </a:ext>
            </a:extLst>
          </p:cNvPr>
          <p:cNvSpPr>
            <a:spLocks noGrp="1"/>
          </p:cNvSpPr>
          <p:nvPr>
            <p:ph type="dt" sz="half" idx="10"/>
          </p:nvPr>
        </p:nvSpPr>
        <p:spPr/>
        <p:txBody>
          <a:bodyPr/>
          <a:lstStyle/>
          <a:p>
            <a:fld id="{3E118E38-8F51-46B1-B6BC-D9AA094FC31E}" type="datetimeFigureOut">
              <a:rPr lang="en-US" smtClean="0"/>
              <a:t>6/19/2019</a:t>
            </a:fld>
            <a:endParaRPr lang="en-US"/>
          </a:p>
        </p:txBody>
      </p:sp>
      <p:sp>
        <p:nvSpPr>
          <p:cNvPr id="5" name="Footer Placeholder 4">
            <a:extLst>
              <a:ext uri="{FF2B5EF4-FFF2-40B4-BE49-F238E27FC236}">
                <a16:creationId xmlns:a16="http://schemas.microsoft.com/office/drawing/2014/main" id="{80B30C2F-4EC1-4B7E-96C4-3FA2040022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5D5F5F-68AD-4AF1-A100-9D8A9AF2B492}"/>
              </a:ext>
            </a:extLst>
          </p:cNvPr>
          <p:cNvSpPr>
            <a:spLocks noGrp="1"/>
          </p:cNvSpPr>
          <p:nvPr>
            <p:ph type="sldNum" sz="quarter" idx="12"/>
          </p:nvPr>
        </p:nvSpPr>
        <p:spPr/>
        <p:txBody>
          <a:bodyPr/>
          <a:lstStyle/>
          <a:p>
            <a:fld id="{01EB6AD5-7E3C-4107-94D4-81BD953D1A76}" type="slidenum">
              <a:rPr lang="en-US" smtClean="0"/>
              <a:t>‹#›</a:t>
            </a:fld>
            <a:endParaRPr lang="en-US"/>
          </a:p>
        </p:txBody>
      </p:sp>
    </p:spTree>
    <p:extLst>
      <p:ext uri="{BB962C8B-B14F-4D97-AF65-F5344CB8AC3E}">
        <p14:creationId xmlns:p14="http://schemas.microsoft.com/office/powerpoint/2010/main" val="3908695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B26CF-30CD-406A-A272-C8673A0681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81A0A7-40E1-44DC-9EB3-FD5A8A87743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4A56A-E018-4DCF-BD76-B539F3059A4D}"/>
              </a:ext>
            </a:extLst>
          </p:cNvPr>
          <p:cNvSpPr>
            <a:spLocks noGrp="1"/>
          </p:cNvSpPr>
          <p:nvPr>
            <p:ph type="dt" sz="half" idx="10"/>
          </p:nvPr>
        </p:nvSpPr>
        <p:spPr/>
        <p:txBody>
          <a:bodyPr/>
          <a:lstStyle/>
          <a:p>
            <a:fld id="{3E118E38-8F51-46B1-B6BC-D9AA094FC31E}" type="datetimeFigureOut">
              <a:rPr lang="en-US" smtClean="0"/>
              <a:t>6/19/2019</a:t>
            </a:fld>
            <a:endParaRPr lang="en-US"/>
          </a:p>
        </p:txBody>
      </p:sp>
      <p:sp>
        <p:nvSpPr>
          <p:cNvPr id="5" name="Footer Placeholder 4">
            <a:extLst>
              <a:ext uri="{FF2B5EF4-FFF2-40B4-BE49-F238E27FC236}">
                <a16:creationId xmlns:a16="http://schemas.microsoft.com/office/drawing/2014/main" id="{A472016C-FE84-4427-96C6-2C3CF69796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A8AAB2-5BC7-4DC4-830F-4B6E1F608940}"/>
              </a:ext>
            </a:extLst>
          </p:cNvPr>
          <p:cNvSpPr>
            <a:spLocks noGrp="1"/>
          </p:cNvSpPr>
          <p:nvPr>
            <p:ph type="sldNum" sz="quarter" idx="12"/>
          </p:nvPr>
        </p:nvSpPr>
        <p:spPr/>
        <p:txBody>
          <a:bodyPr/>
          <a:lstStyle/>
          <a:p>
            <a:fld id="{01EB6AD5-7E3C-4107-94D4-81BD953D1A76}" type="slidenum">
              <a:rPr lang="en-US" smtClean="0"/>
              <a:t>‹#›</a:t>
            </a:fld>
            <a:endParaRPr lang="en-US"/>
          </a:p>
        </p:txBody>
      </p:sp>
    </p:spTree>
    <p:extLst>
      <p:ext uri="{BB962C8B-B14F-4D97-AF65-F5344CB8AC3E}">
        <p14:creationId xmlns:p14="http://schemas.microsoft.com/office/powerpoint/2010/main" val="2356262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698B1B-4077-49C7-A921-44806E45F7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63E2D5-378C-4D65-8EF3-BD063A1CEC6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430C0B-FFAA-409C-A04F-2C93933B2FB7}"/>
              </a:ext>
            </a:extLst>
          </p:cNvPr>
          <p:cNvSpPr>
            <a:spLocks noGrp="1"/>
          </p:cNvSpPr>
          <p:nvPr>
            <p:ph type="dt" sz="half" idx="10"/>
          </p:nvPr>
        </p:nvSpPr>
        <p:spPr/>
        <p:txBody>
          <a:bodyPr/>
          <a:lstStyle/>
          <a:p>
            <a:fld id="{3E118E38-8F51-46B1-B6BC-D9AA094FC31E}" type="datetimeFigureOut">
              <a:rPr lang="en-US" smtClean="0"/>
              <a:t>6/19/2019</a:t>
            </a:fld>
            <a:endParaRPr lang="en-US"/>
          </a:p>
        </p:txBody>
      </p:sp>
      <p:sp>
        <p:nvSpPr>
          <p:cNvPr id="5" name="Footer Placeholder 4">
            <a:extLst>
              <a:ext uri="{FF2B5EF4-FFF2-40B4-BE49-F238E27FC236}">
                <a16:creationId xmlns:a16="http://schemas.microsoft.com/office/drawing/2014/main" id="{68142157-D2C4-422E-8BFB-F55FF33940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95508D-1C9D-4E8D-8D79-4CF4FCEE6601}"/>
              </a:ext>
            </a:extLst>
          </p:cNvPr>
          <p:cNvSpPr>
            <a:spLocks noGrp="1"/>
          </p:cNvSpPr>
          <p:nvPr>
            <p:ph type="sldNum" sz="quarter" idx="12"/>
          </p:nvPr>
        </p:nvSpPr>
        <p:spPr/>
        <p:txBody>
          <a:bodyPr/>
          <a:lstStyle/>
          <a:p>
            <a:fld id="{01EB6AD5-7E3C-4107-94D4-81BD953D1A76}" type="slidenum">
              <a:rPr lang="en-US" smtClean="0"/>
              <a:t>‹#›</a:t>
            </a:fld>
            <a:endParaRPr lang="en-US"/>
          </a:p>
        </p:txBody>
      </p:sp>
    </p:spTree>
    <p:extLst>
      <p:ext uri="{BB962C8B-B14F-4D97-AF65-F5344CB8AC3E}">
        <p14:creationId xmlns:p14="http://schemas.microsoft.com/office/powerpoint/2010/main" val="1961129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4519A-21FC-48E6-9DA7-9EE0168F10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F1E843-4219-44F1-A21B-E230DC18136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D61159-A5EF-4EA3-9961-187C75EE7286}"/>
              </a:ext>
            </a:extLst>
          </p:cNvPr>
          <p:cNvSpPr>
            <a:spLocks noGrp="1"/>
          </p:cNvSpPr>
          <p:nvPr>
            <p:ph type="dt" sz="half" idx="10"/>
          </p:nvPr>
        </p:nvSpPr>
        <p:spPr/>
        <p:txBody>
          <a:bodyPr/>
          <a:lstStyle/>
          <a:p>
            <a:fld id="{3E118E38-8F51-46B1-B6BC-D9AA094FC31E}" type="datetimeFigureOut">
              <a:rPr lang="en-US" smtClean="0"/>
              <a:t>6/19/2019</a:t>
            </a:fld>
            <a:endParaRPr lang="en-US"/>
          </a:p>
        </p:txBody>
      </p:sp>
      <p:sp>
        <p:nvSpPr>
          <p:cNvPr id="5" name="Footer Placeholder 4">
            <a:extLst>
              <a:ext uri="{FF2B5EF4-FFF2-40B4-BE49-F238E27FC236}">
                <a16:creationId xmlns:a16="http://schemas.microsoft.com/office/drawing/2014/main" id="{AC90173C-7959-44DE-8B83-F4829F8215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7B88D8-9A75-49AD-A2C0-D46E148A33C1}"/>
              </a:ext>
            </a:extLst>
          </p:cNvPr>
          <p:cNvSpPr>
            <a:spLocks noGrp="1"/>
          </p:cNvSpPr>
          <p:nvPr>
            <p:ph type="sldNum" sz="quarter" idx="12"/>
          </p:nvPr>
        </p:nvSpPr>
        <p:spPr/>
        <p:txBody>
          <a:bodyPr/>
          <a:lstStyle/>
          <a:p>
            <a:fld id="{01EB6AD5-7E3C-4107-94D4-81BD953D1A76}" type="slidenum">
              <a:rPr lang="en-US" smtClean="0"/>
              <a:t>‹#›</a:t>
            </a:fld>
            <a:endParaRPr lang="en-US"/>
          </a:p>
        </p:txBody>
      </p:sp>
    </p:spTree>
    <p:extLst>
      <p:ext uri="{BB962C8B-B14F-4D97-AF65-F5344CB8AC3E}">
        <p14:creationId xmlns:p14="http://schemas.microsoft.com/office/powerpoint/2010/main" val="3250438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B236-EC29-4A71-8967-B2CE84181B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D51DDE-AA30-4D9A-B55E-3CA9793D7B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A790BCD-D998-4275-8757-CCCA366CCD1F}"/>
              </a:ext>
            </a:extLst>
          </p:cNvPr>
          <p:cNvSpPr>
            <a:spLocks noGrp="1"/>
          </p:cNvSpPr>
          <p:nvPr>
            <p:ph type="dt" sz="half" idx="10"/>
          </p:nvPr>
        </p:nvSpPr>
        <p:spPr/>
        <p:txBody>
          <a:bodyPr/>
          <a:lstStyle/>
          <a:p>
            <a:fld id="{3E118E38-8F51-46B1-B6BC-D9AA094FC31E}" type="datetimeFigureOut">
              <a:rPr lang="en-US" smtClean="0"/>
              <a:t>6/19/2019</a:t>
            </a:fld>
            <a:endParaRPr lang="en-US"/>
          </a:p>
        </p:txBody>
      </p:sp>
      <p:sp>
        <p:nvSpPr>
          <p:cNvPr id="5" name="Footer Placeholder 4">
            <a:extLst>
              <a:ext uri="{FF2B5EF4-FFF2-40B4-BE49-F238E27FC236}">
                <a16:creationId xmlns:a16="http://schemas.microsoft.com/office/drawing/2014/main" id="{D347861D-C60E-4642-9F21-2E19C69AE2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7AA5F-63AC-4221-A7A9-AAE58C58C221}"/>
              </a:ext>
            </a:extLst>
          </p:cNvPr>
          <p:cNvSpPr>
            <a:spLocks noGrp="1"/>
          </p:cNvSpPr>
          <p:nvPr>
            <p:ph type="sldNum" sz="quarter" idx="12"/>
          </p:nvPr>
        </p:nvSpPr>
        <p:spPr/>
        <p:txBody>
          <a:bodyPr/>
          <a:lstStyle/>
          <a:p>
            <a:fld id="{01EB6AD5-7E3C-4107-94D4-81BD953D1A76}" type="slidenum">
              <a:rPr lang="en-US" smtClean="0"/>
              <a:t>‹#›</a:t>
            </a:fld>
            <a:endParaRPr lang="en-US"/>
          </a:p>
        </p:txBody>
      </p:sp>
    </p:spTree>
    <p:extLst>
      <p:ext uri="{BB962C8B-B14F-4D97-AF65-F5344CB8AC3E}">
        <p14:creationId xmlns:p14="http://schemas.microsoft.com/office/powerpoint/2010/main" val="2676935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97386-DA09-4AD8-AF95-F70333B64D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2D4111-AC7B-4781-A589-52C8BBA4E8A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C3FF7C-A99A-4592-86B4-6C052B33A8B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BD7020-C454-470D-B7C7-559CD24549A0}"/>
              </a:ext>
            </a:extLst>
          </p:cNvPr>
          <p:cNvSpPr>
            <a:spLocks noGrp="1"/>
          </p:cNvSpPr>
          <p:nvPr>
            <p:ph type="dt" sz="half" idx="10"/>
          </p:nvPr>
        </p:nvSpPr>
        <p:spPr/>
        <p:txBody>
          <a:bodyPr/>
          <a:lstStyle/>
          <a:p>
            <a:fld id="{3E118E38-8F51-46B1-B6BC-D9AA094FC31E}" type="datetimeFigureOut">
              <a:rPr lang="en-US" smtClean="0"/>
              <a:t>6/19/2019</a:t>
            </a:fld>
            <a:endParaRPr lang="en-US"/>
          </a:p>
        </p:txBody>
      </p:sp>
      <p:sp>
        <p:nvSpPr>
          <p:cNvPr id="6" name="Footer Placeholder 5">
            <a:extLst>
              <a:ext uri="{FF2B5EF4-FFF2-40B4-BE49-F238E27FC236}">
                <a16:creationId xmlns:a16="http://schemas.microsoft.com/office/drawing/2014/main" id="{F51A5FA3-2451-4D66-BCD2-B2307D0965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D9837E-79D3-432F-B9AD-CF77D42DD478}"/>
              </a:ext>
            </a:extLst>
          </p:cNvPr>
          <p:cNvSpPr>
            <a:spLocks noGrp="1"/>
          </p:cNvSpPr>
          <p:nvPr>
            <p:ph type="sldNum" sz="quarter" idx="12"/>
          </p:nvPr>
        </p:nvSpPr>
        <p:spPr/>
        <p:txBody>
          <a:bodyPr/>
          <a:lstStyle/>
          <a:p>
            <a:fld id="{01EB6AD5-7E3C-4107-94D4-81BD953D1A76}" type="slidenum">
              <a:rPr lang="en-US" smtClean="0"/>
              <a:t>‹#›</a:t>
            </a:fld>
            <a:endParaRPr lang="en-US"/>
          </a:p>
        </p:txBody>
      </p:sp>
    </p:spTree>
    <p:extLst>
      <p:ext uri="{BB962C8B-B14F-4D97-AF65-F5344CB8AC3E}">
        <p14:creationId xmlns:p14="http://schemas.microsoft.com/office/powerpoint/2010/main" val="413329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7895F-855C-41D6-B165-21499B2D52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76F4AA-2685-488F-A41C-310F19CD89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DC22609-52B1-4630-86EF-59778C54060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8705D4-1021-4C62-ACA5-67A83BD43C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C7963BC-72F4-4E57-8DC5-F2FB5FF9B37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83A693-90E4-434D-A609-3555B0EE1A64}"/>
              </a:ext>
            </a:extLst>
          </p:cNvPr>
          <p:cNvSpPr>
            <a:spLocks noGrp="1"/>
          </p:cNvSpPr>
          <p:nvPr>
            <p:ph type="dt" sz="half" idx="10"/>
          </p:nvPr>
        </p:nvSpPr>
        <p:spPr/>
        <p:txBody>
          <a:bodyPr/>
          <a:lstStyle/>
          <a:p>
            <a:fld id="{3E118E38-8F51-46B1-B6BC-D9AA094FC31E}" type="datetimeFigureOut">
              <a:rPr lang="en-US" smtClean="0"/>
              <a:t>6/19/2019</a:t>
            </a:fld>
            <a:endParaRPr lang="en-US"/>
          </a:p>
        </p:txBody>
      </p:sp>
      <p:sp>
        <p:nvSpPr>
          <p:cNvPr id="8" name="Footer Placeholder 7">
            <a:extLst>
              <a:ext uri="{FF2B5EF4-FFF2-40B4-BE49-F238E27FC236}">
                <a16:creationId xmlns:a16="http://schemas.microsoft.com/office/drawing/2014/main" id="{C7C7BC67-AB2D-4F5D-98EA-BBDCBE10C0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12195B-E278-4BB4-BC4F-FB25AD2FE58E}"/>
              </a:ext>
            </a:extLst>
          </p:cNvPr>
          <p:cNvSpPr>
            <a:spLocks noGrp="1"/>
          </p:cNvSpPr>
          <p:nvPr>
            <p:ph type="sldNum" sz="quarter" idx="12"/>
          </p:nvPr>
        </p:nvSpPr>
        <p:spPr/>
        <p:txBody>
          <a:bodyPr/>
          <a:lstStyle/>
          <a:p>
            <a:fld id="{01EB6AD5-7E3C-4107-94D4-81BD953D1A76}" type="slidenum">
              <a:rPr lang="en-US" smtClean="0"/>
              <a:t>‹#›</a:t>
            </a:fld>
            <a:endParaRPr lang="en-US"/>
          </a:p>
        </p:txBody>
      </p:sp>
    </p:spTree>
    <p:extLst>
      <p:ext uri="{BB962C8B-B14F-4D97-AF65-F5344CB8AC3E}">
        <p14:creationId xmlns:p14="http://schemas.microsoft.com/office/powerpoint/2010/main" val="3287777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25CF0-A709-4503-B228-A5E37867CE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8417AE-A7E7-4600-9ED7-3324D33CFCBB}"/>
              </a:ext>
            </a:extLst>
          </p:cNvPr>
          <p:cNvSpPr>
            <a:spLocks noGrp="1"/>
          </p:cNvSpPr>
          <p:nvPr>
            <p:ph type="dt" sz="half" idx="10"/>
          </p:nvPr>
        </p:nvSpPr>
        <p:spPr/>
        <p:txBody>
          <a:bodyPr/>
          <a:lstStyle/>
          <a:p>
            <a:fld id="{3E118E38-8F51-46B1-B6BC-D9AA094FC31E}" type="datetimeFigureOut">
              <a:rPr lang="en-US" smtClean="0"/>
              <a:t>6/19/2019</a:t>
            </a:fld>
            <a:endParaRPr lang="en-US"/>
          </a:p>
        </p:txBody>
      </p:sp>
      <p:sp>
        <p:nvSpPr>
          <p:cNvPr id="4" name="Footer Placeholder 3">
            <a:extLst>
              <a:ext uri="{FF2B5EF4-FFF2-40B4-BE49-F238E27FC236}">
                <a16:creationId xmlns:a16="http://schemas.microsoft.com/office/drawing/2014/main" id="{95FCE056-562A-4BAA-8F25-8312F442DA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6A915B-B536-499C-ADB2-04F420F5053B}"/>
              </a:ext>
            </a:extLst>
          </p:cNvPr>
          <p:cNvSpPr>
            <a:spLocks noGrp="1"/>
          </p:cNvSpPr>
          <p:nvPr>
            <p:ph type="sldNum" sz="quarter" idx="12"/>
          </p:nvPr>
        </p:nvSpPr>
        <p:spPr/>
        <p:txBody>
          <a:bodyPr/>
          <a:lstStyle/>
          <a:p>
            <a:fld id="{01EB6AD5-7E3C-4107-94D4-81BD953D1A76}" type="slidenum">
              <a:rPr lang="en-US" smtClean="0"/>
              <a:t>‹#›</a:t>
            </a:fld>
            <a:endParaRPr lang="en-US"/>
          </a:p>
        </p:txBody>
      </p:sp>
    </p:spTree>
    <p:extLst>
      <p:ext uri="{BB962C8B-B14F-4D97-AF65-F5344CB8AC3E}">
        <p14:creationId xmlns:p14="http://schemas.microsoft.com/office/powerpoint/2010/main" val="2909537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C2E030-A083-4015-996A-404FE006B142}"/>
              </a:ext>
            </a:extLst>
          </p:cNvPr>
          <p:cNvSpPr>
            <a:spLocks noGrp="1"/>
          </p:cNvSpPr>
          <p:nvPr>
            <p:ph type="dt" sz="half" idx="10"/>
          </p:nvPr>
        </p:nvSpPr>
        <p:spPr/>
        <p:txBody>
          <a:bodyPr/>
          <a:lstStyle/>
          <a:p>
            <a:fld id="{3E118E38-8F51-46B1-B6BC-D9AA094FC31E}" type="datetimeFigureOut">
              <a:rPr lang="en-US" smtClean="0"/>
              <a:t>6/19/2019</a:t>
            </a:fld>
            <a:endParaRPr lang="en-US"/>
          </a:p>
        </p:txBody>
      </p:sp>
      <p:sp>
        <p:nvSpPr>
          <p:cNvPr id="3" name="Footer Placeholder 2">
            <a:extLst>
              <a:ext uri="{FF2B5EF4-FFF2-40B4-BE49-F238E27FC236}">
                <a16:creationId xmlns:a16="http://schemas.microsoft.com/office/drawing/2014/main" id="{50530E8E-5A90-437A-8D09-49CCA5FE60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5186B0-18F7-4591-97A1-52BFEF12BCE0}"/>
              </a:ext>
            </a:extLst>
          </p:cNvPr>
          <p:cNvSpPr>
            <a:spLocks noGrp="1"/>
          </p:cNvSpPr>
          <p:nvPr>
            <p:ph type="sldNum" sz="quarter" idx="12"/>
          </p:nvPr>
        </p:nvSpPr>
        <p:spPr/>
        <p:txBody>
          <a:bodyPr/>
          <a:lstStyle/>
          <a:p>
            <a:fld id="{01EB6AD5-7E3C-4107-94D4-81BD953D1A76}" type="slidenum">
              <a:rPr lang="en-US" smtClean="0"/>
              <a:t>‹#›</a:t>
            </a:fld>
            <a:endParaRPr lang="en-US"/>
          </a:p>
        </p:txBody>
      </p:sp>
    </p:spTree>
    <p:extLst>
      <p:ext uri="{BB962C8B-B14F-4D97-AF65-F5344CB8AC3E}">
        <p14:creationId xmlns:p14="http://schemas.microsoft.com/office/powerpoint/2010/main" val="3316298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B35AA-D218-46F5-940A-E383644411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57714F-F924-4C86-B6E9-666F2D12AF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1E2434-2E13-488C-97D1-61D9E4E124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17A7F3-6833-4FE1-A589-EE5D549BB97F}"/>
              </a:ext>
            </a:extLst>
          </p:cNvPr>
          <p:cNvSpPr>
            <a:spLocks noGrp="1"/>
          </p:cNvSpPr>
          <p:nvPr>
            <p:ph type="dt" sz="half" idx="10"/>
          </p:nvPr>
        </p:nvSpPr>
        <p:spPr/>
        <p:txBody>
          <a:bodyPr/>
          <a:lstStyle/>
          <a:p>
            <a:fld id="{3E118E38-8F51-46B1-B6BC-D9AA094FC31E}" type="datetimeFigureOut">
              <a:rPr lang="en-US" smtClean="0"/>
              <a:t>6/19/2019</a:t>
            </a:fld>
            <a:endParaRPr lang="en-US"/>
          </a:p>
        </p:txBody>
      </p:sp>
      <p:sp>
        <p:nvSpPr>
          <p:cNvPr id="6" name="Footer Placeholder 5">
            <a:extLst>
              <a:ext uri="{FF2B5EF4-FFF2-40B4-BE49-F238E27FC236}">
                <a16:creationId xmlns:a16="http://schemas.microsoft.com/office/drawing/2014/main" id="{0A9321F7-D89D-43B3-858E-9DDDBC579F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FE5C49-CB10-4702-8C4C-911DDCDBC4E2}"/>
              </a:ext>
            </a:extLst>
          </p:cNvPr>
          <p:cNvSpPr>
            <a:spLocks noGrp="1"/>
          </p:cNvSpPr>
          <p:nvPr>
            <p:ph type="sldNum" sz="quarter" idx="12"/>
          </p:nvPr>
        </p:nvSpPr>
        <p:spPr/>
        <p:txBody>
          <a:bodyPr/>
          <a:lstStyle/>
          <a:p>
            <a:fld id="{01EB6AD5-7E3C-4107-94D4-81BD953D1A76}" type="slidenum">
              <a:rPr lang="en-US" smtClean="0"/>
              <a:t>‹#›</a:t>
            </a:fld>
            <a:endParaRPr lang="en-US"/>
          </a:p>
        </p:txBody>
      </p:sp>
    </p:spTree>
    <p:extLst>
      <p:ext uri="{BB962C8B-B14F-4D97-AF65-F5344CB8AC3E}">
        <p14:creationId xmlns:p14="http://schemas.microsoft.com/office/powerpoint/2010/main" val="3319135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DB21-D38D-416F-84FD-36243AE4F9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83B67B-4DDE-4AAF-9720-5DA73227E7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6DAB70-2AC9-45C0-B82B-638F8DB299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20532D-B8EA-44E7-BF14-99746DB979EF}"/>
              </a:ext>
            </a:extLst>
          </p:cNvPr>
          <p:cNvSpPr>
            <a:spLocks noGrp="1"/>
          </p:cNvSpPr>
          <p:nvPr>
            <p:ph type="dt" sz="half" idx="10"/>
          </p:nvPr>
        </p:nvSpPr>
        <p:spPr/>
        <p:txBody>
          <a:bodyPr/>
          <a:lstStyle/>
          <a:p>
            <a:fld id="{3E118E38-8F51-46B1-B6BC-D9AA094FC31E}" type="datetimeFigureOut">
              <a:rPr lang="en-US" smtClean="0"/>
              <a:t>6/19/2019</a:t>
            </a:fld>
            <a:endParaRPr lang="en-US"/>
          </a:p>
        </p:txBody>
      </p:sp>
      <p:sp>
        <p:nvSpPr>
          <p:cNvPr id="6" name="Footer Placeholder 5">
            <a:extLst>
              <a:ext uri="{FF2B5EF4-FFF2-40B4-BE49-F238E27FC236}">
                <a16:creationId xmlns:a16="http://schemas.microsoft.com/office/drawing/2014/main" id="{BC8523D7-15D9-4B0F-9753-0FB86C0162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2AA3C-0BE1-4448-B373-3296A4E94EA8}"/>
              </a:ext>
            </a:extLst>
          </p:cNvPr>
          <p:cNvSpPr>
            <a:spLocks noGrp="1"/>
          </p:cNvSpPr>
          <p:nvPr>
            <p:ph type="sldNum" sz="quarter" idx="12"/>
          </p:nvPr>
        </p:nvSpPr>
        <p:spPr/>
        <p:txBody>
          <a:bodyPr/>
          <a:lstStyle/>
          <a:p>
            <a:fld id="{01EB6AD5-7E3C-4107-94D4-81BD953D1A76}" type="slidenum">
              <a:rPr lang="en-US" smtClean="0"/>
              <a:t>‹#›</a:t>
            </a:fld>
            <a:endParaRPr lang="en-US"/>
          </a:p>
        </p:txBody>
      </p:sp>
    </p:spTree>
    <p:extLst>
      <p:ext uri="{BB962C8B-B14F-4D97-AF65-F5344CB8AC3E}">
        <p14:creationId xmlns:p14="http://schemas.microsoft.com/office/powerpoint/2010/main" val="404940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B75EDA-C15D-488D-8F96-BCD1C76F19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19AAFA-E8FB-45CD-8BA2-A313CBD2E3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BF0D0E-9A52-48A8-8690-E812F3E27C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18E38-8F51-46B1-B6BC-D9AA094FC31E}" type="datetimeFigureOut">
              <a:rPr lang="en-US" smtClean="0"/>
              <a:t>6/19/2019</a:t>
            </a:fld>
            <a:endParaRPr lang="en-US"/>
          </a:p>
        </p:txBody>
      </p:sp>
      <p:sp>
        <p:nvSpPr>
          <p:cNvPr id="5" name="Footer Placeholder 4">
            <a:extLst>
              <a:ext uri="{FF2B5EF4-FFF2-40B4-BE49-F238E27FC236}">
                <a16:creationId xmlns:a16="http://schemas.microsoft.com/office/drawing/2014/main" id="{C9F0D9A7-5702-4CE4-8B62-508599BB89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B5AC25-D41E-404D-A181-88B9EDD9FC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EB6AD5-7E3C-4107-94D4-81BD953D1A76}" type="slidenum">
              <a:rPr lang="en-US" smtClean="0"/>
              <a:t>‹#›</a:t>
            </a:fld>
            <a:endParaRPr lang="en-US"/>
          </a:p>
        </p:txBody>
      </p:sp>
    </p:spTree>
    <p:extLst>
      <p:ext uri="{BB962C8B-B14F-4D97-AF65-F5344CB8AC3E}">
        <p14:creationId xmlns:p14="http://schemas.microsoft.com/office/powerpoint/2010/main" val="3239871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E3B1F-783A-4174-A9F6-AB648D72DB10}"/>
              </a:ext>
            </a:extLst>
          </p:cNvPr>
          <p:cNvSpPr>
            <a:spLocks noGrp="1"/>
          </p:cNvSpPr>
          <p:nvPr>
            <p:ph type="ctrTitle"/>
          </p:nvPr>
        </p:nvSpPr>
        <p:spPr/>
        <p:txBody>
          <a:bodyPr/>
          <a:lstStyle/>
          <a:p>
            <a:r>
              <a:rPr lang="en-US" dirty="0" smtClean="0"/>
              <a:t>Critical </a:t>
            </a:r>
            <a:r>
              <a:rPr lang="en-US" dirty="0"/>
              <a:t>Thinking</a:t>
            </a:r>
          </a:p>
        </p:txBody>
      </p:sp>
      <p:sp>
        <p:nvSpPr>
          <p:cNvPr id="3" name="Subtitle 2">
            <a:extLst>
              <a:ext uri="{FF2B5EF4-FFF2-40B4-BE49-F238E27FC236}">
                <a16:creationId xmlns:a16="http://schemas.microsoft.com/office/drawing/2014/main" id="{B9433A76-7CF0-4A57-8B16-68DDD3C1488B}"/>
              </a:ext>
            </a:extLst>
          </p:cNvPr>
          <p:cNvSpPr>
            <a:spLocks noGrp="1"/>
          </p:cNvSpPr>
          <p:nvPr>
            <p:ph type="subTitle" idx="1"/>
          </p:nvPr>
        </p:nvSpPr>
        <p:spPr/>
        <p:txBody>
          <a:bodyPr/>
          <a:lstStyle/>
          <a:p>
            <a:endParaRPr lang="en-US" dirty="0"/>
          </a:p>
          <a:p>
            <a:endParaRPr lang="en-US" dirty="0"/>
          </a:p>
          <a:p>
            <a:r>
              <a:rPr lang="en-US" dirty="0"/>
              <a:t>ISC</a:t>
            </a:r>
          </a:p>
        </p:txBody>
      </p:sp>
    </p:spTree>
    <p:extLst>
      <p:ext uri="{BB962C8B-B14F-4D97-AF65-F5344CB8AC3E}">
        <p14:creationId xmlns:p14="http://schemas.microsoft.com/office/powerpoint/2010/main" val="21713333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646613-C4CE-4822-9B09-E8D19250B515}"/>
              </a:ext>
            </a:extLst>
          </p:cNvPr>
          <p:cNvSpPr>
            <a:spLocks noGrp="1"/>
          </p:cNvSpPr>
          <p:nvPr>
            <p:ph idx="1"/>
          </p:nvPr>
        </p:nvSpPr>
        <p:spPr>
          <a:xfrm>
            <a:off x="838200" y="575187"/>
            <a:ext cx="10515600" cy="5601776"/>
          </a:xfrm>
        </p:spPr>
        <p:txBody>
          <a:bodyPr>
            <a:normAutofit lnSpcReduction="10000"/>
          </a:bodyPr>
          <a:lstStyle/>
          <a:p>
            <a:pPr>
              <a:spcAft>
                <a:spcPts val="1200"/>
              </a:spcAft>
            </a:pPr>
            <a:r>
              <a:rPr lang="en-US" dirty="0"/>
              <a:t>How to think rather what to think;</a:t>
            </a:r>
          </a:p>
          <a:p>
            <a:pPr>
              <a:spcAft>
                <a:spcPts val="1200"/>
              </a:spcAft>
            </a:pPr>
            <a:r>
              <a:rPr lang="en-US" dirty="0"/>
              <a:t>Be aware that we are important as individuals and our ideas and decisions are of great value;</a:t>
            </a:r>
          </a:p>
          <a:p>
            <a:pPr>
              <a:spcAft>
                <a:spcPts val="1200"/>
              </a:spcAft>
            </a:pPr>
            <a:r>
              <a:rPr lang="en-US" dirty="0"/>
              <a:t>Frequently asking WHY? in a non-threatening way; Continuously emphasizing existence of alternative points of view and tolerating ambiguity;</a:t>
            </a:r>
          </a:p>
          <a:p>
            <a:pPr>
              <a:spcAft>
                <a:spcPts val="1200"/>
              </a:spcAft>
            </a:pPr>
            <a:r>
              <a:rPr lang="en-US" dirty="0"/>
              <a:t>Give time to think about questions and situations;</a:t>
            </a:r>
          </a:p>
          <a:p>
            <a:pPr>
              <a:spcAft>
                <a:spcPts val="1200"/>
              </a:spcAft>
            </a:pPr>
            <a:r>
              <a:rPr lang="en-US" dirty="0"/>
              <a:t>Find clues to develop skills instead of reading available answers;</a:t>
            </a:r>
          </a:p>
          <a:p>
            <a:pPr>
              <a:spcAft>
                <a:spcPts val="1200"/>
              </a:spcAft>
            </a:pPr>
            <a:r>
              <a:rPr lang="en-US" dirty="0"/>
              <a:t>Encouraging working with clues to make intelligent guesses;</a:t>
            </a:r>
          </a:p>
          <a:p>
            <a:pPr>
              <a:spcAft>
                <a:spcPts val="1200"/>
              </a:spcAft>
            </a:pPr>
            <a:r>
              <a:rPr lang="en-US" dirty="0"/>
              <a:t>Learning beyond the course book and beyond the test if necessary.</a:t>
            </a:r>
          </a:p>
        </p:txBody>
      </p:sp>
    </p:spTree>
    <p:extLst>
      <p:ext uri="{BB962C8B-B14F-4D97-AF65-F5344CB8AC3E}">
        <p14:creationId xmlns:p14="http://schemas.microsoft.com/office/powerpoint/2010/main" val="11651173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C5D05-7ABD-4ED5-928E-638865EF2F0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854EC1-255F-4E90-AF63-4A960E6F44CE}"/>
              </a:ext>
            </a:extLst>
          </p:cNvPr>
          <p:cNvSpPr>
            <a:spLocks noGrp="1"/>
          </p:cNvSpPr>
          <p:nvPr>
            <p:ph idx="1"/>
          </p:nvPr>
        </p:nvSpPr>
        <p:spPr/>
        <p:txBody>
          <a:bodyPr/>
          <a:lstStyle/>
          <a:p>
            <a:endParaRPr lang="en-US" dirty="0"/>
          </a:p>
        </p:txBody>
      </p:sp>
      <p:pic>
        <p:nvPicPr>
          <p:cNvPr id="4" name="Picture 3" descr="http://blogs.funiber.org/formacion-profesores/files/2011/09/critical-thinking-questions.jpg">
            <a:extLst>
              <a:ext uri="{FF2B5EF4-FFF2-40B4-BE49-F238E27FC236}">
                <a16:creationId xmlns:a16="http://schemas.microsoft.com/office/drawing/2014/main" id="{05A79F57-A6AC-414D-AB35-2875E653CEE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432754" y="1146791"/>
            <a:ext cx="5439697" cy="4457598"/>
          </a:xfrm>
          <a:prstGeom prst="rect">
            <a:avLst/>
          </a:prstGeom>
          <a:noFill/>
          <a:ln>
            <a:solidFill>
              <a:schemeClr val="tx1"/>
            </a:solidFill>
          </a:ln>
        </p:spPr>
      </p:pic>
      <p:pic>
        <p:nvPicPr>
          <p:cNvPr id="5" name="Picture 4" descr="http://blogs.funiber.org/formacion-profesores/files/2011/09/critical-thinking-traits.jpg">
            <a:extLst>
              <a:ext uri="{FF2B5EF4-FFF2-40B4-BE49-F238E27FC236}">
                <a16:creationId xmlns:a16="http://schemas.microsoft.com/office/drawing/2014/main" id="{FCDDFEA4-EE0F-408D-BD5A-5ED9562CE0C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039" y="1146791"/>
            <a:ext cx="5550309" cy="4457598"/>
          </a:xfrm>
          <a:prstGeom prst="rect">
            <a:avLst/>
          </a:prstGeom>
          <a:noFill/>
          <a:ln>
            <a:solidFill>
              <a:schemeClr val="tx1"/>
            </a:solidFill>
          </a:ln>
        </p:spPr>
      </p:pic>
    </p:spTree>
    <p:extLst>
      <p:ext uri="{BB962C8B-B14F-4D97-AF65-F5344CB8AC3E}">
        <p14:creationId xmlns:p14="http://schemas.microsoft.com/office/powerpoint/2010/main" val="29623012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68EF2-49DF-45E0-B010-F09FEB4A7C81}"/>
              </a:ext>
            </a:extLst>
          </p:cNvPr>
          <p:cNvSpPr>
            <a:spLocks noGrp="1"/>
          </p:cNvSpPr>
          <p:nvPr>
            <p:ph type="title"/>
          </p:nvPr>
        </p:nvSpPr>
        <p:spPr>
          <a:xfrm>
            <a:off x="261981" y="76200"/>
            <a:ext cx="10255293" cy="728133"/>
          </a:xfrm>
        </p:spPr>
        <p:txBody>
          <a:bodyPr/>
          <a:lstStyle/>
          <a:p>
            <a:r>
              <a:rPr lang="en-US" dirty="0"/>
              <a:t>Critical Thinking Exercise 1</a:t>
            </a:r>
          </a:p>
        </p:txBody>
      </p:sp>
      <p:pic>
        <p:nvPicPr>
          <p:cNvPr id="5" name="Content Placeholder 4" descr="critical_thinking_exercise.pdf - Mozilla Firefox">
            <a:extLst>
              <a:ext uri="{FF2B5EF4-FFF2-40B4-BE49-F238E27FC236}">
                <a16:creationId xmlns:a16="http://schemas.microsoft.com/office/drawing/2014/main" id="{C941D892-F68D-4266-9425-A2A08F14CA1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891" t="40746" r="18859" b="11464"/>
          <a:stretch/>
        </p:blipFill>
        <p:spPr>
          <a:xfrm>
            <a:off x="1074781" y="933185"/>
            <a:ext cx="10364171" cy="3795712"/>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1075" y="4857749"/>
            <a:ext cx="2051581" cy="1897558"/>
          </a:xfrm>
          <a:prstGeom prst="rect">
            <a:avLst/>
          </a:prstGeom>
        </p:spPr>
      </p:pic>
    </p:spTree>
    <p:extLst>
      <p:ext uri="{BB962C8B-B14F-4D97-AF65-F5344CB8AC3E}">
        <p14:creationId xmlns:p14="http://schemas.microsoft.com/office/powerpoint/2010/main" val="18930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6020F-906B-45D5-87E7-CCE05E313166}"/>
              </a:ext>
            </a:extLst>
          </p:cNvPr>
          <p:cNvSpPr>
            <a:spLocks noGrp="1"/>
          </p:cNvSpPr>
          <p:nvPr>
            <p:ph type="title"/>
          </p:nvPr>
        </p:nvSpPr>
        <p:spPr/>
        <p:txBody>
          <a:bodyPr>
            <a:normAutofit/>
          </a:bodyPr>
          <a:lstStyle/>
          <a:p>
            <a:r>
              <a:rPr lang="en-US" dirty="0"/>
              <a:t>Answer each question in order</a:t>
            </a:r>
          </a:p>
        </p:txBody>
      </p:sp>
      <p:sp>
        <p:nvSpPr>
          <p:cNvPr id="3" name="Content Placeholder 2">
            <a:extLst>
              <a:ext uri="{FF2B5EF4-FFF2-40B4-BE49-F238E27FC236}">
                <a16:creationId xmlns:a16="http://schemas.microsoft.com/office/drawing/2014/main" id="{C8B91AD5-B70A-4AF3-B81E-0CEB8F99CA1C}"/>
              </a:ext>
            </a:extLst>
          </p:cNvPr>
          <p:cNvSpPr>
            <a:spLocks noGrp="1"/>
          </p:cNvSpPr>
          <p:nvPr>
            <p:ph idx="1"/>
          </p:nvPr>
        </p:nvSpPr>
        <p:spPr/>
        <p:txBody>
          <a:bodyPr/>
          <a:lstStyle/>
          <a:p>
            <a:pPr marL="514350" indent="-514350">
              <a:buFont typeface="+mj-lt"/>
              <a:buAutoNum type="arabicPeriod"/>
            </a:pPr>
            <a:r>
              <a:rPr lang="en-US" dirty="0"/>
              <a:t>How do you put a giraffe into your refrigerator?</a:t>
            </a:r>
          </a:p>
          <a:p>
            <a:pPr marL="514350" indent="-514350">
              <a:buFont typeface="+mj-lt"/>
              <a:buAutoNum type="arabicPeriod"/>
            </a:pPr>
            <a:endParaRPr lang="en-US" dirty="0"/>
          </a:p>
          <a:p>
            <a:pPr marL="514350" indent="-514350">
              <a:buFont typeface="+mj-lt"/>
              <a:buAutoNum type="arabicPeriod"/>
            </a:pPr>
            <a:r>
              <a:rPr lang="en-US" dirty="0"/>
              <a:t>How do you put an elephant into your refrigerator?</a:t>
            </a:r>
          </a:p>
          <a:p>
            <a:pPr marL="514350" indent="-514350">
              <a:buFont typeface="+mj-lt"/>
              <a:buAutoNum type="arabicPeriod"/>
            </a:pPr>
            <a:endParaRPr lang="en-US" dirty="0"/>
          </a:p>
          <a:p>
            <a:pPr marL="514350" indent="-514350">
              <a:buFont typeface="+mj-lt"/>
              <a:buAutoNum type="arabicPeriod"/>
            </a:pPr>
            <a:r>
              <a:rPr lang="en-US" dirty="0"/>
              <a:t>The Lion King is hosting an animal conference. All the animals attend - except one. Which animal does not attend?</a:t>
            </a:r>
          </a:p>
          <a:p>
            <a:pPr marL="514350" indent="-514350">
              <a:buFont typeface="+mj-lt"/>
              <a:buAutoNum type="arabicPeriod"/>
            </a:pPr>
            <a:endParaRPr lang="en-US" dirty="0"/>
          </a:p>
          <a:p>
            <a:pPr marL="514350" indent="-514350">
              <a:buFont typeface="+mj-lt"/>
              <a:buAutoNum type="arabicPeriod"/>
            </a:pPr>
            <a:r>
              <a:rPr lang="en-US" dirty="0"/>
              <a:t>There is a river you must cross but it is used by crocodiles and you do not have a boat. How do you manage it?</a:t>
            </a:r>
          </a:p>
        </p:txBody>
      </p:sp>
    </p:spTree>
    <p:extLst>
      <p:ext uri="{BB962C8B-B14F-4D97-AF65-F5344CB8AC3E}">
        <p14:creationId xmlns:p14="http://schemas.microsoft.com/office/powerpoint/2010/main" val="194949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A3E57-445D-4DEA-AABF-030614DF77DD}"/>
              </a:ext>
            </a:extLst>
          </p:cNvPr>
          <p:cNvSpPr>
            <a:spLocks noGrp="1"/>
          </p:cNvSpPr>
          <p:nvPr>
            <p:ph type="title"/>
          </p:nvPr>
        </p:nvSpPr>
        <p:spPr>
          <a:xfrm>
            <a:off x="484239" y="129151"/>
            <a:ext cx="10515600" cy="608268"/>
          </a:xfrm>
        </p:spPr>
        <p:txBody>
          <a:bodyPr>
            <a:normAutofit fontScale="90000"/>
          </a:bodyPr>
          <a:lstStyle/>
          <a:p>
            <a:r>
              <a:rPr lang="en-US" dirty="0"/>
              <a:t>Answer Sheet</a:t>
            </a:r>
          </a:p>
        </p:txBody>
      </p:sp>
      <p:sp>
        <p:nvSpPr>
          <p:cNvPr id="3" name="Content Placeholder 2">
            <a:extLst>
              <a:ext uri="{FF2B5EF4-FFF2-40B4-BE49-F238E27FC236}">
                <a16:creationId xmlns:a16="http://schemas.microsoft.com/office/drawing/2014/main" id="{45C10397-B0A7-4974-8207-AE0961B34168}"/>
              </a:ext>
            </a:extLst>
          </p:cNvPr>
          <p:cNvSpPr>
            <a:spLocks noGrp="1"/>
          </p:cNvSpPr>
          <p:nvPr>
            <p:ph idx="1"/>
          </p:nvPr>
        </p:nvSpPr>
        <p:spPr>
          <a:xfrm>
            <a:off x="0" y="737419"/>
            <a:ext cx="12192000" cy="6120581"/>
          </a:xfrm>
        </p:spPr>
        <p:txBody>
          <a:bodyPr>
            <a:noAutofit/>
          </a:bodyPr>
          <a:lstStyle/>
          <a:p>
            <a:pPr marL="0" indent="0">
              <a:buNone/>
            </a:pPr>
            <a:r>
              <a:rPr lang="en-US" sz="2200" dirty="0"/>
              <a:t>1. How do you put a giraffe into your refrigerator?</a:t>
            </a:r>
          </a:p>
          <a:p>
            <a:pPr marL="457200" indent="0">
              <a:buNone/>
            </a:pPr>
            <a:r>
              <a:rPr lang="en-US" sz="2200" dirty="0"/>
              <a:t>The correct answer to question number 1 is: Open the refrigerator, put in the giraffe, and close the door. This question tests whether you tend to do simple things in an overly complicated </a:t>
            </a:r>
            <a:r>
              <a:rPr lang="en-US" sz="2200" dirty="0" smtClean="0"/>
              <a:t>way.</a:t>
            </a:r>
            <a:endParaRPr lang="en-US" sz="2200" dirty="0"/>
          </a:p>
          <a:p>
            <a:pPr marL="0" indent="0">
              <a:buNone/>
            </a:pPr>
            <a:r>
              <a:rPr lang="en-US" sz="2200" dirty="0"/>
              <a:t>2. How do you put an elephant into your refrigerator</a:t>
            </a:r>
            <a:r>
              <a:rPr lang="en-US" sz="2200" dirty="0" smtClean="0"/>
              <a:t>?</a:t>
            </a:r>
            <a:endParaRPr lang="en-US" sz="2200" dirty="0"/>
          </a:p>
          <a:p>
            <a:pPr marL="457200" indent="0">
              <a:buNone/>
            </a:pPr>
            <a:r>
              <a:rPr lang="en-US" sz="2200" dirty="0"/>
              <a:t>Did you say, Open the refrigerator, put in the elephant, and close the refrigerator? Wrong answer.</a:t>
            </a:r>
            <a:br>
              <a:rPr lang="en-US" sz="2200" dirty="0"/>
            </a:br>
            <a:r>
              <a:rPr lang="en-US" sz="2200" dirty="0"/>
              <a:t>Correct answer: Open the refrigerator, take out the giraffe, put in the elephant and close the door.</a:t>
            </a:r>
            <a:br>
              <a:rPr lang="en-US" sz="2200" dirty="0"/>
            </a:br>
            <a:r>
              <a:rPr lang="en-US" sz="2200" dirty="0"/>
              <a:t>This tests your ability to think through the repercussions of your previous actions.</a:t>
            </a:r>
          </a:p>
          <a:p>
            <a:pPr marL="280988" indent="-280988">
              <a:buNone/>
            </a:pPr>
            <a:r>
              <a:rPr lang="en-US" sz="2200" dirty="0"/>
              <a:t>3. The Lion King is hosting an animal conference. All the animals attend - except one. Which animal does not attend?</a:t>
            </a:r>
          </a:p>
          <a:p>
            <a:pPr marL="457200" indent="0">
              <a:buNone/>
            </a:pPr>
            <a:r>
              <a:rPr lang="en-US" sz="2200" dirty="0"/>
              <a:t>Correct Answer: The elephant. The elephant is in the refrigerator. You just put him in there. This tests your memory. Okay, even if you did not answer the first three questions correctly, you still have one more chance to show your true abilities.</a:t>
            </a:r>
          </a:p>
          <a:p>
            <a:pPr marL="280988" indent="-280988">
              <a:buNone/>
            </a:pPr>
            <a:r>
              <a:rPr lang="en-US" sz="2200" dirty="0"/>
              <a:t>4. There is a river you must cross but it is used by crocodiles and you do not have a boat. How do you manage it?</a:t>
            </a:r>
          </a:p>
          <a:p>
            <a:pPr marL="457200" indent="0">
              <a:buNone/>
            </a:pPr>
            <a:r>
              <a:rPr lang="en-US" sz="2200" dirty="0"/>
              <a:t>Correct Answer: You jump into the river and swim across. Have you not been listening? All the crocodiles are attending the animal conference. This tests whether you learn quickly from your </a:t>
            </a:r>
            <a:r>
              <a:rPr lang="en-US" sz="2200" dirty="0" smtClean="0"/>
              <a:t>mistakes.</a:t>
            </a:r>
            <a:endParaRPr lang="en-US" sz="2200" dirty="0"/>
          </a:p>
        </p:txBody>
      </p:sp>
    </p:spTree>
    <p:extLst>
      <p:ext uri="{BB962C8B-B14F-4D97-AF65-F5344CB8AC3E}">
        <p14:creationId xmlns:p14="http://schemas.microsoft.com/office/powerpoint/2010/main" val="313252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57B6B-05B6-49C3-8689-7E070D6A071C}"/>
              </a:ext>
            </a:extLst>
          </p:cNvPr>
          <p:cNvSpPr>
            <a:spLocks noGrp="1"/>
          </p:cNvSpPr>
          <p:nvPr>
            <p:ph type="title"/>
          </p:nvPr>
        </p:nvSpPr>
        <p:spPr>
          <a:xfrm>
            <a:off x="838199" y="205094"/>
            <a:ext cx="10515600" cy="1033771"/>
          </a:xfrm>
        </p:spPr>
        <p:txBody>
          <a:bodyPr/>
          <a:lstStyle/>
          <a:p>
            <a:r>
              <a:rPr lang="en-US" dirty="0"/>
              <a:t>Critical Thinking Exercise 2</a:t>
            </a:r>
          </a:p>
        </p:txBody>
      </p:sp>
      <p:sp>
        <p:nvSpPr>
          <p:cNvPr id="3" name="Content Placeholder 2">
            <a:extLst>
              <a:ext uri="{FF2B5EF4-FFF2-40B4-BE49-F238E27FC236}">
                <a16:creationId xmlns:a16="http://schemas.microsoft.com/office/drawing/2014/main" id="{AE3FA1BD-3513-41B4-88EA-E4544C8CDC61}"/>
              </a:ext>
            </a:extLst>
          </p:cNvPr>
          <p:cNvSpPr>
            <a:spLocks noGrp="1"/>
          </p:cNvSpPr>
          <p:nvPr>
            <p:ph idx="1"/>
          </p:nvPr>
        </p:nvSpPr>
        <p:spPr>
          <a:xfrm>
            <a:off x="838199" y="1132450"/>
            <a:ext cx="10515600" cy="4351338"/>
          </a:xfrm>
        </p:spPr>
        <p:txBody>
          <a:bodyPr/>
          <a:lstStyle/>
          <a:p>
            <a:r>
              <a:rPr lang="en-US" dirty="0"/>
              <a:t>4/9 CONNECT: Connect these 9 dots using only four lines, and without lifting your pencil from the paper. </a:t>
            </a:r>
          </a:p>
        </p:txBody>
      </p:sp>
      <p:pic>
        <p:nvPicPr>
          <p:cNvPr id="5" name="Picture 4" descr="critcal-thinking-workbook - critical-thinking-workbook.pdf - Mozilla Firefox">
            <a:extLst>
              <a:ext uri="{FF2B5EF4-FFF2-40B4-BE49-F238E27FC236}">
                <a16:creationId xmlns:a16="http://schemas.microsoft.com/office/drawing/2014/main" id="{5DA0CDC7-F547-469E-97AD-FD5B43E6C448}"/>
              </a:ext>
            </a:extLst>
          </p:cNvPr>
          <p:cNvPicPr>
            <a:picLocks noChangeAspect="1"/>
          </p:cNvPicPr>
          <p:nvPr/>
        </p:nvPicPr>
        <p:blipFill rotWithShape="1">
          <a:blip r:embed="rId2">
            <a:extLst>
              <a:ext uri="{28A0092B-C50C-407E-A947-70E740481C1C}">
                <a14:useLocalDpi xmlns:a14="http://schemas.microsoft.com/office/drawing/2010/main" val="0"/>
              </a:ext>
            </a:extLst>
          </a:blip>
          <a:srcRect l="35565" t="36181" r="36854" b="12627"/>
          <a:stretch/>
        </p:blipFill>
        <p:spPr>
          <a:xfrm>
            <a:off x="3753463" y="2033485"/>
            <a:ext cx="4685071" cy="4681434"/>
          </a:xfrm>
          <a:prstGeom prst="rect">
            <a:avLst/>
          </a:prstGeom>
          <a:ln>
            <a:solidFill>
              <a:schemeClr val="tx1"/>
            </a:solidFill>
          </a:ln>
        </p:spPr>
      </p:pic>
    </p:spTree>
    <p:extLst>
      <p:ext uri="{BB962C8B-B14F-4D97-AF65-F5344CB8AC3E}">
        <p14:creationId xmlns:p14="http://schemas.microsoft.com/office/powerpoint/2010/main" val="40864402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Thinking Exercise </a:t>
            </a:r>
            <a:r>
              <a:rPr lang="en-US" dirty="0" smtClean="0"/>
              <a:t>3</a:t>
            </a:r>
            <a:endParaRPr lang="en-US" dirty="0"/>
          </a:p>
        </p:txBody>
      </p:sp>
      <p:sp>
        <p:nvSpPr>
          <p:cNvPr id="3" name="Content Placeholder 2"/>
          <p:cNvSpPr>
            <a:spLocks noGrp="1"/>
          </p:cNvSpPr>
          <p:nvPr>
            <p:ph idx="1"/>
          </p:nvPr>
        </p:nvSpPr>
        <p:spPr/>
        <p:txBody>
          <a:bodyPr/>
          <a:lstStyle/>
          <a:p>
            <a:r>
              <a:rPr lang="en-US" dirty="0"/>
              <a:t>In the following line of letters, cross out six letters so that the remaining letters, without altering their sequence, will spell a familiar English word</a:t>
            </a:r>
            <a:r>
              <a:rPr lang="en-US" dirty="0" smtClean="0"/>
              <a:t>.</a:t>
            </a:r>
          </a:p>
          <a:p>
            <a:pPr marL="457200" lvl="1" indent="0">
              <a:buNone/>
            </a:pPr>
            <a:r>
              <a:rPr lang="en-US" sz="4000" u="sng" dirty="0" smtClean="0"/>
              <a:t>BSAINXLEATNTEARS</a:t>
            </a:r>
          </a:p>
          <a:p>
            <a:pPr marL="457200" lvl="1" indent="0">
              <a:buNone/>
            </a:pPr>
            <a:endParaRPr lang="en-US" sz="4000" u="sng" dirty="0" smtClean="0"/>
          </a:p>
          <a:p>
            <a:pPr marL="457200" lvl="1" indent="0">
              <a:buNone/>
            </a:pPr>
            <a:r>
              <a:rPr lang="en-US" sz="4000" u="sng" dirty="0" smtClean="0"/>
              <a:t>  S   I   XLE  T   TE   RS</a:t>
            </a:r>
          </a:p>
          <a:p>
            <a:pPr marL="457200" lvl="1" indent="0">
              <a:buNone/>
            </a:pPr>
            <a:endParaRPr lang="en-US" sz="4000" u="sng" dirty="0" smtClean="0"/>
          </a:p>
          <a:p>
            <a:pPr marL="457200" lvl="1" indent="0">
              <a:buNone/>
            </a:pPr>
            <a:r>
              <a:rPr lang="en-US" sz="4000" u="sng" dirty="0" smtClean="0"/>
              <a:t>B  A N      A  N     A</a:t>
            </a:r>
            <a:r>
              <a:rPr lang="en-US" sz="4000" dirty="0" smtClean="0"/>
              <a:t>  </a:t>
            </a:r>
            <a:endParaRPr lang="en-US" sz="4000" dirty="0"/>
          </a:p>
        </p:txBody>
      </p:sp>
    </p:spTree>
    <p:extLst>
      <p:ext uri="{BB962C8B-B14F-4D97-AF65-F5344CB8AC3E}">
        <p14:creationId xmlns:p14="http://schemas.microsoft.com/office/powerpoint/2010/main" val="1986940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Thinking Exercise </a:t>
            </a:r>
            <a:r>
              <a:rPr lang="en-US" dirty="0" smtClean="0"/>
              <a:t>4</a:t>
            </a:r>
            <a:endParaRPr lang="en-US" dirty="0"/>
          </a:p>
        </p:txBody>
      </p:sp>
      <p:sp>
        <p:nvSpPr>
          <p:cNvPr id="3" name="Content Placeholder 2"/>
          <p:cNvSpPr>
            <a:spLocks noGrp="1"/>
          </p:cNvSpPr>
          <p:nvPr>
            <p:ph idx="1"/>
          </p:nvPr>
        </p:nvSpPr>
        <p:spPr/>
        <p:txBody>
          <a:bodyPr/>
          <a:lstStyle/>
          <a:p>
            <a:r>
              <a:rPr lang="en-US" dirty="0"/>
              <a:t>FINDING </a:t>
            </a:r>
            <a:r>
              <a:rPr lang="en-US" dirty="0" smtClean="0"/>
              <a:t>PATTERNS</a:t>
            </a:r>
          </a:p>
          <a:p>
            <a:endParaRPr lang="en-US" dirty="0"/>
          </a:p>
          <a:p>
            <a:pPr marL="0" indent="0">
              <a:buNone/>
            </a:pPr>
            <a:r>
              <a:rPr lang="en-US" dirty="0"/>
              <a:t>Where does Z go:        </a:t>
            </a:r>
            <a:r>
              <a:rPr lang="en-US" u="sng" dirty="0"/>
              <a:t>A              EF      HI     KLMN               T           VWXY</a:t>
            </a:r>
            <a:endParaRPr lang="en-US" dirty="0"/>
          </a:p>
          <a:p>
            <a:pPr marL="0" indent="0">
              <a:buNone/>
            </a:pPr>
            <a:r>
              <a:rPr lang="en-US" dirty="0"/>
              <a:t>                                          BCD            G         J                OPQRS         U</a:t>
            </a:r>
          </a:p>
          <a:p>
            <a:endParaRPr lang="en-US" dirty="0" smtClean="0"/>
          </a:p>
          <a:p>
            <a:r>
              <a:rPr lang="en-US" dirty="0"/>
              <a:t>Answer: Z goes on top of the line with all the other letters that contain straight lines.</a:t>
            </a:r>
          </a:p>
        </p:txBody>
      </p:sp>
    </p:spTree>
    <p:extLst>
      <p:ext uri="{BB962C8B-B14F-4D97-AF65-F5344CB8AC3E}">
        <p14:creationId xmlns:p14="http://schemas.microsoft.com/office/powerpoint/2010/main" val="249761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9DA8F-4D5B-44AF-9916-8395614CF7C0}"/>
              </a:ext>
            </a:extLst>
          </p:cNvPr>
          <p:cNvSpPr>
            <a:spLocks noGrp="1"/>
          </p:cNvSpPr>
          <p:nvPr>
            <p:ph type="title"/>
          </p:nvPr>
        </p:nvSpPr>
        <p:spPr>
          <a:xfrm>
            <a:off x="838200" y="164023"/>
            <a:ext cx="10515600" cy="971603"/>
          </a:xfrm>
        </p:spPr>
        <p:txBody>
          <a:bodyPr/>
          <a:lstStyle/>
          <a:p>
            <a:r>
              <a:rPr lang="en-US" dirty="0"/>
              <a:t>Critical Thinking Exercise 3</a:t>
            </a:r>
          </a:p>
        </p:txBody>
      </p:sp>
      <p:sp>
        <p:nvSpPr>
          <p:cNvPr id="3" name="Content Placeholder 2">
            <a:extLst>
              <a:ext uri="{FF2B5EF4-FFF2-40B4-BE49-F238E27FC236}">
                <a16:creationId xmlns:a16="http://schemas.microsoft.com/office/drawing/2014/main" id="{94F552CC-F4B8-41C3-8110-D1CBC07888D2}"/>
              </a:ext>
            </a:extLst>
          </p:cNvPr>
          <p:cNvSpPr>
            <a:spLocks noGrp="1"/>
          </p:cNvSpPr>
          <p:nvPr>
            <p:ph idx="1"/>
          </p:nvPr>
        </p:nvSpPr>
        <p:spPr>
          <a:xfrm>
            <a:off x="353962" y="1017640"/>
            <a:ext cx="11385754" cy="5663380"/>
          </a:xfrm>
        </p:spPr>
        <p:txBody>
          <a:bodyPr>
            <a:noAutofit/>
          </a:bodyPr>
          <a:lstStyle/>
          <a:p>
            <a:r>
              <a:rPr lang="en-US" dirty="0"/>
              <a:t>Richard finds an expensive looking ring in the school hallway one day. It has no name on it, and it’s not near anyone’s locker. </a:t>
            </a:r>
          </a:p>
          <a:p>
            <a:pPr marL="236538" indent="0">
              <a:spcBef>
                <a:spcPts val="0"/>
              </a:spcBef>
              <a:buNone/>
            </a:pPr>
            <a:r>
              <a:rPr lang="en-US" dirty="0"/>
              <a:t>Should he: </a:t>
            </a:r>
          </a:p>
          <a:p>
            <a:pPr marL="236538" indent="0">
              <a:buNone/>
            </a:pPr>
            <a:r>
              <a:rPr lang="en-US" dirty="0"/>
              <a:t>		A) Give it to lost and found </a:t>
            </a:r>
          </a:p>
          <a:p>
            <a:pPr marL="236538" indent="0">
              <a:buNone/>
            </a:pPr>
            <a:r>
              <a:rPr lang="en-US" dirty="0"/>
              <a:t>		B) Ask if it belongs to anyone there </a:t>
            </a:r>
          </a:p>
          <a:p>
            <a:pPr marL="236538" indent="0">
              <a:buNone/>
            </a:pPr>
            <a:r>
              <a:rPr lang="en-US" dirty="0"/>
              <a:t>		C) Keep it and not say anything</a:t>
            </a:r>
          </a:p>
          <a:p>
            <a:pPr marL="236538" indent="-236538"/>
            <a:r>
              <a:rPr lang="en-US" dirty="0"/>
              <a:t>Coach Nelson has caught two of his star basketball players vandalizing school property. The rule is that they must be suspended. If that happens their team loses the upcoming semi-finals. If the coach keeps quiet they’ll surely win, but he could lose his job.</a:t>
            </a:r>
          </a:p>
          <a:p>
            <a:pPr marL="236538" indent="0">
              <a:spcBef>
                <a:spcPts val="0"/>
              </a:spcBef>
              <a:buNone/>
            </a:pPr>
            <a:r>
              <a:rPr lang="en-US" dirty="0"/>
              <a:t>Should the coach: </a:t>
            </a:r>
          </a:p>
          <a:p>
            <a:pPr marL="236538" indent="0">
              <a:buNone/>
            </a:pPr>
            <a:r>
              <a:rPr lang="en-US" dirty="0"/>
              <a:t>		A) Suspend the two players and obey the rules</a:t>
            </a:r>
          </a:p>
          <a:p>
            <a:pPr marL="236538" indent="0">
              <a:buNone/>
            </a:pPr>
            <a:r>
              <a:rPr lang="en-US" dirty="0"/>
              <a:t>		B) Pretend he never saw them</a:t>
            </a:r>
          </a:p>
        </p:txBody>
      </p:sp>
    </p:spTree>
    <p:extLst>
      <p:ext uri="{BB962C8B-B14F-4D97-AF65-F5344CB8AC3E}">
        <p14:creationId xmlns:p14="http://schemas.microsoft.com/office/powerpoint/2010/main" val="27034146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9DA8F-4D5B-44AF-9916-8395614CF7C0}"/>
              </a:ext>
            </a:extLst>
          </p:cNvPr>
          <p:cNvSpPr>
            <a:spLocks noGrp="1"/>
          </p:cNvSpPr>
          <p:nvPr>
            <p:ph type="title"/>
          </p:nvPr>
        </p:nvSpPr>
        <p:spPr>
          <a:xfrm>
            <a:off x="838200" y="164023"/>
            <a:ext cx="10515600" cy="971603"/>
          </a:xfrm>
        </p:spPr>
        <p:txBody>
          <a:bodyPr/>
          <a:lstStyle/>
          <a:p>
            <a:r>
              <a:rPr lang="en-US" dirty="0"/>
              <a:t>Critical Thinking Exercise 3 (cont.)</a:t>
            </a:r>
          </a:p>
        </p:txBody>
      </p:sp>
      <p:sp>
        <p:nvSpPr>
          <p:cNvPr id="3" name="Content Placeholder 2">
            <a:extLst>
              <a:ext uri="{FF2B5EF4-FFF2-40B4-BE49-F238E27FC236}">
                <a16:creationId xmlns:a16="http://schemas.microsoft.com/office/drawing/2014/main" id="{94F552CC-F4B8-41C3-8110-D1CBC07888D2}"/>
              </a:ext>
            </a:extLst>
          </p:cNvPr>
          <p:cNvSpPr>
            <a:spLocks noGrp="1"/>
          </p:cNvSpPr>
          <p:nvPr>
            <p:ph idx="1"/>
          </p:nvPr>
        </p:nvSpPr>
        <p:spPr>
          <a:xfrm>
            <a:off x="838200" y="1032388"/>
            <a:ext cx="10515600" cy="5663380"/>
          </a:xfrm>
        </p:spPr>
        <p:txBody>
          <a:bodyPr>
            <a:normAutofit/>
          </a:bodyPr>
          <a:lstStyle/>
          <a:p>
            <a:r>
              <a:rPr lang="en-US" dirty="0"/>
              <a:t>Nick overhears two students bragging about having posted some inappropriate images of a female student online for a joke.</a:t>
            </a:r>
          </a:p>
          <a:p>
            <a:pPr marL="236538" indent="0">
              <a:buNone/>
            </a:pPr>
            <a:r>
              <a:rPr lang="en-US" dirty="0"/>
              <a:t>Should he: </a:t>
            </a:r>
          </a:p>
          <a:p>
            <a:pPr marL="236538" indent="0">
              <a:buNone/>
            </a:pPr>
            <a:r>
              <a:rPr lang="en-US" dirty="0"/>
              <a:t>		A) Mind his own business </a:t>
            </a:r>
          </a:p>
          <a:p>
            <a:pPr marL="236538" indent="0">
              <a:buNone/>
            </a:pPr>
            <a:r>
              <a:rPr lang="en-US" dirty="0"/>
              <a:t>		B) Report the incident to the school principal </a:t>
            </a:r>
          </a:p>
          <a:p>
            <a:pPr marL="236538" indent="0">
              <a:buNone/>
            </a:pPr>
            <a:r>
              <a:rPr lang="en-US" dirty="0"/>
              <a:t>		C) Confront the boys and defend the student</a:t>
            </a:r>
          </a:p>
          <a:p>
            <a:pPr marL="236538" indent="-236538"/>
            <a:r>
              <a:rPr lang="en-US" dirty="0"/>
              <a:t>You witness a bank robbery, and follow the perpetrator down an alleyway. He stops at an orphanage and gives them all the money.</a:t>
            </a:r>
          </a:p>
          <a:p>
            <a:pPr marL="236538" indent="0">
              <a:buNone/>
            </a:pPr>
            <a:r>
              <a:rPr lang="en-US" dirty="0"/>
              <a:t>Would you: </a:t>
            </a:r>
          </a:p>
          <a:p>
            <a:pPr marL="236538" indent="0">
              <a:buNone/>
            </a:pPr>
            <a:r>
              <a:rPr lang="en-US" dirty="0"/>
              <a:t>		A) Report the man to police since he committed a crime</a:t>
            </a:r>
          </a:p>
          <a:p>
            <a:pPr marL="236538" indent="0">
              <a:buNone/>
            </a:pPr>
            <a:r>
              <a:rPr lang="en-US" dirty="0"/>
              <a:t>		B) Leave him alone because you saw him do a good deed</a:t>
            </a:r>
          </a:p>
        </p:txBody>
      </p:sp>
    </p:spTree>
    <p:extLst>
      <p:ext uri="{BB962C8B-B14F-4D97-AF65-F5344CB8AC3E}">
        <p14:creationId xmlns:p14="http://schemas.microsoft.com/office/powerpoint/2010/main" val="26716392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7CB4-565A-468F-B440-73342A48276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2491CE4-9ED0-4E19-A9E2-E4188BA372FD}"/>
              </a:ext>
            </a:extLst>
          </p:cNvPr>
          <p:cNvSpPr>
            <a:spLocks noGrp="1"/>
          </p:cNvSpPr>
          <p:nvPr>
            <p:ph idx="1"/>
          </p:nvPr>
        </p:nvSpPr>
        <p:spPr/>
        <p:txBody>
          <a:bodyPr/>
          <a:lstStyle/>
          <a:p>
            <a:r>
              <a:rPr lang="en-US" dirty="0"/>
              <a:t>Look at the following sentence and try to answer the questions:</a:t>
            </a:r>
          </a:p>
          <a:p>
            <a:pPr marL="0" indent="0">
              <a:buNone/>
            </a:pPr>
            <a:r>
              <a:rPr lang="en-US" dirty="0"/>
              <a:t>	TEN GRIFTY SNOLS CLOPPERED ALONG THE GRANCHY GAK.</a:t>
            </a:r>
          </a:p>
          <a:p>
            <a:r>
              <a:rPr lang="en-US" dirty="0"/>
              <a:t>Questions:</a:t>
            </a:r>
          </a:p>
          <a:p>
            <a:pPr lvl="1"/>
            <a:r>
              <a:rPr lang="en-US" dirty="0"/>
              <a:t>Who </a:t>
            </a:r>
            <a:r>
              <a:rPr lang="en-US" dirty="0" err="1"/>
              <a:t>cloppered</a:t>
            </a:r>
            <a:r>
              <a:rPr lang="en-US" dirty="0"/>
              <a:t> along the </a:t>
            </a:r>
            <a:r>
              <a:rPr lang="en-US" dirty="0" err="1"/>
              <a:t>gak</a:t>
            </a:r>
            <a:r>
              <a:rPr lang="en-US" dirty="0"/>
              <a:t>?</a:t>
            </a:r>
          </a:p>
          <a:p>
            <a:pPr lvl="1"/>
            <a:r>
              <a:rPr lang="en-US" dirty="0"/>
              <a:t>What did the </a:t>
            </a:r>
            <a:r>
              <a:rPr lang="en-US" dirty="0" err="1"/>
              <a:t>snols</a:t>
            </a:r>
            <a:r>
              <a:rPr lang="en-US" dirty="0"/>
              <a:t> do?</a:t>
            </a:r>
          </a:p>
          <a:p>
            <a:pPr lvl="1"/>
            <a:r>
              <a:rPr lang="en-US" dirty="0"/>
              <a:t>What kind of </a:t>
            </a:r>
            <a:r>
              <a:rPr lang="en-US" dirty="0" err="1"/>
              <a:t>snols</a:t>
            </a:r>
            <a:r>
              <a:rPr lang="en-US" dirty="0"/>
              <a:t> were they?</a:t>
            </a:r>
          </a:p>
          <a:p>
            <a:pPr lvl="1"/>
            <a:r>
              <a:rPr lang="en-US" dirty="0"/>
              <a:t>Where did they clopper?</a:t>
            </a:r>
          </a:p>
          <a:p>
            <a:r>
              <a:rPr lang="en-US" dirty="0"/>
              <a:t>Do you understand what the sentence means? </a:t>
            </a:r>
            <a:br>
              <a:rPr lang="en-US" dirty="0"/>
            </a:br>
            <a:r>
              <a:rPr lang="en-US" dirty="0"/>
              <a:t>Of course not. It is nonsense. </a:t>
            </a:r>
            <a:br>
              <a:rPr lang="en-US" dirty="0"/>
            </a:br>
            <a:r>
              <a:rPr lang="en-US" dirty="0"/>
              <a:t>Can you answer the questions? Yes.</a:t>
            </a:r>
          </a:p>
          <a:p>
            <a:pPr lvl="1"/>
            <a:endParaRPr lang="en-US" dirty="0"/>
          </a:p>
        </p:txBody>
      </p:sp>
    </p:spTree>
    <p:extLst>
      <p:ext uri="{BB962C8B-B14F-4D97-AF65-F5344CB8AC3E}">
        <p14:creationId xmlns:p14="http://schemas.microsoft.com/office/powerpoint/2010/main" val="1980922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DD58B-41A3-40BA-A1D1-7B6A52324990}"/>
              </a:ext>
            </a:extLst>
          </p:cNvPr>
          <p:cNvSpPr>
            <a:spLocks noGrp="1"/>
          </p:cNvSpPr>
          <p:nvPr>
            <p:ph type="title"/>
          </p:nvPr>
        </p:nvSpPr>
        <p:spPr/>
        <p:txBody>
          <a:bodyPr/>
          <a:lstStyle/>
          <a:p>
            <a:r>
              <a:rPr lang="en-US" dirty="0"/>
              <a:t>Practicing Critical Thinking</a:t>
            </a:r>
          </a:p>
        </p:txBody>
      </p:sp>
      <p:sp>
        <p:nvSpPr>
          <p:cNvPr id="3" name="Content Placeholder 2">
            <a:extLst>
              <a:ext uri="{FF2B5EF4-FFF2-40B4-BE49-F238E27FC236}">
                <a16:creationId xmlns:a16="http://schemas.microsoft.com/office/drawing/2014/main" id="{5873618E-B071-4D7D-A95E-19411AB5272E}"/>
              </a:ext>
            </a:extLst>
          </p:cNvPr>
          <p:cNvSpPr>
            <a:spLocks noGrp="1"/>
          </p:cNvSpPr>
          <p:nvPr>
            <p:ph idx="1"/>
          </p:nvPr>
        </p:nvSpPr>
        <p:spPr/>
        <p:txBody>
          <a:bodyPr/>
          <a:lstStyle/>
          <a:p>
            <a:r>
              <a:rPr lang="en-US" dirty="0"/>
              <a:t>“Hot spots”: issues that trigger strong emotional reactions. </a:t>
            </a:r>
          </a:p>
          <a:p>
            <a:r>
              <a:rPr lang="en-US" dirty="0"/>
              <a:t>Topics may include:</a:t>
            </a:r>
          </a:p>
          <a:p>
            <a:pPr lvl="1"/>
            <a:r>
              <a:rPr lang="en-US" dirty="0"/>
              <a:t>Abortion</a:t>
            </a:r>
          </a:p>
          <a:p>
            <a:pPr lvl="1"/>
            <a:r>
              <a:rPr lang="en-US" dirty="0"/>
              <a:t>Gay and lesbian rights</a:t>
            </a:r>
          </a:p>
          <a:p>
            <a:pPr lvl="1"/>
            <a:r>
              <a:rPr lang="en-US" dirty="0"/>
              <a:t>Capital punishment</a:t>
            </a:r>
          </a:p>
          <a:p>
            <a:pPr lvl="1"/>
            <a:r>
              <a:rPr lang="en-US" dirty="0"/>
              <a:t>Drugs</a:t>
            </a:r>
          </a:p>
          <a:p>
            <a:pPr lvl="1"/>
            <a:r>
              <a:rPr lang="en-US" dirty="0"/>
              <a:t>Cultures</a:t>
            </a:r>
          </a:p>
          <a:p>
            <a:pPr lvl="1"/>
            <a:r>
              <a:rPr lang="en-US" dirty="0"/>
              <a:t>Position of women</a:t>
            </a:r>
          </a:p>
          <a:p>
            <a:pPr lvl="1"/>
            <a:r>
              <a:rPr lang="en-US" dirty="0"/>
              <a:t>…</a:t>
            </a:r>
          </a:p>
        </p:txBody>
      </p:sp>
    </p:spTree>
    <p:extLst>
      <p:ext uri="{BB962C8B-B14F-4D97-AF65-F5344CB8AC3E}">
        <p14:creationId xmlns:p14="http://schemas.microsoft.com/office/powerpoint/2010/main" val="2620686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E56E6C-442B-4CAF-BA11-9683425861B9}"/>
              </a:ext>
            </a:extLst>
          </p:cNvPr>
          <p:cNvSpPr>
            <a:spLocks noGrp="1"/>
          </p:cNvSpPr>
          <p:nvPr>
            <p:ph idx="1"/>
          </p:nvPr>
        </p:nvSpPr>
        <p:spPr>
          <a:xfrm>
            <a:off x="838200" y="678426"/>
            <a:ext cx="10515600" cy="5498537"/>
          </a:xfrm>
        </p:spPr>
        <p:txBody>
          <a:bodyPr>
            <a:normAutofit lnSpcReduction="10000"/>
          </a:bodyPr>
          <a:lstStyle/>
          <a:p>
            <a:r>
              <a:rPr lang="en-US" dirty="0"/>
              <a:t>It is possible to answer the questions related to a topic without thinking much.</a:t>
            </a:r>
          </a:p>
          <a:p>
            <a:endParaRPr lang="en-US" dirty="0"/>
          </a:p>
          <a:p>
            <a:r>
              <a:rPr lang="en-US" dirty="0"/>
              <a:t>Taking this into consideration, what we want is to </a:t>
            </a:r>
            <a:r>
              <a:rPr lang="en-US" dirty="0" smtClean="0"/>
              <a:t>our </a:t>
            </a:r>
            <a:r>
              <a:rPr lang="en-US" dirty="0"/>
              <a:t>ability to understand, analyze and evaluate the information presented.</a:t>
            </a:r>
          </a:p>
          <a:p>
            <a:endParaRPr lang="en-US" dirty="0"/>
          </a:p>
          <a:p>
            <a:r>
              <a:rPr lang="en-US" dirty="0"/>
              <a:t>Attend to </a:t>
            </a:r>
            <a:r>
              <a:rPr lang="en-US" dirty="0" smtClean="0"/>
              <a:t>their </a:t>
            </a:r>
            <a:r>
              <a:rPr lang="en-US" dirty="0"/>
              <a:t>own thinking process and avoid thinking errors is crucial.</a:t>
            </a:r>
          </a:p>
          <a:p>
            <a:endParaRPr lang="en-US" dirty="0"/>
          </a:p>
          <a:p>
            <a:pPr>
              <a:buFont typeface="Wingdings" panose="05000000000000000000" pitchFamily="2" charset="2"/>
              <a:buChar char="à"/>
            </a:pPr>
            <a:r>
              <a:rPr lang="en-US" dirty="0">
                <a:sym typeface="Wingdings" panose="05000000000000000000" pitchFamily="2" charset="2"/>
              </a:rPr>
              <a:t>Critical thinking skills: YES</a:t>
            </a:r>
          </a:p>
          <a:p>
            <a:pPr marL="0" indent="0">
              <a:buNone/>
            </a:pPr>
            <a:r>
              <a:rPr lang="en-US" dirty="0">
                <a:sym typeface="Wingdings" panose="05000000000000000000" pitchFamily="2" charset="2"/>
              </a:rPr>
              <a:t>because it serves a very important purpose: to prepare </a:t>
            </a:r>
            <a:r>
              <a:rPr lang="en-US" dirty="0" smtClean="0">
                <a:sym typeface="Wingdings" panose="05000000000000000000" pitchFamily="2" charset="2"/>
              </a:rPr>
              <a:t>you </a:t>
            </a:r>
            <a:r>
              <a:rPr lang="en-US" dirty="0">
                <a:sym typeface="Wingdings" panose="05000000000000000000" pitchFamily="2" charset="2"/>
              </a:rPr>
              <a:t>for a world that is different from the one in the classroom. </a:t>
            </a:r>
            <a:endParaRPr lang="en-US" dirty="0"/>
          </a:p>
        </p:txBody>
      </p:sp>
    </p:spTree>
    <p:extLst>
      <p:ext uri="{BB962C8B-B14F-4D97-AF65-F5344CB8AC3E}">
        <p14:creationId xmlns:p14="http://schemas.microsoft.com/office/powerpoint/2010/main" val="152639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A23DF6-F527-4071-A086-5BE6C8649EB2}"/>
              </a:ext>
            </a:extLst>
          </p:cNvPr>
          <p:cNvSpPr>
            <a:spLocks noGrp="1"/>
          </p:cNvSpPr>
          <p:nvPr>
            <p:ph idx="1"/>
          </p:nvPr>
        </p:nvSpPr>
        <p:spPr>
          <a:xfrm>
            <a:off x="852948" y="266700"/>
            <a:ext cx="10515600" cy="5954508"/>
          </a:xfrm>
        </p:spPr>
        <p:txBody>
          <a:bodyPr>
            <a:normAutofit lnSpcReduction="10000"/>
          </a:bodyPr>
          <a:lstStyle/>
          <a:p>
            <a:pPr marL="0" indent="0">
              <a:buNone/>
            </a:pPr>
            <a:r>
              <a:rPr lang="en-US" sz="3400" dirty="0"/>
              <a:t>Let’s take a look at some quotes on critical thinking</a:t>
            </a:r>
          </a:p>
          <a:p>
            <a:pPr lvl="1"/>
            <a:endParaRPr lang="en-US" sz="3400" dirty="0"/>
          </a:p>
          <a:p>
            <a:pPr lvl="1">
              <a:spcBef>
                <a:spcPts val="1200"/>
              </a:spcBef>
              <a:spcAft>
                <a:spcPts val="1200"/>
              </a:spcAft>
            </a:pPr>
            <a:r>
              <a:rPr lang="en-US" sz="3200" dirty="0">
                <a:latin typeface="Calibri (Body)"/>
              </a:rPr>
              <a:t>It is the mark of an educated mind to be able to entertain thought without accepting it. (Aristotle)</a:t>
            </a:r>
          </a:p>
          <a:p>
            <a:pPr lvl="1">
              <a:spcBef>
                <a:spcPts val="1200"/>
              </a:spcBef>
              <a:spcAft>
                <a:spcPts val="1200"/>
              </a:spcAft>
            </a:pPr>
            <a:r>
              <a:rPr lang="vi-VN" sz="3200" dirty="0">
                <a:latin typeface="Calibri (Body)"/>
              </a:rPr>
              <a:t>Chỉ có trình độ của một người có học mới có thể thấu cảm được tư tưởng (quan niệm </a:t>
            </a:r>
            <a:r>
              <a:rPr lang="en-US" sz="3200" dirty="0" err="1" smtClean="0">
                <a:latin typeface="Calibri (Body)"/>
              </a:rPr>
              <a:t>của</a:t>
            </a:r>
            <a:r>
              <a:rPr lang="en-US" sz="3200" dirty="0" smtClean="0">
                <a:latin typeface="Calibri (Body)"/>
              </a:rPr>
              <a:t> </a:t>
            </a:r>
            <a:r>
              <a:rPr lang="en-US" sz="3200" dirty="0" err="1" smtClean="0">
                <a:latin typeface="Calibri (Body)"/>
              </a:rPr>
              <a:t>người</a:t>
            </a:r>
            <a:r>
              <a:rPr lang="en-US" sz="3200" dirty="0" smtClean="0">
                <a:latin typeface="Calibri (Body)"/>
              </a:rPr>
              <a:t> </a:t>
            </a:r>
            <a:r>
              <a:rPr lang="en-US" sz="3200" dirty="0" err="1" smtClean="0">
                <a:latin typeface="Calibri (Body)"/>
              </a:rPr>
              <a:t>khác</a:t>
            </a:r>
            <a:r>
              <a:rPr lang="vi-VN" sz="3200" dirty="0" smtClean="0">
                <a:latin typeface="Calibri (Body)"/>
              </a:rPr>
              <a:t>) </a:t>
            </a:r>
            <a:r>
              <a:rPr lang="vi-VN" sz="3200" dirty="0">
                <a:latin typeface="Calibri (Body)"/>
              </a:rPr>
              <a:t>mà không chấp nhận hay cho </a:t>
            </a:r>
            <a:r>
              <a:rPr lang="vi-VN" sz="3200" dirty="0" smtClean="0">
                <a:latin typeface="Calibri (Body)"/>
              </a:rPr>
              <a:t>đ</a:t>
            </a:r>
            <a:r>
              <a:rPr lang="en-US" sz="3200" dirty="0">
                <a:latin typeface="Calibri (Body)"/>
              </a:rPr>
              <a:t>ó</a:t>
            </a:r>
            <a:r>
              <a:rPr lang="vi-VN" sz="3200" dirty="0" smtClean="0">
                <a:latin typeface="Calibri (Body)"/>
              </a:rPr>
              <a:t> </a:t>
            </a:r>
            <a:r>
              <a:rPr lang="vi-VN" sz="3200" dirty="0">
                <a:latin typeface="Calibri (Body)"/>
              </a:rPr>
              <a:t>là đúng hay </a:t>
            </a:r>
            <a:r>
              <a:rPr lang="vi-VN" sz="3200" dirty="0" smtClean="0">
                <a:latin typeface="Calibri (Body)"/>
              </a:rPr>
              <a:t>sai</a:t>
            </a:r>
            <a:r>
              <a:rPr lang="en-US" sz="3200" dirty="0" smtClean="0">
                <a:latin typeface="Calibri (Body)"/>
              </a:rPr>
              <a:t>.</a:t>
            </a:r>
            <a:endParaRPr lang="en-US" sz="3200" dirty="0">
              <a:latin typeface="Calibri (Body)"/>
            </a:endParaRPr>
          </a:p>
          <a:p>
            <a:pPr lvl="1">
              <a:spcBef>
                <a:spcPts val="1200"/>
              </a:spcBef>
              <a:spcAft>
                <a:spcPts val="1200"/>
              </a:spcAft>
            </a:pPr>
            <a:r>
              <a:rPr lang="en-US" sz="3200" dirty="0">
                <a:latin typeface="Calibri (Body)"/>
              </a:rPr>
              <a:t>Doubt is not a pleasant condition, but certainty is absurd</a:t>
            </a:r>
            <a:r>
              <a:rPr lang="en-US" sz="3200" dirty="0" smtClean="0">
                <a:latin typeface="Calibri (Body)"/>
              </a:rPr>
              <a:t>. </a:t>
            </a:r>
            <a:r>
              <a:rPr lang="en-US" sz="3200" dirty="0">
                <a:latin typeface="Calibri (Body)"/>
              </a:rPr>
              <a:t>(Voltaire</a:t>
            </a:r>
            <a:r>
              <a:rPr lang="en-US" sz="3200" dirty="0" smtClean="0">
                <a:latin typeface="Calibri (Body)"/>
              </a:rPr>
              <a:t>)</a:t>
            </a:r>
          </a:p>
          <a:p>
            <a:pPr lvl="1">
              <a:spcBef>
                <a:spcPts val="1200"/>
              </a:spcBef>
              <a:spcAft>
                <a:spcPts val="1200"/>
              </a:spcAft>
            </a:pPr>
            <a:r>
              <a:rPr lang="vi-VN" sz="3200" dirty="0">
                <a:latin typeface="Calibri (Body)"/>
              </a:rPr>
              <a:t>Nghi ngờ không phải một trạng thái dễ chịu, nhưng tin chắc thì thật ngu xuẩn.</a:t>
            </a:r>
            <a:endParaRPr lang="en-US" sz="3200" dirty="0">
              <a:latin typeface="Calibri (Body)"/>
            </a:endParaRPr>
          </a:p>
          <a:p>
            <a:pPr lvl="1"/>
            <a:endParaRPr lang="en-US" sz="3400" dirty="0"/>
          </a:p>
        </p:txBody>
      </p:sp>
    </p:spTree>
    <p:extLst>
      <p:ext uri="{BB962C8B-B14F-4D97-AF65-F5344CB8AC3E}">
        <p14:creationId xmlns:p14="http://schemas.microsoft.com/office/powerpoint/2010/main" val="100187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6EFF-BA0E-4CD7-BB2F-49A34D8D05F4}"/>
              </a:ext>
            </a:extLst>
          </p:cNvPr>
          <p:cNvSpPr>
            <a:spLocks noGrp="1"/>
          </p:cNvSpPr>
          <p:nvPr>
            <p:ph type="title"/>
          </p:nvPr>
        </p:nvSpPr>
        <p:spPr/>
        <p:txBody>
          <a:bodyPr/>
          <a:lstStyle/>
          <a:p>
            <a:r>
              <a:rPr lang="en-US" dirty="0"/>
              <a:t>WHAT IS CRITICAL THINKING?</a:t>
            </a:r>
          </a:p>
        </p:txBody>
      </p:sp>
      <p:sp>
        <p:nvSpPr>
          <p:cNvPr id="3" name="Content Placeholder 2">
            <a:extLst>
              <a:ext uri="{FF2B5EF4-FFF2-40B4-BE49-F238E27FC236}">
                <a16:creationId xmlns:a16="http://schemas.microsoft.com/office/drawing/2014/main" id="{78981D2E-CFCE-491F-969C-F000FD24BF7F}"/>
              </a:ext>
            </a:extLst>
          </p:cNvPr>
          <p:cNvSpPr>
            <a:spLocks noGrp="1"/>
          </p:cNvSpPr>
          <p:nvPr>
            <p:ph idx="1"/>
          </p:nvPr>
        </p:nvSpPr>
        <p:spPr>
          <a:xfrm>
            <a:off x="412956" y="1825625"/>
            <a:ext cx="6415548" cy="4351338"/>
          </a:xfrm>
        </p:spPr>
        <p:txBody>
          <a:bodyPr/>
          <a:lstStyle/>
          <a:p>
            <a:r>
              <a:rPr lang="en-US" dirty="0"/>
              <a:t>Critical thinking is a combination of skills:</a:t>
            </a:r>
          </a:p>
          <a:p>
            <a:pPr marL="693738"/>
            <a:r>
              <a:rPr lang="en-US" dirty="0"/>
              <a:t>Analyzing</a:t>
            </a:r>
          </a:p>
          <a:p>
            <a:pPr marL="693738"/>
            <a:r>
              <a:rPr lang="en-US" dirty="0" smtClean="0"/>
              <a:t>Evaluating</a:t>
            </a:r>
          </a:p>
          <a:p>
            <a:pPr marL="693738"/>
            <a:r>
              <a:rPr lang="en-US" dirty="0"/>
              <a:t>Reasoning</a:t>
            </a:r>
          </a:p>
          <a:p>
            <a:pPr marL="693738"/>
            <a:r>
              <a:rPr lang="en-US" dirty="0"/>
              <a:t>Problem Solving</a:t>
            </a:r>
          </a:p>
          <a:p>
            <a:pPr marL="693738"/>
            <a:r>
              <a:rPr lang="en-US" dirty="0"/>
              <a:t>Decision Making</a:t>
            </a:r>
          </a:p>
        </p:txBody>
      </p:sp>
      <p:pic>
        <p:nvPicPr>
          <p:cNvPr id="4" name="Picture 3" descr="C:\Users\Truong Minh Fi\Desktop\critical_thinking_skills.jpg">
            <a:extLst>
              <a:ext uri="{FF2B5EF4-FFF2-40B4-BE49-F238E27FC236}">
                <a16:creationId xmlns:a16="http://schemas.microsoft.com/office/drawing/2014/main" id="{AA35AA6A-A3A6-495F-97F4-DD0AB296F95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57723" y="2242856"/>
            <a:ext cx="5662561" cy="4246435"/>
          </a:xfrm>
          <a:prstGeom prst="rect">
            <a:avLst/>
          </a:prstGeom>
          <a:noFill/>
          <a:ln>
            <a:noFill/>
          </a:ln>
        </p:spPr>
      </p:pic>
    </p:spTree>
    <p:extLst>
      <p:ext uri="{BB962C8B-B14F-4D97-AF65-F5344CB8AC3E}">
        <p14:creationId xmlns:p14="http://schemas.microsoft.com/office/powerpoint/2010/main" val="57164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A4E8-163A-419D-A6E9-1E48066A4B2E}"/>
              </a:ext>
            </a:extLst>
          </p:cNvPr>
          <p:cNvSpPr>
            <a:spLocks noGrp="1"/>
          </p:cNvSpPr>
          <p:nvPr>
            <p:ph type="title"/>
          </p:nvPr>
        </p:nvSpPr>
        <p:spPr/>
        <p:txBody>
          <a:bodyPr/>
          <a:lstStyle/>
          <a:p>
            <a:r>
              <a:rPr lang="en-US" dirty="0"/>
              <a:t>AND WHO IS A CRITICAL THINKER?</a:t>
            </a:r>
          </a:p>
        </p:txBody>
      </p:sp>
      <p:sp>
        <p:nvSpPr>
          <p:cNvPr id="3" name="Content Placeholder 2">
            <a:extLst>
              <a:ext uri="{FF2B5EF4-FFF2-40B4-BE49-F238E27FC236}">
                <a16:creationId xmlns:a16="http://schemas.microsoft.com/office/drawing/2014/main" id="{25B13BC7-76A1-405B-BC18-9BAB9DC153B3}"/>
              </a:ext>
            </a:extLst>
          </p:cNvPr>
          <p:cNvSpPr>
            <a:spLocks noGrp="1"/>
          </p:cNvSpPr>
          <p:nvPr>
            <p:ph idx="1"/>
          </p:nvPr>
        </p:nvSpPr>
        <p:spPr/>
        <p:txBody>
          <a:bodyPr/>
          <a:lstStyle/>
          <a:p>
            <a:r>
              <a:rPr lang="en-US" dirty="0"/>
              <a:t>A critical thinker is someone who explores and considers as many possibilities as they can. </a:t>
            </a:r>
          </a:p>
          <a:p>
            <a:r>
              <a:rPr lang="en-US" dirty="0"/>
              <a:t>Their thinking is not bound by rules, and they try their best not to use emotions to justify their ideas. </a:t>
            </a:r>
          </a:p>
          <a:p>
            <a:r>
              <a:rPr lang="en-US" dirty="0"/>
              <a:t>A critical thinker knows that they often have to follow rules, but is able to think outside them…</a:t>
            </a:r>
            <a:br>
              <a:rPr lang="en-US" dirty="0"/>
            </a:br>
            <a:r>
              <a:rPr lang="en-US" dirty="0"/>
              <a:t>Because many commonly accepted things and ideas might, in fact, be wrong.</a:t>
            </a:r>
          </a:p>
        </p:txBody>
      </p:sp>
    </p:spTree>
    <p:extLst>
      <p:ext uri="{BB962C8B-B14F-4D97-AF65-F5344CB8AC3E}">
        <p14:creationId xmlns:p14="http://schemas.microsoft.com/office/powerpoint/2010/main" val="1604925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81F738-49FC-4E6C-8454-32A282B2464F}"/>
              </a:ext>
            </a:extLst>
          </p:cNvPr>
          <p:cNvSpPr>
            <a:spLocks noGrp="1"/>
          </p:cNvSpPr>
          <p:nvPr>
            <p:ph idx="1"/>
          </p:nvPr>
        </p:nvSpPr>
        <p:spPr>
          <a:xfrm>
            <a:off x="838200" y="368710"/>
            <a:ext cx="10515600" cy="5808253"/>
          </a:xfrm>
        </p:spPr>
        <p:txBody>
          <a:bodyPr>
            <a:normAutofit/>
          </a:bodyPr>
          <a:lstStyle/>
          <a:p>
            <a:r>
              <a:rPr lang="en-US" dirty="0"/>
              <a:t>Learning to think critically means:</a:t>
            </a:r>
          </a:p>
          <a:p>
            <a:pPr marL="0" indent="0">
              <a:buNone/>
            </a:pPr>
            <a:endParaRPr lang="en-US" dirty="0"/>
          </a:p>
          <a:p>
            <a:pPr lvl="1"/>
            <a:r>
              <a:rPr lang="en-US" dirty="0"/>
              <a:t>Understanding that our way is not the only way. There is a whole world of people who think and understand things differently;</a:t>
            </a:r>
          </a:p>
          <a:p>
            <a:pPr lvl="1"/>
            <a:endParaRPr lang="en-US" dirty="0"/>
          </a:p>
          <a:p>
            <a:pPr lvl="1"/>
            <a:r>
              <a:rPr lang="en-US" dirty="0"/>
              <a:t>Being </a:t>
            </a:r>
            <a:r>
              <a:rPr lang="en-US" dirty="0" err="1"/>
              <a:t>sceptical</a:t>
            </a:r>
            <a:r>
              <a:rPr lang="en-US" dirty="0"/>
              <a:t> and suspicious, active, not passive;</a:t>
            </a:r>
          </a:p>
          <a:p>
            <a:pPr lvl="1"/>
            <a:endParaRPr lang="en-US" dirty="0"/>
          </a:p>
          <a:p>
            <a:pPr lvl="1"/>
            <a:r>
              <a:rPr lang="en-US" dirty="0"/>
              <a:t>Developing a positive self-concept and attitude towards learning;</a:t>
            </a:r>
          </a:p>
          <a:p>
            <a:pPr lvl="1"/>
            <a:endParaRPr lang="en-US" dirty="0"/>
          </a:p>
          <a:p>
            <a:pPr lvl="1"/>
            <a:r>
              <a:rPr lang="en-US" dirty="0"/>
              <a:t>Looking at a topic more closely- discovering and exploring;</a:t>
            </a:r>
          </a:p>
          <a:p>
            <a:pPr lvl="1"/>
            <a:endParaRPr lang="en-US" dirty="0"/>
          </a:p>
          <a:p>
            <a:pPr lvl="1"/>
            <a:r>
              <a:rPr lang="en-US" dirty="0"/>
              <a:t>Getting engaged in discussion with others, negotiating and cooperating;</a:t>
            </a:r>
          </a:p>
          <a:p>
            <a:pPr lvl="1"/>
            <a:endParaRPr lang="en-US" dirty="0"/>
          </a:p>
          <a:p>
            <a:pPr lvl="1"/>
            <a:endParaRPr lang="en-US" dirty="0"/>
          </a:p>
        </p:txBody>
      </p:sp>
    </p:spTree>
    <p:extLst>
      <p:ext uri="{BB962C8B-B14F-4D97-AF65-F5344CB8AC3E}">
        <p14:creationId xmlns:p14="http://schemas.microsoft.com/office/powerpoint/2010/main" val="40838653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81F738-49FC-4E6C-8454-32A282B2464F}"/>
              </a:ext>
            </a:extLst>
          </p:cNvPr>
          <p:cNvSpPr>
            <a:spLocks noGrp="1"/>
          </p:cNvSpPr>
          <p:nvPr>
            <p:ph idx="1"/>
          </p:nvPr>
        </p:nvSpPr>
        <p:spPr>
          <a:xfrm>
            <a:off x="838200" y="368710"/>
            <a:ext cx="10515600" cy="5808253"/>
          </a:xfrm>
        </p:spPr>
        <p:txBody>
          <a:bodyPr>
            <a:normAutofit/>
          </a:bodyPr>
          <a:lstStyle/>
          <a:p>
            <a:r>
              <a:rPr lang="en-US" dirty="0"/>
              <a:t>Learning to think critically means (cont.):</a:t>
            </a:r>
          </a:p>
          <a:p>
            <a:endParaRPr lang="en-US" dirty="0"/>
          </a:p>
          <a:p>
            <a:pPr lvl="1"/>
            <a:r>
              <a:rPr lang="en-US" dirty="0"/>
              <a:t>Bringing together ideas and making connections;</a:t>
            </a:r>
          </a:p>
          <a:p>
            <a:pPr lvl="1"/>
            <a:endParaRPr lang="en-US" dirty="0"/>
          </a:p>
          <a:p>
            <a:pPr lvl="1"/>
            <a:r>
              <a:rPr lang="en-US" dirty="0"/>
              <a:t>Testing out different alternatives and trying multiple perspectives;</a:t>
            </a:r>
          </a:p>
          <a:p>
            <a:pPr lvl="1"/>
            <a:endParaRPr lang="en-US" dirty="0"/>
          </a:p>
          <a:p>
            <a:pPr lvl="1"/>
            <a:r>
              <a:rPr lang="en-US" dirty="0"/>
              <a:t>Developing independence and problem-solving skills;</a:t>
            </a:r>
          </a:p>
          <a:p>
            <a:pPr lvl="1"/>
            <a:endParaRPr lang="en-US" dirty="0"/>
          </a:p>
          <a:p>
            <a:pPr lvl="1"/>
            <a:r>
              <a:rPr lang="en-US" dirty="0"/>
              <a:t>Respecting and understanding cultural diversity;</a:t>
            </a:r>
          </a:p>
          <a:p>
            <a:pPr lvl="1"/>
            <a:endParaRPr lang="en-US" dirty="0"/>
          </a:p>
          <a:p>
            <a:pPr lvl="1"/>
            <a:r>
              <a:rPr lang="en-US" dirty="0"/>
              <a:t>Looking for solutions that will work today and that will hopefully make tomorrow’s challenges easier.</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3042327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6B268-DED8-42B5-B641-634DEC0D336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FA12CBF-9BCC-49CE-A185-E968CC592820}"/>
              </a:ext>
            </a:extLst>
          </p:cNvPr>
          <p:cNvSpPr>
            <a:spLocks noGrp="1"/>
          </p:cNvSpPr>
          <p:nvPr>
            <p:ph idx="1"/>
          </p:nvPr>
        </p:nvSpPr>
        <p:spPr/>
        <p:txBody>
          <a:bodyPr/>
          <a:lstStyle/>
          <a:p>
            <a:r>
              <a:rPr lang="en-US" dirty="0"/>
              <a:t>Guided in this way, we will try to find our own answers to the questions we face every day in the classroom. </a:t>
            </a:r>
          </a:p>
          <a:p>
            <a:endParaRPr lang="en-US" dirty="0"/>
          </a:p>
          <a:p>
            <a:r>
              <a:rPr lang="en-US" dirty="0"/>
              <a:t>Answers which we care about. </a:t>
            </a:r>
          </a:p>
          <a:p>
            <a:endParaRPr lang="en-US" dirty="0"/>
          </a:p>
          <a:p>
            <a:r>
              <a:rPr lang="en-US" dirty="0"/>
              <a:t>Critical thinking creates a meaningful learning process so that we can remember long after we leave a classroom.</a:t>
            </a:r>
          </a:p>
        </p:txBody>
      </p:sp>
    </p:spTree>
    <p:extLst>
      <p:ext uri="{BB962C8B-B14F-4D97-AF65-F5344CB8AC3E}">
        <p14:creationId xmlns:p14="http://schemas.microsoft.com/office/powerpoint/2010/main" val="311727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916</Words>
  <Application>Microsoft Office PowerPoint</Application>
  <PresentationFormat>Widescreen</PresentationFormat>
  <Paragraphs>139</Paragraphs>
  <Slides>20</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(Body)</vt:lpstr>
      <vt:lpstr>Calibri Light</vt:lpstr>
      <vt:lpstr>Wingdings</vt:lpstr>
      <vt:lpstr>Office Theme</vt:lpstr>
      <vt:lpstr>Critical Thinking</vt:lpstr>
      <vt:lpstr>INTRODUCTION</vt:lpstr>
      <vt:lpstr>PowerPoint Presentation</vt:lpstr>
      <vt:lpstr>PowerPoint Presentation</vt:lpstr>
      <vt:lpstr>WHAT IS CRITICAL THINKING?</vt:lpstr>
      <vt:lpstr>AND WHO IS A CRITICAL THINKER?</vt:lpstr>
      <vt:lpstr>PowerPoint Presentation</vt:lpstr>
      <vt:lpstr>PowerPoint Presentation</vt:lpstr>
      <vt:lpstr>CONCLUSION</vt:lpstr>
      <vt:lpstr>PowerPoint Presentation</vt:lpstr>
      <vt:lpstr>PowerPoint Presentation</vt:lpstr>
      <vt:lpstr>Critical Thinking Exercise 1</vt:lpstr>
      <vt:lpstr>Answer each question in order</vt:lpstr>
      <vt:lpstr>Answer Sheet</vt:lpstr>
      <vt:lpstr>Critical Thinking Exercise 2</vt:lpstr>
      <vt:lpstr>Critical Thinking Exercise 3</vt:lpstr>
      <vt:lpstr>Critical Thinking Exercise 4</vt:lpstr>
      <vt:lpstr>Critical Thinking Exercise 3</vt:lpstr>
      <vt:lpstr>Critical Thinking Exercise 3 (cont.)</vt:lpstr>
      <vt:lpstr>Practicing Critical Thinking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Critical Thinking</dc:title>
  <dc:creator>Minh Fi Truong</dc:creator>
  <cp:lastModifiedBy>Minh Fi Truong</cp:lastModifiedBy>
  <cp:revision>50</cp:revision>
  <dcterms:created xsi:type="dcterms:W3CDTF">2017-07-20T06:33:21Z</dcterms:created>
  <dcterms:modified xsi:type="dcterms:W3CDTF">2019-06-19T06:41:53Z</dcterms:modified>
</cp:coreProperties>
</file>