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309" r:id="rId5"/>
    <p:sldId id="334" r:id="rId6"/>
    <p:sldId id="310" r:id="rId7"/>
    <p:sldId id="335" r:id="rId8"/>
    <p:sldId id="311" r:id="rId9"/>
    <p:sldId id="312" r:id="rId10"/>
    <p:sldId id="313" r:id="rId11"/>
    <p:sldId id="314" r:id="rId12"/>
    <p:sldId id="315" r:id="rId13"/>
    <p:sldId id="316" r:id="rId14"/>
    <p:sldId id="33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7" r:id="rId25"/>
    <p:sldId id="337" r:id="rId26"/>
    <p:sldId id="338" r:id="rId27"/>
    <p:sldId id="339" r:id="rId28"/>
    <p:sldId id="329" r:id="rId29"/>
    <p:sldId id="330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563"/>
    <a:srgbClr val="B71F2A"/>
    <a:srgbClr val="945273"/>
    <a:srgbClr val="C39113"/>
    <a:srgbClr val="361215"/>
    <a:srgbClr val="97583F"/>
    <a:srgbClr val="BC1A29"/>
    <a:srgbClr val="9A433C"/>
    <a:srgbClr val="D08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70000" autoAdjust="0"/>
  </p:normalViewPr>
  <p:slideViewPr>
    <p:cSldViewPr>
      <p:cViewPr varScale="1">
        <p:scale>
          <a:sx n="65" d="100"/>
          <a:sy n="65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3600" dirty="0"/>
            <a:t>1. Integration Testing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/>
      <dgm:t>
        <a:bodyPr/>
        <a:lstStyle/>
        <a:p>
          <a:pPr algn="l"/>
          <a:r>
            <a:rPr lang="en-US" sz="3600" dirty="0"/>
            <a:t>2. Level of Integration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9229C249-ACD1-47D3-9824-11821D5A7B7C}">
      <dgm:prSet phldrT="[Text]" custT="1"/>
      <dgm:spPr/>
      <dgm:t>
        <a:bodyPr/>
        <a:lstStyle/>
        <a:p>
          <a:pPr algn="l"/>
          <a:r>
            <a:rPr lang="en-US" sz="3600" dirty="0"/>
            <a:t>3. Types of Integration</a:t>
          </a:r>
        </a:p>
      </dgm:t>
    </dgm:pt>
    <dgm:pt modelId="{ED4090A0-153C-4D5A-A7CF-CFC79CDB255E}" type="parTrans" cxnId="{D1F7706B-4019-4E9A-910F-C162555465B5}">
      <dgm:prSet/>
      <dgm:spPr/>
      <dgm:t>
        <a:bodyPr/>
        <a:lstStyle/>
        <a:p>
          <a:endParaRPr lang="en-US"/>
        </a:p>
      </dgm:t>
    </dgm:pt>
    <dgm:pt modelId="{EC0E2A79-C17B-4F65-AAAC-9B94E47271F9}" type="sibTrans" cxnId="{D1F7706B-4019-4E9A-910F-C162555465B5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3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3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68C21-E664-4A9F-AF43-1A05BDA5EA2F}" type="pres">
      <dgm:prSet presAssocID="{9A662AE8-A1AF-4484-9CFE-F1D1A1BEC5AC}" presName="spacing" presStyleCnt="0"/>
      <dgm:spPr/>
    </dgm:pt>
    <dgm:pt modelId="{184310A8-1A5F-4A4D-A7DD-1514A640B86C}" type="pres">
      <dgm:prSet presAssocID="{9229C249-ACD1-47D3-9824-11821D5A7B7C}" presName="composite" presStyleCnt="0"/>
      <dgm:spPr/>
    </dgm:pt>
    <dgm:pt modelId="{443B338F-050E-443D-AE53-E2BE0BAD78D0}" type="pres">
      <dgm:prSet presAssocID="{9229C249-ACD1-47D3-9824-11821D5A7B7C}" presName="imgShp" presStyleLbl="fgImgPlace1" presStyleIdx="2" presStyleCnt="3"/>
      <dgm:spPr>
        <a:solidFill>
          <a:srgbClr val="945273"/>
        </a:solidFill>
      </dgm:spPr>
    </dgm:pt>
    <dgm:pt modelId="{A7D366FE-E4F1-4768-B1B4-472614718C01}" type="pres">
      <dgm:prSet presAssocID="{9229C249-ACD1-47D3-9824-11821D5A7B7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D1F7706B-4019-4E9A-910F-C162555465B5}" srcId="{68FF15E1-977A-42CB-88BA-732C8D4BE110}" destId="{9229C249-ACD1-47D3-9824-11821D5A7B7C}" srcOrd="2" destOrd="0" parTransId="{ED4090A0-153C-4D5A-A7CF-CFC79CDB255E}" sibTransId="{EC0E2A79-C17B-4F65-AAAC-9B94E47271F9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E3B929CB-5D2E-43AD-8DCB-B09FBEF28009}" type="presOf" srcId="{9229C249-ACD1-47D3-9824-11821D5A7B7C}" destId="{A7D366FE-E4F1-4768-B1B4-472614718C01}" srcOrd="0" destOrd="0" presId="urn:microsoft.com/office/officeart/2005/8/layout/vList3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  <dgm:cxn modelId="{7C38E7B7-AAC5-4CE1-B8E2-72A8884CE7FB}" type="presParOf" srcId="{3C5211AF-5F7B-43F7-A883-66A422A98129}" destId="{17E68C21-E664-4A9F-AF43-1A05BDA5EA2F}" srcOrd="3" destOrd="0" presId="urn:microsoft.com/office/officeart/2005/8/layout/vList3"/>
    <dgm:cxn modelId="{4BC76C21-2C3C-433C-BD48-D39EF8351220}" type="presParOf" srcId="{3C5211AF-5F7B-43F7-A883-66A422A98129}" destId="{184310A8-1A5F-4A4D-A7DD-1514A640B86C}" srcOrd="4" destOrd="0" presId="urn:microsoft.com/office/officeart/2005/8/layout/vList3"/>
    <dgm:cxn modelId="{E214DFC6-8EF8-47FA-8B8E-C43EDB964DB4}" type="presParOf" srcId="{184310A8-1A5F-4A4D-A7DD-1514A640B86C}" destId="{443B338F-050E-443D-AE53-E2BE0BAD78D0}" srcOrd="0" destOrd="0" presId="urn:microsoft.com/office/officeart/2005/8/layout/vList3"/>
    <dgm:cxn modelId="{66DC9D68-E76A-4F20-95D2-E5715D14DAE8}" type="presParOf" srcId="{184310A8-1A5F-4A4D-A7DD-1514A640B86C}" destId="{A7D366FE-E4F1-4768-B1B4-472614718C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3600" dirty="0"/>
            <a:t>1. Integration Testing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3600" dirty="0"/>
            <a:t>2. Level of Integration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9229C249-ACD1-47D3-9824-11821D5A7B7C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3600" dirty="0"/>
            <a:t>3. Types of Integration</a:t>
          </a:r>
        </a:p>
      </dgm:t>
    </dgm:pt>
    <dgm:pt modelId="{ED4090A0-153C-4D5A-A7CF-CFC79CDB255E}" type="parTrans" cxnId="{D1F7706B-4019-4E9A-910F-C162555465B5}">
      <dgm:prSet/>
      <dgm:spPr/>
      <dgm:t>
        <a:bodyPr/>
        <a:lstStyle/>
        <a:p>
          <a:endParaRPr lang="en-US"/>
        </a:p>
      </dgm:t>
    </dgm:pt>
    <dgm:pt modelId="{EC0E2A79-C17B-4F65-AAAC-9B94E47271F9}" type="sibTrans" cxnId="{D1F7706B-4019-4E9A-910F-C162555465B5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3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3"/>
      <dgm:spPr>
        <a:solidFill>
          <a:schemeClr val="bg1">
            <a:lumMod val="85000"/>
          </a:schemeClr>
        </a:solidFill>
      </dgm:spPr>
    </dgm:pt>
    <dgm:pt modelId="{FFF96DB3-B8BE-41C4-8567-C78D6527BE75}" type="pres">
      <dgm:prSet presAssocID="{AFB37450-FF48-49A6-80E2-5ABFD4B9E16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68C21-E664-4A9F-AF43-1A05BDA5EA2F}" type="pres">
      <dgm:prSet presAssocID="{9A662AE8-A1AF-4484-9CFE-F1D1A1BEC5AC}" presName="spacing" presStyleCnt="0"/>
      <dgm:spPr/>
    </dgm:pt>
    <dgm:pt modelId="{184310A8-1A5F-4A4D-A7DD-1514A640B86C}" type="pres">
      <dgm:prSet presAssocID="{9229C249-ACD1-47D3-9824-11821D5A7B7C}" presName="composite" presStyleCnt="0"/>
      <dgm:spPr/>
    </dgm:pt>
    <dgm:pt modelId="{443B338F-050E-443D-AE53-E2BE0BAD78D0}" type="pres">
      <dgm:prSet presAssocID="{9229C249-ACD1-47D3-9824-11821D5A7B7C}" presName="imgShp" presStyleLbl="fgImgPlace1" presStyleIdx="2" presStyleCnt="3"/>
      <dgm:spPr>
        <a:solidFill>
          <a:schemeClr val="bg1">
            <a:lumMod val="85000"/>
          </a:schemeClr>
        </a:solidFill>
      </dgm:spPr>
    </dgm:pt>
    <dgm:pt modelId="{A7D366FE-E4F1-4768-B1B4-472614718C01}" type="pres">
      <dgm:prSet presAssocID="{9229C249-ACD1-47D3-9824-11821D5A7B7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D1F7706B-4019-4E9A-910F-C162555465B5}" srcId="{68FF15E1-977A-42CB-88BA-732C8D4BE110}" destId="{9229C249-ACD1-47D3-9824-11821D5A7B7C}" srcOrd="2" destOrd="0" parTransId="{ED4090A0-153C-4D5A-A7CF-CFC79CDB255E}" sibTransId="{EC0E2A79-C17B-4F65-AAAC-9B94E47271F9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E3B929CB-5D2E-43AD-8DCB-B09FBEF28009}" type="presOf" srcId="{9229C249-ACD1-47D3-9824-11821D5A7B7C}" destId="{A7D366FE-E4F1-4768-B1B4-472614718C01}" srcOrd="0" destOrd="0" presId="urn:microsoft.com/office/officeart/2005/8/layout/vList3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  <dgm:cxn modelId="{7C38E7B7-AAC5-4CE1-B8E2-72A8884CE7FB}" type="presParOf" srcId="{3C5211AF-5F7B-43F7-A883-66A422A98129}" destId="{17E68C21-E664-4A9F-AF43-1A05BDA5EA2F}" srcOrd="3" destOrd="0" presId="urn:microsoft.com/office/officeart/2005/8/layout/vList3"/>
    <dgm:cxn modelId="{4BC76C21-2C3C-433C-BD48-D39EF8351220}" type="presParOf" srcId="{3C5211AF-5F7B-43F7-A883-66A422A98129}" destId="{184310A8-1A5F-4A4D-A7DD-1514A640B86C}" srcOrd="4" destOrd="0" presId="urn:microsoft.com/office/officeart/2005/8/layout/vList3"/>
    <dgm:cxn modelId="{E214DFC6-8EF8-47FA-8B8E-C43EDB964DB4}" type="presParOf" srcId="{184310A8-1A5F-4A4D-A7DD-1514A640B86C}" destId="{443B338F-050E-443D-AE53-E2BE0BAD78D0}" srcOrd="0" destOrd="0" presId="urn:microsoft.com/office/officeart/2005/8/layout/vList3"/>
    <dgm:cxn modelId="{66DC9D68-E76A-4F20-95D2-E5715D14DAE8}" type="presParOf" srcId="{184310A8-1A5F-4A4D-A7DD-1514A640B86C}" destId="{A7D366FE-E4F1-4768-B1B4-472614718C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6FCA6-2891-4EC5-9850-4C6641626E3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AF1015-16D8-4071-8031-C635DE5A2340}">
      <dgm:prSet phldrT="[Text]" custT="1"/>
      <dgm:spPr/>
      <dgm:t>
        <a:bodyPr/>
        <a:lstStyle/>
        <a:p>
          <a:pPr algn="l"/>
          <a:r>
            <a:rPr lang="en-US" sz="3200" dirty="0"/>
            <a:t>Integration testing focuses:</a:t>
          </a:r>
        </a:p>
      </dgm:t>
    </dgm:pt>
    <dgm:pt modelId="{EC7E113C-22A4-484C-9847-B2600E74E36F}" type="parTrans" cxnId="{D7AF89EC-9398-45B8-B528-744CB70FFC59}">
      <dgm:prSet/>
      <dgm:spPr/>
      <dgm:t>
        <a:bodyPr/>
        <a:lstStyle/>
        <a:p>
          <a:endParaRPr lang="en-US"/>
        </a:p>
      </dgm:t>
    </dgm:pt>
    <dgm:pt modelId="{16C592D4-6A3E-451A-A4BE-0401FBBDC72C}" type="sibTrans" cxnId="{D7AF89EC-9398-45B8-B528-744CB70FFC59}">
      <dgm:prSet/>
      <dgm:spPr/>
      <dgm:t>
        <a:bodyPr/>
        <a:lstStyle/>
        <a:p>
          <a:endParaRPr lang="en-US"/>
        </a:p>
      </dgm:t>
    </dgm:pt>
    <dgm:pt modelId="{E91BCA6B-82D6-4A3E-B931-839C016A8B15}">
      <dgm:prSet phldrT="[Text]" custT="1"/>
      <dgm:spPr/>
      <dgm:t>
        <a:bodyPr/>
        <a:lstStyle/>
        <a:p>
          <a:pPr algn="l"/>
          <a:r>
            <a:rPr lang="en-US" sz="2800" b="1" dirty="0"/>
            <a:t>Interfaces</a:t>
          </a:r>
          <a:r>
            <a:rPr lang="en-US" sz="2800" dirty="0"/>
            <a:t> between modules (or components)</a:t>
          </a:r>
        </a:p>
      </dgm:t>
    </dgm:pt>
    <dgm:pt modelId="{0178C9EE-4A7A-45E2-B686-9DD27F26AC36}" type="parTrans" cxnId="{57EDA0CC-0214-4995-8884-949528C704FF}">
      <dgm:prSet/>
      <dgm:spPr/>
      <dgm:t>
        <a:bodyPr/>
        <a:lstStyle/>
        <a:p>
          <a:endParaRPr lang="en-US"/>
        </a:p>
      </dgm:t>
    </dgm:pt>
    <dgm:pt modelId="{7FD15D6A-6DD8-47F4-B66A-5B00BDB6557D}" type="sibTrans" cxnId="{57EDA0CC-0214-4995-8884-949528C704FF}">
      <dgm:prSet/>
      <dgm:spPr/>
      <dgm:t>
        <a:bodyPr/>
        <a:lstStyle/>
        <a:p>
          <a:endParaRPr lang="en-US"/>
        </a:p>
      </dgm:t>
    </dgm:pt>
    <dgm:pt modelId="{36C3C322-EBFC-404D-BC80-9D31ED55C1CD}">
      <dgm:prSet phldrT="[Text]" custT="1"/>
      <dgm:spPr/>
      <dgm:t>
        <a:bodyPr/>
        <a:lstStyle/>
        <a:p>
          <a:pPr algn="l"/>
          <a:r>
            <a:rPr lang="en-US" sz="2800" dirty="0"/>
            <a:t>Integrated </a:t>
          </a:r>
          <a:r>
            <a:rPr lang="en-US" sz="2800" b="1" dirty="0"/>
            <a:t>functional</a:t>
          </a:r>
          <a:r>
            <a:rPr lang="en-US" sz="2800" dirty="0"/>
            <a:t> features</a:t>
          </a:r>
        </a:p>
      </dgm:t>
    </dgm:pt>
    <dgm:pt modelId="{4A86A3E8-E9DB-4DB0-815D-A7715B79A265}" type="parTrans" cxnId="{C9C4BFFF-7EF4-4B44-BDF5-A790CA2B5CE3}">
      <dgm:prSet/>
      <dgm:spPr/>
      <dgm:t>
        <a:bodyPr/>
        <a:lstStyle/>
        <a:p>
          <a:endParaRPr lang="en-US"/>
        </a:p>
      </dgm:t>
    </dgm:pt>
    <dgm:pt modelId="{4C413FA0-8F5E-4269-A367-0A7C53F2C10F}" type="sibTrans" cxnId="{C9C4BFFF-7EF4-4B44-BDF5-A790CA2B5CE3}">
      <dgm:prSet/>
      <dgm:spPr/>
      <dgm:t>
        <a:bodyPr/>
        <a:lstStyle/>
        <a:p>
          <a:endParaRPr lang="en-US"/>
        </a:p>
      </dgm:t>
    </dgm:pt>
    <dgm:pt modelId="{799FA408-2EC0-44EA-B1A9-9D2ED0972715}">
      <dgm:prSet phldrT="[Text]" custT="1"/>
      <dgm:spPr/>
      <dgm:t>
        <a:bodyPr/>
        <a:lstStyle/>
        <a:p>
          <a:pPr algn="l"/>
          <a:r>
            <a:rPr lang="en-US" sz="2800" dirty="0"/>
            <a:t>System </a:t>
          </a:r>
          <a:r>
            <a:rPr lang="en-US" sz="2800" b="1" dirty="0"/>
            <a:t>architectures</a:t>
          </a:r>
        </a:p>
      </dgm:t>
    </dgm:pt>
    <dgm:pt modelId="{DDF2E6EE-BC0D-4544-951E-D0C8C24689F2}" type="parTrans" cxnId="{4F249064-5648-4039-BB60-1B1DA62F4A8B}">
      <dgm:prSet/>
      <dgm:spPr/>
      <dgm:t>
        <a:bodyPr/>
        <a:lstStyle/>
        <a:p>
          <a:endParaRPr lang="en-US"/>
        </a:p>
      </dgm:t>
    </dgm:pt>
    <dgm:pt modelId="{4044D467-F9A5-4685-ADF6-CA6864DD0992}" type="sibTrans" cxnId="{4F249064-5648-4039-BB60-1B1DA62F4A8B}">
      <dgm:prSet/>
      <dgm:spPr/>
      <dgm:t>
        <a:bodyPr/>
        <a:lstStyle/>
        <a:p>
          <a:endParaRPr lang="en-US"/>
        </a:p>
      </dgm:t>
    </dgm:pt>
    <dgm:pt modelId="{42286A66-B825-449F-82ED-03F9202EFC0C}" type="pres">
      <dgm:prSet presAssocID="{0916FCA6-2891-4EC5-9850-4C6641626E3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30BA21-67A9-4D7A-A38A-DB8603FC64E9}" type="pres">
      <dgm:prSet presAssocID="{D9AF1015-16D8-4071-8031-C635DE5A2340}" presName="root" presStyleCnt="0">
        <dgm:presLayoutVars>
          <dgm:chMax/>
          <dgm:chPref val="4"/>
        </dgm:presLayoutVars>
      </dgm:prSet>
      <dgm:spPr/>
    </dgm:pt>
    <dgm:pt modelId="{FDD772CD-0C4C-4FA5-BA84-A0D0288F68E8}" type="pres">
      <dgm:prSet presAssocID="{D9AF1015-16D8-4071-8031-C635DE5A2340}" presName="rootComposite" presStyleCnt="0">
        <dgm:presLayoutVars/>
      </dgm:prSet>
      <dgm:spPr/>
    </dgm:pt>
    <dgm:pt modelId="{862021C3-CCCF-49C8-8B8D-E4F6A9A7C1C3}" type="pres">
      <dgm:prSet presAssocID="{D9AF1015-16D8-4071-8031-C635DE5A2340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7A67839-44A8-4EFB-93F2-D23CD4F6CCFA}" type="pres">
      <dgm:prSet presAssocID="{D9AF1015-16D8-4071-8031-C635DE5A2340}" presName="childShape" presStyleCnt="0">
        <dgm:presLayoutVars>
          <dgm:chMax val="0"/>
          <dgm:chPref val="0"/>
        </dgm:presLayoutVars>
      </dgm:prSet>
      <dgm:spPr/>
    </dgm:pt>
    <dgm:pt modelId="{29FA8686-44B8-4D09-B2A1-490451BF405E}" type="pres">
      <dgm:prSet presAssocID="{E91BCA6B-82D6-4A3E-B931-839C016A8B15}" presName="childComposite" presStyleCnt="0">
        <dgm:presLayoutVars>
          <dgm:chMax val="0"/>
          <dgm:chPref val="0"/>
        </dgm:presLayoutVars>
      </dgm:prSet>
      <dgm:spPr/>
    </dgm:pt>
    <dgm:pt modelId="{CB63406C-5FCA-422D-8D19-B1CA1654CEFE}" type="pres">
      <dgm:prSet presAssocID="{E91BCA6B-82D6-4A3E-B931-839C016A8B15}" presName="Image" presStyleLbl="node1" presStyleIdx="0" presStyleCnt="3"/>
      <dgm:spPr>
        <a:solidFill>
          <a:srgbClr val="FFC000"/>
        </a:solidFill>
      </dgm:spPr>
    </dgm:pt>
    <dgm:pt modelId="{2F2DE36D-5180-47D2-BFFB-15AB28D5A695}" type="pres">
      <dgm:prSet presAssocID="{E91BCA6B-82D6-4A3E-B931-839C016A8B15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A6E63-60F0-4299-9DDA-70E327A9FA56}" type="pres">
      <dgm:prSet presAssocID="{36C3C322-EBFC-404D-BC80-9D31ED55C1CD}" presName="childComposite" presStyleCnt="0">
        <dgm:presLayoutVars>
          <dgm:chMax val="0"/>
          <dgm:chPref val="0"/>
        </dgm:presLayoutVars>
      </dgm:prSet>
      <dgm:spPr/>
    </dgm:pt>
    <dgm:pt modelId="{092677A8-CBE0-4EEB-BD71-68879A5D5EE2}" type="pres">
      <dgm:prSet presAssocID="{36C3C322-EBFC-404D-BC80-9D31ED55C1CD}" presName="Image" presStyleLbl="node1" presStyleIdx="1" presStyleCnt="3"/>
      <dgm:spPr>
        <a:solidFill>
          <a:srgbClr val="B71F2A"/>
        </a:solidFill>
      </dgm:spPr>
    </dgm:pt>
    <dgm:pt modelId="{D03BFCFC-0BD0-44AD-9A55-D996D2D7F51B}" type="pres">
      <dgm:prSet presAssocID="{36C3C322-EBFC-404D-BC80-9D31ED55C1CD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9CA4E-8F43-4CDA-8194-FD08A0EDB1ED}" type="pres">
      <dgm:prSet presAssocID="{799FA408-2EC0-44EA-B1A9-9D2ED0972715}" presName="childComposite" presStyleCnt="0">
        <dgm:presLayoutVars>
          <dgm:chMax val="0"/>
          <dgm:chPref val="0"/>
        </dgm:presLayoutVars>
      </dgm:prSet>
      <dgm:spPr/>
    </dgm:pt>
    <dgm:pt modelId="{384F6B68-F391-4667-B2DB-EC7A5F16041E}" type="pres">
      <dgm:prSet presAssocID="{799FA408-2EC0-44EA-B1A9-9D2ED0972715}" presName="Image" presStyleLbl="node1" presStyleIdx="2" presStyleCnt="3"/>
      <dgm:spPr>
        <a:solidFill>
          <a:srgbClr val="C11563"/>
        </a:solidFill>
      </dgm:spPr>
    </dgm:pt>
    <dgm:pt modelId="{0002FB3F-201F-4310-9BB4-2612597384CA}" type="pres">
      <dgm:prSet presAssocID="{799FA408-2EC0-44EA-B1A9-9D2ED0972715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DA0CC-0214-4995-8884-949528C704FF}" srcId="{D9AF1015-16D8-4071-8031-C635DE5A2340}" destId="{E91BCA6B-82D6-4A3E-B931-839C016A8B15}" srcOrd="0" destOrd="0" parTransId="{0178C9EE-4A7A-45E2-B686-9DD27F26AC36}" sibTransId="{7FD15D6A-6DD8-47F4-B66A-5B00BDB6557D}"/>
    <dgm:cxn modelId="{4F249064-5648-4039-BB60-1B1DA62F4A8B}" srcId="{D9AF1015-16D8-4071-8031-C635DE5A2340}" destId="{799FA408-2EC0-44EA-B1A9-9D2ED0972715}" srcOrd="2" destOrd="0" parTransId="{DDF2E6EE-BC0D-4544-951E-D0C8C24689F2}" sibTransId="{4044D467-F9A5-4685-ADF6-CA6864DD0992}"/>
    <dgm:cxn modelId="{F2CC255A-3917-4838-8CA1-FD24F38730E6}" type="presOf" srcId="{0916FCA6-2891-4EC5-9850-4C6641626E3A}" destId="{42286A66-B825-449F-82ED-03F9202EFC0C}" srcOrd="0" destOrd="0" presId="urn:microsoft.com/office/officeart/2008/layout/PictureAccentList"/>
    <dgm:cxn modelId="{ED05BD21-C264-47EC-B8A5-F3C5CC0ADAF9}" type="presOf" srcId="{E91BCA6B-82D6-4A3E-B931-839C016A8B15}" destId="{2F2DE36D-5180-47D2-BFFB-15AB28D5A695}" srcOrd="0" destOrd="0" presId="urn:microsoft.com/office/officeart/2008/layout/PictureAccentList"/>
    <dgm:cxn modelId="{D7AF89EC-9398-45B8-B528-744CB70FFC59}" srcId="{0916FCA6-2891-4EC5-9850-4C6641626E3A}" destId="{D9AF1015-16D8-4071-8031-C635DE5A2340}" srcOrd="0" destOrd="0" parTransId="{EC7E113C-22A4-484C-9847-B2600E74E36F}" sibTransId="{16C592D4-6A3E-451A-A4BE-0401FBBDC72C}"/>
    <dgm:cxn modelId="{8F8A6B68-9CAE-46E5-809D-4DCECF01C202}" type="presOf" srcId="{D9AF1015-16D8-4071-8031-C635DE5A2340}" destId="{862021C3-CCCF-49C8-8B8D-E4F6A9A7C1C3}" srcOrd="0" destOrd="0" presId="urn:microsoft.com/office/officeart/2008/layout/PictureAccentList"/>
    <dgm:cxn modelId="{F54FE06C-7A04-499F-84E9-AEC87BBC31AD}" type="presOf" srcId="{36C3C322-EBFC-404D-BC80-9D31ED55C1CD}" destId="{D03BFCFC-0BD0-44AD-9A55-D996D2D7F51B}" srcOrd="0" destOrd="0" presId="urn:microsoft.com/office/officeart/2008/layout/PictureAccentList"/>
    <dgm:cxn modelId="{C9C4BFFF-7EF4-4B44-BDF5-A790CA2B5CE3}" srcId="{D9AF1015-16D8-4071-8031-C635DE5A2340}" destId="{36C3C322-EBFC-404D-BC80-9D31ED55C1CD}" srcOrd="1" destOrd="0" parTransId="{4A86A3E8-E9DB-4DB0-815D-A7715B79A265}" sibTransId="{4C413FA0-8F5E-4269-A367-0A7C53F2C10F}"/>
    <dgm:cxn modelId="{326A138C-AA7A-4B81-9298-2DC268693C8E}" type="presOf" srcId="{799FA408-2EC0-44EA-B1A9-9D2ED0972715}" destId="{0002FB3F-201F-4310-9BB4-2612597384CA}" srcOrd="0" destOrd="0" presId="urn:microsoft.com/office/officeart/2008/layout/PictureAccentList"/>
    <dgm:cxn modelId="{43743F28-B5BB-4F6A-A4A6-53B1809B3AA8}" type="presParOf" srcId="{42286A66-B825-449F-82ED-03F9202EFC0C}" destId="{9B30BA21-67A9-4D7A-A38A-DB8603FC64E9}" srcOrd="0" destOrd="0" presId="urn:microsoft.com/office/officeart/2008/layout/PictureAccentList"/>
    <dgm:cxn modelId="{62971FE6-C068-427D-826D-73323CFD94E2}" type="presParOf" srcId="{9B30BA21-67A9-4D7A-A38A-DB8603FC64E9}" destId="{FDD772CD-0C4C-4FA5-BA84-A0D0288F68E8}" srcOrd="0" destOrd="0" presId="urn:microsoft.com/office/officeart/2008/layout/PictureAccentList"/>
    <dgm:cxn modelId="{F0F1B56C-F047-47F9-B76F-C0C2F93CA448}" type="presParOf" srcId="{FDD772CD-0C4C-4FA5-BA84-A0D0288F68E8}" destId="{862021C3-CCCF-49C8-8B8D-E4F6A9A7C1C3}" srcOrd="0" destOrd="0" presId="urn:microsoft.com/office/officeart/2008/layout/PictureAccentList"/>
    <dgm:cxn modelId="{457C56FA-CA35-492A-99F0-782FE706BC5B}" type="presParOf" srcId="{9B30BA21-67A9-4D7A-A38A-DB8603FC64E9}" destId="{D7A67839-44A8-4EFB-93F2-D23CD4F6CCFA}" srcOrd="1" destOrd="0" presId="urn:microsoft.com/office/officeart/2008/layout/PictureAccentList"/>
    <dgm:cxn modelId="{91132D9B-6E41-4626-A9C8-B86716720D45}" type="presParOf" srcId="{D7A67839-44A8-4EFB-93F2-D23CD4F6CCFA}" destId="{29FA8686-44B8-4D09-B2A1-490451BF405E}" srcOrd="0" destOrd="0" presId="urn:microsoft.com/office/officeart/2008/layout/PictureAccentList"/>
    <dgm:cxn modelId="{98466F6E-9DA3-4E2A-8808-A7ED479A4217}" type="presParOf" srcId="{29FA8686-44B8-4D09-B2A1-490451BF405E}" destId="{CB63406C-5FCA-422D-8D19-B1CA1654CEFE}" srcOrd="0" destOrd="0" presId="urn:microsoft.com/office/officeart/2008/layout/PictureAccentList"/>
    <dgm:cxn modelId="{63C5BCB6-7A39-4398-987B-FA0478214D20}" type="presParOf" srcId="{29FA8686-44B8-4D09-B2A1-490451BF405E}" destId="{2F2DE36D-5180-47D2-BFFB-15AB28D5A695}" srcOrd="1" destOrd="0" presId="urn:microsoft.com/office/officeart/2008/layout/PictureAccentList"/>
    <dgm:cxn modelId="{C283E872-4B0A-4D36-8D29-48D50BAF2E14}" type="presParOf" srcId="{D7A67839-44A8-4EFB-93F2-D23CD4F6CCFA}" destId="{89EA6E63-60F0-4299-9DDA-70E327A9FA56}" srcOrd="1" destOrd="0" presId="urn:microsoft.com/office/officeart/2008/layout/PictureAccentList"/>
    <dgm:cxn modelId="{F5DF6FD9-CB71-44A9-9754-A9BE5A16D4EA}" type="presParOf" srcId="{89EA6E63-60F0-4299-9DDA-70E327A9FA56}" destId="{092677A8-CBE0-4EEB-BD71-68879A5D5EE2}" srcOrd="0" destOrd="0" presId="urn:microsoft.com/office/officeart/2008/layout/PictureAccentList"/>
    <dgm:cxn modelId="{387B55C5-948E-4A00-843F-2AA3F9603DE9}" type="presParOf" srcId="{89EA6E63-60F0-4299-9DDA-70E327A9FA56}" destId="{D03BFCFC-0BD0-44AD-9A55-D996D2D7F51B}" srcOrd="1" destOrd="0" presId="urn:microsoft.com/office/officeart/2008/layout/PictureAccentList"/>
    <dgm:cxn modelId="{2C8C4BBC-2E1F-43E9-85CA-978855460D89}" type="presParOf" srcId="{D7A67839-44A8-4EFB-93F2-D23CD4F6CCFA}" destId="{00D9CA4E-8F43-4CDA-8194-FD08A0EDB1ED}" srcOrd="2" destOrd="0" presId="urn:microsoft.com/office/officeart/2008/layout/PictureAccentList"/>
    <dgm:cxn modelId="{D39B0ADE-D1F7-4332-B925-A70C3A8D4C26}" type="presParOf" srcId="{00D9CA4E-8F43-4CDA-8194-FD08A0EDB1ED}" destId="{384F6B68-F391-4667-B2DB-EC7A5F16041E}" srcOrd="0" destOrd="0" presId="urn:microsoft.com/office/officeart/2008/layout/PictureAccentList"/>
    <dgm:cxn modelId="{7AEFCD87-92A1-4EC3-B57C-A7D0717F8FE6}" type="presParOf" srcId="{00D9CA4E-8F43-4CDA-8194-FD08A0EDB1ED}" destId="{0002FB3F-201F-4310-9BB4-2612597384C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774808" y="372"/>
          <a:ext cx="6182106" cy="870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3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1. Integration Testing</a:t>
          </a:r>
        </a:p>
      </dsp:txBody>
      <dsp:txXfrm rot="10800000">
        <a:off x="1992469" y="372"/>
        <a:ext cx="5964445" cy="870644"/>
      </dsp:txXfrm>
    </dsp:sp>
    <dsp:sp modelId="{F8937CCE-4F47-4A95-89E8-AB4466EE3BC6}">
      <dsp:nvSpPr>
        <dsp:cNvPr id="0" name=""/>
        <dsp:cNvSpPr/>
      </dsp:nvSpPr>
      <dsp:spPr>
        <a:xfrm>
          <a:off x="1339485" y="372"/>
          <a:ext cx="870644" cy="870644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774808" y="1088677"/>
          <a:ext cx="6182106" cy="870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3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2. Level of Integration</a:t>
          </a:r>
        </a:p>
      </dsp:txBody>
      <dsp:txXfrm rot="10800000">
        <a:off x="1992469" y="1088677"/>
        <a:ext cx="5964445" cy="870644"/>
      </dsp:txXfrm>
    </dsp:sp>
    <dsp:sp modelId="{AFB7D9A9-BA53-44F6-A6BF-1A216FFA229D}">
      <dsp:nvSpPr>
        <dsp:cNvPr id="0" name=""/>
        <dsp:cNvSpPr/>
      </dsp:nvSpPr>
      <dsp:spPr>
        <a:xfrm>
          <a:off x="1339485" y="1088677"/>
          <a:ext cx="870644" cy="870644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366FE-E4F1-4768-B1B4-472614718C01}">
      <dsp:nvSpPr>
        <dsp:cNvPr id="0" name=""/>
        <dsp:cNvSpPr/>
      </dsp:nvSpPr>
      <dsp:spPr>
        <a:xfrm rot="10800000">
          <a:off x="1774808" y="2176983"/>
          <a:ext cx="6182106" cy="870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3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3. Types of Integration</a:t>
          </a:r>
        </a:p>
      </dsp:txBody>
      <dsp:txXfrm rot="10800000">
        <a:off x="1992469" y="2176983"/>
        <a:ext cx="5964445" cy="870644"/>
      </dsp:txXfrm>
    </dsp:sp>
    <dsp:sp modelId="{443B338F-050E-443D-AE53-E2BE0BAD78D0}">
      <dsp:nvSpPr>
        <dsp:cNvPr id="0" name=""/>
        <dsp:cNvSpPr/>
      </dsp:nvSpPr>
      <dsp:spPr>
        <a:xfrm>
          <a:off x="1339485" y="2176983"/>
          <a:ext cx="870644" cy="870644"/>
        </a:xfrm>
        <a:prstGeom prst="ellipse">
          <a:avLst/>
        </a:prstGeom>
        <a:solidFill>
          <a:srgbClr val="94527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774808" y="372"/>
          <a:ext cx="6182106" cy="870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3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1. Integration Testing</a:t>
          </a:r>
        </a:p>
      </dsp:txBody>
      <dsp:txXfrm rot="10800000">
        <a:off x="1992469" y="372"/>
        <a:ext cx="5964445" cy="870644"/>
      </dsp:txXfrm>
    </dsp:sp>
    <dsp:sp modelId="{F8937CCE-4F47-4A95-89E8-AB4466EE3BC6}">
      <dsp:nvSpPr>
        <dsp:cNvPr id="0" name=""/>
        <dsp:cNvSpPr/>
      </dsp:nvSpPr>
      <dsp:spPr>
        <a:xfrm>
          <a:off x="1339485" y="372"/>
          <a:ext cx="870644" cy="870644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774808" y="1088677"/>
          <a:ext cx="6182106" cy="870644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3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2. Level of Integration</a:t>
          </a:r>
        </a:p>
      </dsp:txBody>
      <dsp:txXfrm rot="10800000">
        <a:off x="1992469" y="1088677"/>
        <a:ext cx="5964445" cy="870644"/>
      </dsp:txXfrm>
    </dsp:sp>
    <dsp:sp modelId="{AFB7D9A9-BA53-44F6-A6BF-1A216FFA229D}">
      <dsp:nvSpPr>
        <dsp:cNvPr id="0" name=""/>
        <dsp:cNvSpPr/>
      </dsp:nvSpPr>
      <dsp:spPr>
        <a:xfrm>
          <a:off x="1339485" y="1088677"/>
          <a:ext cx="870644" cy="870644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366FE-E4F1-4768-B1B4-472614718C01}">
      <dsp:nvSpPr>
        <dsp:cNvPr id="0" name=""/>
        <dsp:cNvSpPr/>
      </dsp:nvSpPr>
      <dsp:spPr>
        <a:xfrm rot="10800000">
          <a:off x="1774808" y="2176983"/>
          <a:ext cx="6182106" cy="870644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30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3. Types of Integration</a:t>
          </a:r>
        </a:p>
      </dsp:txBody>
      <dsp:txXfrm rot="10800000">
        <a:off x="1992469" y="2176983"/>
        <a:ext cx="5964445" cy="870644"/>
      </dsp:txXfrm>
    </dsp:sp>
    <dsp:sp modelId="{443B338F-050E-443D-AE53-E2BE0BAD78D0}">
      <dsp:nvSpPr>
        <dsp:cNvPr id="0" name=""/>
        <dsp:cNvSpPr/>
      </dsp:nvSpPr>
      <dsp:spPr>
        <a:xfrm>
          <a:off x="1339485" y="2176983"/>
          <a:ext cx="870644" cy="870644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021C3-CCCF-49C8-8B8D-E4F6A9A7C1C3}">
      <dsp:nvSpPr>
        <dsp:cNvPr id="0" name=""/>
        <dsp:cNvSpPr/>
      </dsp:nvSpPr>
      <dsp:spPr>
        <a:xfrm>
          <a:off x="353690" y="1527"/>
          <a:ext cx="6684019" cy="91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Integration testing focuses:</a:t>
          </a:r>
        </a:p>
      </dsp:txBody>
      <dsp:txXfrm>
        <a:off x="380600" y="28437"/>
        <a:ext cx="6630199" cy="864945"/>
      </dsp:txXfrm>
    </dsp:sp>
    <dsp:sp modelId="{CB63406C-5FCA-422D-8D19-B1CA1654CEFE}">
      <dsp:nvSpPr>
        <dsp:cNvPr id="0" name=""/>
        <dsp:cNvSpPr/>
      </dsp:nvSpPr>
      <dsp:spPr>
        <a:xfrm>
          <a:off x="353690" y="1085671"/>
          <a:ext cx="918765" cy="918765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E36D-5180-47D2-BFFB-15AB28D5A695}">
      <dsp:nvSpPr>
        <dsp:cNvPr id="0" name=""/>
        <dsp:cNvSpPr/>
      </dsp:nvSpPr>
      <dsp:spPr>
        <a:xfrm>
          <a:off x="1327581" y="1085671"/>
          <a:ext cx="5710128" cy="9187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Interfaces</a:t>
          </a:r>
          <a:r>
            <a:rPr lang="en-US" sz="2800" kern="1200" dirty="0"/>
            <a:t> between modules (or components)</a:t>
          </a:r>
        </a:p>
      </dsp:txBody>
      <dsp:txXfrm>
        <a:off x="1372439" y="1130529"/>
        <a:ext cx="5620412" cy="829049"/>
      </dsp:txXfrm>
    </dsp:sp>
    <dsp:sp modelId="{092677A8-CBE0-4EEB-BD71-68879A5D5EE2}">
      <dsp:nvSpPr>
        <dsp:cNvPr id="0" name=""/>
        <dsp:cNvSpPr/>
      </dsp:nvSpPr>
      <dsp:spPr>
        <a:xfrm>
          <a:off x="353690" y="2114688"/>
          <a:ext cx="918765" cy="918765"/>
        </a:xfrm>
        <a:prstGeom prst="roundRect">
          <a:avLst>
            <a:gd name="adj" fmla="val 16670"/>
          </a:avLst>
        </a:prstGeom>
        <a:solidFill>
          <a:srgbClr val="B71F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FCFC-0BD0-44AD-9A55-D996D2D7F51B}">
      <dsp:nvSpPr>
        <dsp:cNvPr id="0" name=""/>
        <dsp:cNvSpPr/>
      </dsp:nvSpPr>
      <dsp:spPr>
        <a:xfrm>
          <a:off x="1327581" y="2114688"/>
          <a:ext cx="5710128" cy="9187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Integrated </a:t>
          </a:r>
          <a:r>
            <a:rPr lang="en-US" sz="2800" b="1" kern="1200" dirty="0"/>
            <a:t>functional</a:t>
          </a:r>
          <a:r>
            <a:rPr lang="en-US" sz="2800" kern="1200" dirty="0"/>
            <a:t> features</a:t>
          </a:r>
        </a:p>
      </dsp:txBody>
      <dsp:txXfrm>
        <a:off x="1372439" y="2159546"/>
        <a:ext cx="5620412" cy="829049"/>
      </dsp:txXfrm>
    </dsp:sp>
    <dsp:sp modelId="{384F6B68-F391-4667-B2DB-EC7A5F16041E}">
      <dsp:nvSpPr>
        <dsp:cNvPr id="0" name=""/>
        <dsp:cNvSpPr/>
      </dsp:nvSpPr>
      <dsp:spPr>
        <a:xfrm>
          <a:off x="353690" y="3143706"/>
          <a:ext cx="918765" cy="918765"/>
        </a:xfrm>
        <a:prstGeom prst="roundRect">
          <a:avLst>
            <a:gd name="adj" fmla="val 16670"/>
          </a:avLst>
        </a:prstGeom>
        <a:solidFill>
          <a:srgbClr val="C1156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2FB3F-201F-4310-9BB4-2612597384CA}">
      <dsp:nvSpPr>
        <dsp:cNvPr id="0" name=""/>
        <dsp:cNvSpPr/>
      </dsp:nvSpPr>
      <dsp:spPr>
        <a:xfrm>
          <a:off x="1327581" y="3143706"/>
          <a:ext cx="5710128" cy="9187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System </a:t>
          </a:r>
          <a:r>
            <a:rPr lang="en-US" sz="2800" b="1" kern="1200" dirty="0"/>
            <a:t>architectures</a:t>
          </a:r>
        </a:p>
      </dsp:txBody>
      <dsp:txXfrm>
        <a:off x="1372439" y="3188564"/>
        <a:ext cx="5620412" cy="829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unit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ko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unit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ý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Hay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con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ko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- </a:t>
            </a:r>
            <a:r>
              <a:rPr lang="en-US" b="0" dirty="0" err="1"/>
              <a:t>Đảm</a:t>
            </a:r>
            <a:r>
              <a:rPr lang="en-US" b="0" dirty="0"/>
              <a:t> </a:t>
            </a:r>
            <a:r>
              <a:rPr lang="en-US" b="0" dirty="0" err="1"/>
              <a:t>bảo</a:t>
            </a:r>
            <a:r>
              <a:rPr lang="en-US" b="0" dirty="0"/>
              <a:t> đ</a:t>
            </a:r>
            <a:r>
              <a:rPr lang="vi-VN" b="0" dirty="0"/>
              <a:t>ư</a:t>
            </a:r>
            <a:r>
              <a:rPr lang="en-US" b="0" dirty="0" err="1"/>
              <a:t>ợc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tích</a:t>
            </a:r>
            <a:r>
              <a:rPr lang="en-US" b="0" dirty="0"/>
              <a:t> </a:t>
            </a:r>
            <a:r>
              <a:rPr lang="en-US" b="0" dirty="0" err="1"/>
              <a:t>hợp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/ </a:t>
            </a:r>
            <a:r>
              <a:rPr lang="en-US" b="0" dirty="0" err="1"/>
              <a:t>mô</a:t>
            </a:r>
            <a:r>
              <a:rPr lang="en-US" b="0" dirty="0"/>
              <a:t> </a:t>
            </a:r>
            <a:r>
              <a:rPr lang="en-US" b="0" dirty="0" err="1"/>
              <a:t>đun</a:t>
            </a:r>
            <a:r>
              <a:rPr lang="en-US" b="0" dirty="0"/>
              <a:t> </a:t>
            </a:r>
            <a:r>
              <a:rPr lang="en-US" b="0" dirty="0" err="1"/>
              <a:t>tuân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kiến</a:t>
            </a:r>
            <a:r>
              <a:rPr lang="en-US" b="0" dirty="0"/>
              <a:t> </a:t>
            </a:r>
            <a:r>
              <a:rPr lang="en-US" b="0" dirty="0" err="1"/>
              <a:t>trúc</a:t>
            </a:r>
            <a:r>
              <a:rPr lang="en-US" b="0" dirty="0"/>
              <a:t>. </a:t>
            </a:r>
            <a:r>
              <a:rPr lang="en-US" b="0" dirty="0" err="1"/>
              <a:t>Hệ</a:t>
            </a:r>
            <a:r>
              <a:rPr lang="en-US" b="0" dirty="0"/>
              <a:t> </a:t>
            </a:r>
            <a:r>
              <a:rPr lang="en-US" b="0" dirty="0" err="1"/>
              <a:t>thống</a:t>
            </a:r>
            <a:r>
              <a:rPr lang="en-US" b="0" dirty="0"/>
              <a:t> </a:t>
            </a:r>
            <a:r>
              <a:rPr lang="en-US" b="0" dirty="0" err="1"/>
              <a:t>đã</a:t>
            </a:r>
            <a:r>
              <a:rPr lang="en-US" b="0" dirty="0"/>
              <a:t> đ</a:t>
            </a:r>
            <a:r>
              <a:rPr lang="vi-VN" b="0" dirty="0"/>
              <a:t>ư</a:t>
            </a:r>
            <a:r>
              <a:rPr lang="en-US" b="0" dirty="0" err="1"/>
              <a:t>ợc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phê</a:t>
            </a:r>
            <a:r>
              <a:rPr lang="en-US" b="0" dirty="0"/>
              <a:t> </a:t>
            </a:r>
            <a:r>
              <a:rPr lang="en-US" b="0" dirty="0" err="1"/>
              <a:t>duyệt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tr</a:t>
            </a:r>
            <a:r>
              <a:rPr lang="vi-VN" b="0" dirty="0"/>
              <a:t>ư</a:t>
            </a:r>
            <a:r>
              <a:rPr lang="en-US" b="0" dirty="0" err="1"/>
              <a:t>ớc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bắt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phát</a:t>
            </a:r>
            <a:r>
              <a:rPr lang="en-US" b="0" dirty="0"/>
              <a:t> </a:t>
            </a:r>
            <a:r>
              <a:rPr lang="en-US" b="0" dirty="0" err="1"/>
              <a:t>triển</a:t>
            </a:r>
            <a:r>
              <a:rPr lang="en-US" b="0" dirty="0"/>
              <a:t> </a:t>
            </a:r>
            <a:r>
              <a:rPr lang="en-US" b="0" dirty="0" err="1"/>
              <a:t>hệ</a:t>
            </a:r>
            <a:r>
              <a:rPr lang="en-US" b="0" dirty="0"/>
              <a:t> </a:t>
            </a:r>
            <a:r>
              <a:rPr lang="en-US" b="0" dirty="0" err="1"/>
              <a:t>thống</a:t>
            </a:r>
            <a:r>
              <a:rPr lang="en-US" b="0" dirty="0"/>
              <a:t> </a:t>
            </a:r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b="0" dirty="0" err="1"/>
              <a:t>mềm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/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/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2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Components Integration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Hủy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hàng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r>
              <a:rPr lang="en-US" b="1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Test Insight (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Defect Management System (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). </a:t>
            </a:r>
            <a:r>
              <a:rPr lang="en-US" dirty="0" err="1"/>
              <a:t>Vì</a:t>
            </a:r>
            <a:r>
              <a:rPr lang="en-US" dirty="0"/>
              <a:t> Test Insight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: Test Plan, Test Case, Test Report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ko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(Big Bang Integration):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/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/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31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/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A, B, C, D, E, F, G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Test A, Test B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A, B, C, D, E, G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Test A, B, C, D, E, F,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/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ko </a:t>
            </a:r>
            <a:r>
              <a:rPr lang="en-US" dirty="0" err="1"/>
              <a:t>phải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ko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: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tất cả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thời gian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do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khó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trí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nguyên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hợp</a:t>
            </a:r>
            <a:r>
              <a:rPr lang="en-US" dirty="0">
                <a:sym typeface="Wingdings" panose="05000000000000000000" pitchFamily="2" charset="2"/>
              </a:rPr>
              <a:t> ko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xảy</a:t>
            </a:r>
            <a:r>
              <a:rPr lang="en-US" dirty="0">
                <a:sym typeface="Wingdings" panose="05000000000000000000" pitchFamily="2" charset="2"/>
              </a:rPr>
              <a:t>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93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1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dirty="0"/>
              <a:t>: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1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,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lỗi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="1" dirty="0"/>
              <a:t>Nh</a:t>
            </a:r>
            <a:r>
              <a:rPr lang="vi-VN" b="1" dirty="0"/>
              <a:t>ư</a:t>
            </a:r>
            <a:r>
              <a:rPr lang="en-US" b="1" dirty="0" err="1"/>
              <a:t>ợc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stubs </a:t>
            </a:r>
            <a:r>
              <a:rPr lang="en-US" dirty="0" err="1"/>
              <a:t>và</a:t>
            </a:r>
            <a:r>
              <a:rPr lang="en-US" dirty="0"/>
              <a:t> driver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menu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stub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menu.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dung </a:t>
            </a:r>
            <a:r>
              <a:rPr lang="en-US" dirty="0" err="1"/>
              <a:t>các</a:t>
            </a:r>
            <a:r>
              <a:rPr lang="en-US" dirty="0"/>
              <a:t> driver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menu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năgn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: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ko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top-down </a:t>
            </a:r>
            <a:r>
              <a:rPr lang="en-US" dirty="0" err="1"/>
              <a:t>hoặc</a:t>
            </a:r>
            <a:r>
              <a:rPr lang="en-US" dirty="0"/>
              <a:t> bottom-up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1 </a:t>
            </a:r>
            <a:r>
              <a:rPr lang="en-US" dirty="0" err="1"/>
              <a:t>có</a:t>
            </a:r>
            <a:r>
              <a:rPr lang="en-US" dirty="0"/>
              <a:t> menu A,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Layer 1</a:t>
            </a:r>
          </a:p>
          <a:p>
            <a:pPr marL="171450" indent="-171450">
              <a:buFontTx/>
              <a:buChar char="-"/>
            </a:pPr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menu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B, C, D </a:t>
            </a:r>
            <a:r>
              <a:rPr lang="en-US" dirty="0" err="1"/>
              <a:t>là</a:t>
            </a:r>
            <a:r>
              <a:rPr lang="en-US" dirty="0"/>
              <a:t> Layer 2</a:t>
            </a:r>
          </a:p>
          <a:p>
            <a:pPr marL="171450" indent="-171450">
              <a:buFontTx/>
              <a:buChar char="-"/>
            </a:pPr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E, F,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G, </a:t>
            </a:r>
            <a:r>
              <a:rPr lang="en-US" dirty="0" err="1"/>
              <a:t>là</a:t>
            </a:r>
            <a:r>
              <a:rPr lang="en-US" dirty="0"/>
              <a:t> Layer 3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top-down: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B, C, D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E, F, G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hợp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B, C, D, E, F, G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T</a:t>
            </a:r>
            <a:r>
              <a:rPr lang="en-US" dirty="0" err="1"/>
              <a:t>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A, B, C, D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E, F, G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E, F, G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93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driver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stub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khăn do </a:t>
            </a:r>
            <a:r>
              <a:rPr lang="en-US" dirty="0" err="1"/>
              <a:t>các</a:t>
            </a:r>
            <a:r>
              <a:rPr lang="en-US" dirty="0"/>
              <a:t> stub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6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A, B, C, D, E, F, G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3 layer</a:t>
            </a:r>
          </a:p>
          <a:p>
            <a:pPr marL="171450" indent="-171450">
              <a:buFontTx/>
              <a:buChar char="-"/>
            </a:pPr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(bottom-up);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E, F, G, C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driver B, D, A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B, D, 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20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stub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;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;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performance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driver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Phần</a:t>
            </a:r>
            <a:r>
              <a:rPr lang="en-US" dirty="0"/>
              <a:t> menu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1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dirty="0"/>
              <a:t>: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ko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top-down </a:t>
            </a:r>
            <a:r>
              <a:rPr lang="en-US" dirty="0" err="1"/>
              <a:t>hoặc</a:t>
            </a:r>
            <a:r>
              <a:rPr lang="en-US" dirty="0"/>
              <a:t> bottom-up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8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stub </a:t>
            </a:r>
            <a:r>
              <a:rPr lang="en-US" dirty="0" err="1"/>
              <a:t>và</a:t>
            </a:r>
            <a:r>
              <a:rPr lang="en-US" dirty="0"/>
              <a:t> driver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vả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so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ko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1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6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(component)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hay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ko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qua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0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Home Page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ko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User Profile</a:t>
            </a:r>
          </a:p>
          <a:p>
            <a:r>
              <a:rPr lang="en-US" dirty="0"/>
              <a:t>-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/>
              <a:t>- Unit Test </a:t>
            </a:r>
            <a:r>
              <a:rPr lang="en-US" sz="1200" b="0" dirty="0" err="1"/>
              <a:t>chỉ</a:t>
            </a:r>
            <a:r>
              <a:rPr lang="en-US" sz="1200" b="0" dirty="0"/>
              <a:t> </a:t>
            </a:r>
            <a:r>
              <a:rPr lang="en-US" sz="1200" b="0" dirty="0" err="1"/>
              <a:t>kiểm</a:t>
            </a:r>
            <a:r>
              <a:rPr lang="en-US" sz="1200" b="0" dirty="0"/>
              <a:t> </a:t>
            </a:r>
            <a:r>
              <a:rPr lang="en-US" sz="1200" b="0" dirty="0" err="1"/>
              <a:t>thử</a:t>
            </a:r>
            <a:r>
              <a:rPr lang="en-US" sz="1200" b="0" dirty="0"/>
              <a:t> </a:t>
            </a:r>
            <a:r>
              <a:rPr lang="en-US" sz="1200" b="0" dirty="0" err="1"/>
              <a:t>cho</a:t>
            </a:r>
            <a:r>
              <a:rPr lang="en-US" sz="1200" b="0" dirty="0"/>
              <a:t> </a:t>
            </a:r>
            <a:r>
              <a:rPr lang="en-US" sz="1200" b="0" dirty="0" err="1"/>
              <a:t>từng</a:t>
            </a:r>
            <a:r>
              <a:rPr lang="en-US" sz="1200" b="0" dirty="0"/>
              <a:t> đ</a:t>
            </a:r>
            <a:r>
              <a:rPr lang="vi-VN" sz="1200" b="0" dirty="0"/>
              <a:t>ơ</a:t>
            </a:r>
            <a:r>
              <a:rPr lang="en-US" sz="1200" b="0" dirty="0"/>
              <a:t>n </a:t>
            </a:r>
            <a:r>
              <a:rPr lang="en-US" sz="1200" b="0" dirty="0" err="1"/>
              <a:t>vị</a:t>
            </a:r>
            <a:r>
              <a:rPr lang="en-US" sz="1200" b="0" dirty="0"/>
              <a:t> </a:t>
            </a:r>
            <a:r>
              <a:rPr lang="en-US" sz="1200" b="0" dirty="0" err="1"/>
              <a:t>riêng</a:t>
            </a:r>
            <a:r>
              <a:rPr lang="en-US" sz="1200" b="0" dirty="0"/>
              <a:t> </a:t>
            </a:r>
            <a:r>
              <a:rPr lang="en-US" sz="1200" b="0" dirty="0" err="1"/>
              <a:t>lẻ</a:t>
            </a:r>
            <a:r>
              <a:rPr lang="en-US" sz="1200" b="0" dirty="0"/>
              <a:t>;</a:t>
            </a:r>
          </a:p>
          <a:p>
            <a:r>
              <a:rPr lang="en-US" sz="1200" b="1" dirty="0"/>
              <a:t>Isolation: </a:t>
            </a:r>
            <a:r>
              <a:rPr lang="en-US" sz="1200" b="1" dirty="0" err="1"/>
              <a:t>cô</a:t>
            </a:r>
            <a:r>
              <a:rPr lang="en-US" sz="1200" b="1" dirty="0"/>
              <a:t> </a:t>
            </a:r>
            <a:r>
              <a:rPr lang="en-US" sz="1200" b="1" dirty="0" err="1"/>
              <a:t>lập</a:t>
            </a:r>
            <a:endParaRPr lang="en-US" sz="1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dirty="0" err="1"/>
              <a:t>Rất</a:t>
            </a:r>
            <a:r>
              <a:rPr lang="en-US" sz="1200" b="0" dirty="0"/>
              <a:t> </a:t>
            </a:r>
            <a:r>
              <a:rPr lang="en-US" sz="1200" b="0" dirty="0" err="1"/>
              <a:t>nhiều</a:t>
            </a:r>
            <a:r>
              <a:rPr lang="en-US" sz="1200" b="0" dirty="0"/>
              <a:t> </a:t>
            </a:r>
            <a:r>
              <a:rPr lang="en-US" sz="1200" b="0" dirty="0" err="1"/>
              <a:t>lỗi</a:t>
            </a:r>
            <a:r>
              <a:rPr lang="en-US" sz="1200" b="0" dirty="0"/>
              <a:t> </a:t>
            </a:r>
            <a:r>
              <a:rPr lang="en-US" sz="1200" b="0" dirty="0" err="1"/>
              <a:t>phát</a:t>
            </a:r>
            <a:r>
              <a:rPr lang="en-US" sz="1200" b="0" dirty="0"/>
              <a:t> </a:t>
            </a:r>
            <a:r>
              <a:rPr lang="en-US" sz="1200" b="0" dirty="0" err="1"/>
              <a:t>sinh</a:t>
            </a:r>
            <a:r>
              <a:rPr lang="en-US" sz="1200" b="0" dirty="0"/>
              <a:t> </a:t>
            </a:r>
            <a:r>
              <a:rPr lang="en-US" sz="1200" b="0" dirty="0" err="1"/>
              <a:t>sau</a:t>
            </a:r>
            <a:r>
              <a:rPr lang="en-US" sz="1200" b="0" dirty="0"/>
              <a:t> </a:t>
            </a:r>
            <a:r>
              <a:rPr lang="en-US" sz="1200" b="0" dirty="0" err="1"/>
              <a:t>khi</a:t>
            </a:r>
            <a:r>
              <a:rPr lang="en-US" sz="1200" b="0" dirty="0"/>
              <a:t> </a:t>
            </a:r>
            <a:r>
              <a:rPr lang="en-US" sz="1200" b="0" dirty="0" err="1"/>
              <a:t>tích</a:t>
            </a:r>
            <a:r>
              <a:rPr lang="en-US" sz="1200" b="0" dirty="0"/>
              <a:t> </a:t>
            </a:r>
            <a:r>
              <a:rPr lang="en-US" sz="1200" b="0" dirty="0" err="1"/>
              <a:t>hợp</a:t>
            </a:r>
            <a:r>
              <a:rPr lang="en-US" sz="1200" b="0" dirty="0"/>
              <a:t> </a:t>
            </a:r>
            <a:r>
              <a:rPr lang="en-US" sz="1200" b="0" dirty="0" err="1"/>
              <a:t>các</a:t>
            </a:r>
            <a:r>
              <a:rPr lang="en-US" sz="1200" b="0" dirty="0"/>
              <a:t> </a:t>
            </a:r>
            <a:r>
              <a:rPr lang="en-US" sz="1200" b="0" dirty="0" err="1"/>
              <a:t>thành</a:t>
            </a:r>
            <a:r>
              <a:rPr lang="en-US" sz="1200" b="0" dirty="0"/>
              <a:t> </a:t>
            </a:r>
            <a:r>
              <a:rPr lang="en-US" sz="1200" b="0" dirty="0" err="1"/>
              <a:t>phần</a:t>
            </a:r>
            <a:r>
              <a:rPr lang="en-US" sz="1200" b="0" dirty="0"/>
              <a:t> </a:t>
            </a:r>
            <a:r>
              <a:rPr lang="en-US" sz="1200" b="0" dirty="0" err="1"/>
              <a:t>của</a:t>
            </a:r>
            <a:r>
              <a:rPr lang="en-US" sz="1200" b="0" dirty="0"/>
              <a:t> 1 </a:t>
            </a:r>
            <a:r>
              <a:rPr lang="en-US" sz="1200" b="0" dirty="0" err="1"/>
              <a:t>sản</a:t>
            </a:r>
            <a:r>
              <a:rPr lang="en-US" sz="1200" b="0" dirty="0"/>
              <a:t> </a:t>
            </a:r>
            <a:r>
              <a:rPr lang="en-US" sz="1200" b="0" dirty="0" err="1"/>
              <a:t>phẩm</a:t>
            </a:r>
            <a:endParaRPr lang="en-US" sz="1200" b="0" dirty="0"/>
          </a:p>
          <a:p>
            <a:pPr marL="171450" indent="-171450">
              <a:buFontTx/>
              <a:buChar char="-"/>
            </a:pPr>
            <a:r>
              <a:rPr lang="en-US" sz="1200" b="0" dirty="0" err="1"/>
              <a:t>Các</a:t>
            </a:r>
            <a:r>
              <a:rPr lang="en-US" sz="1200" b="0" dirty="0"/>
              <a:t> </a:t>
            </a:r>
            <a:r>
              <a:rPr lang="en-US" sz="1200" b="0" dirty="0" err="1"/>
              <a:t>thành</a:t>
            </a:r>
            <a:r>
              <a:rPr lang="en-US" sz="1200" b="0" dirty="0"/>
              <a:t> </a:t>
            </a:r>
            <a:r>
              <a:rPr lang="en-US" sz="1200" b="0" dirty="0" err="1"/>
              <a:t>phần</a:t>
            </a:r>
            <a:r>
              <a:rPr lang="en-US" sz="1200" b="0" dirty="0"/>
              <a:t> </a:t>
            </a:r>
            <a:r>
              <a:rPr lang="en-US" sz="1200" b="0" dirty="0" err="1"/>
              <a:t>riêng</a:t>
            </a:r>
            <a:r>
              <a:rPr lang="en-US" sz="1200" b="0" dirty="0"/>
              <a:t> </a:t>
            </a:r>
            <a:r>
              <a:rPr lang="en-US" sz="1200" b="0" dirty="0" err="1"/>
              <a:t>lẻ</a:t>
            </a:r>
            <a:r>
              <a:rPr lang="en-US" sz="1200" b="0" dirty="0"/>
              <a:t> </a:t>
            </a:r>
            <a:r>
              <a:rPr lang="en-US" sz="1200" b="0" dirty="0" err="1"/>
              <a:t>sau</a:t>
            </a:r>
            <a:r>
              <a:rPr lang="en-US" sz="1200" b="0" dirty="0"/>
              <a:t> </a:t>
            </a:r>
            <a:r>
              <a:rPr lang="en-US" sz="1200" b="0" dirty="0" err="1"/>
              <a:t>khi</a:t>
            </a:r>
            <a:r>
              <a:rPr lang="en-US" sz="1200" b="0" dirty="0"/>
              <a:t> </a:t>
            </a:r>
            <a:r>
              <a:rPr lang="en-US" sz="1200" b="0" dirty="0" err="1"/>
              <a:t>phát</a:t>
            </a:r>
            <a:r>
              <a:rPr lang="en-US" sz="1200" b="0" dirty="0"/>
              <a:t> </a:t>
            </a:r>
            <a:r>
              <a:rPr lang="en-US" sz="1200" b="0" dirty="0" err="1"/>
              <a:t>triển</a:t>
            </a:r>
            <a:r>
              <a:rPr lang="en-US" sz="1200" b="0" dirty="0"/>
              <a:t> </a:t>
            </a:r>
            <a:r>
              <a:rPr lang="en-US" sz="1200" b="0" dirty="0" err="1"/>
              <a:t>xong</a:t>
            </a:r>
            <a:r>
              <a:rPr lang="en-US" sz="1200" b="0" dirty="0"/>
              <a:t> </a:t>
            </a:r>
            <a:r>
              <a:rPr lang="en-US" sz="1200" b="0" dirty="0" err="1"/>
              <a:t>đã</a:t>
            </a:r>
            <a:r>
              <a:rPr lang="en-US" sz="1200" b="0" dirty="0"/>
              <a:t> đ</a:t>
            </a:r>
            <a:r>
              <a:rPr lang="vi-VN" sz="1200" b="0" dirty="0"/>
              <a:t>ư</a:t>
            </a:r>
            <a:r>
              <a:rPr lang="en-US" sz="1200" b="0" dirty="0" err="1"/>
              <a:t>ợc</a:t>
            </a:r>
            <a:r>
              <a:rPr lang="en-US" sz="1200" b="0" dirty="0"/>
              <a:t> </a:t>
            </a:r>
            <a:r>
              <a:rPr lang="en-US" sz="1200" b="0" dirty="0" err="1"/>
              <a:t>kiểm</a:t>
            </a:r>
            <a:r>
              <a:rPr lang="en-US" sz="1200" b="0" dirty="0"/>
              <a:t> </a:t>
            </a:r>
            <a:r>
              <a:rPr lang="en-US" sz="1200" b="0" dirty="0" err="1"/>
              <a:t>thử</a:t>
            </a:r>
            <a:r>
              <a:rPr lang="en-US" sz="1200" b="0" dirty="0"/>
              <a:t> đ</a:t>
            </a:r>
            <a:r>
              <a:rPr lang="vi-VN" sz="1200" b="0" dirty="0"/>
              <a:t>ơ</a:t>
            </a:r>
            <a:r>
              <a:rPr lang="en-US" sz="1200" b="0" dirty="0"/>
              <a:t>n </a:t>
            </a:r>
            <a:r>
              <a:rPr lang="en-US" sz="1200" b="0" dirty="0" err="1"/>
              <a:t>vị</a:t>
            </a:r>
            <a:r>
              <a:rPr lang="en-US" sz="1200" b="0" dirty="0"/>
              <a:t>. Nh</a:t>
            </a:r>
            <a:r>
              <a:rPr lang="vi-VN" sz="1200" b="0" dirty="0"/>
              <a:t>ư</a:t>
            </a:r>
            <a:r>
              <a:rPr lang="en-US" sz="1200" b="0" dirty="0"/>
              <a:t>ng </a:t>
            </a:r>
            <a:r>
              <a:rPr lang="en-US" sz="1200" b="0" dirty="0" err="1"/>
              <a:t>tích</a:t>
            </a:r>
            <a:r>
              <a:rPr lang="en-US" sz="1200" b="0" dirty="0"/>
              <a:t> </a:t>
            </a:r>
            <a:r>
              <a:rPr lang="en-US" sz="1200" b="0" dirty="0" err="1"/>
              <a:t>hợp</a:t>
            </a:r>
            <a:r>
              <a:rPr lang="en-US" sz="1200" b="0" dirty="0"/>
              <a:t> </a:t>
            </a:r>
            <a:r>
              <a:rPr lang="en-US" sz="1200" b="0" dirty="0" err="1"/>
              <a:t>chúng</a:t>
            </a:r>
            <a:r>
              <a:rPr lang="en-US" sz="1200" b="0" dirty="0"/>
              <a:t> </a:t>
            </a:r>
            <a:r>
              <a:rPr lang="en-US" sz="1200" b="0" dirty="0" err="1"/>
              <a:t>với</a:t>
            </a:r>
            <a:r>
              <a:rPr lang="en-US" sz="1200" b="0" dirty="0"/>
              <a:t> </a:t>
            </a:r>
            <a:r>
              <a:rPr lang="en-US" sz="1200" b="0" dirty="0" err="1"/>
              <a:t>nhau</a:t>
            </a:r>
            <a:r>
              <a:rPr lang="en-US" sz="1200" b="0" dirty="0"/>
              <a:t> </a:t>
            </a:r>
            <a:r>
              <a:rPr lang="en-US" sz="1200" b="0" dirty="0" err="1"/>
              <a:t>để</a:t>
            </a:r>
            <a:r>
              <a:rPr lang="en-US" sz="1200" b="0" dirty="0"/>
              <a:t> </a:t>
            </a:r>
            <a:r>
              <a:rPr lang="en-US" sz="1200" b="0" dirty="0" err="1"/>
              <a:t>phục</a:t>
            </a:r>
            <a:r>
              <a:rPr lang="en-US" sz="1200" b="0" dirty="0"/>
              <a:t> </a:t>
            </a:r>
            <a:r>
              <a:rPr lang="en-US" sz="1200" b="0" dirty="0" err="1"/>
              <a:t>vụ</a:t>
            </a:r>
            <a:r>
              <a:rPr lang="en-US" sz="1200" b="0" dirty="0"/>
              <a:t> </a:t>
            </a:r>
            <a:r>
              <a:rPr lang="en-US" sz="1200" b="0" dirty="0" err="1"/>
              <a:t>cho</a:t>
            </a:r>
            <a:r>
              <a:rPr lang="en-US" sz="1200" b="0" dirty="0"/>
              <a:t> </a:t>
            </a:r>
            <a:r>
              <a:rPr lang="en-US" sz="1200" b="0" dirty="0" err="1"/>
              <a:t>hoạt</a:t>
            </a:r>
            <a:r>
              <a:rPr lang="en-US" sz="1200" b="0" dirty="0"/>
              <a:t> </a:t>
            </a:r>
            <a:r>
              <a:rPr lang="en-US" sz="1200" b="0" dirty="0" err="1"/>
              <a:t>động theo</a:t>
            </a:r>
            <a:r>
              <a:rPr lang="en-US" sz="1200" b="0" dirty="0"/>
              <a:t> </a:t>
            </a:r>
            <a:r>
              <a:rPr lang="en-US" sz="1200" b="0" dirty="0" err="1"/>
              <a:t>luồng</a:t>
            </a:r>
            <a:r>
              <a:rPr lang="en-US" sz="1200" b="0" dirty="0"/>
              <a:t> </a:t>
            </a:r>
            <a:r>
              <a:rPr lang="en-US" sz="1200" b="0" dirty="0" err="1"/>
              <a:t>nào</a:t>
            </a:r>
            <a:r>
              <a:rPr lang="en-US" sz="1200" b="0" dirty="0"/>
              <a:t> </a:t>
            </a:r>
            <a:r>
              <a:rPr lang="en-US" sz="1200" b="0" dirty="0" err="1"/>
              <a:t>đó</a:t>
            </a:r>
            <a:r>
              <a:rPr lang="en-US" sz="1200" b="0" dirty="0"/>
              <a:t> </a:t>
            </a:r>
            <a:r>
              <a:rPr lang="en-US" sz="1200" b="0" dirty="0" err="1"/>
              <a:t>thì</a:t>
            </a:r>
            <a:r>
              <a:rPr lang="en-US" sz="1200" b="0" dirty="0"/>
              <a:t> </a:t>
            </a:r>
            <a:r>
              <a:rPr lang="en-US" sz="1200" b="0" dirty="0" err="1"/>
              <a:t>sẽ</a:t>
            </a:r>
            <a:r>
              <a:rPr lang="en-US" sz="1200" b="0" dirty="0"/>
              <a:t> </a:t>
            </a:r>
            <a:r>
              <a:rPr lang="en-US" sz="1200" b="0" dirty="0" err="1"/>
              <a:t>phát</a:t>
            </a:r>
            <a:r>
              <a:rPr lang="en-US" sz="1200" b="0" dirty="0"/>
              <a:t> </a:t>
            </a:r>
            <a:r>
              <a:rPr lang="en-US" sz="1200" b="0" dirty="0" err="1"/>
              <a:t>sinh</a:t>
            </a:r>
            <a:r>
              <a:rPr lang="en-US" sz="1200" b="0" dirty="0"/>
              <a:t> </a:t>
            </a:r>
            <a:r>
              <a:rPr lang="en-US" sz="1200" b="0" dirty="0" err="1"/>
              <a:t>vấn</a:t>
            </a:r>
            <a:r>
              <a:rPr lang="en-US" sz="1200" b="0" dirty="0"/>
              <a:t> </a:t>
            </a:r>
            <a:r>
              <a:rPr lang="en-US" sz="1200" b="0" dirty="0" err="1"/>
              <a:t>đề</a:t>
            </a:r>
            <a:endParaRPr lang="en-US" sz="1200" b="0" dirty="0"/>
          </a:p>
          <a:p>
            <a:pPr marL="171450" indent="-171450">
              <a:buFontTx/>
              <a:buChar char="-"/>
            </a:pPr>
            <a:r>
              <a:rPr lang="en-US" sz="1200" b="0" dirty="0" err="1"/>
              <a:t>Kiểm</a:t>
            </a:r>
            <a:r>
              <a:rPr lang="en-US" sz="1200" b="0" dirty="0"/>
              <a:t> </a:t>
            </a:r>
            <a:r>
              <a:rPr lang="en-US" sz="1200" b="0" dirty="0" err="1"/>
              <a:t>thử</a:t>
            </a:r>
            <a:r>
              <a:rPr lang="en-US" sz="1200" b="0" dirty="0"/>
              <a:t> </a:t>
            </a:r>
            <a:r>
              <a:rPr lang="en-US" sz="1200" b="0" dirty="0" err="1"/>
              <a:t>tích</a:t>
            </a:r>
            <a:r>
              <a:rPr lang="en-US" sz="1200" b="0" dirty="0"/>
              <a:t> </a:t>
            </a:r>
            <a:r>
              <a:rPr lang="en-US" sz="1200" b="0" dirty="0" err="1"/>
              <a:t>hợp</a:t>
            </a:r>
            <a:r>
              <a:rPr lang="en-US" sz="1200" b="0" dirty="0"/>
              <a:t> </a:t>
            </a:r>
            <a:r>
              <a:rPr lang="en-US" sz="1200" b="0" dirty="0" err="1"/>
              <a:t>sẽ</a:t>
            </a:r>
            <a:r>
              <a:rPr lang="en-US" sz="1200" b="0" dirty="0"/>
              <a:t> </a:t>
            </a:r>
            <a:r>
              <a:rPr lang="en-US" sz="1200" b="0" dirty="0" err="1"/>
              <a:t>phát</a:t>
            </a:r>
            <a:r>
              <a:rPr lang="en-US" sz="1200" b="0" dirty="0"/>
              <a:t> </a:t>
            </a:r>
            <a:r>
              <a:rPr lang="en-US" sz="1200" b="0" dirty="0" err="1"/>
              <a:t>hiện</a:t>
            </a:r>
            <a:r>
              <a:rPr lang="en-US" sz="1200" b="0" dirty="0"/>
              <a:t> </a:t>
            </a:r>
            <a:r>
              <a:rPr lang="en-US" sz="1200" b="0" dirty="0" err="1"/>
              <a:t>và</a:t>
            </a:r>
            <a:r>
              <a:rPr lang="en-US" sz="1200" b="0" dirty="0"/>
              <a:t> </a:t>
            </a:r>
            <a:r>
              <a:rPr lang="en-US" sz="1200" b="0" dirty="0" err="1"/>
              <a:t>loại</a:t>
            </a:r>
            <a:r>
              <a:rPr lang="en-US" sz="1200" b="0" dirty="0"/>
              <a:t> </a:t>
            </a:r>
            <a:r>
              <a:rPr lang="en-US" sz="1200" b="0" dirty="0" err="1"/>
              <a:t>bỏ</a:t>
            </a:r>
            <a:r>
              <a:rPr lang="en-US" sz="1200" b="0" dirty="0"/>
              <a:t> </a:t>
            </a:r>
            <a:r>
              <a:rPr lang="en-US" sz="1200" b="0" dirty="0" err="1"/>
              <a:t>những</a:t>
            </a:r>
            <a:r>
              <a:rPr lang="en-US" sz="1200" b="0" dirty="0"/>
              <a:t> </a:t>
            </a:r>
            <a:r>
              <a:rPr lang="en-US" sz="1200" b="0" dirty="0" err="1"/>
              <a:t>vấn</a:t>
            </a:r>
            <a:r>
              <a:rPr lang="en-US" sz="1200" b="0" dirty="0"/>
              <a:t> </a:t>
            </a:r>
            <a:r>
              <a:rPr lang="en-US" sz="1200" b="0" dirty="0" err="1"/>
              <a:t>đề</a:t>
            </a:r>
            <a:r>
              <a:rPr lang="en-US" sz="1200" b="0" dirty="0"/>
              <a:t> </a:t>
            </a:r>
            <a:r>
              <a:rPr lang="en-US" sz="1200" b="0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Integration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71C2C-BD32-4024-8386-0A47E89A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Testing – Why, When?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B5BA60-B456-43DB-B98A-2785FE6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26DA5B-54B5-419D-8ADD-A2612C6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xmlns="" id="{D808FEFD-02FD-4406-8ECA-B7BE7A5F01EE}"/>
              </a:ext>
            </a:extLst>
          </p:cNvPr>
          <p:cNvSpPr/>
          <p:nvPr/>
        </p:nvSpPr>
        <p:spPr>
          <a:xfrm>
            <a:off x="1194318" y="1828800"/>
            <a:ext cx="6629400" cy="3581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26123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71C2C-BD32-4024-8386-0A47E89A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Testing – Why, When?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B5BA60-B456-43DB-B98A-2785FE6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26DA5B-54B5-419D-8ADD-A2612C6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26AE63-251D-43ED-A2C6-38F5DE49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7543800" cy="3476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4DD489-595B-4A59-8523-11FFA6C0DD51}"/>
              </a:ext>
            </a:extLst>
          </p:cNvPr>
          <p:cNvSpPr txBox="1"/>
          <p:nvPr/>
        </p:nvSpPr>
        <p:spPr>
          <a:xfrm>
            <a:off x="1676400" y="55626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Unit tests only test the unit in </a:t>
            </a:r>
            <a:r>
              <a:rPr lang="en-US" sz="2800" b="1" dirty="0"/>
              <a:t>isolation</a:t>
            </a:r>
          </a:p>
        </p:txBody>
      </p:sp>
    </p:spTree>
    <p:extLst>
      <p:ext uri="{BB962C8B-B14F-4D97-AF65-F5344CB8AC3E}">
        <p14:creationId xmlns:p14="http://schemas.microsoft.com/office/powerpoint/2010/main" val="267302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71C2C-BD32-4024-8386-0A47E89A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Testing – Why, When?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B5BA60-B456-43DB-B98A-2785FE6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26DA5B-54B5-419D-8ADD-A2612C6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4DD489-595B-4A59-8523-11FFA6C0DD51}"/>
              </a:ext>
            </a:extLst>
          </p:cNvPr>
          <p:cNvSpPr txBox="1"/>
          <p:nvPr/>
        </p:nvSpPr>
        <p:spPr>
          <a:xfrm>
            <a:off x="1676400" y="5562600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failures result from </a:t>
            </a:r>
            <a:r>
              <a:rPr lang="en-US" sz="2800" b="1" dirty="0"/>
              <a:t>faults in the interaction</a:t>
            </a:r>
            <a:r>
              <a:rPr lang="en-US" sz="2800" dirty="0"/>
              <a:t> of subsystems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656F6D-C223-46D1-A96E-0B013206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81200"/>
            <a:ext cx="6915428" cy="32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71C2C-BD32-4024-8386-0A47E89A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Testing – Why, When?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B5BA60-B456-43DB-B98A-2785FE6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26DA5B-54B5-419D-8ADD-A2612C6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4DD489-595B-4A59-8523-11FFA6C0DD51}"/>
              </a:ext>
            </a:extLst>
          </p:cNvPr>
          <p:cNvSpPr txBox="1"/>
          <p:nvPr/>
        </p:nvSpPr>
        <p:spPr>
          <a:xfrm>
            <a:off x="1600200" y="5141893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Ensure integrate functions / modules follow architecture design or high level design (HLD)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A860D2-BD68-4805-B8E4-710E1B0D1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90" y="1586746"/>
            <a:ext cx="3633610" cy="33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B332A-1E47-4A8F-A0B3-C0FA0211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Testing – Why, When?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16265D-4A2C-4D38-9C57-8CE8072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18D3BC-9630-44A7-9DFE-EF6200B7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46F5D9-7705-4114-ACA6-6F825954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14714"/>
            <a:ext cx="7315200" cy="48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9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71C2C-BD32-4024-8386-0A47E89A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Testing – Why, When?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B5BA60-B456-43DB-B98A-2785FE6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26DA5B-54B5-419D-8ADD-A2612C6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4DD489-595B-4A59-8523-11FFA6C0DD51}"/>
              </a:ext>
            </a:extLst>
          </p:cNvPr>
          <p:cNvSpPr txBox="1"/>
          <p:nvPr/>
        </p:nvSpPr>
        <p:spPr>
          <a:xfrm>
            <a:off x="1219200" y="5334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Levels of Integration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xmlns="" id="{BB092EB8-5CEE-44E0-A6E1-AEDCBF316F35}"/>
              </a:ext>
            </a:extLst>
          </p:cNvPr>
          <p:cNvSpPr/>
          <p:nvPr/>
        </p:nvSpPr>
        <p:spPr>
          <a:xfrm>
            <a:off x="1524000" y="1429512"/>
            <a:ext cx="6629400" cy="37123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WHEN?</a:t>
            </a:r>
          </a:p>
        </p:txBody>
      </p:sp>
    </p:spTree>
    <p:extLst>
      <p:ext uri="{BB962C8B-B14F-4D97-AF65-F5344CB8AC3E}">
        <p14:creationId xmlns:p14="http://schemas.microsoft.com/office/powerpoint/2010/main" val="363642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7B4B0-C6F6-4D77-A8C2-34F7BB97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5EFB99-5380-4147-8E78-FCA93ADC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10. Integration Testing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00F24A-5C83-4947-83DC-1DCC705E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28A9B3-F6ED-4BE6-8F51-FFF01AC2C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505200" cy="3653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2F4757-EA3F-4DB7-AC1F-62DC38292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529" y="1828800"/>
            <a:ext cx="3897271" cy="3593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3962F9-5757-4968-A20C-7FC23E695661}"/>
              </a:ext>
            </a:extLst>
          </p:cNvPr>
          <p:cNvSpPr txBox="1"/>
          <p:nvPr/>
        </p:nvSpPr>
        <p:spPr>
          <a:xfrm>
            <a:off x="1295400" y="1828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Unit testing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011087-2EFD-4D55-AEEF-7DCF3BAD597D}"/>
              </a:ext>
            </a:extLst>
          </p:cNvPr>
          <p:cNvSpPr txBox="1"/>
          <p:nvPr/>
        </p:nvSpPr>
        <p:spPr>
          <a:xfrm>
            <a:off x="5410200" y="1828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System testing done</a:t>
            </a:r>
          </a:p>
        </p:txBody>
      </p:sp>
    </p:spTree>
    <p:extLst>
      <p:ext uri="{BB962C8B-B14F-4D97-AF65-F5344CB8AC3E}">
        <p14:creationId xmlns:p14="http://schemas.microsoft.com/office/powerpoint/2010/main" val="1038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7B4B0-C6F6-4D77-A8C2-34F7BB97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5EFB99-5380-4147-8E78-FCA93ADC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00F24A-5C83-4947-83DC-1DCC705E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A94805-385D-45B5-B425-B6224868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95" y="1560938"/>
            <a:ext cx="3523809" cy="4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ED6DC4-DFBD-4885-A469-9EA70CBB9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191" y="1600781"/>
            <a:ext cx="3485714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09AC3-A008-4511-AAE8-1C39763C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19912"/>
          </a:xfrm>
        </p:spPr>
        <p:txBody>
          <a:bodyPr/>
          <a:lstStyle/>
          <a:p>
            <a:r>
              <a:rPr lang="en-US" dirty="0"/>
              <a:t>Types of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ABB38C-EF84-4A97-9FBF-D1AD4217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49A16A-EE1D-457B-B96C-B0B95FFD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C:\Users\ngattt\AppData\Local\Temp\SNAGHTML34e43f39.PNG">
            <a:extLst>
              <a:ext uri="{FF2B5EF4-FFF2-40B4-BE49-F238E27FC236}">
                <a16:creationId xmlns:a16="http://schemas.microsoft.com/office/drawing/2014/main" xmlns="" id="{F6ABB93A-847A-454C-9C4B-9962EA8D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05000"/>
            <a:ext cx="37433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gattt\AppData\Local\Temp\SNAGHTML34e4c35d.PNG">
            <a:extLst>
              <a:ext uri="{FF2B5EF4-FFF2-40B4-BE49-F238E27FC236}">
                <a16:creationId xmlns:a16="http://schemas.microsoft.com/office/drawing/2014/main" xmlns="" id="{4B82B3C4-0F0F-45B4-B76E-110A06873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7433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20E641-0CE5-4D42-BEFD-44B92FA946D9}"/>
              </a:ext>
            </a:extLst>
          </p:cNvPr>
          <p:cNvSpPr txBox="1"/>
          <p:nvPr/>
        </p:nvSpPr>
        <p:spPr>
          <a:xfrm>
            <a:off x="600075" y="1428690"/>
            <a:ext cx="374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Integrating everything at one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962623-ADB2-47A8-9B27-BB8F88AFAA91}"/>
              </a:ext>
            </a:extLst>
          </p:cNvPr>
          <p:cNvSpPr txBox="1"/>
          <p:nvPr/>
        </p:nvSpPr>
        <p:spPr>
          <a:xfrm>
            <a:off x="4876800" y="14286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Integrating the modules one by one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09AC3-A008-4511-AAE8-1C39763C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ABB38C-EF84-4A97-9FBF-D1AD4217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49A16A-EE1D-457B-B96C-B0B95FFD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8CE785-E2D8-41E2-8816-9AD6116B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5" y="1676400"/>
            <a:ext cx="7276190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5248C-F515-4EFF-A113-3461658A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D09B2B-8919-4AD4-BB77-0D2D2176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196834-3766-4ED7-8B21-17507DD6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7115F3-17E9-443F-A0A7-5C1D244F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04" y="2012950"/>
            <a:ext cx="6190592" cy="434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8C225D-65FC-42AC-A429-F82A7E16E9E0}"/>
              </a:ext>
            </a:extLst>
          </p:cNvPr>
          <p:cNvSpPr txBox="1"/>
          <p:nvPr/>
        </p:nvSpPr>
        <p:spPr>
          <a:xfrm>
            <a:off x="4800600" y="176606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Integration Testing - What?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A1535A-339E-4F60-B8EC-8D485DBD3E51}"/>
              </a:ext>
            </a:extLst>
          </p:cNvPr>
          <p:cNvSpPr txBox="1"/>
          <p:nvPr/>
        </p:nvSpPr>
        <p:spPr>
          <a:xfrm>
            <a:off x="914400" y="5181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Integration Testing – Why? When?</a:t>
            </a:r>
          </a:p>
        </p:txBody>
      </p:sp>
    </p:spTree>
    <p:extLst>
      <p:ext uri="{BB962C8B-B14F-4D97-AF65-F5344CB8AC3E}">
        <p14:creationId xmlns:p14="http://schemas.microsoft.com/office/powerpoint/2010/main" val="36004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75BCC-CF3F-4526-AA6D-DBD13538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integration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E469C85-9C72-413B-B444-DC5DF1380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207401"/>
              </p:ext>
            </p:extLst>
          </p:nvPr>
        </p:nvGraphicFramePr>
        <p:xfrm>
          <a:off x="483637" y="1828800"/>
          <a:ext cx="8229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63">
                  <a:extLst>
                    <a:ext uri="{9D8B030D-6E8A-4147-A177-3AD203B41FA5}">
                      <a16:colId xmlns:a16="http://schemas.microsoft.com/office/drawing/2014/main" xmlns="" val="4046211060"/>
                    </a:ext>
                  </a:extLst>
                </a:gridCol>
                <a:gridCol w="4522237">
                  <a:extLst>
                    <a:ext uri="{9D8B030D-6E8A-4147-A177-3AD203B41FA5}">
                      <a16:colId xmlns:a16="http://schemas.microsoft.com/office/drawing/2014/main" xmlns="" val="326598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Big Bang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0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>
                          <a:solidFill>
                            <a:srgbClr val="FF0000"/>
                          </a:solidFill>
                        </a:rPr>
                        <a:t>֍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/>
                        <a:t>֍</a:t>
                      </a:r>
                      <a:r>
                        <a:rPr lang="en-US" sz="2400" dirty="0"/>
                        <a:t> Everything is finished before integration testing 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× Time consuming</a:t>
                      </a:r>
                    </a:p>
                    <a:p>
                      <a:r>
                        <a:rPr lang="en-US" sz="2400" dirty="0"/>
                        <a:t>× Difficult to trace cause of fault</a:t>
                      </a:r>
                    </a:p>
                    <a:p>
                      <a:r>
                        <a:rPr lang="en-US" sz="2400" dirty="0"/>
                        <a:t>× Only effectively when the software expected to have no 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2032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2A9A76-6B2F-47CD-BA87-7C19DBF8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85EDEA-0939-4C07-AC46-85EB92B7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75BCC-CF3F-4526-AA6D-DBD13538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integration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E469C85-9C72-413B-B444-DC5DF1380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133247"/>
              </p:ext>
            </p:extLst>
          </p:nvPr>
        </p:nvGraphicFramePr>
        <p:xfrm>
          <a:off x="457200" y="18288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63">
                  <a:extLst>
                    <a:ext uri="{9D8B030D-6E8A-4147-A177-3AD203B41FA5}">
                      <a16:colId xmlns:a16="http://schemas.microsoft.com/office/drawing/2014/main" xmlns="" val="4046211060"/>
                    </a:ext>
                  </a:extLst>
                </a:gridCol>
                <a:gridCol w="4522237">
                  <a:extLst>
                    <a:ext uri="{9D8B030D-6E8A-4147-A177-3AD203B41FA5}">
                      <a16:colId xmlns:a16="http://schemas.microsoft.com/office/drawing/2014/main" xmlns="" val="326598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Incremental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0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>
                          <a:solidFill>
                            <a:srgbClr val="FF0000"/>
                          </a:solidFill>
                        </a:rPr>
                        <a:t>֍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/>
                        <a:t>֍</a:t>
                      </a:r>
                      <a:r>
                        <a:rPr lang="en-US" sz="2400" dirty="0"/>
                        <a:t> Defects are found early at the beginning of integrate so it’s easy to detect the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× Time consuming to create stubs and drivers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2032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2A9A76-6B2F-47CD-BA87-7C19DBF8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85EDEA-0939-4C07-AC46-85EB92B7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8B4A0-FB53-48D0-9AA0-CEEA6FCB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D3B275-5940-4AF3-BD31-AC534053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248053-4A3B-43A7-A9E9-9DCF539E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206D69-8009-48D2-98AB-3E7CDFC1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8" y="1686495"/>
            <a:ext cx="7209524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7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A8CD6-5832-41DC-8820-20FA083B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Integration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15133C9-97C5-416C-8E2E-BE8F0339E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190" y="1842413"/>
            <a:ext cx="7247619" cy="45333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16079D-392A-4484-8EFC-343EF7D7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D7B28C-8420-4EC9-A874-A689E5B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36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75BCC-CF3F-4526-AA6D-DBD13538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integration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E469C85-9C72-413B-B444-DC5DF1380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000974"/>
              </p:ext>
            </p:extLst>
          </p:nvPr>
        </p:nvGraphicFramePr>
        <p:xfrm>
          <a:off x="685800" y="1744091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63">
                  <a:extLst>
                    <a:ext uri="{9D8B030D-6E8A-4147-A177-3AD203B41FA5}">
                      <a16:colId xmlns:a16="http://schemas.microsoft.com/office/drawing/2014/main" xmlns="" val="4046211060"/>
                    </a:ext>
                  </a:extLst>
                </a:gridCol>
                <a:gridCol w="4522237">
                  <a:extLst>
                    <a:ext uri="{9D8B030D-6E8A-4147-A177-3AD203B41FA5}">
                      <a16:colId xmlns:a16="http://schemas.microsoft.com/office/drawing/2014/main" xmlns="" val="32659801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Top-down Incremental Integration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0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>
                          <a:solidFill>
                            <a:srgbClr val="FF0000"/>
                          </a:solidFill>
                        </a:rPr>
                        <a:t>֍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/>
                        <a:t>֍</a:t>
                      </a:r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 drivers needed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400" dirty="0"/>
                        <a:t>֍</a:t>
                      </a:r>
                      <a:r>
                        <a:rPr lang="en-US" sz="2400" dirty="0"/>
                        <a:t>- Test cases can be defined in terms of the functionality of the system (functional requirements)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 Large number of stubs may be required, especially if the lowest level of the system contains many methods</a:t>
                      </a:r>
                    </a:p>
                    <a:p>
                      <a:r>
                        <a:rPr lang="en-US" sz="2400" dirty="0"/>
                        <a:t>- Writing stubs is difficult. Stubs must allow all possible conditions to be tested</a:t>
                      </a:r>
                    </a:p>
                    <a:p>
                      <a:r>
                        <a:rPr lang="en-US" sz="2400" dirty="0"/>
                        <a:t>- Some interfaces are not tested separately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2032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2A9A76-6B2F-47CD-BA87-7C19DBF8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85EDEA-0939-4C07-AC46-85EB92B7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61DEC-C066-4A60-ADD8-AE8AB97E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769BB3-EF77-4E04-88C1-CE56312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9B24B8-0F00-4645-88DA-FB75BFB2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E97711-5B51-4040-AC22-F0EA5338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66" y="1570347"/>
            <a:ext cx="6948067" cy="43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0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75BCC-CF3F-4526-AA6D-DBD13538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integration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E469C85-9C72-413B-B444-DC5DF1380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237447"/>
              </p:ext>
            </p:extLst>
          </p:nvPr>
        </p:nvGraphicFramePr>
        <p:xfrm>
          <a:off x="609600" y="196596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563">
                  <a:extLst>
                    <a:ext uri="{9D8B030D-6E8A-4147-A177-3AD203B41FA5}">
                      <a16:colId xmlns:a16="http://schemas.microsoft.com/office/drawing/2014/main" xmlns="" val="4046211060"/>
                    </a:ext>
                  </a:extLst>
                </a:gridCol>
                <a:gridCol w="4065037">
                  <a:extLst>
                    <a:ext uri="{9D8B030D-6E8A-4147-A177-3AD203B41FA5}">
                      <a16:colId xmlns:a16="http://schemas.microsoft.com/office/drawing/2014/main" xmlns="" val="32659801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Bottom-up Integration Testing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0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>
                          <a:solidFill>
                            <a:srgbClr val="FF0000"/>
                          </a:solidFill>
                        </a:rPr>
                        <a:t>֍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/>
                        <a:t>֍</a:t>
                      </a:r>
                      <a:r>
                        <a:rPr lang="en-US" sz="2400" dirty="0"/>
                        <a:t> - No stubs needed</a:t>
                      </a:r>
                    </a:p>
                    <a:p>
                      <a:r>
                        <a:rPr lang="hy-AM" sz="2400" dirty="0"/>
                        <a:t>֍</a:t>
                      </a:r>
                      <a:r>
                        <a:rPr lang="en-US" sz="2400" dirty="0"/>
                        <a:t> - Useful for integration testing of the following systems: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Object-oriented systems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Real-time systems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Systems with strict performance requirement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 Drivers needed</a:t>
                      </a:r>
                    </a:p>
                    <a:p>
                      <a:r>
                        <a:rPr lang="en-US" sz="2400" dirty="0"/>
                        <a:t>- Tests the most important subsystem (user interface) 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2032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2A9A76-6B2F-47CD-BA87-7C19DBF8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85EDEA-0939-4C07-AC46-85EB92B7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810FB-9B66-4A80-AC2E-5A9D9034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4D5DB8-48B4-41FF-AA0C-10293C49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52AEB5-80DC-4A94-976F-7530EE25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3E3D2C-71EC-4EEA-8905-145739FF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65926"/>
            <a:ext cx="7628153" cy="47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49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75BCC-CF3F-4526-AA6D-DBD13538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integration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E469C85-9C72-413B-B444-DC5DF1380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472659"/>
              </p:ext>
            </p:extLst>
          </p:nvPr>
        </p:nvGraphicFramePr>
        <p:xfrm>
          <a:off x="483637" y="18288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63">
                  <a:extLst>
                    <a:ext uri="{9D8B030D-6E8A-4147-A177-3AD203B41FA5}">
                      <a16:colId xmlns:a16="http://schemas.microsoft.com/office/drawing/2014/main" xmlns="" val="4046211060"/>
                    </a:ext>
                  </a:extLst>
                </a:gridCol>
                <a:gridCol w="4522237">
                  <a:extLst>
                    <a:ext uri="{9D8B030D-6E8A-4147-A177-3AD203B41FA5}">
                      <a16:colId xmlns:a16="http://schemas.microsoft.com/office/drawing/2014/main" xmlns="" val="32659801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Functional Incremental Integration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0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>
                          <a:solidFill>
                            <a:srgbClr val="FF0000"/>
                          </a:solidFill>
                        </a:rPr>
                        <a:t>֍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y-AM" sz="2400" dirty="0"/>
                        <a:t>֍</a:t>
                      </a:r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Test case can be defined in terms of the functionality of the system (functional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 Both stubs and drivers are needed</a:t>
                      </a:r>
                    </a:p>
                    <a:p>
                      <a:r>
                        <a:rPr lang="en-US" sz="2400" dirty="0"/>
                        <a:t>- Some interfaces are not tested separately</a:t>
                      </a:r>
                    </a:p>
                    <a:p>
                      <a:r>
                        <a:rPr lang="en-US" sz="2400" dirty="0"/>
                        <a:t>- Difficulty for integrator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2032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2A9A76-6B2F-47CD-BA87-7C19DBF8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85EDEA-0939-4C07-AC46-85EB92B7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47050-26E9-4BDD-9B9D-C01E84A6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BE614C-435B-4F94-8550-D51BBF5D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690B3-86CC-4E9A-8BD9-995E6071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A1286F-66FC-49A1-BF67-6FD2C11C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38" y="1953095"/>
            <a:ext cx="8019562" cy="38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6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158344"/>
              </p:ext>
            </p:extLst>
          </p:nvPr>
        </p:nvGraphicFramePr>
        <p:xfrm>
          <a:off x="0" y="1905000"/>
          <a:ext cx="9296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810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08898"/>
              </p:ext>
            </p:extLst>
          </p:nvPr>
        </p:nvGraphicFramePr>
        <p:xfrm>
          <a:off x="0" y="1905000"/>
          <a:ext cx="9296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29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B44B6-08A3-4004-8D5D-7E2C56EC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4045A-F395-4FAD-9514-00992A0C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04F22F-529C-4B42-848D-1644CF1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249021-7E20-4B9C-9230-11C9A402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901970-E21C-4B50-889B-486EFE0B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9381"/>
            <a:ext cx="7714286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8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92936-00FB-4880-9BBA-6C09E612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Integration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B96E00-9728-4A49-B016-E8361B44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FEC88C-981C-4BC7-8E4D-4C95C83B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0F269868-7C3D-4470-BC7A-6A991E247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775625"/>
              </p:ext>
            </p:extLst>
          </p:nvPr>
        </p:nvGraphicFramePr>
        <p:xfrm>
          <a:off x="1066800" y="1860931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547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C200E-3CEE-4A39-942E-23F861F7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Integration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DCC2FD-D5A8-46FB-821D-2F917A6F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E64ED7-3CB0-4252-B272-0B3A8477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77D58F-7C2D-4F75-8A54-2422BD77A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6" y="1696029"/>
            <a:ext cx="7285714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92936-00FB-4880-9BBA-6C09E612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Integration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B96E00-9728-4A49-B016-E8361B44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FEC88C-981C-4BC7-8E4D-4C95C83B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7980A08-C444-4384-B99C-CF3EC4D3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0" y="2024238"/>
            <a:ext cx="840000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0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92936-00FB-4880-9BBA-6C09E612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Integration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B96E00-9728-4A49-B016-E8361B44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10. Integration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FEC88C-981C-4BC7-8E4D-4C95C83B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AE1967-2824-4785-A384-E6C9163F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90" y="1719476"/>
            <a:ext cx="5047619" cy="341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C9A7CD-C683-4607-AC57-4C98A0177CFA}"/>
              </a:ext>
            </a:extLst>
          </p:cNvPr>
          <p:cNvSpPr txBox="1"/>
          <p:nvPr/>
        </p:nvSpPr>
        <p:spPr>
          <a:xfrm>
            <a:off x="2590800" y="542848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79561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9436</TotalTime>
  <Words>2704</Words>
  <Application>Microsoft Macintosh PowerPoint</Application>
  <PresentationFormat>On-screen Show (4:3)</PresentationFormat>
  <Paragraphs>259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Times New Roman</vt:lpstr>
      <vt:lpstr>Wingdings</vt:lpstr>
      <vt:lpstr>Wingdings 2</vt:lpstr>
      <vt:lpstr>Arial</vt:lpstr>
      <vt:lpstr>Flow</vt:lpstr>
      <vt:lpstr>PowerPoint Presentation</vt:lpstr>
      <vt:lpstr>Learning Goals</vt:lpstr>
      <vt:lpstr>Content</vt:lpstr>
      <vt:lpstr>Content</vt:lpstr>
      <vt:lpstr>What is Integration Testing?</vt:lpstr>
      <vt:lpstr>What is Integration Testing?</vt:lpstr>
      <vt:lpstr>What is Integration Testing?</vt:lpstr>
      <vt:lpstr>What is Integration Testing?</vt:lpstr>
      <vt:lpstr>What is Integration Testing?</vt:lpstr>
      <vt:lpstr>Integration Testing – Why, When?</vt:lpstr>
      <vt:lpstr>Integration Testing – Why, When?</vt:lpstr>
      <vt:lpstr>Integration Testing – Why, When?</vt:lpstr>
      <vt:lpstr>Integration Testing – Why, When?</vt:lpstr>
      <vt:lpstr>Integration Testing – Why, When?</vt:lpstr>
      <vt:lpstr>Integration Testing – Why, When?</vt:lpstr>
      <vt:lpstr>Levels of Integration</vt:lpstr>
      <vt:lpstr>Levels of Integration</vt:lpstr>
      <vt:lpstr>Types of integration</vt:lpstr>
      <vt:lpstr>Types of integration</vt:lpstr>
      <vt:lpstr>Types of integration</vt:lpstr>
      <vt:lpstr>Types of integration</vt:lpstr>
      <vt:lpstr>Types of Integration</vt:lpstr>
      <vt:lpstr>Incremental Integration</vt:lpstr>
      <vt:lpstr>Types of integration</vt:lpstr>
      <vt:lpstr>Incremental Integration</vt:lpstr>
      <vt:lpstr>Types of integration</vt:lpstr>
      <vt:lpstr>Incremental Integration</vt:lpstr>
      <vt:lpstr>Types of integration</vt:lpstr>
      <vt:lpstr>Summary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640</cp:revision>
  <dcterms:created xsi:type="dcterms:W3CDTF">2006-08-16T00:00:00Z</dcterms:created>
  <dcterms:modified xsi:type="dcterms:W3CDTF">2019-10-28T14:58:58Z</dcterms:modified>
</cp:coreProperties>
</file>