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331" r:id="rId5"/>
    <p:sldId id="332" r:id="rId6"/>
    <p:sldId id="334" r:id="rId7"/>
    <p:sldId id="335" r:id="rId8"/>
    <p:sldId id="336" r:id="rId9"/>
    <p:sldId id="337" r:id="rId10"/>
    <p:sldId id="338" r:id="rId11"/>
    <p:sldId id="339" r:id="rId12"/>
    <p:sldId id="33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563"/>
    <a:srgbClr val="B71F2A"/>
    <a:srgbClr val="945273"/>
    <a:srgbClr val="C39113"/>
    <a:srgbClr val="361215"/>
    <a:srgbClr val="97583F"/>
    <a:srgbClr val="BC1A29"/>
    <a:srgbClr val="9A433C"/>
    <a:srgbClr val="D08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 autoAdjust="0"/>
    <p:restoredTop sz="80804" autoAdjust="0"/>
  </p:normalViewPr>
  <p:slideViewPr>
    <p:cSldViewPr>
      <p:cViewPr varScale="1">
        <p:scale>
          <a:sx n="76" d="100"/>
          <a:sy n="76" d="100"/>
        </p:scale>
        <p:origin x="20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32"/>
    </p:cViewPr>
  </p:sorterViewPr>
  <p:notesViewPr>
    <p:cSldViewPr>
      <p:cViewPr varScale="1">
        <p:scale>
          <a:sx n="54" d="100"/>
          <a:sy n="54" d="100"/>
        </p:scale>
        <p:origin x="-28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B3D3A-F584-4B26-A9BE-A8DC0D6494DF}">
      <dgm:prSet phldrT="[Text]" custT="1"/>
      <dgm:spPr/>
      <dgm:t>
        <a:bodyPr/>
        <a:lstStyle/>
        <a:p>
          <a:pPr algn="l"/>
          <a:r>
            <a:rPr lang="en-US" sz="2800" dirty="0"/>
            <a:t>System Testing – What?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/>
      <dgm:t>
        <a:bodyPr/>
        <a:lstStyle/>
        <a:p>
          <a:pPr algn="l"/>
          <a:r>
            <a:rPr lang="en-US" sz="2800" dirty="0"/>
            <a:t>System Testing – Why?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9229C249-ACD1-47D3-9824-11821D5A7B7C}">
      <dgm:prSet phldrT="[Text]" custT="1"/>
      <dgm:spPr/>
      <dgm:t>
        <a:bodyPr/>
        <a:lstStyle/>
        <a:p>
          <a:pPr algn="l"/>
          <a:r>
            <a:rPr lang="en-US" sz="2800" dirty="0"/>
            <a:t>System Testing – When?</a:t>
          </a:r>
        </a:p>
      </dgm:t>
    </dgm:pt>
    <dgm:pt modelId="{ED4090A0-153C-4D5A-A7CF-CFC79CDB255E}" type="parTrans" cxnId="{D1F7706B-4019-4E9A-910F-C162555465B5}">
      <dgm:prSet/>
      <dgm:spPr/>
      <dgm:t>
        <a:bodyPr/>
        <a:lstStyle/>
        <a:p>
          <a:endParaRPr lang="en-US"/>
        </a:p>
      </dgm:t>
    </dgm:pt>
    <dgm:pt modelId="{EC0E2A79-C17B-4F65-AAAC-9B94E47271F9}" type="sibTrans" cxnId="{D1F7706B-4019-4E9A-910F-C162555465B5}">
      <dgm:prSet/>
      <dgm:spPr/>
      <dgm:t>
        <a:bodyPr/>
        <a:lstStyle/>
        <a:p>
          <a:endParaRPr lang="en-US"/>
        </a:p>
      </dgm:t>
    </dgm:pt>
    <dgm:pt modelId="{00E1DC54-1CC7-471D-B4F8-2221F22F2D10}">
      <dgm:prSet phldrT="[Text]" custT="1"/>
      <dgm:spPr/>
      <dgm:t>
        <a:bodyPr/>
        <a:lstStyle/>
        <a:p>
          <a:pPr algn="l"/>
          <a:r>
            <a:rPr lang="en-US" sz="2800" dirty="0"/>
            <a:t>System Testing – How?</a:t>
          </a:r>
        </a:p>
      </dgm:t>
    </dgm:pt>
    <dgm:pt modelId="{24F6FF5F-5C32-46A7-AC14-8832455F6949}" type="parTrans" cxnId="{10C6AD8E-293F-4B3B-9B62-B6C0DA11FB90}">
      <dgm:prSet/>
      <dgm:spPr/>
      <dgm:t>
        <a:bodyPr/>
        <a:lstStyle/>
        <a:p>
          <a:endParaRPr lang="en-US"/>
        </a:p>
      </dgm:t>
    </dgm:pt>
    <dgm:pt modelId="{82E4E346-8886-4F72-98CC-EC0E90581E7D}" type="sibTrans" cxnId="{10C6AD8E-293F-4B3B-9B62-B6C0DA11FB90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4"/>
      <dgm:spPr>
        <a:solidFill>
          <a:srgbClr val="9A433C"/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4"/>
      <dgm:spPr>
        <a:solidFill>
          <a:srgbClr val="D08D06"/>
        </a:solidFill>
      </dgm:spPr>
    </dgm:pt>
    <dgm:pt modelId="{FFF96DB3-B8BE-41C4-8567-C78D6527BE75}" type="pres">
      <dgm:prSet presAssocID="{AFB37450-FF48-49A6-80E2-5ABFD4B9E16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68C21-E664-4A9F-AF43-1A05BDA5EA2F}" type="pres">
      <dgm:prSet presAssocID="{9A662AE8-A1AF-4484-9CFE-F1D1A1BEC5AC}" presName="spacing" presStyleCnt="0"/>
      <dgm:spPr/>
    </dgm:pt>
    <dgm:pt modelId="{184310A8-1A5F-4A4D-A7DD-1514A640B86C}" type="pres">
      <dgm:prSet presAssocID="{9229C249-ACD1-47D3-9824-11821D5A7B7C}" presName="composite" presStyleCnt="0"/>
      <dgm:spPr/>
    </dgm:pt>
    <dgm:pt modelId="{443B338F-050E-443D-AE53-E2BE0BAD78D0}" type="pres">
      <dgm:prSet presAssocID="{9229C249-ACD1-47D3-9824-11821D5A7B7C}" presName="imgShp" presStyleLbl="fgImgPlace1" presStyleIdx="2" presStyleCnt="4"/>
      <dgm:spPr>
        <a:solidFill>
          <a:srgbClr val="945273"/>
        </a:solidFill>
      </dgm:spPr>
    </dgm:pt>
    <dgm:pt modelId="{A7D366FE-E4F1-4768-B1B4-472614718C01}" type="pres">
      <dgm:prSet presAssocID="{9229C249-ACD1-47D3-9824-11821D5A7B7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7F696-56C3-4A8A-92D5-FCA4E5E7E319}" type="pres">
      <dgm:prSet presAssocID="{EC0E2A79-C17B-4F65-AAAC-9B94E47271F9}" presName="spacing" presStyleCnt="0"/>
      <dgm:spPr/>
    </dgm:pt>
    <dgm:pt modelId="{97887205-65D7-4335-8859-D483843BCBDC}" type="pres">
      <dgm:prSet presAssocID="{00E1DC54-1CC7-471D-B4F8-2221F22F2D10}" presName="composite" presStyleCnt="0"/>
      <dgm:spPr/>
    </dgm:pt>
    <dgm:pt modelId="{4B73A52C-C9F6-49F8-B273-C5AA7A042D64}" type="pres">
      <dgm:prSet presAssocID="{00E1DC54-1CC7-471D-B4F8-2221F22F2D10}" presName="imgShp" presStyleLbl="fgImgPlace1" presStyleIdx="3" presStyleCnt="4"/>
      <dgm:spPr>
        <a:solidFill>
          <a:schemeClr val="accent6"/>
        </a:solidFill>
      </dgm:spPr>
    </dgm:pt>
    <dgm:pt modelId="{49606FD7-D176-4613-BCB5-E9485B3A6D4D}" type="pres">
      <dgm:prSet presAssocID="{00E1DC54-1CC7-471D-B4F8-2221F22F2D1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D1F7706B-4019-4E9A-910F-C162555465B5}" srcId="{68FF15E1-977A-42CB-88BA-732C8D4BE110}" destId="{9229C249-ACD1-47D3-9824-11821D5A7B7C}" srcOrd="2" destOrd="0" parTransId="{ED4090A0-153C-4D5A-A7CF-CFC79CDB255E}" sibTransId="{EC0E2A79-C17B-4F65-AAAC-9B94E47271F9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10C6AD8E-293F-4B3B-9B62-B6C0DA11FB90}" srcId="{68FF15E1-977A-42CB-88BA-732C8D4BE110}" destId="{00E1DC54-1CC7-471D-B4F8-2221F22F2D10}" srcOrd="3" destOrd="0" parTransId="{24F6FF5F-5C32-46A7-AC14-8832455F6949}" sibTransId="{82E4E346-8886-4F72-98CC-EC0E90581E7D}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E3B929CB-5D2E-43AD-8DCB-B09FBEF28009}" type="presOf" srcId="{9229C249-ACD1-47D3-9824-11821D5A7B7C}" destId="{A7D366FE-E4F1-4768-B1B4-472614718C01}" srcOrd="0" destOrd="0" presId="urn:microsoft.com/office/officeart/2005/8/layout/vList3"/>
    <dgm:cxn modelId="{61636007-D14D-4465-908B-BA32B8D514D6}" type="presOf" srcId="{00E1DC54-1CC7-471D-B4F8-2221F22F2D10}" destId="{49606FD7-D176-4613-BCB5-E9485B3A6D4D}" srcOrd="0" destOrd="0" presId="urn:microsoft.com/office/officeart/2005/8/layout/vList3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  <dgm:cxn modelId="{7C38E7B7-AAC5-4CE1-B8E2-72A8884CE7FB}" type="presParOf" srcId="{3C5211AF-5F7B-43F7-A883-66A422A98129}" destId="{17E68C21-E664-4A9F-AF43-1A05BDA5EA2F}" srcOrd="3" destOrd="0" presId="urn:microsoft.com/office/officeart/2005/8/layout/vList3"/>
    <dgm:cxn modelId="{4BC76C21-2C3C-433C-BD48-D39EF8351220}" type="presParOf" srcId="{3C5211AF-5F7B-43F7-A883-66A422A98129}" destId="{184310A8-1A5F-4A4D-A7DD-1514A640B86C}" srcOrd="4" destOrd="0" presId="urn:microsoft.com/office/officeart/2005/8/layout/vList3"/>
    <dgm:cxn modelId="{E214DFC6-8EF8-47FA-8B8E-C43EDB964DB4}" type="presParOf" srcId="{184310A8-1A5F-4A4D-A7DD-1514A640B86C}" destId="{443B338F-050E-443D-AE53-E2BE0BAD78D0}" srcOrd="0" destOrd="0" presId="urn:microsoft.com/office/officeart/2005/8/layout/vList3"/>
    <dgm:cxn modelId="{66DC9D68-E76A-4F20-95D2-E5715D14DAE8}" type="presParOf" srcId="{184310A8-1A5F-4A4D-A7DD-1514A640B86C}" destId="{A7D366FE-E4F1-4768-B1B4-472614718C01}" srcOrd="1" destOrd="0" presId="urn:microsoft.com/office/officeart/2005/8/layout/vList3"/>
    <dgm:cxn modelId="{4585E53A-1E99-4F2C-8F54-33AB3216946E}" type="presParOf" srcId="{3C5211AF-5F7B-43F7-A883-66A422A98129}" destId="{1247F696-56C3-4A8A-92D5-FCA4E5E7E319}" srcOrd="5" destOrd="0" presId="urn:microsoft.com/office/officeart/2005/8/layout/vList3"/>
    <dgm:cxn modelId="{53434326-D7B4-4E68-BD4D-22BBF88B2878}" type="presParOf" srcId="{3C5211AF-5F7B-43F7-A883-66A422A98129}" destId="{97887205-65D7-4335-8859-D483843BCBDC}" srcOrd="6" destOrd="0" presId="urn:microsoft.com/office/officeart/2005/8/layout/vList3"/>
    <dgm:cxn modelId="{631BD711-B922-41EA-B346-9050ACF5661F}" type="presParOf" srcId="{97887205-65D7-4335-8859-D483843BCBDC}" destId="{4B73A52C-C9F6-49F8-B273-C5AA7A042D64}" srcOrd="0" destOrd="0" presId="urn:microsoft.com/office/officeart/2005/8/layout/vList3"/>
    <dgm:cxn modelId="{44737E30-4E58-438A-904F-72022FF79B73}" type="presParOf" srcId="{97887205-65D7-4335-8859-D483843BCBDC}" destId="{49606FD7-D176-4613-BCB5-E9485B3A6D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575164" y="1061"/>
          <a:ext cx="5624703" cy="633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28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System Testing – What?</a:t>
          </a:r>
        </a:p>
      </dsp:txBody>
      <dsp:txXfrm rot="10800000">
        <a:off x="1733579" y="1061"/>
        <a:ext cx="5466288" cy="633662"/>
      </dsp:txXfrm>
    </dsp:sp>
    <dsp:sp modelId="{F8937CCE-4F47-4A95-89E8-AB4466EE3BC6}">
      <dsp:nvSpPr>
        <dsp:cNvPr id="0" name=""/>
        <dsp:cNvSpPr/>
      </dsp:nvSpPr>
      <dsp:spPr>
        <a:xfrm>
          <a:off x="1258332" y="1061"/>
          <a:ext cx="633662" cy="633662"/>
        </a:xfrm>
        <a:prstGeom prst="ellipse">
          <a:avLst/>
        </a:prstGeom>
        <a:solidFill>
          <a:srgbClr val="9A43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575164" y="805132"/>
          <a:ext cx="5624703" cy="633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28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System Testing – Why?</a:t>
          </a:r>
        </a:p>
      </dsp:txBody>
      <dsp:txXfrm rot="10800000">
        <a:off x="1733579" y="805132"/>
        <a:ext cx="5466288" cy="633662"/>
      </dsp:txXfrm>
    </dsp:sp>
    <dsp:sp modelId="{AFB7D9A9-BA53-44F6-A6BF-1A216FFA229D}">
      <dsp:nvSpPr>
        <dsp:cNvPr id="0" name=""/>
        <dsp:cNvSpPr/>
      </dsp:nvSpPr>
      <dsp:spPr>
        <a:xfrm>
          <a:off x="1258332" y="805132"/>
          <a:ext cx="633662" cy="633662"/>
        </a:xfrm>
        <a:prstGeom prst="ellipse">
          <a:avLst/>
        </a:prstGeom>
        <a:solidFill>
          <a:srgbClr val="D08D0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366FE-E4F1-4768-B1B4-472614718C01}">
      <dsp:nvSpPr>
        <dsp:cNvPr id="0" name=""/>
        <dsp:cNvSpPr/>
      </dsp:nvSpPr>
      <dsp:spPr>
        <a:xfrm rot="10800000">
          <a:off x="1575164" y="1609204"/>
          <a:ext cx="5624703" cy="633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28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System Testing – When?</a:t>
          </a:r>
        </a:p>
      </dsp:txBody>
      <dsp:txXfrm rot="10800000">
        <a:off x="1733579" y="1609204"/>
        <a:ext cx="5466288" cy="633662"/>
      </dsp:txXfrm>
    </dsp:sp>
    <dsp:sp modelId="{443B338F-050E-443D-AE53-E2BE0BAD78D0}">
      <dsp:nvSpPr>
        <dsp:cNvPr id="0" name=""/>
        <dsp:cNvSpPr/>
      </dsp:nvSpPr>
      <dsp:spPr>
        <a:xfrm>
          <a:off x="1258332" y="1609204"/>
          <a:ext cx="633662" cy="633662"/>
        </a:xfrm>
        <a:prstGeom prst="ellipse">
          <a:avLst/>
        </a:prstGeom>
        <a:solidFill>
          <a:srgbClr val="94527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06FD7-D176-4613-BCB5-E9485B3A6D4D}">
      <dsp:nvSpPr>
        <dsp:cNvPr id="0" name=""/>
        <dsp:cNvSpPr/>
      </dsp:nvSpPr>
      <dsp:spPr>
        <a:xfrm rot="10800000">
          <a:off x="1575164" y="2413275"/>
          <a:ext cx="5624703" cy="633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28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System Testing – How?</a:t>
          </a:r>
        </a:p>
      </dsp:txBody>
      <dsp:txXfrm rot="10800000">
        <a:off x="1733579" y="2413275"/>
        <a:ext cx="5466288" cy="633662"/>
      </dsp:txXfrm>
    </dsp:sp>
    <dsp:sp modelId="{4B73A52C-C9F6-49F8-B273-C5AA7A042D64}">
      <dsp:nvSpPr>
        <dsp:cNvPr id="0" name=""/>
        <dsp:cNvSpPr/>
      </dsp:nvSpPr>
      <dsp:spPr>
        <a:xfrm>
          <a:off x="1258332" y="2413275"/>
          <a:ext cx="633662" cy="633662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CF62-BA2D-4895-88B2-71C355420A6E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F4A-11FF-4CF6-8E09-9A7B2A34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5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1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code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hay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ko?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/>
              <a:t>thử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***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hay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(scope)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err="1"/>
              <a:t>Nhằm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,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đặc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mềm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b="1" dirty="0" err="1"/>
              <a:t>đúng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b="1" dirty="0" err="1"/>
              <a:t>đủ</a:t>
            </a:r>
            <a:r>
              <a:rPr lang="en-US" sz="1200" dirty="0"/>
              <a:t> </a:t>
            </a:r>
            <a:r>
              <a:rPr lang="en-US" sz="1200" dirty="0" err="1"/>
              <a:t>theo</a:t>
            </a:r>
            <a:r>
              <a:rPr lang="en-US" sz="1200" dirty="0"/>
              <a:t> </a:t>
            </a:r>
            <a:r>
              <a:rPr lang="en-US" sz="1200" dirty="0" err="1"/>
              <a:t>đặc</a:t>
            </a:r>
            <a:r>
              <a:rPr lang="en-US" sz="1200" dirty="0"/>
              <a:t> </a:t>
            </a:r>
            <a:r>
              <a:rPr lang="en-US" sz="1200" dirty="0" err="1"/>
              <a:t>tả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mềm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thử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1 </a:t>
            </a:r>
            <a:r>
              <a:rPr lang="en-US" sz="1200" dirty="0" err="1"/>
              <a:t>môi</a:t>
            </a:r>
            <a:r>
              <a:rPr lang="en-US" sz="1200" dirty="0"/>
              <a:t> tr</a:t>
            </a:r>
            <a:r>
              <a:rPr lang="vi-VN" sz="1200" dirty="0"/>
              <a:t>ư</a:t>
            </a:r>
            <a:r>
              <a:rPr lang="en-US" sz="1200" dirty="0" err="1"/>
              <a:t>ờng</a:t>
            </a:r>
            <a:r>
              <a:rPr lang="en-US" sz="1200" dirty="0"/>
              <a:t> </a:t>
            </a:r>
            <a:r>
              <a:rPr lang="en-US" sz="1200" dirty="0" err="1"/>
              <a:t>gần</a:t>
            </a:r>
            <a:r>
              <a:rPr lang="en-US" sz="1200" dirty="0"/>
              <a:t> </a:t>
            </a:r>
            <a:r>
              <a:rPr lang="en-US" sz="1200" dirty="0" err="1"/>
              <a:t>giống</a:t>
            </a:r>
            <a:r>
              <a:rPr lang="en-US" sz="1200" dirty="0"/>
              <a:t> </a:t>
            </a:r>
            <a:r>
              <a:rPr lang="en-US" sz="1200" dirty="0" err="1"/>
              <a:t>môi</a:t>
            </a:r>
            <a:r>
              <a:rPr lang="en-US" sz="1200" dirty="0"/>
              <a:t> tr</a:t>
            </a:r>
            <a:r>
              <a:rPr lang="vi-VN" sz="1200" dirty="0"/>
              <a:t>ư</a:t>
            </a:r>
            <a:r>
              <a:rPr lang="en-US" sz="1200" dirty="0" err="1"/>
              <a:t>ờng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chính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môi</a:t>
            </a:r>
            <a:r>
              <a:rPr lang="en-US" sz="1200" dirty="0"/>
              <a:t> tr</a:t>
            </a:r>
            <a:r>
              <a:rPr lang="vi-VN" sz="1200" dirty="0"/>
              <a:t>ư</a:t>
            </a:r>
            <a:r>
              <a:rPr lang="en-US" sz="1200" dirty="0" err="1"/>
              <a:t>ờng</a:t>
            </a:r>
            <a:r>
              <a:rPr lang="en-US" sz="1200" dirty="0"/>
              <a:t> </a:t>
            </a:r>
            <a:r>
              <a:rPr lang="en-US" sz="1200" dirty="0" err="1"/>
              <a:t>mà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cài</a:t>
            </a:r>
            <a:r>
              <a:rPr lang="en-US" sz="1200" dirty="0"/>
              <a:t> </a:t>
            </a:r>
            <a:r>
              <a:rPr lang="en-US" sz="1200" dirty="0" err="1"/>
              <a:t>đặt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dùng </a:t>
            </a:r>
            <a:r>
              <a:rPr lang="en-US" sz="1200" dirty="0" err="1"/>
              <a:t>cuối</a:t>
            </a:r>
            <a:r>
              <a:rPr lang="en-US" sz="1200" dirty="0"/>
              <a:t> </a:t>
            </a:r>
            <a:r>
              <a:rPr lang="en-US" sz="1200" dirty="0" err="1"/>
              <a:t>cùng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thử</a:t>
            </a:r>
            <a:r>
              <a:rPr lang="en-US" sz="1200" dirty="0"/>
              <a:t> </a:t>
            </a:r>
            <a:r>
              <a:rPr lang="en-US" sz="1200" dirty="0" err="1"/>
              <a:t>cuối</a:t>
            </a:r>
            <a:r>
              <a:rPr lang="en-US" sz="1200" dirty="0"/>
              <a:t> </a:t>
            </a:r>
            <a:r>
              <a:rPr lang="en-US" sz="1200" dirty="0" err="1"/>
              <a:t>cùng</a:t>
            </a:r>
            <a:r>
              <a:rPr lang="en-US" sz="1200" dirty="0"/>
              <a:t> do </a:t>
            </a:r>
            <a:r>
              <a:rPr lang="en-US" sz="1200" dirty="0" err="1"/>
              <a:t>những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án</a:t>
            </a:r>
            <a:r>
              <a:rPr lang="en-US" sz="1200" dirty="0"/>
              <a:t>/ </a:t>
            </a:r>
            <a:r>
              <a:rPr lang="en-US" sz="1200" dirty="0" err="1"/>
              <a:t>nhóm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mềm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tr</a:t>
            </a:r>
            <a:r>
              <a:rPr lang="vi-VN" sz="1200" dirty="0"/>
              <a:t>ư</a:t>
            </a:r>
            <a:r>
              <a:rPr lang="en-US" sz="1200" dirty="0" err="1"/>
              <a:t>ớc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bàn</a:t>
            </a:r>
            <a:r>
              <a:rPr lang="en-US" sz="1200" dirty="0"/>
              <a:t>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verify: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chứng</a:t>
            </a:r>
            <a:r>
              <a:rPr lang="en-US" sz="1200" dirty="0"/>
              <a:t>; validate: </a:t>
            </a:r>
            <a:r>
              <a:rPr lang="en-US" sz="1200" dirty="0" err="1"/>
              <a:t>xác</a:t>
            </a:r>
            <a:r>
              <a:rPr lang="en-US" sz="1200" dirty="0"/>
              <a:t> </a:t>
            </a:r>
            <a:r>
              <a:rPr lang="en-US" sz="1200" dirty="0" err="1"/>
              <a:t>thực; </a:t>
            </a:r>
            <a:r>
              <a:rPr lang="en-US" sz="1200" dirty="0"/>
              <a:t>resembles:</a:t>
            </a:r>
            <a:r>
              <a:rPr lang="en-US" sz="1200" baseline="0" dirty="0"/>
              <a:t> giống với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2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xong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test case,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test,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hay ko?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/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Use case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dung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do tester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do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b="1" dirty="0" err="1"/>
              <a:t>môi</a:t>
            </a:r>
            <a:r>
              <a:rPr lang="en-US" b="1" dirty="0"/>
              <a:t> tr</a:t>
            </a:r>
            <a:r>
              <a:rPr lang="vi-VN" b="1" dirty="0"/>
              <a:t>ư</a:t>
            </a:r>
            <a:r>
              <a:rPr lang="en-US" b="1" dirty="0" err="1"/>
              <a:t>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 err="1"/>
              <a:t>môi</a:t>
            </a:r>
            <a:r>
              <a:rPr lang="en-US" b="1" dirty="0"/>
              <a:t> tr</a:t>
            </a:r>
            <a:r>
              <a:rPr lang="vi-VN" b="1" dirty="0"/>
              <a:t>ư</a:t>
            </a:r>
            <a:r>
              <a:rPr lang="en-US" b="1" dirty="0" err="1"/>
              <a:t>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/>
              <a:t>- </a:t>
            </a:r>
            <a:r>
              <a:rPr lang="en-US" b="1" dirty="0" err="1"/>
              <a:t>Môi</a:t>
            </a:r>
            <a:r>
              <a:rPr lang="en-US" b="1" dirty="0"/>
              <a:t> tr</a:t>
            </a:r>
            <a:r>
              <a:rPr lang="vi-VN" b="1" dirty="0"/>
              <a:t>ư</a:t>
            </a:r>
            <a:r>
              <a:rPr lang="en-US" b="1" dirty="0" err="1"/>
              <a:t>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.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dùng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hay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l"/>
            <a:r>
              <a:rPr lang="en-US"/>
              <a:t>ThS. Trần Thị Thanh Nga</a:t>
            </a:r>
          </a:p>
          <a:p>
            <a:pPr algn="l"/>
            <a:r>
              <a:rPr lang="en-US"/>
              <a:t>Khoa CNTT, Trường ĐH Nông Lâm TPHCM</a:t>
            </a:r>
          </a:p>
          <a:p>
            <a:pPr algn="l"/>
            <a:r>
              <a:rPr lang="en-US"/>
              <a:t>Email: ngattt@hcmuaf.edu.vn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2400" y="2133600"/>
            <a:ext cx="8689848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System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0B057-C425-48A3-B300-0B3C8639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13E007-2DA6-4BC7-8D8D-EB765CE3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5EEED5-7D0F-462C-85ED-0A67978D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2A910A-1AF9-443B-9B9E-F8265A7D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1" y="1648324"/>
            <a:ext cx="8375219" cy="44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8C555-E93D-4E52-873F-550711DA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of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B5C1E7-2FA3-4B7C-BCFC-471F6488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 Test</a:t>
            </a:r>
          </a:p>
          <a:p>
            <a:pPr lvl="1"/>
            <a:r>
              <a:rPr lang="en-US" dirty="0"/>
              <a:t>Focus on </a:t>
            </a:r>
            <a:r>
              <a:rPr lang="en-US" b="1" dirty="0"/>
              <a:t>input</a:t>
            </a:r>
            <a:r>
              <a:rPr lang="en-US" dirty="0"/>
              <a:t> and </a:t>
            </a:r>
            <a:r>
              <a:rPr lang="en-US" b="1" dirty="0"/>
              <a:t>output</a:t>
            </a:r>
            <a:r>
              <a:rPr lang="en-US" dirty="0"/>
              <a:t> of the software without regard to the internal code of the program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Focus on </a:t>
            </a:r>
            <a:r>
              <a:rPr lang="en-US" b="1" dirty="0"/>
              <a:t>functional requirement</a:t>
            </a:r>
            <a:r>
              <a:rPr lang="en-US" dirty="0"/>
              <a:t> of the software</a:t>
            </a:r>
          </a:p>
          <a:p>
            <a:pPr lvl="1"/>
            <a:r>
              <a:rPr lang="en-US" b="1" dirty="0"/>
              <a:t>Design sets of input conditions</a:t>
            </a:r>
            <a:r>
              <a:rPr lang="en-US" dirty="0"/>
              <a:t> that will fully exercise all functional requirements for a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562F5C-7665-465A-B9C0-705FEA3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09AFB7-8C16-4859-8F35-EC63BC3D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0839DB-F2E5-4451-ACB0-F325A82B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43200"/>
            <a:ext cx="3600000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D57C4-F1E3-4220-97DA-57AAF4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C89E2-D51F-4591-8CC1-A0F10957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FSOFT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672098-B008-4EB5-AA2F-98E8586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021A39-A0C7-4AF5-9285-9489F7C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5248C-F515-4EFF-A113-3461658A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D09B2B-8919-4AD4-BB77-0D2D2176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196834-3766-4ED7-8B21-17507DD6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F26CC01-ADB2-4730-A327-A58020A5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133600"/>
            <a:ext cx="4590966" cy="343812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3C57177-32B1-4D20-89CC-1A61BC52F3BA}"/>
              </a:ext>
            </a:extLst>
          </p:cNvPr>
          <p:cNvGrpSpPr/>
          <p:nvPr/>
        </p:nvGrpSpPr>
        <p:grpSpPr>
          <a:xfrm>
            <a:off x="211495" y="4050269"/>
            <a:ext cx="2455505" cy="731671"/>
            <a:chOff x="211495" y="4050269"/>
            <a:chExt cx="2455505" cy="7316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D570B6E8-A46C-486B-B668-7160D1C18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92" y="4553340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9418124-CA76-48BF-BE68-FECEC59C5888}"/>
                </a:ext>
              </a:extLst>
            </p:cNvPr>
            <p:cNvSpPr txBox="1"/>
            <p:nvPr/>
          </p:nvSpPr>
          <p:spPr>
            <a:xfrm>
              <a:off x="211495" y="4050269"/>
              <a:ext cx="1809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 Testing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68C63F-164A-41AF-BD1A-F35E2E3E4363}"/>
                </a:ext>
              </a:extLst>
            </p:cNvPr>
            <p:cNvCxnSpPr/>
            <p:nvPr/>
          </p:nvCxnSpPr>
          <p:spPr>
            <a:xfrm>
              <a:off x="2057400" y="4553340"/>
              <a:ext cx="609600" cy="228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C4E5DC9-5621-4D67-AF31-E83D5B2B3848}"/>
              </a:ext>
            </a:extLst>
          </p:cNvPr>
          <p:cNvGrpSpPr/>
          <p:nvPr/>
        </p:nvGrpSpPr>
        <p:grpSpPr>
          <a:xfrm>
            <a:off x="211954" y="3200400"/>
            <a:ext cx="3122185" cy="1009261"/>
            <a:chOff x="214607" y="4050268"/>
            <a:chExt cx="3122185" cy="100926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CAF9301F-5E27-4FA8-AD48-6C265481A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92" y="4553340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026399C-AC01-4E46-B1C8-D879F55ECCB7}"/>
                </a:ext>
              </a:extLst>
            </p:cNvPr>
            <p:cNvSpPr txBox="1"/>
            <p:nvPr/>
          </p:nvSpPr>
          <p:spPr>
            <a:xfrm>
              <a:off x="214607" y="4050268"/>
              <a:ext cx="204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Integration Testing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CB6BC72-AA60-441E-816B-492A246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722" y="4553340"/>
              <a:ext cx="1242070" cy="50618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EECB39D-C05F-4D76-8B01-CD0E7091B861}"/>
              </a:ext>
            </a:extLst>
          </p:cNvPr>
          <p:cNvGrpSpPr/>
          <p:nvPr/>
        </p:nvGrpSpPr>
        <p:grpSpPr>
          <a:xfrm>
            <a:off x="211954" y="2286000"/>
            <a:ext cx="3464307" cy="1161661"/>
            <a:chOff x="195946" y="4050268"/>
            <a:chExt cx="3464307" cy="116166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0B18B9B-C26B-4665-925E-CE7FF749A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92" y="4553340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F1F0607-DAA6-4BEC-9002-B0E296DA500E}"/>
                </a:ext>
              </a:extLst>
            </p:cNvPr>
            <p:cNvSpPr txBox="1"/>
            <p:nvPr/>
          </p:nvSpPr>
          <p:spPr>
            <a:xfrm>
              <a:off x="195946" y="4050268"/>
              <a:ext cx="204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System Testing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E1F5C7F-5041-4EBA-9291-BD42F02AB993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83" y="4553340"/>
              <a:ext cx="1546870" cy="65858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4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774141"/>
              </p:ext>
            </p:extLst>
          </p:nvPr>
        </p:nvGraphicFramePr>
        <p:xfrm>
          <a:off x="0" y="1905000"/>
          <a:ext cx="8458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8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A6C02-46CE-46AC-BBEE-708D1BC0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912"/>
          </a:xfrm>
        </p:spPr>
        <p:txBody>
          <a:bodyPr/>
          <a:lstStyle/>
          <a:p>
            <a:r>
              <a:rPr lang="en-US" dirty="0"/>
              <a:t>System Testing – What?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E29D8E8-4CEC-4922-9181-66D4B41A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952" y="1143000"/>
            <a:ext cx="7238095" cy="37619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89059C-F132-4203-98D2-05979D2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190E8D-E5EA-42A4-B2AD-E6CB9A73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AA69D1-5C91-4CD4-A6EE-24693CD21B2F}"/>
              </a:ext>
            </a:extLst>
          </p:cNvPr>
          <p:cNvSpPr txBox="1"/>
          <p:nvPr/>
        </p:nvSpPr>
        <p:spPr>
          <a:xfrm>
            <a:off x="990600" y="5029200"/>
            <a:ext cx="784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/>
              <a:t>System testing is defined as testing the </a:t>
            </a:r>
            <a:r>
              <a:rPr lang="en-US" sz="2200" b="1" dirty="0"/>
              <a:t>behavior</a:t>
            </a:r>
            <a:r>
              <a:rPr lang="en-US" sz="2200" dirty="0"/>
              <a:t> of a  system / software as per </a:t>
            </a:r>
            <a:r>
              <a:rPr lang="en-US" sz="2200" b="1" dirty="0"/>
              <a:t>software requirement specification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/>
              <a:t>Is concerned with the behavior of the </a:t>
            </a:r>
            <a:r>
              <a:rPr lang="en-US" sz="2200" b="1" dirty="0"/>
              <a:t>whole system</a:t>
            </a:r>
            <a:r>
              <a:rPr lang="en-US" sz="2200" dirty="0"/>
              <a:t> / product as defined by the scope of a development project or product</a:t>
            </a:r>
          </a:p>
        </p:txBody>
      </p:sp>
    </p:spTree>
    <p:extLst>
      <p:ext uri="{BB962C8B-B14F-4D97-AF65-F5344CB8AC3E}">
        <p14:creationId xmlns:p14="http://schemas.microsoft.com/office/powerpoint/2010/main" val="24619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1BDE24-4C61-40C1-9EB9-4C46F38C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–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E1868E-4CC1-40AF-876A-1B76D4BB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96E186-EC2D-45B4-9607-FE925E7B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ngattt\AppData\Local\Temp\SNAGHTML354cb2f8.PNG">
            <a:extLst>
              <a:ext uri="{FF2B5EF4-FFF2-40B4-BE49-F238E27FC236}">
                <a16:creationId xmlns:a16="http://schemas.microsoft.com/office/drawing/2014/main" xmlns="" id="{EF0A3BA4-2100-416B-988C-0220F8782E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53035"/>
            <a:ext cx="2323809" cy="13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gattt\AppData\Local\Temp\SNAGHTML354ce5c0.PNG">
            <a:extLst>
              <a:ext uri="{FF2B5EF4-FFF2-40B4-BE49-F238E27FC236}">
                <a16:creationId xmlns:a16="http://schemas.microsoft.com/office/drawing/2014/main" xmlns="" id="{4E3E27E3-BEF1-4B3A-A10E-0C4D37A96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2333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ngattt\AppData\Local\Temp\SNAGHTML354d3a48.PNG">
            <a:extLst>
              <a:ext uri="{FF2B5EF4-FFF2-40B4-BE49-F238E27FC236}">
                <a16:creationId xmlns:a16="http://schemas.microsoft.com/office/drawing/2014/main" xmlns="" id="{A8B6EBD9-0150-4944-A519-EEC84A1B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029200"/>
            <a:ext cx="23717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4D81F0-1791-45C6-9556-EDDCA80810BA}"/>
              </a:ext>
            </a:extLst>
          </p:cNvPr>
          <p:cNvSpPr txBox="1"/>
          <p:nvPr/>
        </p:nvSpPr>
        <p:spPr>
          <a:xfrm>
            <a:off x="457200" y="18288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To verify, validate the </a:t>
            </a:r>
            <a:r>
              <a:rPr lang="en-US" sz="2400" b="1" dirty="0"/>
              <a:t>functional, non functional, business, technical requirements </a:t>
            </a:r>
            <a:r>
              <a:rPr lang="en-US" sz="2400" dirty="0"/>
              <a:t>of the software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3E1731-458F-4E51-AC71-D2824906E846}"/>
              </a:ext>
            </a:extLst>
          </p:cNvPr>
          <p:cNvSpPr txBox="1"/>
          <p:nvPr/>
        </p:nvSpPr>
        <p:spPr>
          <a:xfrm>
            <a:off x="457200" y="34290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To </a:t>
            </a:r>
            <a:r>
              <a:rPr lang="en-US" sz="2400" b="1" dirty="0"/>
              <a:t>test in an environment</a:t>
            </a:r>
            <a:r>
              <a:rPr lang="en-US" sz="2400" dirty="0"/>
              <a:t> that closely resembles the production environment where the application will be finally deployed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3BA567-3D96-4B34-88F8-1C5785929601}"/>
              </a:ext>
            </a:extLst>
          </p:cNvPr>
          <p:cNvSpPr txBox="1"/>
          <p:nvPr/>
        </p:nvSpPr>
        <p:spPr>
          <a:xfrm>
            <a:off x="457200" y="497187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</a:t>
            </a:r>
            <a:r>
              <a:rPr lang="en-US" sz="2400" b="1" dirty="0"/>
              <a:t>final test</a:t>
            </a:r>
            <a:r>
              <a:rPr lang="en-US" sz="2400" dirty="0"/>
              <a:t> to verify that the system to be delivered</a:t>
            </a:r>
          </a:p>
        </p:txBody>
      </p:sp>
    </p:spTree>
    <p:extLst>
      <p:ext uri="{BB962C8B-B14F-4D97-AF65-F5344CB8AC3E}">
        <p14:creationId xmlns:p14="http://schemas.microsoft.com/office/powerpoint/2010/main" val="39699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9FAF9-78E9-43B5-9B89-3A38BA44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912"/>
          </a:xfrm>
        </p:spPr>
        <p:txBody>
          <a:bodyPr/>
          <a:lstStyle/>
          <a:p>
            <a:r>
              <a:rPr lang="en-US" dirty="0"/>
              <a:t>System Testing - When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CC587C-95C0-4231-A02F-229F622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81F328-63EB-4E06-8FDE-E4B76ABE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C:\Users\ngattt\AppData\Local\Temp\SNAGHTML35594961.PNG">
            <a:extLst>
              <a:ext uri="{FF2B5EF4-FFF2-40B4-BE49-F238E27FC236}">
                <a16:creationId xmlns:a16="http://schemas.microsoft.com/office/drawing/2014/main" xmlns="" id="{10B6E0E8-4820-4BD7-8D9E-BCE8FDA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10763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ngattt\AppData\Local\Temp\SNAGHTML3559ed52.PNG">
            <a:extLst>
              <a:ext uri="{FF2B5EF4-FFF2-40B4-BE49-F238E27FC236}">
                <a16:creationId xmlns:a16="http://schemas.microsoft.com/office/drawing/2014/main" xmlns="" id="{2EA97D1B-CCB9-459D-8DD4-07F80D28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7425"/>
            <a:ext cx="10763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ngattt\AppData\Local\Temp\SNAGHTML355a3da4.PNG">
            <a:extLst>
              <a:ext uri="{FF2B5EF4-FFF2-40B4-BE49-F238E27FC236}">
                <a16:creationId xmlns:a16="http://schemas.microsoft.com/office/drawing/2014/main" xmlns="" id="{75A12612-FA2A-4F19-9E56-4FAE4E68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315478"/>
            <a:ext cx="10477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ngattt\AppData\Local\Temp\SNAGHTML355ae435.PNG">
            <a:extLst>
              <a:ext uri="{FF2B5EF4-FFF2-40B4-BE49-F238E27FC236}">
                <a16:creationId xmlns:a16="http://schemas.microsoft.com/office/drawing/2014/main" xmlns="" id="{DA0AB776-76D4-47E6-90B8-565823FB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9" y="4344956"/>
            <a:ext cx="10763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ngattt\AppData\Local\Temp\SNAGHTML355b2fc5.PNG">
            <a:extLst>
              <a:ext uri="{FF2B5EF4-FFF2-40B4-BE49-F238E27FC236}">
                <a16:creationId xmlns:a16="http://schemas.microsoft.com/office/drawing/2014/main" xmlns="" id="{C3C03FA7-8890-40EF-9878-FD7B4CA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9" y="5382792"/>
            <a:ext cx="10763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360531-B4F1-45B2-A54F-9EADD610C879}"/>
              </a:ext>
            </a:extLst>
          </p:cNvPr>
          <p:cNvSpPr txBox="1"/>
          <p:nvPr/>
        </p:nvSpPr>
        <p:spPr>
          <a:xfrm>
            <a:off x="1676400" y="13716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 software system should be developed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D7EF1EC-E10F-4E4F-B927-666C04679C25}"/>
              </a:ext>
            </a:extLst>
          </p:cNvPr>
          <p:cNvSpPr txBox="1"/>
          <p:nvPr/>
        </p:nvSpPr>
        <p:spPr>
          <a:xfrm>
            <a:off x="1676400" y="25146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Unit testing must be completed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6A7C7A-A4C7-4AAE-A1B2-23D1115EC6D7}"/>
              </a:ext>
            </a:extLst>
          </p:cNvPr>
          <p:cNvSpPr txBox="1"/>
          <p:nvPr/>
        </p:nvSpPr>
        <p:spPr>
          <a:xfrm>
            <a:off x="1676400" y="35052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Integration testing must be completed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06BCC5-5459-4A0B-AD7D-26081C5508F4}"/>
              </a:ext>
            </a:extLst>
          </p:cNvPr>
          <p:cNvSpPr txBox="1"/>
          <p:nvPr/>
        </p:nvSpPr>
        <p:spPr>
          <a:xfrm>
            <a:off x="1733939" y="43434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Specifications for the product have been completed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46C4C6-105B-4045-A87F-0DF702BD9A85}"/>
              </a:ext>
            </a:extLst>
          </p:cNvPr>
          <p:cNvSpPr txBox="1"/>
          <p:nvPr/>
        </p:nvSpPr>
        <p:spPr>
          <a:xfrm>
            <a:off x="1676400" y="55626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 cases, test data and test schedule are ready</a:t>
            </a:r>
          </a:p>
        </p:txBody>
      </p:sp>
    </p:spTree>
    <p:extLst>
      <p:ext uri="{BB962C8B-B14F-4D97-AF65-F5344CB8AC3E}">
        <p14:creationId xmlns:p14="http://schemas.microsoft.com/office/powerpoint/2010/main" val="38272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65FFD-B786-4018-8FE3-850E8E69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–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D1574-88EB-4B20-8AFB-5039786ED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Requirement specification</a:t>
            </a:r>
          </a:p>
          <a:p>
            <a:r>
              <a:rPr lang="en-US" sz="2800" dirty="0"/>
              <a:t>Business process / Business workflow</a:t>
            </a:r>
          </a:p>
          <a:p>
            <a:r>
              <a:rPr lang="en-US" sz="2800" dirty="0"/>
              <a:t>Use cases</a:t>
            </a:r>
          </a:p>
          <a:p>
            <a:r>
              <a:rPr lang="en-US" sz="2800" dirty="0"/>
              <a:t>Interaction with 3</a:t>
            </a:r>
            <a:r>
              <a:rPr lang="en-US" sz="2800" baseline="30000" dirty="0"/>
              <a:t>rd</a:t>
            </a:r>
            <a:r>
              <a:rPr lang="en-US" sz="2800" dirty="0"/>
              <a:t> services or another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394A2D-F7C8-45C6-8786-FD70DFF8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F3F115-98DD-470F-BFD5-69B391BB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65FFD-B786-4018-8FE3-850E8E69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/>
          <a:lstStyle/>
          <a:p>
            <a:r>
              <a:rPr lang="en-US" dirty="0"/>
              <a:t>System Testing – How?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394A2D-F7C8-45C6-8786-FD70DFF8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F3F115-98DD-470F-BFD5-69B391BB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BCBE5E-37FC-4729-813C-0E7B8924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43000"/>
            <a:ext cx="2209590" cy="1971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89AE8F-E8A4-4596-863D-F8710A43E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043314"/>
            <a:ext cx="2533763" cy="1757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2093CB-1AEA-423A-912D-3D2241321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41" y="4876800"/>
            <a:ext cx="2763480" cy="1991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429898-D07C-44AC-9ED0-570B26391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211" y="1122470"/>
            <a:ext cx="2118544" cy="17731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0090FDB9-0901-42AF-8CD9-0C3915FA13D2}"/>
              </a:ext>
            </a:extLst>
          </p:cNvPr>
          <p:cNvCxnSpPr/>
          <p:nvPr/>
        </p:nvCxnSpPr>
        <p:spPr>
          <a:xfrm>
            <a:off x="3182021" y="1752600"/>
            <a:ext cx="2152189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3391684-2779-433E-819E-8EC1C6695743}"/>
              </a:ext>
            </a:extLst>
          </p:cNvPr>
          <p:cNvCxnSpPr/>
          <p:nvPr/>
        </p:nvCxnSpPr>
        <p:spPr>
          <a:xfrm>
            <a:off x="3276600" y="3810000"/>
            <a:ext cx="2152189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3948AB0-805C-42AF-8723-4108FDC2466F}"/>
              </a:ext>
            </a:extLst>
          </p:cNvPr>
          <p:cNvCxnSpPr/>
          <p:nvPr/>
        </p:nvCxnSpPr>
        <p:spPr>
          <a:xfrm>
            <a:off x="3261049" y="5486400"/>
            <a:ext cx="2152189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7522B-06ED-45DE-938C-A5D050EBA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3015143"/>
            <a:ext cx="2763479" cy="1785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50A359D-606D-4AB5-9A81-00FC31BCB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4842076"/>
            <a:ext cx="2668337" cy="19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ADED8-8299-4F01-BBAE-2524BA7A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– How?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B7FE7E-28CB-4789-A5D9-1D3E1C79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D6CE23-BBFF-4919-81FD-474CAA4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D59031-A3DD-41D5-8BF4-A7834E9EC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94845"/>
            <a:ext cx="3942857" cy="2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F19A3D-EA72-4657-845D-53C1D0AF6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34882"/>
            <a:ext cx="3847619" cy="26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520400-B31A-4D10-9B2B-389C52AD2D1C}"/>
              </a:ext>
            </a:extLst>
          </p:cNvPr>
          <p:cNvSpPr txBox="1"/>
          <p:nvPr/>
        </p:nvSpPr>
        <p:spPr>
          <a:xfrm>
            <a:off x="4800600" y="1524000"/>
            <a:ext cx="3847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most likely / closely to the production environment to minimize environment-specific failure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1A11B96-B7C6-4772-A5CC-0E8CF82FA2AD}"/>
              </a:ext>
            </a:extLst>
          </p:cNvPr>
          <p:cNvSpPr txBox="1"/>
          <p:nvPr/>
        </p:nvSpPr>
        <p:spPr>
          <a:xfrm>
            <a:off x="495781" y="4495800"/>
            <a:ext cx="3847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the software / system / application will be </a:t>
            </a:r>
            <a:r>
              <a:rPr lang="en-US" sz="2800" b="1" dirty="0"/>
              <a:t>finally deployed</a:t>
            </a:r>
          </a:p>
        </p:txBody>
      </p:sp>
    </p:spTree>
    <p:extLst>
      <p:ext uri="{BB962C8B-B14F-4D97-AF65-F5344CB8AC3E}">
        <p14:creationId xmlns:p14="http://schemas.microsoft.com/office/powerpoint/2010/main" val="34431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9201</TotalTime>
  <Words>1088</Words>
  <Application>Microsoft Macintosh PowerPoint</Application>
  <PresentationFormat>On-screen Show (4:3)</PresentationFormat>
  <Paragraphs>115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2</vt:lpstr>
      <vt:lpstr>Flow</vt:lpstr>
      <vt:lpstr>PowerPoint Presentation</vt:lpstr>
      <vt:lpstr>Learning Goals</vt:lpstr>
      <vt:lpstr>Content</vt:lpstr>
      <vt:lpstr>System Testing – What?</vt:lpstr>
      <vt:lpstr>System Testing – Why?</vt:lpstr>
      <vt:lpstr>System Testing - When</vt:lpstr>
      <vt:lpstr>System Testing – How?</vt:lpstr>
      <vt:lpstr>System Testing – How?</vt:lpstr>
      <vt:lpstr>System Testing – How?</vt:lpstr>
      <vt:lpstr>Summary</vt:lpstr>
      <vt:lpstr>Glossary of teams</vt:lpstr>
      <vt:lpstr>Tài liệu tham khảo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admin</dc:creator>
  <cp:lastModifiedBy>Microsoft Office User</cp:lastModifiedBy>
  <cp:revision>641</cp:revision>
  <dcterms:created xsi:type="dcterms:W3CDTF">2006-08-16T00:00:00Z</dcterms:created>
  <dcterms:modified xsi:type="dcterms:W3CDTF">2019-11-05T07:03:50Z</dcterms:modified>
</cp:coreProperties>
</file>