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59" r:id="rId4"/>
    <p:sldId id="368" r:id="rId5"/>
    <p:sldId id="339" r:id="rId6"/>
    <p:sldId id="340" r:id="rId7"/>
    <p:sldId id="341" r:id="rId8"/>
    <p:sldId id="342" r:id="rId9"/>
    <p:sldId id="343" r:id="rId10"/>
    <p:sldId id="344" r:id="rId11"/>
    <p:sldId id="345" r:id="rId12"/>
    <p:sldId id="369" r:id="rId13"/>
    <p:sldId id="347" r:id="rId14"/>
    <p:sldId id="346" r:id="rId15"/>
    <p:sldId id="348" r:id="rId16"/>
    <p:sldId id="349" r:id="rId17"/>
    <p:sldId id="350" r:id="rId18"/>
    <p:sldId id="351" r:id="rId19"/>
    <p:sldId id="353" r:id="rId20"/>
    <p:sldId id="355" r:id="rId21"/>
    <p:sldId id="356" r:id="rId22"/>
    <p:sldId id="357" r:id="rId23"/>
    <p:sldId id="358" r:id="rId24"/>
    <p:sldId id="360" r:id="rId25"/>
    <p:sldId id="362" r:id="rId26"/>
    <p:sldId id="359" r:id="rId27"/>
    <p:sldId id="363" r:id="rId28"/>
    <p:sldId id="364" r:id="rId29"/>
    <p:sldId id="365" r:id="rId30"/>
    <p:sldId id="366" r:id="rId31"/>
    <p:sldId id="338" r:id="rId32"/>
    <p:sldId id="33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8D06"/>
    <a:srgbClr val="BC1A29"/>
    <a:srgbClr val="C11563"/>
    <a:srgbClr val="B71F2A"/>
    <a:srgbClr val="945273"/>
    <a:srgbClr val="C39113"/>
    <a:srgbClr val="361215"/>
    <a:srgbClr val="97583F"/>
    <a:srgbClr val="9A43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9" autoAdjust="0"/>
    <p:restoredTop sz="80804" autoAdjust="0"/>
  </p:normalViewPr>
  <p:slideViewPr>
    <p:cSldViewPr>
      <p:cViewPr varScale="1">
        <p:scale>
          <a:sx n="76" d="100"/>
          <a:sy n="76" d="100"/>
        </p:scale>
        <p:origin x="2040" y="19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532"/>
    </p:cViewPr>
  </p:sorterViewPr>
  <p:notesViewPr>
    <p:cSldViewPr>
      <p:cViewPr varScale="1">
        <p:scale>
          <a:sx n="54" d="100"/>
          <a:sy n="54" d="100"/>
        </p:scale>
        <p:origin x="-28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78BA0C-9FE6-4320-8AC6-B160FBA9DC05}" type="doc">
      <dgm:prSet loTypeId="urn:microsoft.com/office/officeart/2005/8/layout/StepDownProcess" loCatId="process" qsTypeId="urn:microsoft.com/office/officeart/2005/8/quickstyle/simple1" qsCatId="simple" csTypeId="urn:microsoft.com/office/officeart/2005/8/colors/accent1_2" csCatId="accent1" phldr="1"/>
      <dgm:spPr/>
    </dgm:pt>
    <dgm:pt modelId="{6AFACD4E-9654-4EF4-AE89-64A30A8B68D1}">
      <dgm:prSet phldrT="[Text]"/>
      <dgm:spPr/>
      <dgm:t>
        <a:bodyPr/>
        <a:lstStyle/>
        <a:p>
          <a:r>
            <a:rPr lang="en-US" dirty="0"/>
            <a:t>Test Types</a:t>
          </a:r>
        </a:p>
      </dgm:t>
    </dgm:pt>
    <dgm:pt modelId="{47B017C7-80FB-461B-9F89-E00361D45BAA}" type="parTrans" cxnId="{298B4A5B-5CF1-4C75-AB62-E994E9E359C8}">
      <dgm:prSet/>
      <dgm:spPr/>
      <dgm:t>
        <a:bodyPr/>
        <a:lstStyle/>
        <a:p>
          <a:endParaRPr lang="en-US"/>
        </a:p>
      </dgm:t>
    </dgm:pt>
    <dgm:pt modelId="{9B9ECB50-0A01-4369-8ED2-7C3E1BDE489D}" type="sibTrans" cxnId="{298B4A5B-5CF1-4C75-AB62-E994E9E359C8}">
      <dgm:prSet/>
      <dgm:spPr/>
      <dgm:t>
        <a:bodyPr/>
        <a:lstStyle/>
        <a:p>
          <a:endParaRPr lang="en-US"/>
        </a:p>
      </dgm:t>
    </dgm:pt>
    <dgm:pt modelId="{475AD3EE-0335-4FF2-AD7E-569855BD9B0A}">
      <dgm:prSet phldrT="[Text]"/>
      <dgm:spPr/>
      <dgm:t>
        <a:bodyPr/>
        <a:lstStyle/>
        <a:p>
          <a:r>
            <a:rPr lang="en-US" dirty="0"/>
            <a:t>Functional Testing</a:t>
          </a:r>
        </a:p>
      </dgm:t>
    </dgm:pt>
    <dgm:pt modelId="{94AC184A-41DA-4039-9E07-3831A7F4EA3E}" type="parTrans" cxnId="{3BBEA563-E63A-4992-966F-D5E94869F7EF}">
      <dgm:prSet/>
      <dgm:spPr/>
      <dgm:t>
        <a:bodyPr/>
        <a:lstStyle/>
        <a:p>
          <a:endParaRPr lang="en-US"/>
        </a:p>
      </dgm:t>
    </dgm:pt>
    <dgm:pt modelId="{16E4571D-0A67-4C9E-8AA3-27E3B4D79105}" type="sibTrans" cxnId="{3BBEA563-E63A-4992-966F-D5E94869F7EF}">
      <dgm:prSet/>
      <dgm:spPr/>
      <dgm:t>
        <a:bodyPr/>
        <a:lstStyle/>
        <a:p>
          <a:endParaRPr lang="en-US"/>
        </a:p>
      </dgm:t>
    </dgm:pt>
    <dgm:pt modelId="{76DF807D-62A7-4FBD-B31A-4B4889F0B4AC}">
      <dgm:prSet phldrT="[Text]"/>
      <dgm:spPr/>
      <dgm:t>
        <a:bodyPr/>
        <a:lstStyle/>
        <a:p>
          <a:r>
            <a:rPr lang="en-US" dirty="0"/>
            <a:t>Functional Testing Types</a:t>
          </a:r>
        </a:p>
      </dgm:t>
    </dgm:pt>
    <dgm:pt modelId="{833E4469-83C8-4216-8580-2E72FDA54A48}" type="parTrans" cxnId="{D8CF0010-6839-4E68-AD88-6B6E5ABF74F1}">
      <dgm:prSet/>
      <dgm:spPr/>
      <dgm:t>
        <a:bodyPr/>
        <a:lstStyle/>
        <a:p>
          <a:endParaRPr lang="en-US"/>
        </a:p>
      </dgm:t>
    </dgm:pt>
    <dgm:pt modelId="{9072DEE6-5EEE-47AE-B9E6-7BFEADAF38B6}" type="sibTrans" cxnId="{D8CF0010-6839-4E68-AD88-6B6E5ABF74F1}">
      <dgm:prSet/>
      <dgm:spPr/>
      <dgm:t>
        <a:bodyPr/>
        <a:lstStyle/>
        <a:p>
          <a:endParaRPr lang="en-US"/>
        </a:p>
      </dgm:t>
    </dgm:pt>
    <dgm:pt modelId="{FEE3930C-6BCD-4040-93B1-042CF507053D}" type="pres">
      <dgm:prSet presAssocID="{1378BA0C-9FE6-4320-8AC6-B160FBA9DC05}" presName="rootnode" presStyleCnt="0">
        <dgm:presLayoutVars>
          <dgm:chMax/>
          <dgm:chPref/>
          <dgm:dir/>
          <dgm:animLvl val="lvl"/>
        </dgm:presLayoutVars>
      </dgm:prSet>
      <dgm:spPr/>
    </dgm:pt>
    <dgm:pt modelId="{78586596-60C3-4656-8B1B-46271D31C256}" type="pres">
      <dgm:prSet presAssocID="{6AFACD4E-9654-4EF4-AE89-64A30A8B68D1}" presName="composite" presStyleCnt="0"/>
      <dgm:spPr/>
    </dgm:pt>
    <dgm:pt modelId="{84B52225-13E1-4E3C-B864-24BECEA98873}" type="pres">
      <dgm:prSet presAssocID="{6AFACD4E-9654-4EF4-AE89-64A30A8B68D1}" presName="bentUpArrow1" presStyleLbl="alignImgPlace1" presStyleIdx="0" presStyleCnt="2"/>
      <dgm:spPr/>
    </dgm:pt>
    <dgm:pt modelId="{071EA9C8-B17C-4327-AA20-D4E768BAB74C}" type="pres">
      <dgm:prSet presAssocID="{6AFACD4E-9654-4EF4-AE89-64A30A8B68D1}" presName="ParentText" presStyleLbl="node1" presStyleIdx="0" presStyleCnt="3">
        <dgm:presLayoutVars>
          <dgm:chMax val="1"/>
          <dgm:chPref val="1"/>
          <dgm:bulletEnabled val="1"/>
        </dgm:presLayoutVars>
      </dgm:prSet>
      <dgm:spPr/>
      <dgm:t>
        <a:bodyPr/>
        <a:lstStyle/>
        <a:p>
          <a:endParaRPr lang="en-US"/>
        </a:p>
      </dgm:t>
    </dgm:pt>
    <dgm:pt modelId="{EE1AA2D8-95E9-4C29-8213-EB5C131C453F}" type="pres">
      <dgm:prSet presAssocID="{6AFACD4E-9654-4EF4-AE89-64A30A8B68D1}" presName="ChildText" presStyleLbl="revTx" presStyleIdx="0" presStyleCnt="2">
        <dgm:presLayoutVars>
          <dgm:chMax val="0"/>
          <dgm:chPref val="0"/>
          <dgm:bulletEnabled val="1"/>
        </dgm:presLayoutVars>
      </dgm:prSet>
      <dgm:spPr/>
    </dgm:pt>
    <dgm:pt modelId="{3338FB40-4858-4C6C-85D6-A0FC9FB73124}" type="pres">
      <dgm:prSet presAssocID="{9B9ECB50-0A01-4369-8ED2-7C3E1BDE489D}" presName="sibTrans" presStyleCnt="0"/>
      <dgm:spPr/>
    </dgm:pt>
    <dgm:pt modelId="{0F68BA70-A2A5-4DF4-8803-60650E9BF7BB}" type="pres">
      <dgm:prSet presAssocID="{475AD3EE-0335-4FF2-AD7E-569855BD9B0A}" presName="composite" presStyleCnt="0"/>
      <dgm:spPr/>
    </dgm:pt>
    <dgm:pt modelId="{CFA24592-4526-4CBE-8188-C74587036CA9}" type="pres">
      <dgm:prSet presAssocID="{475AD3EE-0335-4FF2-AD7E-569855BD9B0A}" presName="bentUpArrow1" presStyleLbl="alignImgPlace1" presStyleIdx="1" presStyleCnt="2"/>
      <dgm:spPr/>
    </dgm:pt>
    <dgm:pt modelId="{B12C9C36-C164-44CF-8BB9-B81B42570A27}" type="pres">
      <dgm:prSet presAssocID="{475AD3EE-0335-4FF2-AD7E-569855BD9B0A}" presName="ParentText" presStyleLbl="node1" presStyleIdx="1" presStyleCnt="3">
        <dgm:presLayoutVars>
          <dgm:chMax val="1"/>
          <dgm:chPref val="1"/>
          <dgm:bulletEnabled val="1"/>
        </dgm:presLayoutVars>
      </dgm:prSet>
      <dgm:spPr/>
      <dgm:t>
        <a:bodyPr/>
        <a:lstStyle/>
        <a:p>
          <a:endParaRPr lang="en-US"/>
        </a:p>
      </dgm:t>
    </dgm:pt>
    <dgm:pt modelId="{08360620-19F7-40D2-BF49-DEF4D2CD52BF}" type="pres">
      <dgm:prSet presAssocID="{475AD3EE-0335-4FF2-AD7E-569855BD9B0A}" presName="ChildText" presStyleLbl="revTx" presStyleIdx="1" presStyleCnt="2">
        <dgm:presLayoutVars>
          <dgm:chMax val="0"/>
          <dgm:chPref val="0"/>
          <dgm:bulletEnabled val="1"/>
        </dgm:presLayoutVars>
      </dgm:prSet>
      <dgm:spPr/>
    </dgm:pt>
    <dgm:pt modelId="{929DA66F-6B58-46F2-8D01-E36346920799}" type="pres">
      <dgm:prSet presAssocID="{16E4571D-0A67-4C9E-8AA3-27E3B4D79105}" presName="sibTrans" presStyleCnt="0"/>
      <dgm:spPr/>
    </dgm:pt>
    <dgm:pt modelId="{90670263-4E1F-4E52-AF22-9CF5078C355C}" type="pres">
      <dgm:prSet presAssocID="{76DF807D-62A7-4FBD-B31A-4B4889F0B4AC}" presName="composite" presStyleCnt="0"/>
      <dgm:spPr/>
    </dgm:pt>
    <dgm:pt modelId="{8C333C4D-2450-49D0-B263-5954D5D70098}" type="pres">
      <dgm:prSet presAssocID="{76DF807D-62A7-4FBD-B31A-4B4889F0B4AC}" presName="ParentText" presStyleLbl="node1" presStyleIdx="2" presStyleCnt="3" custScaleX="140220">
        <dgm:presLayoutVars>
          <dgm:chMax val="1"/>
          <dgm:chPref val="1"/>
          <dgm:bulletEnabled val="1"/>
        </dgm:presLayoutVars>
      </dgm:prSet>
      <dgm:spPr/>
      <dgm:t>
        <a:bodyPr/>
        <a:lstStyle/>
        <a:p>
          <a:endParaRPr lang="en-US"/>
        </a:p>
      </dgm:t>
    </dgm:pt>
  </dgm:ptLst>
  <dgm:cxnLst>
    <dgm:cxn modelId="{A1F2E05D-6E0C-44C3-97CC-9ED146715585}" type="presOf" srcId="{1378BA0C-9FE6-4320-8AC6-B160FBA9DC05}" destId="{FEE3930C-6BCD-4040-93B1-042CF507053D}" srcOrd="0" destOrd="0" presId="urn:microsoft.com/office/officeart/2005/8/layout/StepDownProcess"/>
    <dgm:cxn modelId="{3BBEA563-E63A-4992-966F-D5E94869F7EF}" srcId="{1378BA0C-9FE6-4320-8AC6-B160FBA9DC05}" destId="{475AD3EE-0335-4FF2-AD7E-569855BD9B0A}" srcOrd="1" destOrd="0" parTransId="{94AC184A-41DA-4039-9E07-3831A7F4EA3E}" sibTransId="{16E4571D-0A67-4C9E-8AA3-27E3B4D79105}"/>
    <dgm:cxn modelId="{4D72E143-7788-4276-96BB-67D9703C94DE}" type="presOf" srcId="{475AD3EE-0335-4FF2-AD7E-569855BD9B0A}" destId="{B12C9C36-C164-44CF-8BB9-B81B42570A27}" srcOrd="0" destOrd="0" presId="urn:microsoft.com/office/officeart/2005/8/layout/StepDownProcess"/>
    <dgm:cxn modelId="{D8CF0010-6839-4E68-AD88-6B6E5ABF74F1}" srcId="{1378BA0C-9FE6-4320-8AC6-B160FBA9DC05}" destId="{76DF807D-62A7-4FBD-B31A-4B4889F0B4AC}" srcOrd="2" destOrd="0" parTransId="{833E4469-83C8-4216-8580-2E72FDA54A48}" sibTransId="{9072DEE6-5EEE-47AE-B9E6-7BFEADAF38B6}"/>
    <dgm:cxn modelId="{757E26EB-6701-440A-B251-1AAA4243F117}" type="presOf" srcId="{6AFACD4E-9654-4EF4-AE89-64A30A8B68D1}" destId="{071EA9C8-B17C-4327-AA20-D4E768BAB74C}" srcOrd="0" destOrd="0" presId="urn:microsoft.com/office/officeart/2005/8/layout/StepDownProcess"/>
    <dgm:cxn modelId="{6F5A3DFC-4C41-4394-B308-8F68E88E346E}" type="presOf" srcId="{76DF807D-62A7-4FBD-B31A-4B4889F0B4AC}" destId="{8C333C4D-2450-49D0-B263-5954D5D70098}" srcOrd="0" destOrd="0" presId="urn:microsoft.com/office/officeart/2005/8/layout/StepDownProcess"/>
    <dgm:cxn modelId="{298B4A5B-5CF1-4C75-AB62-E994E9E359C8}" srcId="{1378BA0C-9FE6-4320-8AC6-B160FBA9DC05}" destId="{6AFACD4E-9654-4EF4-AE89-64A30A8B68D1}" srcOrd="0" destOrd="0" parTransId="{47B017C7-80FB-461B-9F89-E00361D45BAA}" sibTransId="{9B9ECB50-0A01-4369-8ED2-7C3E1BDE489D}"/>
    <dgm:cxn modelId="{48649C88-1FA6-4F2B-94F9-8142E2271869}" type="presParOf" srcId="{FEE3930C-6BCD-4040-93B1-042CF507053D}" destId="{78586596-60C3-4656-8B1B-46271D31C256}" srcOrd="0" destOrd="0" presId="urn:microsoft.com/office/officeart/2005/8/layout/StepDownProcess"/>
    <dgm:cxn modelId="{A41383D0-AA7B-43C8-B224-E810AFB2210B}" type="presParOf" srcId="{78586596-60C3-4656-8B1B-46271D31C256}" destId="{84B52225-13E1-4E3C-B864-24BECEA98873}" srcOrd="0" destOrd="0" presId="urn:microsoft.com/office/officeart/2005/8/layout/StepDownProcess"/>
    <dgm:cxn modelId="{9E6695EC-6AAF-41BB-A07B-C18BC39F8955}" type="presParOf" srcId="{78586596-60C3-4656-8B1B-46271D31C256}" destId="{071EA9C8-B17C-4327-AA20-D4E768BAB74C}" srcOrd="1" destOrd="0" presId="urn:microsoft.com/office/officeart/2005/8/layout/StepDownProcess"/>
    <dgm:cxn modelId="{DE3AD9C0-7D31-44D4-955B-8A89B8BD4983}" type="presParOf" srcId="{78586596-60C3-4656-8B1B-46271D31C256}" destId="{EE1AA2D8-95E9-4C29-8213-EB5C131C453F}" srcOrd="2" destOrd="0" presId="urn:microsoft.com/office/officeart/2005/8/layout/StepDownProcess"/>
    <dgm:cxn modelId="{52EB8F9C-5839-4305-9F64-8CB2613EEA88}" type="presParOf" srcId="{FEE3930C-6BCD-4040-93B1-042CF507053D}" destId="{3338FB40-4858-4C6C-85D6-A0FC9FB73124}" srcOrd="1" destOrd="0" presId="urn:microsoft.com/office/officeart/2005/8/layout/StepDownProcess"/>
    <dgm:cxn modelId="{5953F85A-FC9F-4E81-8614-F1980ED409C3}" type="presParOf" srcId="{FEE3930C-6BCD-4040-93B1-042CF507053D}" destId="{0F68BA70-A2A5-4DF4-8803-60650E9BF7BB}" srcOrd="2" destOrd="0" presId="urn:microsoft.com/office/officeart/2005/8/layout/StepDownProcess"/>
    <dgm:cxn modelId="{07C51BD1-4283-42F7-B2BB-F5A9BB82A27B}" type="presParOf" srcId="{0F68BA70-A2A5-4DF4-8803-60650E9BF7BB}" destId="{CFA24592-4526-4CBE-8188-C74587036CA9}" srcOrd="0" destOrd="0" presId="urn:microsoft.com/office/officeart/2005/8/layout/StepDownProcess"/>
    <dgm:cxn modelId="{0BC93CF8-B06A-476D-8194-234FFC1FE734}" type="presParOf" srcId="{0F68BA70-A2A5-4DF4-8803-60650E9BF7BB}" destId="{B12C9C36-C164-44CF-8BB9-B81B42570A27}" srcOrd="1" destOrd="0" presId="urn:microsoft.com/office/officeart/2005/8/layout/StepDownProcess"/>
    <dgm:cxn modelId="{ABAEFF61-557C-428F-9A4D-9AC80FB8B749}" type="presParOf" srcId="{0F68BA70-A2A5-4DF4-8803-60650E9BF7BB}" destId="{08360620-19F7-40D2-BF49-DEF4D2CD52BF}" srcOrd="2" destOrd="0" presId="urn:microsoft.com/office/officeart/2005/8/layout/StepDownProcess"/>
    <dgm:cxn modelId="{9696299C-F4F7-471D-8290-3FAE359F1CCE}" type="presParOf" srcId="{FEE3930C-6BCD-4040-93B1-042CF507053D}" destId="{929DA66F-6B58-46F2-8D01-E36346920799}" srcOrd="3" destOrd="0" presId="urn:microsoft.com/office/officeart/2005/8/layout/StepDownProcess"/>
    <dgm:cxn modelId="{4926649E-1E3F-422E-9667-5529D8D214F6}" type="presParOf" srcId="{FEE3930C-6BCD-4040-93B1-042CF507053D}" destId="{90670263-4E1F-4E52-AF22-9CF5078C355C}" srcOrd="4" destOrd="0" presId="urn:microsoft.com/office/officeart/2005/8/layout/StepDownProcess"/>
    <dgm:cxn modelId="{0D520F29-DD04-47B1-9756-A1CA22385087}" type="presParOf" srcId="{90670263-4E1F-4E52-AF22-9CF5078C355C}" destId="{8C333C4D-2450-49D0-B263-5954D5D70098}"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52225-13E1-4E3C-B864-24BECEA98873}">
      <dsp:nvSpPr>
        <dsp:cNvPr id="0" name=""/>
        <dsp:cNvSpPr/>
      </dsp:nvSpPr>
      <dsp:spPr>
        <a:xfrm rot="5400000">
          <a:off x="1421218" y="1187375"/>
          <a:ext cx="1050131" cy="119553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1EA9C8-B17C-4327-AA20-D4E768BAB74C}">
      <dsp:nvSpPr>
        <dsp:cNvPr id="0" name=""/>
        <dsp:cNvSpPr/>
      </dsp:nvSpPr>
      <dsp:spPr>
        <a:xfrm>
          <a:off x="1142997" y="23283"/>
          <a:ext cx="1767802" cy="123740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Test Types</a:t>
          </a:r>
        </a:p>
      </dsp:txBody>
      <dsp:txXfrm>
        <a:off x="1203413" y="83699"/>
        <a:ext cx="1646970" cy="1116572"/>
      </dsp:txXfrm>
    </dsp:sp>
    <dsp:sp modelId="{EE1AA2D8-95E9-4C29-8213-EB5C131C453F}">
      <dsp:nvSpPr>
        <dsp:cNvPr id="0" name=""/>
        <dsp:cNvSpPr/>
      </dsp:nvSpPr>
      <dsp:spPr>
        <a:xfrm>
          <a:off x="2910799" y="141298"/>
          <a:ext cx="1285731" cy="1000125"/>
        </a:xfrm>
        <a:prstGeom prst="rect">
          <a:avLst/>
        </a:prstGeom>
        <a:noFill/>
        <a:ln>
          <a:noFill/>
        </a:ln>
        <a:effectLst/>
      </dsp:spPr>
      <dsp:style>
        <a:lnRef idx="0">
          <a:scrgbClr r="0" g="0" b="0"/>
        </a:lnRef>
        <a:fillRef idx="0">
          <a:scrgbClr r="0" g="0" b="0"/>
        </a:fillRef>
        <a:effectRef idx="0">
          <a:scrgbClr r="0" g="0" b="0"/>
        </a:effectRef>
        <a:fontRef idx="minor"/>
      </dsp:style>
    </dsp:sp>
    <dsp:sp modelId="{CFA24592-4526-4CBE-8188-C74587036CA9}">
      <dsp:nvSpPr>
        <dsp:cNvPr id="0" name=""/>
        <dsp:cNvSpPr/>
      </dsp:nvSpPr>
      <dsp:spPr>
        <a:xfrm rot="5400000">
          <a:off x="2886914" y="2577389"/>
          <a:ext cx="1050131" cy="119553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2C9C36-C164-44CF-8BB9-B81B42570A27}">
      <dsp:nvSpPr>
        <dsp:cNvPr id="0" name=""/>
        <dsp:cNvSpPr/>
      </dsp:nvSpPr>
      <dsp:spPr>
        <a:xfrm>
          <a:off x="2608693" y="1413297"/>
          <a:ext cx="1767802" cy="123740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Functional Testing</a:t>
          </a:r>
        </a:p>
      </dsp:txBody>
      <dsp:txXfrm>
        <a:off x="2669109" y="1473713"/>
        <a:ext cx="1646970" cy="1116572"/>
      </dsp:txXfrm>
    </dsp:sp>
    <dsp:sp modelId="{08360620-19F7-40D2-BF49-DEF4D2CD52BF}">
      <dsp:nvSpPr>
        <dsp:cNvPr id="0" name=""/>
        <dsp:cNvSpPr/>
      </dsp:nvSpPr>
      <dsp:spPr>
        <a:xfrm>
          <a:off x="4376496" y="1531312"/>
          <a:ext cx="1285731" cy="1000125"/>
        </a:xfrm>
        <a:prstGeom prst="rect">
          <a:avLst/>
        </a:prstGeom>
        <a:noFill/>
        <a:ln>
          <a:noFill/>
        </a:ln>
        <a:effectLst/>
      </dsp:spPr>
      <dsp:style>
        <a:lnRef idx="0">
          <a:scrgbClr r="0" g="0" b="0"/>
        </a:lnRef>
        <a:fillRef idx="0">
          <a:scrgbClr r="0" g="0" b="0"/>
        </a:fillRef>
        <a:effectRef idx="0">
          <a:scrgbClr r="0" g="0" b="0"/>
        </a:effectRef>
        <a:fontRef idx="minor"/>
      </dsp:style>
    </dsp:sp>
    <dsp:sp modelId="{8C333C4D-2450-49D0-B263-5954D5D70098}">
      <dsp:nvSpPr>
        <dsp:cNvPr id="0" name=""/>
        <dsp:cNvSpPr/>
      </dsp:nvSpPr>
      <dsp:spPr>
        <a:xfrm>
          <a:off x="4074389" y="2803311"/>
          <a:ext cx="2478813" cy="123740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Functional Testing Types</a:t>
          </a:r>
        </a:p>
      </dsp:txBody>
      <dsp:txXfrm>
        <a:off x="4134805" y="2863727"/>
        <a:ext cx="2357981" cy="111657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B7CF62-BA2D-4895-88B2-71C355420A6E}" type="datetimeFigureOut">
              <a:rPr lang="en-US" smtClean="0"/>
              <a:t>11/7/19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BAF4A-11FF-4CF6-8E09-9A7B2A34DF82}" type="slidenum">
              <a:rPr lang="en-US" smtClean="0"/>
              <a:t>‹#›</a:t>
            </a:fld>
            <a:endParaRPr lang="en-US"/>
          </a:p>
        </p:txBody>
      </p:sp>
    </p:spTree>
    <p:extLst>
      <p:ext uri="{BB962C8B-B14F-4D97-AF65-F5344CB8AC3E}">
        <p14:creationId xmlns:p14="http://schemas.microsoft.com/office/powerpoint/2010/main" val="170624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Mục tiêu của kiểm thử là phải thiết kế các trường hợp kiểm thử (test case) có khả năng cao nhất trong việc phát hiện nhiều lỗi với thời gian và công sức tối thiểu</a:t>
            </a:r>
          </a:p>
          <a:p>
            <a:pPr marL="171450" indent="-171450">
              <a:buFont typeface="Arial" charset="0"/>
              <a:buChar char="•"/>
            </a:pPr>
            <a:r>
              <a:rPr lang="en-US" dirty="0"/>
              <a:t>Do vậy việc lựa chọn kỹ thuật kiểm thử nào đóng vai trò rất quan trọng</a:t>
            </a:r>
          </a:p>
        </p:txBody>
      </p:sp>
      <p:sp>
        <p:nvSpPr>
          <p:cNvPr id="4" name="Slide Number Placeholder 3"/>
          <p:cNvSpPr>
            <a:spLocks noGrp="1"/>
          </p:cNvSpPr>
          <p:nvPr>
            <p:ph type="sldNum" sz="quarter" idx="5"/>
          </p:nvPr>
        </p:nvSpPr>
        <p:spPr/>
        <p:txBody>
          <a:bodyPr/>
          <a:lstStyle/>
          <a:p>
            <a:fld id="{518BAF4A-11FF-4CF6-8E09-9A7B2A34DF82}" type="slidenum">
              <a:rPr lang="en-US" smtClean="0"/>
              <a:t>1</a:t>
            </a:fld>
            <a:endParaRPr lang="en-US"/>
          </a:p>
        </p:txBody>
      </p:sp>
    </p:spTree>
    <p:extLst>
      <p:ext uri="{BB962C8B-B14F-4D97-AF65-F5344CB8AC3E}">
        <p14:creationId xmlns:p14="http://schemas.microsoft.com/office/powerpoint/2010/main" val="2783555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Kiểm thử chức năng có thể được sử dụng ở </a:t>
            </a:r>
            <a:r>
              <a:rPr lang="en-US" dirty="0" err="1"/>
              <a:t>bất</a:t>
            </a:r>
            <a:r>
              <a:rPr lang="en-US" dirty="0"/>
              <a:t> </a:t>
            </a:r>
            <a:r>
              <a:rPr lang="en-US" dirty="0" err="1"/>
              <a:t>kỳ</a:t>
            </a:r>
            <a:r>
              <a:rPr lang="en-US" dirty="0"/>
              <a:t> </a:t>
            </a:r>
            <a:r>
              <a:rPr lang="en-US" dirty="0" err="1"/>
              <a:t>giai</a:t>
            </a:r>
            <a:r>
              <a:rPr lang="en-US" dirty="0"/>
              <a:t> </a:t>
            </a:r>
            <a:r>
              <a:rPr lang="en-US" dirty="0" err="1"/>
              <a:t>đoạn</a:t>
            </a:r>
            <a:r>
              <a:rPr lang="en-US" dirty="0"/>
              <a:t> </a:t>
            </a:r>
            <a:r>
              <a:rPr lang="en-US" dirty="0" err="1"/>
              <a:t>kiểm</a:t>
            </a:r>
            <a:r>
              <a:rPr lang="en-US" dirty="0"/>
              <a:t> </a:t>
            </a:r>
            <a:r>
              <a:rPr lang="en-US" dirty="0" err="1"/>
              <a:t>thử</a:t>
            </a:r>
            <a:r>
              <a:rPr lang="en-US" dirty="0"/>
              <a:t> </a:t>
            </a:r>
            <a:r>
              <a:rPr lang="en-US" dirty="0" err="1"/>
              <a:t>nào</a:t>
            </a:r>
            <a:r>
              <a:rPr lang="en-US" dirty="0"/>
              <a:t>, </a:t>
            </a:r>
            <a:r>
              <a:rPr lang="en-US" dirty="0" err="1"/>
              <a:t>từ</a:t>
            </a:r>
            <a:r>
              <a:rPr lang="en-US" dirty="0"/>
              <a:t> </a:t>
            </a:r>
            <a:r>
              <a:rPr lang="en-US" dirty="0" err="1"/>
              <a:t>kiểm</a:t>
            </a:r>
            <a:r>
              <a:rPr lang="en-US" dirty="0"/>
              <a:t> </a:t>
            </a:r>
            <a:r>
              <a:rPr lang="en-US" dirty="0" err="1"/>
              <a:t>thử</a:t>
            </a:r>
            <a:r>
              <a:rPr lang="en-US" dirty="0"/>
              <a:t> đ</a:t>
            </a:r>
            <a:r>
              <a:rPr lang="vi-VN" dirty="0"/>
              <a:t>ơ</a:t>
            </a:r>
            <a:r>
              <a:rPr lang="en-US" dirty="0"/>
              <a:t>n </a:t>
            </a:r>
            <a:r>
              <a:rPr lang="en-US" dirty="0" err="1"/>
              <a:t>vị</a:t>
            </a:r>
            <a:r>
              <a:rPr lang="en-US" dirty="0"/>
              <a:t> </a:t>
            </a:r>
            <a:r>
              <a:rPr lang="en-US" dirty="0" err="1"/>
              <a:t>đến</a:t>
            </a:r>
            <a:r>
              <a:rPr lang="en-US" dirty="0"/>
              <a:t> </a:t>
            </a:r>
            <a:r>
              <a:rPr lang="en-US" dirty="0" err="1"/>
              <a:t>kiểm</a:t>
            </a:r>
            <a:r>
              <a:rPr lang="en-US" dirty="0"/>
              <a:t> </a:t>
            </a:r>
            <a:r>
              <a:rPr lang="en-US" dirty="0" err="1"/>
              <a:t>thử</a:t>
            </a:r>
            <a:r>
              <a:rPr lang="en-US" dirty="0"/>
              <a:t> </a:t>
            </a:r>
            <a:r>
              <a:rPr lang="en-US" dirty="0" err="1"/>
              <a:t>chấp</a:t>
            </a:r>
            <a:r>
              <a:rPr lang="en-US" dirty="0"/>
              <a:t> </a:t>
            </a:r>
            <a:r>
              <a:rPr lang="en-US" dirty="0" err="1"/>
              <a:t>nhận</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11</a:t>
            </a:fld>
            <a:endParaRPr lang="en-US"/>
          </a:p>
        </p:txBody>
      </p:sp>
    </p:spTree>
    <p:extLst>
      <p:ext uri="{BB962C8B-B14F-4D97-AF65-F5344CB8AC3E}">
        <p14:creationId xmlns:p14="http://schemas.microsoft.com/office/powerpoint/2010/main" val="1938107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Với</a:t>
            </a:r>
            <a:r>
              <a:rPr lang="en-US" dirty="0"/>
              <a:t> </a:t>
            </a:r>
            <a:r>
              <a:rPr lang="en-US" dirty="0" err="1"/>
              <a:t>kiểm</a:t>
            </a:r>
            <a:r>
              <a:rPr lang="en-US" dirty="0"/>
              <a:t> </a:t>
            </a:r>
            <a:r>
              <a:rPr lang="en-US" dirty="0" err="1"/>
              <a:t>thử</a:t>
            </a:r>
            <a:r>
              <a:rPr lang="en-US" dirty="0"/>
              <a:t> </a:t>
            </a:r>
            <a:r>
              <a:rPr lang="en-US" dirty="0" err="1"/>
              <a:t>chức</a:t>
            </a:r>
            <a:r>
              <a:rPr lang="en-US" dirty="0"/>
              <a:t> </a:t>
            </a:r>
            <a:r>
              <a:rPr lang="en-US" dirty="0" err="1"/>
              <a:t>năng</a:t>
            </a:r>
            <a:r>
              <a:rPr lang="en-US" dirty="0"/>
              <a:t> </a:t>
            </a:r>
            <a:r>
              <a:rPr lang="en-US" dirty="0" err="1"/>
              <a:t>có</a:t>
            </a:r>
            <a:r>
              <a:rPr lang="en-US" dirty="0"/>
              <a:t> 2 </a:t>
            </a:r>
            <a:r>
              <a:rPr lang="en-US" dirty="0" err="1"/>
              <a:t>cách</a:t>
            </a:r>
            <a:r>
              <a:rPr lang="en-US" dirty="0"/>
              <a:t> </a:t>
            </a:r>
            <a:r>
              <a:rPr lang="en-US" dirty="0" err="1"/>
              <a:t>tiếp</a:t>
            </a:r>
            <a:r>
              <a:rPr lang="en-US" dirty="0"/>
              <a:t> </a:t>
            </a:r>
            <a:r>
              <a:rPr lang="en-US" dirty="0" err="1"/>
              <a:t>cận</a:t>
            </a:r>
            <a:r>
              <a:rPr lang="en-US" dirty="0"/>
              <a:t>:</a:t>
            </a:r>
          </a:p>
          <a:p>
            <a:pPr marL="171450" indent="-171450">
              <a:buFontTx/>
              <a:buChar char="-"/>
            </a:pPr>
            <a:r>
              <a:rPr lang="en-US" dirty="0" err="1"/>
              <a:t>Dựa</a:t>
            </a:r>
            <a:r>
              <a:rPr lang="en-US" dirty="0"/>
              <a:t> </a:t>
            </a:r>
            <a:r>
              <a:rPr lang="en-US" dirty="0" err="1"/>
              <a:t>vào</a:t>
            </a:r>
            <a:r>
              <a:rPr lang="en-US" dirty="0"/>
              <a:t> tài liệu </a:t>
            </a:r>
            <a:r>
              <a:rPr lang="en-US" b="1" dirty="0" err="1"/>
              <a:t>đặc</a:t>
            </a:r>
            <a:r>
              <a:rPr lang="en-US" b="1" dirty="0"/>
              <a:t> </a:t>
            </a:r>
            <a:r>
              <a:rPr lang="en-US" b="1" dirty="0" err="1"/>
              <a:t>tả</a:t>
            </a:r>
            <a:r>
              <a:rPr lang="en-US" dirty="0"/>
              <a:t>: </a:t>
            </a:r>
            <a:r>
              <a:rPr lang="en-US" dirty="0" err="1"/>
              <a:t>dựa</a:t>
            </a:r>
            <a:r>
              <a:rPr lang="en-US" dirty="0"/>
              <a:t> </a:t>
            </a:r>
            <a:r>
              <a:rPr lang="en-US" dirty="0" err="1"/>
              <a:t>vào</a:t>
            </a:r>
            <a:r>
              <a:rPr lang="en-US" dirty="0"/>
              <a:t> </a:t>
            </a:r>
            <a:r>
              <a:rPr lang="en-US" dirty="0" err="1"/>
              <a:t>mô</a:t>
            </a:r>
            <a:r>
              <a:rPr lang="en-US" dirty="0"/>
              <a:t> </a:t>
            </a:r>
            <a:r>
              <a:rPr lang="en-US" dirty="0" err="1"/>
              <a:t>tả</a:t>
            </a:r>
            <a:r>
              <a:rPr lang="en-US" dirty="0"/>
              <a:t> </a:t>
            </a:r>
            <a:r>
              <a:rPr lang="en-US" dirty="0" err="1"/>
              <a:t>yêu</a:t>
            </a:r>
            <a:r>
              <a:rPr lang="en-US" dirty="0"/>
              <a:t> </a:t>
            </a:r>
            <a:r>
              <a:rPr lang="en-US" dirty="0" err="1"/>
              <a:t>cầu</a:t>
            </a:r>
            <a:r>
              <a:rPr lang="en-US" dirty="0"/>
              <a:t> chi </a:t>
            </a:r>
            <a:r>
              <a:rPr lang="en-US" dirty="0" err="1"/>
              <a:t>tiết</a:t>
            </a:r>
            <a:r>
              <a:rPr lang="en-US" dirty="0"/>
              <a:t> </a:t>
            </a:r>
            <a:r>
              <a:rPr lang="en-US" dirty="0" err="1"/>
              <a:t>trong</a:t>
            </a:r>
            <a:r>
              <a:rPr lang="en-US" dirty="0"/>
              <a:t> </a:t>
            </a:r>
            <a:r>
              <a:rPr lang="en-US" dirty="0" err="1"/>
              <a:t>tài</a:t>
            </a:r>
            <a:r>
              <a:rPr lang="en-US" dirty="0"/>
              <a:t> </a:t>
            </a:r>
            <a:r>
              <a:rPr lang="en-US" dirty="0" err="1"/>
              <a:t>liệu</a:t>
            </a:r>
            <a:r>
              <a:rPr lang="en-US" dirty="0"/>
              <a:t> </a:t>
            </a:r>
            <a:r>
              <a:rPr lang="en-US" dirty="0" err="1"/>
              <a:t>đặc</a:t>
            </a:r>
            <a:r>
              <a:rPr lang="en-US" dirty="0"/>
              <a:t> </a:t>
            </a:r>
            <a:r>
              <a:rPr lang="en-US" dirty="0" err="1"/>
              <a:t>tả</a:t>
            </a:r>
            <a:r>
              <a:rPr lang="en-US" dirty="0"/>
              <a:t> </a:t>
            </a:r>
            <a:r>
              <a:rPr lang="en-US" dirty="0" err="1"/>
              <a:t>để</a:t>
            </a:r>
            <a:r>
              <a:rPr lang="en-US" dirty="0"/>
              <a:t> </a:t>
            </a:r>
            <a:r>
              <a:rPr lang="en-US" dirty="0" err="1"/>
              <a:t>kiểm</a:t>
            </a:r>
            <a:r>
              <a:rPr lang="en-US" dirty="0"/>
              <a:t> </a:t>
            </a:r>
            <a:r>
              <a:rPr lang="en-US" dirty="0" err="1"/>
              <a:t>thử</a:t>
            </a:r>
            <a:r>
              <a:rPr lang="en-US" dirty="0"/>
              <a:t> </a:t>
            </a:r>
            <a:r>
              <a:rPr lang="en-US" dirty="0" err="1"/>
              <a:t>chức</a:t>
            </a:r>
            <a:r>
              <a:rPr lang="en-US" dirty="0"/>
              <a:t> </a:t>
            </a:r>
            <a:r>
              <a:rPr lang="en-US" dirty="0" err="1"/>
              <a:t>năng</a:t>
            </a:r>
            <a:endParaRPr lang="en-US" dirty="0"/>
          </a:p>
          <a:p>
            <a:pPr marL="171450" indent="-171450">
              <a:buFontTx/>
              <a:buChar char="-"/>
            </a:pPr>
            <a:r>
              <a:rPr lang="en-US" dirty="0" err="1"/>
              <a:t>Dựa</a:t>
            </a:r>
            <a:r>
              <a:rPr lang="en-US" dirty="0"/>
              <a:t> </a:t>
            </a:r>
            <a:r>
              <a:rPr lang="en-US" dirty="0" err="1"/>
              <a:t>vào</a:t>
            </a:r>
            <a:r>
              <a:rPr lang="en-US" dirty="0"/>
              <a:t> </a:t>
            </a:r>
            <a:r>
              <a:rPr lang="en-US" b="1" dirty="0" err="1"/>
              <a:t>việc</a:t>
            </a:r>
            <a:r>
              <a:rPr lang="en-US" b="1" dirty="0"/>
              <a:t> </a:t>
            </a:r>
            <a:r>
              <a:rPr lang="en-US" b="1" dirty="0" err="1"/>
              <a:t>sử</a:t>
            </a:r>
            <a:r>
              <a:rPr lang="en-US" b="1" dirty="0"/>
              <a:t> </a:t>
            </a:r>
            <a:r>
              <a:rPr lang="en-US" b="1" dirty="0" err="1"/>
              <a:t>dụng</a:t>
            </a:r>
            <a:r>
              <a:rPr lang="en-US" dirty="0"/>
              <a:t>: </a:t>
            </a:r>
            <a:r>
              <a:rPr lang="en-US" dirty="0" err="1"/>
              <a:t>dựa</a:t>
            </a:r>
            <a:r>
              <a:rPr lang="en-US" dirty="0"/>
              <a:t> </a:t>
            </a:r>
            <a:r>
              <a:rPr lang="en-US" dirty="0" err="1"/>
              <a:t>trên</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hàng</a:t>
            </a:r>
            <a:r>
              <a:rPr lang="en-US" dirty="0"/>
              <a:t> </a:t>
            </a:r>
            <a:r>
              <a:rPr lang="en-US" dirty="0" err="1"/>
              <a:t>ngày</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nghiệp</a:t>
            </a:r>
            <a:r>
              <a:rPr lang="en-US" dirty="0"/>
              <a:t> </a:t>
            </a:r>
            <a:r>
              <a:rPr lang="en-US" dirty="0" err="1"/>
              <a:t>vụ</a:t>
            </a:r>
            <a:r>
              <a:rPr lang="en-US" dirty="0"/>
              <a:t> </a:t>
            </a:r>
            <a:r>
              <a:rPr lang="en-US" dirty="0" err="1"/>
              <a:t>của</a:t>
            </a:r>
            <a:r>
              <a:rPr lang="en-US" dirty="0"/>
              <a:t> ng</a:t>
            </a:r>
            <a:r>
              <a:rPr lang="vi-VN" dirty="0"/>
              <a:t>ư</a:t>
            </a:r>
            <a:r>
              <a:rPr lang="en-US" dirty="0" err="1"/>
              <a:t>ời</a:t>
            </a:r>
            <a:r>
              <a:rPr lang="en-US" dirty="0"/>
              <a:t> </a:t>
            </a:r>
            <a:r>
              <a:rPr lang="en-US" dirty="0" err="1"/>
              <a:t>dùng</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12</a:t>
            </a:fld>
            <a:endParaRPr lang="en-US"/>
          </a:p>
        </p:txBody>
      </p:sp>
    </p:spTree>
    <p:extLst>
      <p:ext uri="{BB962C8B-B14F-4D97-AF65-F5344CB8AC3E}">
        <p14:creationId xmlns:p14="http://schemas.microsoft.com/office/powerpoint/2010/main" val="2538298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Tam </a:t>
            </a:r>
            <a:r>
              <a:rPr lang="en-US" dirty="0" err="1"/>
              <a:t>giác</a:t>
            </a:r>
            <a:r>
              <a:rPr lang="en-US" dirty="0"/>
              <a:t> </a:t>
            </a:r>
            <a:r>
              <a:rPr lang="en-US" dirty="0" err="1"/>
              <a:t>chất</a:t>
            </a:r>
            <a:r>
              <a:rPr lang="en-US" dirty="0"/>
              <a:t> l</a:t>
            </a:r>
            <a:r>
              <a:rPr lang="vi-VN" dirty="0"/>
              <a:t>ư</a:t>
            </a:r>
            <a:r>
              <a:rPr lang="en-US" dirty="0" err="1"/>
              <a:t>ợng</a:t>
            </a:r>
            <a:r>
              <a:rPr lang="en-US" dirty="0"/>
              <a:t>: </a:t>
            </a:r>
          </a:p>
          <a:p>
            <a:pPr marL="171450" indent="-171450">
              <a:buFontTx/>
              <a:buChar char="-"/>
            </a:pPr>
            <a:r>
              <a:rPr lang="en-US" dirty="0" err="1"/>
              <a:t>Với</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thứ</a:t>
            </a:r>
            <a:r>
              <a:rPr lang="en-US" dirty="0"/>
              <a:t> </a:t>
            </a:r>
            <a:r>
              <a:rPr lang="en-US" dirty="0" err="1"/>
              <a:t>nhất</a:t>
            </a:r>
            <a:r>
              <a:rPr lang="en-US" dirty="0"/>
              <a:t> (specification), </a:t>
            </a:r>
            <a:r>
              <a:rPr lang="en-US" dirty="0" err="1"/>
              <a:t>nhà</a:t>
            </a:r>
            <a:r>
              <a:rPr lang="en-US" dirty="0"/>
              <a:t> </a:t>
            </a:r>
            <a:r>
              <a:rPr lang="en-US" dirty="0" err="1"/>
              <a:t>sản</a:t>
            </a:r>
            <a:r>
              <a:rPr lang="en-US" dirty="0"/>
              <a:t> </a:t>
            </a:r>
            <a:r>
              <a:rPr lang="en-US" dirty="0" err="1"/>
              <a:t>xuất</a:t>
            </a:r>
            <a:r>
              <a:rPr lang="en-US" dirty="0"/>
              <a:t> </a:t>
            </a:r>
            <a:r>
              <a:rPr lang="en-US" dirty="0" err="1"/>
              <a:t>thực</a:t>
            </a:r>
            <a:r>
              <a:rPr lang="en-US" dirty="0"/>
              <a:t> </a:t>
            </a:r>
            <a:r>
              <a:rPr lang="en-US" dirty="0" err="1"/>
              <a:t>hiện</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phần</a:t>
            </a:r>
            <a:r>
              <a:rPr lang="en-US" dirty="0"/>
              <a:t> </a:t>
            </a:r>
            <a:r>
              <a:rPr lang="en-US" dirty="0" err="1"/>
              <a:t>mềm</a:t>
            </a:r>
            <a:r>
              <a:rPr lang="en-US" dirty="0"/>
              <a:t> </a:t>
            </a:r>
            <a:r>
              <a:rPr lang="en-US" dirty="0" err="1"/>
              <a:t>tạo</a:t>
            </a:r>
            <a:r>
              <a:rPr lang="en-US" dirty="0"/>
              <a:t> ra </a:t>
            </a:r>
            <a:r>
              <a:rPr lang="en-US" dirty="0" err="1"/>
              <a:t>hoàn</a:t>
            </a:r>
            <a:r>
              <a:rPr lang="en-US" dirty="0"/>
              <a:t> </a:t>
            </a:r>
            <a:r>
              <a:rPr lang="en-US" dirty="0" err="1"/>
              <a:t>toàn</a:t>
            </a:r>
            <a:r>
              <a:rPr lang="en-US" dirty="0"/>
              <a:t> </a:t>
            </a:r>
            <a:r>
              <a:rPr lang="en-US" dirty="0" err="1"/>
              <a:t>giống</a:t>
            </a:r>
            <a:r>
              <a:rPr lang="en-US" dirty="0"/>
              <a:t> </a:t>
            </a:r>
            <a:r>
              <a:rPr lang="en-US" dirty="0" err="1"/>
              <a:t>với</a:t>
            </a:r>
            <a:r>
              <a:rPr lang="en-US" dirty="0"/>
              <a:t> </a:t>
            </a:r>
            <a:r>
              <a:rPr lang="en-US" dirty="0" err="1"/>
              <a:t>đặc</a:t>
            </a:r>
            <a:r>
              <a:rPr lang="en-US" dirty="0"/>
              <a:t> </a:t>
            </a:r>
            <a:r>
              <a:rPr lang="en-US" dirty="0" err="1"/>
              <a:t>tả</a:t>
            </a:r>
            <a:r>
              <a:rPr lang="en-US" dirty="0"/>
              <a:t> </a:t>
            </a:r>
            <a:r>
              <a:rPr lang="en-US" dirty="0" err="1"/>
              <a:t>yêu</a:t>
            </a:r>
            <a:r>
              <a:rPr lang="en-US" dirty="0"/>
              <a:t> </a:t>
            </a:r>
            <a:r>
              <a:rPr lang="en-US" dirty="0" err="1"/>
              <a:t>cầu</a:t>
            </a:r>
            <a:endParaRPr lang="en-US" dirty="0"/>
          </a:p>
          <a:p>
            <a:pPr marL="171450" indent="-171450">
              <a:buFontTx/>
              <a:buChar char="-"/>
            </a:pPr>
            <a:r>
              <a:rPr lang="en-US" dirty="0" err="1"/>
              <a:t>Với</a:t>
            </a:r>
            <a:r>
              <a:rPr lang="en-US" dirty="0"/>
              <a:t> ng</a:t>
            </a:r>
            <a:r>
              <a:rPr lang="vi-VN" dirty="0"/>
              <a:t>ư</a:t>
            </a:r>
            <a:r>
              <a:rPr lang="en-US" dirty="0" err="1"/>
              <a:t>ời</a:t>
            </a:r>
            <a:r>
              <a:rPr lang="en-US" dirty="0"/>
              <a:t> </a:t>
            </a:r>
            <a:r>
              <a:rPr lang="en-US" dirty="0" err="1"/>
              <a:t>dùng</a:t>
            </a:r>
            <a:r>
              <a:rPr lang="en-US" dirty="0"/>
              <a:t>: </a:t>
            </a:r>
            <a:r>
              <a:rPr lang="en-US" dirty="0" err="1"/>
              <a:t>dùng</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thứ</a:t>
            </a:r>
            <a:r>
              <a:rPr lang="en-US" dirty="0"/>
              <a:t> 2 (use), </a:t>
            </a:r>
            <a:r>
              <a:rPr lang="en-US" dirty="0" err="1"/>
              <a:t>họ</a:t>
            </a:r>
            <a:r>
              <a:rPr lang="en-US" dirty="0"/>
              <a:t> </a:t>
            </a:r>
            <a:r>
              <a:rPr lang="en-US" dirty="0" err="1"/>
              <a:t>dựa</a:t>
            </a:r>
            <a:r>
              <a:rPr lang="en-US" dirty="0"/>
              <a:t> </a:t>
            </a:r>
            <a:r>
              <a:rPr lang="en-US" dirty="0" err="1"/>
              <a:t>vào</a:t>
            </a:r>
            <a:r>
              <a:rPr lang="en-US" dirty="0"/>
              <a:t> </a:t>
            </a:r>
            <a:r>
              <a:rPr lang="en-US" dirty="0" err="1"/>
              <a:t>những</a:t>
            </a:r>
            <a:r>
              <a:rPr lang="en-US" dirty="0"/>
              <a:t> </a:t>
            </a:r>
            <a:r>
              <a:rPr lang="en-US" dirty="0" err="1"/>
              <a:t>chức</a:t>
            </a:r>
            <a:r>
              <a:rPr lang="en-US" dirty="0"/>
              <a:t> </a:t>
            </a:r>
            <a:r>
              <a:rPr lang="en-US" dirty="0" err="1"/>
              <a:t>năng</a:t>
            </a:r>
            <a:r>
              <a:rPr lang="en-US" dirty="0"/>
              <a:t>, </a:t>
            </a:r>
            <a:r>
              <a:rPr lang="en-US" dirty="0" err="1"/>
              <a:t>những</a:t>
            </a:r>
            <a:r>
              <a:rPr lang="en-US" dirty="0"/>
              <a:t> </a:t>
            </a:r>
            <a:r>
              <a:rPr lang="en-US" dirty="0" err="1"/>
              <a:t>hoạt</a:t>
            </a:r>
            <a:r>
              <a:rPr lang="en-US" dirty="0"/>
              <a:t> </a:t>
            </a:r>
            <a:r>
              <a:rPr lang="en-US" dirty="0" err="1"/>
              <a:t>động</a:t>
            </a:r>
            <a:r>
              <a:rPr lang="en-US" dirty="0"/>
              <a:t> </a:t>
            </a:r>
            <a:r>
              <a:rPr lang="en-US" dirty="0" err="1"/>
              <a:t>quen</a:t>
            </a:r>
            <a:r>
              <a:rPr lang="en-US" dirty="0"/>
              <a:t> </a:t>
            </a:r>
            <a:r>
              <a:rPr lang="en-US" dirty="0" err="1"/>
              <a:t>thuộc</a:t>
            </a:r>
            <a:r>
              <a:rPr lang="en-US" dirty="0"/>
              <a:t> </a:t>
            </a:r>
            <a:r>
              <a:rPr lang="en-US" dirty="0" err="1"/>
              <a:t>của</a:t>
            </a:r>
            <a:r>
              <a:rPr lang="en-US" dirty="0"/>
              <a:t> </a:t>
            </a:r>
            <a:r>
              <a:rPr lang="en-US" dirty="0" err="1"/>
              <a:t>họ</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và</a:t>
            </a:r>
            <a:r>
              <a:rPr lang="en-US" dirty="0"/>
              <a:t> </a:t>
            </a:r>
            <a:r>
              <a:rPr lang="en-US" dirty="0" err="1"/>
              <a:t>nghiệm</a:t>
            </a:r>
            <a:r>
              <a:rPr lang="en-US" dirty="0"/>
              <a:t> </a:t>
            </a:r>
            <a:r>
              <a:rPr lang="en-US" dirty="0" err="1"/>
              <a:t>thu</a:t>
            </a:r>
            <a:r>
              <a:rPr lang="en-US" dirty="0"/>
              <a:t> </a:t>
            </a:r>
            <a:r>
              <a:rPr lang="en-US" dirty="0" err="1"/>
              <a:t>sản</a:t>
            </a:r>
            <a:r>
              <a:rPr lang="en-US" dirty="0"/>
              <a:t> </a:t>
            </a:r>
            <a:r>
              <a:rPr lang="en-US" dirty="0" err="1"/>
              <a:t>phẩm</a:t>
            </a:r>
            <a:r>
              <a:rPr lang="en-US" dirty="0"/>
              <a:t> </a:t>
            </a:r>
            <a:r>
              <a:rPr lang="en-US" dirty="0" err="1"/>
              <a:t>đó</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13</a:t>
            </a:fld>
            <a:endParaRPr lang="en-US"/>
          </a:p>
        </p:txBody>
      </p:sp>
    </p:spTree>
    <p:extLst>
      <p:ext uri="{BB962C8B-B14F-4D97-AF65-F5344CB8AC3E}">
        <p14:creationId xmlns:p14="http://schemas.microsoft.com/office/powerpoint/2010/main" val="3693962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err="1"/>
              <a:t>Các đặc điểm:</a:t>
            </a:r>
          </a:p>
          <a:p>
            <a:pPr marL="171450" indent="-171450">
              <a:buFontTx/>
              <a:buChar char="-"/>
            </a:pPr>
            <a:r>
              <a:rPr lang="en-US" b="1" dirty="0" err="1"/>
              <a:t>Tính</a:t>
            </a:r>
            <a:r>
              <a:rPr lang="en-US" b="1" dirty="0"/>
              <a:t> </a:t>
            </a:r>
            <a:r>
              <a:rPr lang="en-US" b="1" dirty="0" err="1"/>
              <a:t>phù</a:t>
            </a:r>
            <a:r>
              <a:rPr lang="en-US" b="1" dirty="0"/>
              <a:t> </a:t>
            </a:r>
            <a:r>
              <a:rPr lang="en-US" b="1" dirty="0" err="1"/>
              <a:t>hợp</a:t>
            </a:r>
            <a:r>
              <a:rPr lang="en-US" dirty="0"/>
              <a:t>: </a:t>
            </a:r>
            <a:r>
              <a:rPr lang="en-US" dirty="0" err="1"/>
              <a:t>sự</a:t>
            </a:r>
            <a:r>
              <a:rPr lang="en-US" dirty="0"/>
              <a:t> </a:t>
            </a:r>
            <a:r>
              <a:rPr lang="en-US" dirty="0" err="1"/>
              <a:t>phù</a:t>
            </a:r>
            <a:r>
              <a:rPr lang="en-US" dirty="0"/>
              <a:t> </a:t>
            </a:r>
            <a:r>
              <a:rPr lang="en-US" dirty="0" err="1"/>
              <a:t>hợp</a:t>
            </a:r>
            <a:r>
              <a:rPr lang="en-US" dirty="0"/>
              <a:t> </a:t>
            </a:r>
            <a:r>
              <a:rPr lang="en-US" dirty="0" err="1"/>
              <a:t>của</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đối</a:t>
            </a:r>
            <a:r>
              <a:rPr lang="en-US" dirty="0"/>
              <a:t> </a:t>
            </a:r>
            <a:r>
              <a:rPr lang="en-US" dirty="0" err="1"/>
              <a:t>với</a:t>
            </a:r>
            <a:r>
              <a:rPr lang="en-US" dirty="0"/>
              <a:t> </a:t>
            </a:r>
            <a:r>
              <a:rPr lang="en-US" dirty="0" err="1"/>
              <a:t>những</a:t>
            </a:r>
            <a:r>
              <a:rPr lang="en-US" dirty="0"/>
              <a:t> </a:t>
            </a:r>
            <a:r>
              <a:rPr lang="en-US" dirty="0" err="1"/>
              <a:t>gì</a:t>
            </a:r>
            <a:r>
              <a:rPr lang="en-US" dirty="0"/>
              <a:t> </a:t>
            </a:r>
            <a:r>
              <a:rPr lang="en-US" dirty="0" err="1"/>
              <a:t>mà</a:t>
            </a:r>
            <a:r>
              <a:rPr lang="en-US" dirty="0"/>
              <a:t> ng</a:t>
            </a:r>
            <a:r>
              <a:rPr lang="vi-VN" dirty="0"/>
              <a:t>ư</a:t>
            </a:r>
            <a:r>
              <a:rPr lang="en-US" dirty="0" err="1"/>
              <a:t>ời</a:t>
            </a:r>
            <a:r>
              <a:rPr lang="en-US" dirty="0"/>
              <a:t> </a:t>
            </a:r>
            <a:r>
              <a:rPr lang="en-US" dirty="0" err="1"/>
              <a:t>dùng</a:t>
            </a:r>
            <a:r>
              <a:rPr lang="en-US" dirty="0"/>
              <a:t> </a:t>
            </a:r>
            <a:r>
              <a:rPr lang="en-US" dirty="0" err="1"/>
              <a:t>cần</a:t>
            </a:r>
            <a:endParaRPr lang="en-US" dirty="0"/>
          </a:p>
          <a:p>
            <a:pPr marL="171450" indent="-171450">
              <a:buFontTx/>
              <a:buChar char="-"/>
            </a:pPr>
            <a:r>
              <a:rPr lang="en-US" b="1" dirty="0" err="1"/>
              <a:t>Tính</a:t>
            </a:r>
            <a:r>
              <a:rPr lang="en-US" b="1" dirty="0"/>
              <a:t> </a:t>
            </a:r>
            <a:r>
              <a:rPr lang="en-US" b="1" dirty="0" err="1"/>
              <a:t>tích</a:t>
            </a:r>
            <a:r>
              <a:rPr lang="en-US" b="1" dirty="0"/>
              <a:t> </a:t>
            </a:r>
            <a:r>
              <a:rPr lang="en-US" b="1" dirty="0" err="1"/>
              <a:t>hợp</a:t>
            </a:r>
            <a:r>
              <a:rPr lang="en-US" dirty="0"/>
              <a:t>: </a:t>
            </a:r>
            <a:r>
              <a:rPr lang="en-US" dirty="0" err="1"/>
              <a:t>nghĩa</a:t>
            </a:r>
            <a:r>
              <a:rPr lang="en-US" dirty="0"/>
              <a:t> </a:t>
            </a:r>
            <a:r>
              <a:rPr lang="en-US" dirty="0" err="1"/>
              <a:t>là</a:t>
            </a:r>
            <a:r>
              <a:rPr lang="en-US" dirty="0"/>
              <a:t> </a:t>
            </a:r>
            <a:r>
              <a:rPr lang="en-US" dirty="0" err="1"/>
              <a:t>khả</a:t>
            </a:r>
            <a:r>
              <a:rPr lang="en-US" dirty="0"/>
              <a:t> </a:t>
            </a:r>
            <a:r>
              <a:rPr lang="en-US" dirty="0" err="1"/>
              <a:t>năng</a:t>
            </a:r>
            <a:r>
              <a:rPr lang="en-US" dirty="0"/>
              <a:t> </a:t>
            </a:r>
            <a:r>
              <a:rPr lang="en-US" dirty="0" err="1"/>
              <a:t>tích</a:t>
            </a:r>
            <a:r>
              <a:rPr lang="en-US" dirty="0"/>
              <a:t> </a:t>
            </a:r>
            <a:r>
              <a:rPr lang="en-US" dirty="0" err="1"/>
              <a:t>hợp</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này</a:t>
            </a:r>
            <a:r>
              <a:rPr lang="en-US" dirty="0"/>
              <a:t> </a:t>
            </a:r>
            <a:r>
              <a:rPr lang="en-US" dirty="0" err="1"/>
              <a:t>với</a:t>
            </a:r>
            <a:r>
              <a:rPr lang="en-US" dirty="0"/>
              <a:t> </a:t>
            </a:r>
            <a:r>
              <a:rPr lang="en-US" dirty="0" err="1"/>
              <a:t>những</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khác</a:t>
            </a:r>
            <a:endParaRPr lang="en-US" dirty="0"/>
          </a:p>
          <a:p>
            <a:pPr marL="171450" indent="-171450">
              <a:buFontTx/>
              <a:buChar char="-"/>
            </a:pPr>
            <a:r>
              <a:rPr lang="en-US" b="1" dirty="0" err="1"/>
              <a:t>Tính</a:t>
            </a:r>
            <a:r>
              <a:rPr lang="en-US" b="1" dirty="0"/>
              <a:t> </a:t>
            </a:r>
            <a:r>
              <a:rPr lang="en-US" b="1" dirty="0" err="1"/>
              <a:t>bảo</a:t>
            </a:r>
            <a:r>
              <a:rPr lang="en-US" b="1" dirty="0"/>
              <a:t> </a:t>
            </a:r>
            <a:r>
              <a:rPr lang="en-US" b="1" dirty="0" err="1"/>
              <a:t>mật</a:t>
            </a:r>
            <a:r>
              <a:rPr lang="en-US" dirty="0"/>
              <a:t>: </a:t>
            </a:r>
            <a:r>
              <a:rPr lang="en-US" dirty="0" err="1"/>
              <a:t>đảm</a:t>
            </a:r>
            <a:r>
              <a:rPr lang="en-US" dirty="0"/>
              <a:t> </a:t>
            </a:r>
            <a:r>
              <a:rPr lang="en-US" dirty="0" err="1"/>
              <a:t>bảo</a:t>
            </a:r>
            <a:r>
              <a:rPr lang="en-US" dirty="0"/>
              <a:t> </a:t>
            </a:r>
            <a:r>
              <a:rPr lang="en-US" dirty="0" err="1"/>
              <a:t>ngăn</a:t>
            </a:r>
            <a:r>
              <a:rPr lang="en-US" dirty="0"/>
              <a:t> </a:t>
            </a:r>
            <a:r>
              <a:rPr lang="en-US" dirty="0" err="1"/>
              <a:t>chặn</a:t>
            </a:r>
            <a:r>
              <a:rPr lang="en-US" dirty="0"/>
              <a:t> </a:t>
            </a:r>
            <a:r>
              <a:rPr lang="en-US" dirty="0" err="1"/>
              <a:t>các</a:t>
            </a:r>
            <a:r>
              <a:rPr lang="en-US" dirty="0"/>
              <a:t> </a:t>
            </a:r>
            <a:r>
              <a:rPr lang="en-US" dirty="0" err="1"/>
              <a:t>truy</a:t>
            </a:r>
            <a:r>
              <a:rPr lang="en-US" dirty="0"/>
              <a:t> </a:t>
            </a:r>
            <a:r>
              <a:rPr lang="en-US" dirty="0" err="1"/>
              <a:t>cập</a:t>
            </a:r>
            <a:r>
              <a:rPr lang="en-US" dirty="0"/>
              <a:t> </a:t>
            </a:r>
            <a:r>
              <a:rPr lang="en-US" dirty="0" err="1"/>
              <a:t>vô</a:t>
            </a:r>
            <a:r>
              <a:rPr lang="en-US" dirty="0"/>
              <a:t> </a:t>
            </a:r>
            <a:r>
              <a:rPr lang="en-US" dirty="0" err="1"/>
              <a:t>tình</a:t>
            </a:r>
            <a:r>
              <a:rPr lang="en-US" dirty="0"/>
              <a:t> hay </a:t>
            </a:r>
            <a:r>
              <a:rPr lang="en-US" dirty="0" err="1"/>
              <a:t>cố</a:t>
            </a:r>
            <a:r>
              <a:rPr lang="en-US" dirty="0"/>
              <a:t> ý </a:t>
            </a:r>
            <a:r>
              <a:rPr lang="en-US" dirty="0" err="1"/>
              <a:t>vào</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phần</a:t>
            </a:r>
            <a:r>
              <a:rPr lang="en-US" dirty="0"/>
              <a:t> </a:t>
            </a:r>
            <a:r>
              <a:rPr lang="en-US" dirty="0" err="1"/>
              <a:t>mềm</a:t>
            </a:r>
            <a:r>
              <a:rPr lang="en-US" dirty="0"/>
              <a:t> hay </a:t>
            </a:r>
            <a:r>
              <a:rPr lang="en-US" dirty="0" err="1"/>
              <a:t>dữ</a:t>
            </a:r>
            <a:r>
              <a:rPr lang="en-US" dirty="0"/>
              <a:t> </a:t>
            </a:r>
            <a:r>
              <a:rPr lang="en-US" dirty="0" err="1"/>
              <a:t>liệu</a:t>
            </a:r>
            <a:r>
              <a:rPr lang="en-US" dirty="0"/>
              <a:t> </a:t>
            </a:r>
            <a:r>
              <a:rPr lang="en-US" dirty="0" err="1"/>
              <a:t>của</a:t>
            </a:r>
            <a:r>
              <a:rPr lang="en-US" dirty="0"/>
              <a:t> </a:t>
            </a:r>
            <a:r>
              <a:rPr lang="en-US" dirty="0" err="1"/>
              <a:t>hệ</a:t>
            </a:r>
            <a:r>
              <a:rPr lang="en-US" dirty="0"/>
              <a:t> </a:t>
            </a:r>
            <a:r>
              <a:rPr lang="en-US" dirty="0" err="1"/>
              <a:t>thống</a:t>
            </a:r>
            <a:endParaRPr lang="en-US" dirty="0"/>
          </a:p>
          <a:p>
            <a:pPr marL="171450" indent="-171450">
              <a:buFontTx/>
              <a:buChar char="-"/>
            </a:pPr>
            <a:r>
              <a:rPr lang="en-US" b="1" dirty="0" err="1"/>
              <a:t>Tính chính xác</a:t>
            </a:r>
            <a:r>
              <a:rPr lang="en-US" dirty="0" err="1"/>
              <a:t>: Kiểm</a:t>
            </a:r>
            <a:r>
              <a:rPr lang="en-US" dirty="0"/>
              <a:t> </a:t>
            </a:r>
            <a:r>
              <a:rPr lang="en-US" dirty="0" err="1"/>
              <a:t>thử</a:t>
            </a:r>
            <a:r>
              <a:rPr lang="en-US" dirty="0"/>
              <a:t> </a:t>
            </a:r>
            <a:r>
              <a:rPr lang="en-US" dirty="0" err="1"/>
              <a:t>chức</a:t>
            </a:r>
            <a:r>
              <a:rPr lang="en-US" dirty="0"/>
              <a:t> </a:t>
            </a:r>
            <a:r>
              <a:rPr lang="en-US" dirty="0" err="1"/>
              <a:t>năng</a:t>
            </a:r>
            <a:r>
              <a:rPr lang="en-US" dirty="0"/>
              <a:t> </a:t>
            </a:r>
            <a:r>
              <a:rPr lang="en-US" dirty="0" err="1"/>
              <a:t>tập</a:t>
            </a:r>
            <a:r>
              <a:rPr lang="en-US" dirty="0"/>
              <a:t> </a:t>
            </a:r>
            <a:r>
              <a:rPr lang="en-US" dirty="0" err="1"/>
              <a:t>trung</a:t>
            </a:r>
            <a:r>
              <a:rPr lang="en-US" dirty="0"/>
              <a:t> </a:t>
            </a:r>
            <a:r>
              <a:rPr lang="en-US" dirty="0" err="1"/>
              <a:t>nhiều</a:t>
            </a:r>
            <a:r>
              <a:rPr lang="en-US" dirty="0"/>
              <a:t> </a:t>
            </a:r>
            <a:r>
              <a:rPr lang="en-US" dirty="0" err="1"/>
              <a:t>vào</a:t>
            </a:r>
            <a:r>
              <a:rPr lang="en-US" dirty="0"/>
              <a:t> </a:t>
            </a:r>
            <a:r>
              <a:rPr lang="en-US" dirty="0" err="1"/>
              <a:t>tính</a:t>
            </a:r>
            <a:r>
              <a:rPr lang="en-US" dirty="0"/>
              <a:t> </a:t>
            </a:r>
            <a:r>
              <a:rPr lang="en-US" dirty="0" err="1"/>
              <a:t>chính</a:t>
            </a:r>
            <a:r>
              <a:rPr lang="en-US" dirty="0"/>
              <a:t> </a:t>
            </a:r>
            <a:r>
              <a:rPr lang="en-US" dirty="0" err="1"/>
              <a:t>xác</a:t>
            </a:r>
            <a:r>
              <a:rPr lang="en-US" dirty="0"/>
              <a:t>, </a:t>
            </a:r>
            <a:r>
              <a:rPr lang="en-US" dirty="0" err="1"/>
              <a:t>đảm</a:t>
            </a:r>
            <a:r>
              <a:rPr lang="en-US" dirty="0"/>
              <a:t> </a:t>
            </a:r>
            <a:r>
              <a:rPr lang="en-US" dirty="0" err="1"/>
              <a:t>bảo</a:t>
            </a:r>
            <a:r>
              <a:rPr lang="en-US" dirty="0"/>
              <a:t> </a:t>
            </a:r>
            <a:r>
              <a:rPr lang="en-US" dirty="0" err="1"/>
              <a:t>tính</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kết</a:t>
            </a:r>
            <a:r>
              <a:rPr lang="en-US" dirty="0"/>
              <a:t> </a:t>
            </a:r>
            <a:r>
              <a:rPr lang="en-US" dirty="0" err="1"/>
              <a:t>quả</a:t>
            </a:r>
            <a:r>
              <a:rPr lang="en-US" dirty="0"/>
              <a:t> đ</a:t>
            </a:r>
            <a:r>
              <a:rPr lang="vi-VN" dirty="0"/>
              <a:t>ư</a:t>
            </a:r>
            <a:r>
              <a:rPr lang="en-US" dirty="0" err="1"/>
              <a:t>ợc</a:t>
            </a:r>
            <a:r>
              <a:rPr lang="en-US" dirty="0"/>
              <a:t> </a:t>
            </a:r>
            <a:r>
              <a:rPr lang="en-US" dirty="0" err="1"/>
              <a:t>phần</a:t>
            </a:r>
            <a:r>
              <a:rPr lang="en-US" dirty="0"/>
              <a:t> </a:t>
            </a:r>
            <a:r>
              <a:rPr lang="en-US" dirty="0" err="1"/>
              <a:t>mềm</a:t>
            </a:r>
            <a:r>
              <a:rPr lang="en-US" dirty="0"/>
              <a:t> </a:t>
            </a:r>
            <a:r>
              <a:rPr lang="en-US" dirty="0" err="1"/>
              <a:t>cung</a:t>
            </a:r>
            <a:r>
              <a:rPr lang="en-US" dirty="0"/>
              <a:t> </a:t>
            </a:r>
            <a:r>
              <a:rPr lang="en-US" dirty="0" err="1"/>
              <a:t>cấp</a:t>
            </a:r>
            <a:endParaRPr lang="en-US" dirty="0"/>
          </a:p>
          <a:p>
            <a:pPr marL="171450" indent="-171450">
              <a:buFontTx/>
              <a:buChar char="-"/>
            </a:pPr>
            <a:r>
              <a:rPr lang="en-US" b="1" dirty="0" err="1"/>
              <a:t>Tính</a:t>
            </a:r>
            <a:r>
              <a:rPr lang="en-US" b="1" dirty="0"/>
              <a:t> </a:t>
            </a:r>
            <a:r>
              <a:rPr lang="en-US" b="1" dirty="0" err="1"/>
              <a:t>tuân</a:t>
            </a:r>
            <a:r>
              <a:rPr lang="en-US" b="1" dirty="0"/>
              <a:t> </a:t>
            </a:r>
            <a:r>
              <a:rPr lang="en-US" b="1" dirty="0" err="1"/>
              <a:t>thủ</a:t>
            </a:r>
            <a:r>
              <a:rPr lang="en-US" dirty="0"/>
              <a:t>: </a:t>
            </a:r>
            <a:r>
              <a:rPr lang="en-US" dirty="0" err="1"/>
              <a:t>tuân</a:t>
            </a:r>
            <a:r>
              <a:rPr lang="en-US" dirty="0"/>
              <a:t> </a:t>
            </a:r>
            <a:r>
              <a:rPr lang="en-US" dirty="0" err="1"/>
              <a:t>thủ</a:t>
            </a:r>
            <a:r>
              <a:rPr lang="en-US" dirty="0"/>
              <a:t> </a:t>
            </a:r>
            <a:r>
              <a:rPr lang="en-US" dirty="0" err="1"/>
              <a:t>với</a:t>
            </a:r>
            <a:r>
              <a:rPr lang="en-US" dirty="0"/>
              <a:t> </a:t>
            </a:r>
            <a:r>
              <a:rPr lang="en-US" dirty="0" err="1"/>
              <a:t>các</a:t>
            </a:r>
            <a:r>
              <a:rPr lang="en-US" dirty="0"/>
              <a:t> </a:t>
            </a:r>
            <a:r>
              <a:rPr lang="en-US" dirty="0" err="1"/>
              <a:t>chuẩn</a:t>
            </a:r>
            <a:r>
              <a:rPr lang="en-US" dirty="0"/>
              <a:t>, </a:t>
            </a:r>
            <a:r>
              <a:rPr lang="en-US" dirty="0" err="1"/>
              <a:t>quy</a:t>
            </a:r>
            <a:r>
              <a:rPr lang="en-US" dirty="0"/>
              <a:t> </a:t>
            </a:r>
            <a:r>
              <a:rPr lang="en-US" dirty="0" err="1"/>
              <a:t>đinh</a:t>
            </a:r>
            <a:r>
              <a:rPr lang="en-US" dirty="0"/>
              <a:t>, </a:t>
            </a:r>
            <a:r>
              <a:rPr lang="en-US" dirty="0" err="1"/>
              <a:t>quy</a:t>
            </a:r>
            <a:r>
              <a:rPr lang="en-US" dirty="0"/>
              <a:t> </a:t>
            </a:r>
            <a:r>
              <a:rPr lang="en-US" dirty="0" err="1"/>
              <a:t>tắc</a:t>
            </a:r>
            <a:r>
              <a:rPr lang="en-US" dirty="0"/>
              <a:t> </a:t>
            </a:r>
            <a:r>
              <a:rPr lang="en-US" dirty="0" err="1"/>
              <a:t>đã</a:t>
            </a:r>
            <a:r>
              <a:rPr lang="en-US" dirty="0"/>
              <a:t> đ</a:t>
            </a:r>
            <a:r>
              <a:rPr lang="vi-VN" dirty="0"/>
              <a:t>ư</a:t>
            </a:r>
            <a:r>
              <a:rPr lang="en-US" dirty="0" err="1"/>
              <a:t>ợc</a:t>
            </a:r>
            <a:r>
              <a:rPr lang="en-US" dirty="0"/>
              <a:t> </a:t>
            </a:r>
            <a:r>
              <a:rPr lang="en-US" dirty="0" err="1"/>
              <a:t>thống</a:t>
            </a:r>
            <a:r>
              <a:rPr lang="en-US" dirty="0"/>
              <a:t> </a:t>
            </a:r>
            <a:r>
              <a:rPr lang="en-US" dirty="0" err="1"/>
              <a:t>nhất</a:t>
            </a:r>
            <a:r>
              <a:rPr lang="en-US" dirty="0"/>
              <a:t> </a:t>
            </a:r>
            <a:r>
              <a:rPr lang="en-US" dirty="0" err="1"/>
              <a:t>từ</a:t>
            </a:r>
            <a:r>
              <a:rPr lang="en-US" dirty="0"/>
              <a:t> tr</a:t>
            </a:r>
            <a:r>
              <a:rPr lang="vi-VN" dirty="0"/>
              <a:t>ư</a:t>
            </a:r>
            <a:r>
              <a:rPr lang="en-US" dirty="0" err="1"/>
              <a:t>ớc</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14</a:t>
            </a:fld>
            <a:endParaRPr lang="en-US"/>
          </a:p>
        </p:txBody>
      </p:sp>
    </p:spTree>
    <p:extLst>
      <p:ext uri="{BB962C8B-B14F-4D97-AF65-F5344CB8AC3E}">
        <p14:creationId xmlns:p14="http://schemas.microsoft.com/office/powerpoint/2010/main" val="1010134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Các loại kiểm thử chức năng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dirty="0"/>
              <a:t>Kiểm thử chức năng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dirty="0"/>
              <a:t>Kiểm thử giao diện người dùng</a:t>
            </a:r>
          </a:p>
          <a:p>
            <a:pPr marL="171450" indent="-171450">
              <a:buFontTx/>
              <a:buChar char="-"/>
            </a:pPr>
            <a:r>
              <a:rPr lang="en-US" dirty="0" err="1"/>
              <a:t>Kiểm</a:t>
            </a:r>
            <a:r>
              <a:rPr lang="en-US" dirty="0"/>
              <a:t> </a:t>
            </a:r>
            <a:r>
              <a:rPr lang="en-US" dirty="0" err="1"/>
              <a:t>thử</a:t>
            </a:r>
            <a:r>
              <a:rPr lang="en-US" dirty="0"/>
              <a:t> </a:t>
            </a:r>
            <a:r>
              <a:rPr lang="en-US" dirty="0" err="1"/>
              <a:t>tích</a:t>
            </a:r>
            <a:r>
              <a:rPr lang="en-US" dirty="0"/>
              <a:t> </a:t>
            </a:r>
            <a:r>
              <a:rPr lang="en-US" dirty="0" err="1"/>
              <a:t>hợp</a:t>
            </a:r>
            <a:r>
              <a:rPr lang="en-US" dirty="0"/>
              <a:t> </a:t>
            </a:r>
            <a:r>
              <a:rPr lang="en-US" dirty="0" err="1"/>
              <a:t>giữa</a:t>
            </a:r>
            <a:r>
              <a:rPr lang="en-US" dirty="0"/>
              <a:t> </a:t>
            </a:r>
            <a:r>
              <a:rPr lang="en-US" dirty="0" err="1"/>
              <a:t>dữ</a:t>
            </a:r>
            <a:r>
              <a:rPr lang="en-US" dirty="0"/>
              <a:t> </a:t>
            </a:r>
            <a:r>
              <a:rPr lang="en-US" dirty="0" err="1"/>
              <a:t>liệu</a:t>
            </a:r>
            <a:r>
              <a:rPr lang="en-US" dirty="0"/>
              <a:t> </a:t>
            </a:r>
            <a:r>
              <a:rPr lang="en-US" dirty="0" err="1"/>
              <a:t>và</a:t>
            </a:r>
            <a:r>
              <a:rPr lang="en-US" dirty="0"/>
              <a:t> c</a:t>
            </a:r>
            <a:r>
              <a:rPr lang="vi-VN" dirty="0"/>
              <a:t>ơ</a:t>
            </a:r>
            <a:r>
              <a:rPr lang="en-US" dirty="0"/>
              <a:t> </a:t>
            </a:r>
            <a:r>
              <a:rPr lang="en-US" dirty="0" err="1"/>
              <a:t>sở</a:t>
            </a:r>
            <a:r>
              <a:rPr lang="en-US" dirty="0"/>
              <a:t> </a:t>
            </a:r>
            <a:r>
              <a:rPr lang="en-US" dirty="0" err="1"/>
              <a:t>dữ</a:t>
            </a:r>
            <a:r>
              <a:rPr lang="en-US" dirty="0"/>
              <a:t> </a:t>
            </a:r>
            <a:r>
              <a:rPr lang="en-US" dirty="0" err="1"/>
              <a:t>liệu</a:t>
            </a:r>
            <a:endParaRPr lang="en-US" dirty="0"/>
          </a:p>
          <a:p>
            <a:pPr marL="171450" indent="-171450">
              <a:buFontTx/>
              <a:buChar char="-"/>
            </a:pPr>
            <a:r>
              <a:rPr lang="en-US" dirty="0" err="1"/>
              <a:t>Kiểm</a:t>
            </a:r>
            <a:r>
              <a:rPr lang="en-US" dirty="0"/>
              <a:t> </a:t>
            </a:r>
            <a:r>
              <a:rPr lang="en-US" dirty="0" err="1"/>
              <a:t>thử</a:t>
            </a:r>
            <a:r>
              <a:rPr lang="en-US" dirty="0"/>
              <a:t> vòng lặp công việc (chu </a:t>
            </a:r>
            <a:r>
              <a:rPr lang="en-US" dirty="0" err="1"/>
              <a:t>trình</a:t>
            </a:r>
            <a:r>
              <a:rPr lang="en-US" dirty="0"/>
              <a:t> </a:t>
            </a:r>
            <a:r>
              <a:rPr lang="en-US" dirty="0" err="1"/>
              <a:t>nghiệp</a:t>
            </a:r>
            <a:r>
              <a:rPr lang="en-US" dirty="0"/>
              <a:t> </a:t>
            </a:r>
            <a:r>
              <a:rPr lang="en-US" dirty="0" err="1"/>
              <a:t>vụ)</a:t>
            </a:r>
          </a:p>
          <a:p>
            <a:pPr marL="171450" indent="-171450">
              <a:buFontTx/>
              <a:buChar char="-"/>
            </a:pPr>
            <a:r>
              <a:rPr lang="en-US" dirty="0" err="1"/>
              <a:t>Kiểm thử kiểm soát truy cập</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15</a:t>
            </a:fld>
            <a:endParaRPr lang="en-US"/>
          </a:p>
        </p:txBody>
      </p:sp>
    </p:spTree>
    <p:extLst>
      <p:ext uri="{BB962C8B-B14F-4D97-AF65-F5344CB8AC3E}">
        <p14:creationId xmlns:p14="http://schemas.microsoft.com/office/powerpoint/2010/main" val="670999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1" dirty="0" err="1"/>
              <a:t>Mục</a:t>
            </a:r>
            <a:r>
              <a:rPr lang="en-US" b="1" dirty="0"/>
              <a:t> </a:t>
            </a:r>
            <a:r>
              <a:rPr lang="en-US" b="1" dirty="0" err="1"/>
              <a:t>tiêu</a:t>
            </a:r>
            <a:r>
              <a:rPr lang="en-US" dirty="0"/>
              <a:t>: </a:t>
            </a:r>
            <a:r>
              <a:rPr lang="en-US" dirty="0" err="1"/>
              <a:t>Đảm</a:t>
            </a:r>
            <a:r>
              <a:rPr lang="en-US" dirty="0"/>
              <a:t> </a:t>
            </a:r>
            <a:r>
              <a:rPr lang="en-US" dirty="0" err="1"/>
              <a:t>bảo</a:t>
            </a:r>
            <a:r>
              <a:rPr lang="en-US" dirty="0"/>
              <a:t> </a:t>
            </a:r>
            <a:r>
              <a:rPr lang="en-US" dirty="0" err="1"/>
              <a:t>đúng</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kiểm</a:t>
            </a:r>
            <a:r>
              <a:rPr lang="en-US" dirty="0"/>
              <a:t> </a:t>
            </a:r>
            <a:r>
              <a:rPr lang="en-US" dirty="0" err="1"/>
              <a:t>thử</a:t>
            </a:r>
            <a:r>
              <a:rPr lang="en-US" dirty="0"/>
              <a:t> </a:t>
            </a:r>
            <a:r>
              <a:rPr lang="en-US" dirty="0" err="1"/>
              <a:t>chức</a:t>
            </a:r>
            <a:r>
              <a:rPr lang="en-US" dirty="0"/>
              <a:t> </a:t>
            </a:r>
            <a:r>
              <a:rPr lang="en-US" dirty="0" err="1"/>
              <a:t>năng</a:t>
            </a:r>
            <a:endParaRPr lang="en-US" dirty="0"/>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16</a:t>
            </a:fld>
            <a:endParaRPr lang="en-US"/>
          </a:p>
        </p:txBody>
      </p:sp>
    </p:spTree>
    <p:extLst>
      <p:ext uri="{BB962C8B-B14F-4D97-AF65-F5344CB8AC3E}">
        <p14:creationId xmlns:p14="http://schemas.microsoft.com/office/powerpoint/2010/main" val="3842623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Đảm</a:t>
            </a:r>
            <a:r>
              <a:rPr lang="en-US" dirty="0"/>
              <a:t> </a:t>
            </a:r>
            <a:r>
              <a:rPr lang="en-US" dirty="0" err="1"/>
              <a:t>bảo</a:t>
            </a:r>
            <a:r>
              <a:rPr lang="en-US" dirty="0"/>
              <a:t> </a:t>
            </a:r>
            <a:r>
              <a:rPr lang="en-US" dirty="0" err="1"/>
              <a:t>đúng</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kiểm</a:t>
            </a:r>
            <a:r>
              <a:rPr lang="en-US" dirty="0"/>
              <a:t> </a:t>
            </a:r>
            <a:r>
              <a:rPr lang="en-US" dirty="0" err="1"/>
              <a:t>thử</a:t>
            </a:r>
            <a:r>
              <a:rPr lang="en-US" dirty="0"/>
              <a:t> </a:t>
            </a:r>
            <a:r>
              <a:rPr lang="en-US" dirty="0" err="1"/>
              <a:t>chức</a:t>
            </a:r>
            <a:r>
              <a:rPr lang="en-US" dirty="0"/>
              <a:t> </a:t>
            </a:r>
            <a:r>
              <a:rPr lang="en-US" dirty="0" err="1"/>
              <a:t>năng</a:t>
            </a:r>
            <a:r>
              <a:rPr lang="en-US" dirty="0"/>
              <a:t> bao </a:t>
            </a:r>
            <a:r>
              <a:rPr lang="en-US" dirty="0" err="1"/>
              <a:t>gồm</a:t>
            </a:r>
            <a:r>
              <a:rPr lang="en-US" dirty="0"/>
              <a:t>: </a:t>
            </a:r>
            <a:r>
              <a:rPr lang="en-US" dirty="0" err="1"/>
              <a:t>mở</a:t>
            </a:r>
            <a:r>
              <a:rPr lang="en-US" dirty="0"/>
              <a:t> </a:t>
            </a:r>
            <a:r>
              <a:rPr lang="en-US" dirty="0" err="1"/>
              <a:t>chức</a:t>
            </a:r>
            <a:r>
              <a:rPr lang="en-US" dirty="0"/>
              <a:t> </a:t>
            </a:r>
            <a:r>
              <a:rPr lang="en-US" dirty="0" err="1"/>
              <a:t>năng</a:t>
            </a:r>
            <a:r>
              <a:rPr lang="en-US" dirty="0"/>
              <a:t> (navigation), </a:t>
            </a:r>
            <a:r>
              <a:rPr lang="en-US" dirty="0" err="1"/>
              <a:t>nhập</a:t>
            </a:r>
            <a:r>
              <a:rPr lang="en-US" dirty="0"/>
              <a:t> </a:t>
            </a:r>
            <a:r>
              <a:rPr lang="en-US" dirty="0" err="1"/>
              <a:t>dữ</a:t>
            </a:r>
            <a:r>
              <a:rPr lang="en-US" dirty="0"/>
              <a:t> </a:t>
            </a:r>
            <a:r>
              <a:rPr lang="en-US" dirty="0" err="1"/>
              <a:t>liệu</a:t>
            </a:r>
            <a:r>
              <a:rPr lang="en-US" dirty="0"/>
              <a:t> (data entry), </a:t>
            </a:r>
            <a:r>
              <a:rPr lang="en-US" dirty="0" err="1"/>
              <a:t>xử</a:t>
            </a:r>
            <a:r>
              <a:rPr lang="en-US" dirty="0"/>
              <a:t> </a:t>
            </a:r>
            <a:r>
              <a:rPr lang="en-US" dirty="0" err="1"/>
              <a:t>lý</a:t>
            </a:r>
            <a:r>
              <a:rPr lang="en-US" dirty="0"/>
              <a:t>, </a:t>
            </a:r>
            <a:r>
              <a:rPr lang="en-US" dirty="0" err="1"/>
              <a:t>lấy</a:t>
            </a:r>
            <a:r>
              <a:rPr lang="en-US" dirty="0"/>
              <a:t> </a:t>
            </a:r>
            <a:r>
              <a:rPr lang="en-US" dirty="0" err="1"/>
              <a:t>và</a:t>
            </a:r>
            <a:r>
              <a:rPr lang="en-US" dirty="0"/>
              <a:t> </a:t>
            </a:r>
            <a:r>
              <a:rPr lang="en-US" dirty="0" err="1"/>
              <a:t>kiểm</a:t>
            </a:r>
            <a:r>
              <a:rPr lang="en-US" dirty="0"/>
              <a:t> </a:t>
            </a:r>
            <a:r>
              <a:rPr lang="en-US" dirty="0" err="1"/>
              <a:t>tra</a:t>
            </a:r>
            <a:r>
              <a:rPr lang="en-US" dirty="0"/>
              <a:t> </a:t>
            </a:r>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Cụ</a:t>
            </a:r>
            <a:r>
              <a:rPr lang="en-US" dirty="0"/>
              <a:t> </a:t>
            </a:r>
            <a:r>
              <a:rPr lang="en-US" dirty="0" err="1"/>
              <a:t>thể</a:t>
            </a:r>
            <a:r>
              <a:rPr lang="en-US" dirty="0"/>
              <a:t>:</a:t>
            </a:r>
          </a:p>
          <a:p>
            <a:pPr marL="628650" lvl="1" indent="-171450">
              <a:buFontTx/>
              <a:buChar char="-"/>
            </a:pPr>
            <a:r>
              <a:rPr lang="en-US" dirty="0" err="1"/>
              <a:t>Kiểm</a:t>
            </a:r>
            <a:r>
              <a:rPr lang="en-US" dirty="0"/>
              <a:t> </a:t>
            </a:r>
            <a:r>
              <a:rPr lang="en-US" dirty="0" err="1"/>
              <a:t>tra</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bên</a:t>
            </a:r>
            <a:r>
              <a:rPr lang="en-US" dirty="0"/>
              <a:t> </a:t>
            </a:r>
            <a:r>
              <a:rPr lang="en-US" dirty="0" err="1"/>
              <a:t>trong</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bằng</a:t>
            </a:r>
            <a:r>
              <a:rPr lang="en-US" dirty="0"/>
              <a:t> </a:t>
            </a:r>
            <a:r>
              <a:rPr lang="en-US" dirty="0" err="1"/>
              <a:t>cách</a:t>
            </a:r>
            <a:r>
              <a:rPr lang="en-US" dirty="0"/>
              <a:t> </a:t>
            </a:r>
            <a:r>
              <a:rPr lang="en-US" dirty="0" err="1"/>
              <a:t>thao</a:t>
            </a:r>
            <a:r>
              <a:rPr lang="en-US" dirty="0"/>
              <a:t> </a:t>
            </a:r>
            <a:r>
              <a:rPr lang="en-US" dirty="0" err="1"/>
              <a:t>tác</a:t>
            </a:r>
            <a:r>
              <a:rPr lang="en-US" dirty="0"/>
              <a:t>, t</a:t>
            </a:r>
            <a:r>
              <a:rPr lang="vi-VN" dirty="0"/>
              <a:t>ư</a:t>
            </a:r>
            <a:r>
              <a:rPr lang="en-US" dirty="0" err="1"/>
              <a:t>ơng</a:t>
            </a:r>
            <a:r>
              <a:rPr lang="en-US" dirty="0"/>
              <a:t> </a:t>
            </a:r>
            <a:r>
              <a:rPr lang="en-US" dirty="0" err="1"/>
              <a:t>tác</a:t>
            </a:r>
            <a:r>
              <a:rPr lang="en-US" dirty="0"/>
              <a:t> </a:t>
            </a:r>
            <a:r>
              <a:rPr lang="en-US" dirty="0" err="1"/>
              <a:t>với</a:t>
            </a:r>
            <a:r>
              <a:rPr lang="en-US" dirty="0"/>
              <a:t> </a:t>
            </a:r>
            <a:r>
              <a:rPr lang="en-US" dirty="0" err="1"/>
              <a:t>sản</a:t>
            </a:r>
            <a:r>
              <a:rPr lang="en-US" dirty="0"/>
              <a:t> </a:t>
            </a:r>
            <a:r>
              <a:rPr lang="en-US" dirty="0" err="1"/>
              <a:t>phẩm</a:t>
            </a:r>
            <a:r>
              <a:rPr lang="en-US" dirty="0"/>
              <a:t> </a:t>
            </a:r>
            <a:r>
              <a:rPr lang="en-US" dirty="0" err="1"/>
              <a:t>đó thông qua giao diện n người dùng GUI</a:t>
            </a:r>
            <a:endParaRPr lang="en-US" dirty="0"/>
          </a:p>
          <a:p>
            <a:pPr marL="628650" lvl="1" indent="-171450">
              <a:buFontTx/>
              <a:buChar char="-"/>
            </a:pPr>
            <a:r>
              <a:rPr lang="en-US" dirty="0" err="1"/>
              <a:t>Phân</a:t>
            </a:r>
            <a:r>
              <a:rPr lang="en-US" dirty="0"/>
              <a:t> </a:t>
            </a:r>
            <a:r>
              <a:rPr lang="en-US" dirty="0" err="1"/>
              <a:t>tích</a:t>
            </a:r>
            <a:r>
              <a:rPr lang="en-US" dirty="0"/>
              <a:t> </a:t>
            </a:r>
            <a:r>
              <a:rPr lang="en-US" dirty="0" err="1"/>
              <a:t>kết</a:t>
            </a:r>
            <a:r>
              <a:rPr lang="en-US" dirty="0"/>
              <a:t> </a:t>
            </a:r>
            <a:r>
              <a:rPr lang="en-US" dirty="0" err="1"/>
              <a:t>quả</a:t>
            </a:r>
            <a:r>
              <a:rPr lang="en-US" dirty="0"/>
              <a:t> </a:t>
            </a:r>
            <a:r>
              <a:rPr lang="en-US" dirty="0" err="1"/>
              <a:t>trả</a:t>
            </a:r>
            <a:r>
              <a:rPr lang="en-US" dirty="0"/>
              <a:t> </a:t>
            </a:r>
            <a:r>
              <a:rPr lang="en-US" dirty="0" err="1"/>
              <a:t>về</a:t>
            </a:r>
            <a:endParaRPr lang="en-US" dirty="0"/>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17</a:t>
            </a:fld>
            <a:endParaRPr lang="en-US"/>
          </a:p>
        </p:txBody>
      </p:sp>
    </p:spTree>
    <p:extLst>
      <p:ext uri="{BB962C8B-B14F-4D97-AF65-F5344CB8AC3E}">
        <p14:creationId xmlns:p14="http://schemas.microsoft.com/office/powerpoint/2010/main" val="1198510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Ví</a:t>
            </a:r>
            <a:r>
              <a:rPr lang="en-US" dirty="0"/>
              <a:t> </a:t>
            </a:r>
            <a:r>
              <a:rPr lang="en-US" dirty="0" err="1"/>
              <a:t>dụ</a:t>
            </a:r>
            <a:r>
              <a:rPr lang="en-US" dirty="0"/>
              <a:t>: cần </a:t>
            </a:r>
            <a:r>
              <a:rPr lang="en-US" dirty="0" err="1"/>
              <a:t>thực</a:t>
            </a:r>
            <a:r>
              <a:rPr lang="en-US" dirty="0"/>
              <a:t> </a:t>
            </a:r>
            <a:r>
              <a:rPr lang="en-US" dirty="0" err="1"/>
              <a:t>hiện</a:t>
            </a:r>
            <a:r>
              <a:rPr lang="en-US" dirty="0"/>
              <a:t> </a:t>
            </a:r>
            <a:r>
              <a:rPr lang="en-US" dirty="0" err="1"/>
              <a:t>kiểm</a:t>
            </a:r>
            <a:r>
              <a:rPr lang="en-US" dirty="0"/>
              <a:t> </a:t>
            </a:r>
            <a:r>
              <a:rPr lang="en-US" dirty="0" err="1"/>
              <a:t>thử</a:t>
            </a:r>
            <a:r>
              <a:rPr lang="en-US" dirty="0"/>
              <a:t> </a:t>
            </a:r>
            <a:r>
              <a:rPr lang="en-US" b="1" dirty="0" err="1"/>
              <a:t>chức</a:t>
            </a:r>
            <a:r>
              <a:rPr lang="en-US" b="1" dirty="0"/>
              <a:t> </a:t>
            </a:r>
            <a:r>
              <a:rPr lang="en-US" b="1" dirty="0" err="1"/>
              <a:t>năng</a:t>
            </a:r>
            <a:r>
              <a:rPr lang="en-US" b="1" dirty="0"/>
              <a:t> Login </a:t>
            </a:r>
            <a:r>
              <a:rPr lang="en-US" dirty="0" err="1"/>
              <a:t>vào</a:t>
            </a:r>
            <a:r>
              <a:rPr lang="en-US" dirty="0"/>
              <a:t> </a:t>
            </a:r>
            <a:r>
              <a:rPr lang="en-US" dirty="0" err="1"/>
              <a:t>hệ</a:t>
            </a:r>
            <a:r>
              <a:rPr lang="en-US" dirty="0"/>
              <a:t> </a:t>
            </a:r>
            <a:r>
              <a:rPr lang="en-US" dirty="0" err="1"/>
              <a:t>thống</a:t>
            </a:r>
            <a:r>
              <a:rPr lang="en-US" dirty="0"/>
              <a:t> </a:t>
            </a:r>
            <a:r>
              <a:rPr lang="en-US" dirty="0" err="1"/>
              <a:t>học</a:t>
            </a:r>
            <a:r>
              <a:rPr lang="en-US" dirty="0"/>
              <a:t> online </a:t>
            </a:r>
            <a:r>
              <a:rPr lang="en-US" dirty="0" err="1"/>
              <a:t>của</a:t>
            </a:r>
            <a:r>
              <a:rPr lang="en-US" dirty="0"/>
              <a:t> FSOFT, tester </a:t>
            </a:r>
            <a:r>
              <a:rPr lang="en-US" dirty="0" err="1"/>
              <a:t>sẽ</a:t>
            </a:r>
            <a:r>
              <a:rPr lang="en-US" dirty="0"/>
              <a:t> </a:t>
            </a:r>
            <a:r>
              <a:rPr lang="en-US" dirty="0" err="1"/>
              <a:t>phải</a:t>
            </a:r>
            <a:r>
              <a:rPr lang="en-US" dirty="0"/>
              <a:t> </a:t>
            </a:r>
            <a:r>
              <a:rPr lang="en-US" dirty="0" err="1"/>
              <a:t>nhập</a:t>
            </a:r>
            <a:r>
              <a:rPr lang="en-US" dirty="0"/>
              <a:t> user name </a:t>
            </a:r>
            <a:r>
              <a:rPr lang="en-US" dirty="0" err="1"/>
              <a:t>và</a:t>
            </a:r>
            <a:r>
              <a:rPr lang="en-US" dirty="0"/>
              <a:t> pass </a:t>
            </a:r>
            <a:r>
              <a:rPr lang="en-US" dirty="0">
                <a:sym typeface="Wingdings" panose="05000000000000000000" pitchFamily="2" charset="2"/>
              </a:rPr>
              <a:t> </a:t>
            </a:r>
            <a:r>
              <a:rPr lang="en-US" dirty="0" err="1">
                <a:sym typeface="Wingdings" panose="05000000000000000000" pitchFamily="2" charset="2"/>
              </a:rPr>
              <a:t>bấm</a:t>
            </a:r>
            <a:r>
              <a:rPr lang="en-US" dirty="0">
                <a:sym typeface="Wingdings" panose="05000000000000000000" pitchFamily="2" charset="2"/>
              </a:rPr>
              <a:t> Login </a:t>
            </a:r>
            <a:r>
              <a:rPr lang="en-US" dirty="0" err="1">
                <a:sym typeface="Wingdings" panose="05000000000000000000" pitchFamily="2" charset="2"/>
              </a:rPr>
              <a:t>để</a:t>
            </a:r>
            <a:r>
              <a:rPr lang="en-US" dirty="0">
                <a:sym typeface="Wingdings" panose="05000000000000000000" pitchFamily="2" charset="2"/>
              </a:rPr>
              <a:t> </a:t>
            </a:r>
            <a:r>
              <a:rPr lang="en-US" dirty="0" err="1">
                <a:sym typeface="Wingdings" panose="05000000000000000000" pitchFamily="2" charset="2"/>
              </a:rPr>
              <a:t>xem</a:t>
            </a:r>
            <a:r>
              <a:rPr lang="en-US" dirty="0">
                <a:sym typeface="Wingdings" panose="05000000000000000000" pitchFamily="2" charset="2"/>
              </a:rPr>
              <a:t> </a:t>
            </a:r>
            <a:r>
              <a:rPr lang="en-US" dirty="0" err="1">
                <a:sym typeface="Wingdings" panose="05000000000000000000" pitchFamily="2" charset="2"/>
              </a:rPr>
              <a:t>kết</a:t>
            </a:r>
            <a:r>
              <a:rPr lang="en-US" dirty="0">
                <a:sym typeface="Wingdings" panose="05000000000000000000" pitchFamily="2" charset="2"/>
              </a:rPr>
              <a:t> </a:t>
            </a:r>
            <a:r>
              <a:rPr lang="en-US" dirty="0" err="1">
                <a:sym typeface="Wingdings" panose="05000000000000000000" pitchFamily="2" charset="2"/>
              </a:rPr>
              <a:t>quả</a:t>
            </a:r>
            <a:r>
              <a:rPr lang="en-US" dirty="0">
                <a:sym typeface="Wingdings" panose="05000000000000000000" pitchFamily="2" charset="2"/>
              </a:rPr>
              <a:t> </a:t>
            </a:r>
            <a:r>
              <a:rPr lang="en-US" dirty="0" err="1">
                <a:sym typeface="Wingdings" panose="05000000000000000000" pitchFamily="2" charset="2"/>
              </a:rPr>
              <a:t>trả</a:t>
            </a:r>
            <a:r>
              <a:rPr lang="en-US" dirty="0">
                <a:sym typeface="Wingdings" panose="05000000000000000000" pitchFamily="2" charset="2"/>
              </a:rPr>
              <a:t> </a:t>
            </a:r>
            <a:r>
              <a:rPr lang="en-US" dirty="0" err="1">
                <a:sym typeface="Wingdings" panose="05000000000000000000" pitchFamily="2" charset="2"/>
              </a:rPr>
              <a:t>về</a:t>
            </a:r>
            <a:r>
              <a:rPr lang="en-US" dirty="0">
                <a:sym typeface="Wingdings" panose="05000000000000000000" pitchFamily="2" charset="2"/>
              </a:rPr>
              <a:t> </a:t>
            </a:r>
            <a:r>
              <a:rPr lang="en-US" dirty="0" err="1">
                <a:sym typeface="Wingdings" panose="05000000000000000000" pitchFamily="2" charset="2"/>
              </a:rPr>
              <a:t>là</a:t>
            </a:r>
            <a:r>
              <a:rPr lang="en-US" dirty="0">
                <a:sym typeface="Wingdings" panose="05000000000000000000" pitchFamily="2" charset="2"/>
              </a:rPr>
              <a:t> </a:t>
            </a:r>
            <a:r>
              <a:rPr lang="en-US" dirty="0" err="1">
                <a:sym typeface="Wingdings" panose="05000000000000000000" pitchFamily="2" charset="2"/>
              </a:rPr>
              <a:t>đăng</a:t>
            </a:r>
            <a:r>
              <a:rPr lang="en-US" dirty="0">
                <a:sym typeface="Wingdings" panose="05000000000000000000" pitchFamily="2" charset="2"/>
              </a:rPr>
              <a:t> </a:t>
            </a:r>
            <a:r>
              <a:rPr lang="en-US" dirty="0" err="1">
                <a:sym typeface="Wingdings" panose="05000000000000000000" pitchFamily="2" charset="2"/>
              </a:rPr>
              <a:t>nhập</a:t>
            </a:r>
            <a:r>
              <a:rPr lang="en-US" dirty="0">
                <a:sym typeface="Wingdings" panose="05000000000000000000" pitchFamily="2" charset="2"/>
              </a:rPr>
              <a:t> </a:t>
            </a:r>
            <a:r>
              <a:rPr lang="en-US" dirty="0" err="1">
                <a:sym typeface="Wingdings" panose="05000000000000000000" pitchFamily="2" charset="2"/>
              </a:rPr>
              <a:t>đc</a:t>
            </a:r>
            <a:r>
              <a:rPr lang="en-US" dirty="0">
                <a:sym typeface="Wingdings" panose="05000000000000000000" pitchFamily="2" charset="2"/>
              </a:rPr>
              <a:t> hay ko</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18</a:t>
            </a:fld>
            <a:endParaRPr lang="en-US"/>
          </a:p>
        </p:txBody>
      </p:sp>
    </p:spTree>
    <p:extLst>
      <p:ext uri="{BB962C8B-B14F-4D97-AF65-F5344CB8AC3E}">
        <p14:creationId xmlns:p14="http://schemas.microsoft.com/office/powerpoint/2010/main" val="2088467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Hay </a:t>
            </a:r>
            <a:r>
              <a:rPr lang="en-US" dirty="0" err="1"/>
              <a:t>nói</a:t>
            </a:r>
            <a:r>
              <a:rPr lang="en-US" dirty="0"/>
              <a:t> </a:t>
            </a:r>
            <a:r>
              <a:rPr lang="en-US" dirty="0" err="1"/>
              <a:t>cách</a:t>
            </a:r>
            <a:r>
              <a:rPr lang="en-US" dirty="0"/>
              <a:t> </a:t>
            </a:r>
            <a:r>
              <a:rPr lang="en-US" dirty="0" err="1"/>
              <a:t>khác</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sản</a:t>
            </a:r>
            <a:r>
              <a:rPr lang="en-US" dirty="0"/>
              <a:t> </a:t>
            </a:r>
            <a:r>
              <a:rPr lang="en-US" dirty="0" err="1"/>
              <a:t>phẩm</a:t>
            </a:r>
            <a:r>
              <a:rPr lang="en-US" dirty="0"/>
              <a:t>/</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nh</a:t>
            </a:r>
            <a:r>
              <a:rPr lang="vi-VN" dirty="0"/>
              <a:t>ư</a:t>
            </a:r>
            <a:r>
              <a:rPr lang="en-US" dirty="0"/>
              <a:t> 1 ng</a:t>
            </a:r>
            <a:r>
              <a:rPr lang="vi-VN" dirty="0"/>
              <a:t>ư</a:t>
            </a:r>
            <a:r>
              <a:rPr lang="en-US" dirty="0" err="1"/>
              <a:t>ời</a:t>
            </a:r>
            <a:r>
              <a:rPr lang="en-US" dirty="0"/>
              <a:t> dung </a:t>
            </a:r>
            <a:r>
              <a:rPr lang="en-US" dirty="0" err="1"/>
              <a:t>thực</a:t>
            </a:r>
            <a:r>
              <a:rPr lang="en-US" dirty="0"/>
              <a:t> </a:t>
            </a:r>
            <a:r>
              <a:rPr lang="en-US" dirty="0" err="1"/>
              <a:t>sự</a:t>
            </a:r>
            <a:r>
              <a:rPr lang="en-US" dirty="0"/>
              <a:t>, </a:t>
            </a:r>
            <a:r>
              <a:rPr lang="en-US" dirty="0" err="1"/>
              <a:t>thông</a:t>
            </a:r>
            <a:r>
              <a:rPr lang="en-US" dirty="0"/>
              <a:t> qua </a:t>
            </a:r>
            <a:r>
              <a:rPr lang="en-US" dirty="0" err="1"/>
              <a:t>giao</a:t>
            </a:r>
            <a:r>
              <a:rPr lang="en-US" dirty="0"/>
              <a:t> </a:t>
            </a:r>
            <a:r>
              <a:rPr lang="en-US" dirty="0" err="1"/>
              <a:t>diện</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chức</a:t>
            </a:r>
            <a:r>
              <a:rPr lang="en-US" dirty="0"/>
              <a:t> </a:t>
            </a:r>
            <a:r>
              <a:rPr lang="en-US" dirty="0" err="1"/>
              <a:t>năng</a:t>
            </a:r>
            <a:r>
              <a:rPr lang="en-US" dirty="0"/>
              <a:t> </a:t>
            </a:r>
            <a:r>
              <a:rPr lang="en-US" dirty="0" err="1"/>
              <a:t>Đăng</a:t>
            </a:r>
            <a:r>
              <a:rPr lang="en-US" dirty="0"/>
              <a:t> </a:t>
            </a:r>
            <a:r>
              <a:rPr lang="en-US" dirty="0" err="1"/>
              <a:t>nhập</a:t>
            </a:r>
            <a:r>
              <a:rPr lang="en-US" dirty="0"/>
              <a:t> </a:t>
            </a:r>
            <a:r>
              <a:rPr lang="en-US" dirty="0" err="1"/>
              <a:t>hoạt</a:t>
            </a:r>
            <a:r>
              <a:rPr lang="en-US" dirty="0"/>
              <a:t> </a:t>
            </a:r>
            <a:r>
              <a:rPr lang="en-US" dirty="0" err="1"/>
              <a:t>động</a:t>
            </a:r>
            <a:r>
              <a:rPr lang="en-US" dirty="0"/>
              <a:t> </a:t>
            </a:r>
            <a:r>
              <a:rPr lang="en-US" dirty="0" err="1"/>
              <a:t>có</a:t>
            </a:r>
            <a:r>
              <a:rPr lang="en-US" dirty="0"/>
              <a:t> </a:t>
            </a:r>
            <a:r>
              <a:rPr lang="en-US" dirty="0" err="1"/>
              <a:t>đúng</a:t>
            </a:r>
            <a:r>
              <a:rPr lang="en-US" dirty="0"/>
              <a:t> hay ko? </a:t>
            </a:r>
            <a:r>
              <a:rPr lang="en-US" dirty="0" err="1"/>
              <a:t>Có</a:t>
            </a:r>
            <a:r>
              <a:rPr lang="en-US" dirty="0"/>
              <a:t> </a:t>
            </a:r>
            <a:r>
              <a:rPr lang="en-US" dirty="0" err="1"/>
              <a:t>theo</a:t>
            </a:r>
            <a:r>
              <a:rPr lang="en-US" dirty="0"/>
              <a:t> </a:t>
            </a:r>
            <a:r>
              <a:rPr lang="en-US" dirty="0" err="1"/>
              <a:t>đặc</a:t>
            </a:r>
            <a:r>
              <a:rPr lang="en-US" dirty="0"/>
              <a:t> </a:t>
            </a:r>
            <a:r>
              <a:rPr lang="en-US" dirty="0" err="1"/>
              <a:t>tả</a:t>
            </a:r>
            <a:r>
              <a:rPr lang="en-US" dirty="0"/>
              <a:t> </a:t>
            </a:r>
            <a:r>
              <a:rPr lang="en-US" dirty="0" err="1"/>
              <a:t>yêu</a:t>
            </a:r>
            <a:r>
              <a:rPr lang="en-US" dirty="0"/>
              <a:t> </a:t>
            </a:r>
            <a:r>
              <a:rPr lang="en-US" dirty="0" err="1"/>
              <a:t>cầu</a:t>
            </a:r>
            <a:r>
              <a:rPr lang="en-US" dirty="0"/>
              <a:t> hay ko?</a:t>
            </a:r>
          </a:p>
        </p:txBody>
      </p:sp>
      <p:sp>
        <p:nvSpPr>
          <p:cNvPr id="4" name="Slide Number Placeholder 3"/>
          <p:cNvSpPr>
            <a:spLocks noGrp="1"/>
          </p:cNvSpPr>
          <p:nvPr>
            <p:ph type="sldNum" sz="quarter" idx="5"/>
          </p:nvPr>
        </p:nvSpPr>
        <p:spPr/>
        <p:txBody>
          <a:bodyPr/>
          <a:lstStyle/>
          <a:p>
            <a:fld id="{518BAF4A-11FF-4CF6-8E09-9A7B2A34DF82}" type="slidenum">
              <a:rPr lang="en-US" smtClean="0"/>
              <a:t>19</a:t>
            </a:fld>
            <a:endParaRPr lang="en-US"/>
          </a:p>
        </p:txBody>
      </p:sp>
    </p:spTree>
    <p:extLst>
      <p:ext uri="{BB962C8B-B14F-4D97-AF65-F5344CB8AC3E}">
        <p14:creationId xmlns:p14="http://schemas.microsoft.com/office/powerpoint/2010/main" val="1108908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Kiểm thử giao diện người dùng:</a:t>
            </a:r>
            <a:r>
              <a:rPr lang="en-US" b="1" baseline="0" dirty="0" err="1"/>
              <a:t> </a:t>
            </a:r>
            <a:r>
              <a:rPr lang="en-US" b="0" baseline="0" dirty="0" err="1"/>
              <a:t>Mục tiêu là </a:t>
            </a:r>
            <a:r>
              <a:rPr lang="en-US" b="0" dirty="0" err="1"/>
              <a:t>kiểm</a:t>
            </a:r>
            <a:r>
              <a:rPr lang="en-US" b="0" dirty="0"/>
              <a:t> </a:t>
            </a:r>
            <a:r>
              <a:rPr lang="en-US" b="0" dirty="0" err="1"/>
              <a:t>tra</a:t>
            </a:r>
            <a:r>
              <a:rPr lang="en-US" b="0" dirty="0"/>
              <a:t> </a:t>
            </a:r>
            <a:r>
              <a:rPr lang="en-US" b="0" dirty="0" err="1"/>
              <a:t>xem</a:t>
            </a:r>
            <a:r>
              <a:rPr lang="en-US" b="0" dirty="0"/>
              <a:t> </a:t>
            </a:r>
            <a:r>
              <a:rPr lang="en-US" b="0" dirty="0" err="1"/>
              <a:t>giao</a:t>
            </a:r>
            <a:r>
              <a:rPr lang="en-US" b="0" dirty="0"/>
              <a:t> </a:t>
            </a:r>
            <a:r>
              <a:rPr lang="en-US" b="0" dirty="0" err="1"/>
              <a:t>diện</a:t>
            </a:r>
            <a:r>
              <a:rPr lang="en-US" b="1" dirty="0"/>
              <a:t> </a:t>
            </a:r>
            <a:r>
              <a:rPr lang="en-US" dirty="0" err="1"/>
              <a:t>của</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hoạt</a:t>
            </a:r>
            <a:r>
              <a:rPr lang="en-US" dirty="0"/>
              <a:t> </a:t>
            </a:r>
            <a:r>
              <a:rPr lang="en-US" dirty="0" err="1"/>
              <a:t>động</a:t>
            </a:r>
            <a:r>
              <a:rPr lang="en-US" dirty="0"/>
              <a:t> </a:t>
            </a:r>
            <a:r>
              <a:rPr lang="en-US" dirty="0" err="1"/>
              <a:t>đúng</a:t>
            </a:r>
            <a:r>
              <a:rPr lang="en-US" dirty="0"/>
              <a:t> </a:t>
            </a:r>
            <a:r>
              <a:rPr lang="en-US" dirty="0" err="1"/>
              <a:t>nh</a:t>
            </a:r>
            <a:r>
              <a:rPr lang="vi-VN" dirty="0"/>
              <a:t>ư</a:t>
            </a:r>
            <a:r>
              <a:rPr lang="en-US" dirty="0"/>
              <a:t> </a:t>
            </a:r>
            <a:r>
              <a:rPr lang="en-US" dirty="0" err="1"/>
              <a:t>thiết</a:t>
            </a:r>
            <a:r>
              <a:rPr lang="en-US" dirty="0"/>
              <a:t> </a:t>
            </a:r>
            <a:r>
              <a:rPr lang="en-US" dirty="0" err="1"/>
              <a:t>kế</a:t>
            </a:r>
            <a:r>
              <a:rPr lang="en-US" dirty="0"/>
              <a:t> </a:t>
            </a:r>
            <a:r>
              <a:rPr lang="en-US" dirty="0" err="1"/>
              <a:t>mong</a:t>
            </a:r>
            <a:r>
              <a:rPr lang="en-US" dirty="0"/>
              <a:t> </a:t>
            </a:r>
            <a:r>
              <a:rPr lang="en-US" dirty="0" err="1"/>
              <a:t>muốn</a:t>
            </a:r>
            <a:r>
              <a:rPr lang="en-US" dirty="0"/>
              <a:t> </a:t>
            </a:r>
            <a:r>
              <a:rPr lang="en-US" dirty="0" err="1"/>
              <a:t>về</a:t>
            </a:r>
            <a:r>
              <a:rPr lang="en-US" dirty="0"/>
              <a:t> </a:t>
            </a:r>
            <a:r>
              <a:rPr lang="en-US" dirty="0" err="1"/>
              <a:t>màn</a:t>
            </a:r>
            <a:r>
              <a:rPr lang="en-US" dirty="0"/>
              <a:t> </a:t>
            </a:r>
            <a:r>
              <a:rPr lang="en-US" dirty="0" err="1"/>
              <a:t>hình</a:t>
            </a:r>
            <a:r>
              <a:rPr lang="en-US" dirty="0"/>
              <a:t> </a:t>
            </a:r>
            <a:r>
              <a:rPr lang="en-US" dirty="0" err="1"/>
              <a:t>chức</a:t>
            </a:r>
            <a:r>
              <a:rPr lang="en-US" dirty="0"/>
              <a:t> </a:t>
            </a:r>
            <a:r>
              <a:rPr lang="en-US" dirty="0" err="1"/>
              <a:t>năng</a:t>
            </a:r>
            <a:r>
              <a:rPr lang="en-US" dirty="0"/>
              <a:t> </a:t>
            </a:r>
            <a:r>
              <a:rPr lang="en-US" dirty="0" err="1"/>
              <a:t>của</a:t>
            </a:r>
            <a:r>
              <a:rPr lang="en-US" dirty="0"/>
              <a:t> ng</a:t>
            </a:r>
            <a:r>
              <a:rPr lang="vi-VN" dirty="0"/>
              <a:t>ư</a:t>
            </a:r>
            <a:r>
              <a:rPr lang="en-US" dirty="0" err="1"/>
              <a:t>ời</a:t>
            </a:r>
            <a:r>
              <a:rPr lang="en-US" dirty="0"/>
              <a:t> </a:t>
            </a:r>
            <a:r>
              <a:rPr lang="en-US" dirty="0" err="1"/>
              <a:t>dùng</a:t>
            </a:r>
            <a:r>
              <a:rPr lang="en-US" dirty="0"/>
              <a:t> hay ko?</a:t>
            </a:r>
          </a:p>
        </p:txBody>
      </p:sp>
      <p:sp>
        <p:nvSpPr>
          <p:cNvPr id="4" name="Slide Number Placeholder 3"/>
          <p:cNvSpPr>
            <a:spLocks noGrp="1"/>
          </p:cNvSpPr>
          <p:nvPr>
            <p:ph type="sldNum" sz="quarter" idx="5"/>
          </p:nvPr>
        </p:nvSpPr>
        <p:spPr/>
        <p:txBody>
          <a:bodyPr/>
          <a:lstStyle/>
          <a:p>
            <a:fld id="{518BAF4A-11FF-4CF6-8E09-9A7B2A34DF82}" type="slidenum">
              <a:rPr lang="en-US" smtClean="0"/>
              <a:t>20</a:t>
            </a:fld>
            <a:endParaRPr lang="en-US"/>
          </a:p>
        </p:txBody>
      </p:sp>
    </p:spTree>
    <p:extLst>
      <p:ext uri="{BB962C8B-B14F-4D97-AF65-F5344CB8AC3E}">
        <p14:creationId xmlns:p14="http://schemas.microsoft.com/office/powerpoint/2010/main" val="3593526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err="1"/>
              <a:t>Hiểu</a:t>
            </a:r>
            <a:r>
              <a:rPr lang="en-US" dirty="0"/>
              <a:t> </a:t>
            </a:r>
            <a:r>
              <a:rPr lang="en-US" dirty="0" err="1"/>
              <a:t>tổng</a:t>
            </a:r>
            <a:r>
              <a:rPr lang="en-US" dirty="0"/>
              <a:t> </a:t>
            </a:r>
            <a:r>
              <a:rPr lang="en-US" dirty="0" err="1"/>
              <a:t>quan</a:t>
            </a:r>
            <a:r>
              <a:rPr lang="en-US" dirty="0"/>
              <a:t> </a:t>
            </a:r>
            <a:r>
              <a:rPr lang="en-US" dirty="0" err="1"/>
              <a:t>các</a:t>
            </a:r>
            <a:r>
              <a:rPr lang="en-US" dirty="0"/>
              <a:t> </a:t>
            </a:r>
            <a:r>
              <a:rPr lang="en-US" dirty="0" err="1"/>
              <a:t>loại</a:t>
            </a:r>
            <a:r>
              <a:rPr lang="en-US" dirty="0"/>
              <a:t> </a:t>
            </a:r>
            <a:r>
              <a:rPr lang="en-US" dirty="0" err="1"/>
              <a:t>kiểm</a:t>
            </a:r>
            <a:r>
              <a:rPr lang="en-US" dirty="0"/>
              <a:t> </a:t>
            </a:r>
            <a:r>
              <a:rPr lang="en-US" dirty="0" err="1"/>
              <a:t>thử</a:t>
            </a:r>
            <a:endParaRPr lang="en-US" dirty="0"/>
          </a:p>
          <a:p>
            <a:pPr marL="171450" lvl="0" indent="-171450">
              <a:buFont typeface="Arial" panose="020B0604020202020204" pitchFamily="34" charset="0"/>
              <a:buChar char="•"/>
            </a:pPr>
            <a:r>
              <a:rPr lang="en-US" dirty="0" err="1"/>
              <a:t>Định</a:t>
            </a:r>
            <a:r>
              <a:rPr lang="en-US" dirty="0"/>
              <a:t> </a:t>
            </a:r>
            <a:r>
              <a:rPr lang="en-US" dirty="0" err="1"/>
              <a:t>nghĩa</a:t>
            </a:r>
            <a:r>
              <a:rPr lang="en-US" dirty="0"/>
              <a:t>, </a:t>
            </a:r>
            <a:r>
              <a:rPr lang="en-US" dirty="0" err="1"/>
              <a:t>mục</a:t>
            </a:r>
            <a:r>
              <a:rPr lang="en-US" dirty="0"/>
              <a:t> </a:t>
            </a:r>
            <a:r>
              <a:rPr lang="en-US" dirty="0" err="1"/>
              <a:t>tiêu</a:t>
            </a:r>
            <a:r>
              <a:rPr lang="en-US" dirty="0"/>
              <a:t>, </a:t>
            </a:r>
            <a:r>
              <a:rPr lang="en-US" dirty="0" err="1"/>
              <a:t>đặc</a:t>
            </a:r>
            <a:r>
              <a:rPr lang="en-US" dirty="0"/>
              <a:t> </a:t>
            </a:r>
            <a:r>
              <a:rPr lang="en-US" dirty="0" err="1"/>
              <a:t>điểm</a:t>
            </a:r>
            <a:r>
              <a:rPr lang="en-US" dirty="0"/>
              <a:t> </a:t>
            </a:r>
            <a:r>
              <a:rPr lang="en-US" dirty="0" err="1"/>
              <a:t>và</a:t>
            </a:r>
            <a:r>
              <a:rPr lang="en-US" dirty="0"/>
              <a:t> </a:t>
            </a:r>
            <a:r>
              <a:rPr lang="en-US" dirty="0" err="1"/>
              <a:t>phân</a:t>
            </a:r>
            <a:r>
              <a:rPr lang="en-US" dirty="0"/>
              <a:t> </a:t>
            </a:r>
            <a:r>
              <a:rPr lang="en-US" dirty="0" err="1"/>
              <a:t>loại</a:t>
            </a:r>
            <a:r>
              <a:rPr lang="en-US" dirty="0"/>
              <a:t> </a:t>
            </a:r>
            <a:r>
              <a:rPr lang="en-US" dirty="0" err="1"/>
              <a:t>của</a:t>
            </a:r>
            <a:r>
              <a:rPr lang="en-US" dirty="0"/>
              <a:t> </a:t>
            </a:r>
            <a:r>
              <a:rPr lang="en-US" b="1" dirty="0" err="1"/>
              <a:t>kiểm</a:t>
            </a:r>
            <a:r>
              <a:rPr lang="en-US" b="1" dirty="0"/>
              <a:t> </a:t>
            </a:r>
            <a:r>
              <a:rPr lang="en-US" b="1" dirty="0" err="1"/>
              <a:t>thử</a:t>
            </a:r>
            <a:r>
              <a:rPr lang="en-US" b="1" dirty="0"/>
              <a:t> </a:t>
            </a:r>
            <a:r>
              <a:rPr lang="en-US" b="1" dirty="0" err="1"/>
              <a:t>chức</a:t>
            </a:r>
            <a:r>
              <a:rPr lang="en-US" b="1" dirty="0"/>
              <a:t> </a:t>
            </a:r>
            <a:r>
              <a:rPr lang="en-US" b="1" dirty="0" err="1"/>
              <a:t>năng</a:t>
            </a:r>
            <a:endParaRPr lang="en-US" b="1" dirty="0"/>
          </a:p>
        </p:txBody>
      </p:sp>
      <p:sp>
        <p:nvSpPr>
          <p:cNvPr id="4" name="Slide Number Placeholder 3"/>
          <p:cNvSpPr>
            <a:spLocks noGrp="1"/>
          </p:cNvSpPr>
          <p:nvPr>
            <p:ph type="sldNum" sz="quarter" idx="5"/>
          </p:nvPr>
        </p:nvSpPr>
        <p:spPr/>
        <p:txBody>
          <a:bodyPr/>
          <a:lstStyle/>
          <a:p>
            <a:fld id="{518BAF4A-11FF-4CF6-8E09-9A7B2A34DF82}" type="slidenum">
              <a:rPr lang="en-US" smtClean="0"/>
              <a:t>2</a:t>
            </a:fld>
            <a:endParaRPr lang="en-US"/>
          </a:p>
        </p:txBody>
      </p:sp>
    </p:spTree>
    <p:extLst>
      <p:ext uri="{BB962C8B-B14F-4D97-AF65-F5344CB8AC3E}">
        <p14:creationId xmlns:p14="http://schemas.microsoft.com/office/powerpoint/2010/main" val="2841018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err="1"/>
              <a:t>Kiểm thử giao diện người dùng </a:t>
            </a:r>
            <a:r>
              <a:rPr lang="en-US" dirty="0" err="1"/>
              <a:t>sẽ cần kiểm tra:</a:t>
            </a:r>
          </a:p>
          <a:p>
            <a:pPr marL="628650" lvl="1" indent="-171450">
              <a:buFontTx/>
              <a:buChar char="-"/>
            </a:pPr>
            <a:r>
              <a:rPr lang="en-US" dirty="0" err="1"/>
              <a:t>Kiểm</a:t>
            </a:r>
            <a:r>
              <a:rPr lang="en-US" dirty="0"/>
              <a:t> </a:t>
            </a:r>
            <a:r>
              <a:rPr lang="en-US" dirty="0" err="1"/>
              <a:t>tra</a:t>
            </a:r>
            <a:r>
              <a:rPr lang="en-US" dirty="0"/>
              <a:t> </a:t>
            </a:r>
            <a:r>
              <a:rPr lang="en-US" dirty="0" err="1"/>
              <a:t>liên</a:t>
            </a:r>
            <a:r>
              <a:rPr lang="en-US" dirty="0"/>
              <a:t> </a:t>
            </a:r>
            <a:r>
              <a:rPr lang="en-US" dirty="0" err="1"/>
              <a:t>kết</a:t>
            </a:r>
            <a:r>
              <a:rPr lang="en-US" dirty="0"/>
              <a:t> (menu, link)</a:t>
            </a:r>
          </a:p>
          <a:p>
            <a:pPr marL="628650" lvl="1" indent="-171450">
              <a:buFontTx/>
              <a:buChar char="-"/>
            </a:pPr>
            <a:r>
              <a:rPr lang="en-US" dirty="0" err="1"/>
              <a:t>Kiểm</a:t>
            </a:r>
            <a:r>
              <a:rPr lang="en-US" dirty="0"/>
              <a:t> </a:t>
            </a:r>
            <a:r>
              <a:rPr lang="en-US" dirty="0" err="1"/>
              <a:t>tra</a:t>
            </a:r>
            <a:r>
              <a:rPr lang="en-US" dirty="0"/>
              <a:t> </a:t>
            </a:r>
            <a:r>
              <a:rPr lang="en-US" dirty="0" err="1"/>
              <a:t>các</a:t>
            </a:r>
            <a:r>
              <a:rPr lang="en-US" dirty="0"/>
              <a:t> </a:t>
            </a:r>
            <a:r>
              <a:rPr lang="en-US" dirty="0" err="1"/>
              <a:t>cách thức</a:t>
            </a:r>
            <a:r>
              <a:rPr lang="en-US" dirty="0"/>
              <a:t> </a:t>
            </a:r>
            <a:r>
              <a:rPr lang="en-US" dirty="0" err="1"/>
              <a:t>truy</a:t>
            </a:r>
            <a:r>
              <a:rPr lang="en-US" dirty="0"/>
              <a:t> </a:t>
            </a:r>
            <a:r>
              <a:rPr lang="en-US" dirty="0" err="1"/>
              <a:t>cập</a:t>
            </a:r>
            <a:r>
              <a:rPr lang="en-US" dirty="0"/>
              <a:t> (như sử dụng </a:t>
            </a:r>
            <a:r>
              <a:rPr lang="en-US" dirty="0" err="1"/>
              <a:t>phím</a:t>
            </a:r>
            <a:r>
              <a:rPr lang="en-US" dirty="0"/>
              <a:t> tab, di </a:t>
            </a:r>
            <a:r>
              <a:rPr lang="en-US" dirty="0" err="1"/>
              <a:t>chuyển</a:t>
            </a:r>
            <a:r>
              <a:rPr lang="en-US" dirty="0"/>
              <a:t> </a:t>
            </a:r>
            <a:r>
              <a:rPr lang="en-US" dirty="0" err="1"/>
              <a:t>chuột</a:t>
            </a:r>
            <a:r>
              <a:rPr lang="en-US" dirty="0"/>
              <a:t>, </a:t>
            </a:r>
            <a:r>
              <a:rPr lang="en-US" dirty="0" err="1"/>
              <a:t>phím</a:t>
            </a:r>
            <a:r>
              <a:rPr lang="en-US" dirty="0"/>
              <a:t> </a:t>
            </a:r>
            <a:r>
              <a:rPr lang="en-US" dirty="0" err="1"/>
              <a:t>tắt</a:t>
            </a:r>
            <a:r>
              <a:rPr lang="en-US" dirty="0"/>
              <a:t>)</a:t>
            </a:r>
          </a:p>
          <a:p>
            <a:pPr marL="628650" lvl="1" indent="-171450">
              <a:buFontTx/>
              <a:buChar char="-"/>
            </a:pPr>
            <a:r>
              <a:rPr lang="en-US" dirty="0" err="1"/>
              <a:t>Kiểm</a:t>
            </a:r>
            <a:r>
              <a:rPr lang="en-US" dirty="0"/>
              <a:t> </a:t>
            </a:r>
            <a:r>
              <a:rPr lang="en-US" dirty="0" err="1"/>
              <a:t>tra</a:t>
            </a:r>
            <a:r>
              <a:rPr lang="en-US" dirty="0"/>
              <a:t> </a:t>
            </a:r>
            <a:r>
              <a:rPr lang="en-US" dirty="0" err="1"/>
              <a:t>các</a:t>
            </a:r>
            <a:r>
              <a:rPr lang="en-US" dirty="0"/>
              <a:t> </a:t>
            </a:r>
            <a:r>
              <a:rPr lang="en-US" dirty="0" err="1"/>
              <a:t>đối</a:t>
            </a:r>
            <a:r>
              <a:rPr lang="en-US" dirty="0"/>
              <a:t> t</a:t>
            </a:r>
            <a:r>
              <a:rPr lang="vi-VN" dirty="0"/>
              <a:t>ư</a:t>
            </a:r>
            <a:r>
              <a:rPr lang="en-US" dirty="0" err="1"/>
              <a:t>ợng</a:t>
            </a:r>
            <a:r>
              <a:rPr lang="en-US" dirty="0"/>
              <a:t> </a:t>
            </a:r>
            <a:r>
              <a:rPr lang="en-US" dirty="0" err="1"/>
              <a:t>trên</a:t>
            </a:r>
            <a:r>
              <a:rPr lang="en-US" dirty="0"/>
              <a:t> </a:t>
            </a:r>
            <a:r>
              <a:rPr lang="en-US" dirty="0" err="1"/>
              <a:t>màn</a:t>
            </a:r>
            <a:r>
              <a:rPr lang="en-US" dirty="0"/>
              <a:t> </a:t>
            </a:r>
            <a:r>
              <a:rPr lang="en-US" dirty="0" err="1"/>
              <a:t>hình</a:t>
            </a:r>
            <a:r>
              <a:rPr lang="en-US" dirty="0"/>
              <a:t> </a:t>
            </a:r>
            <a:r>
              <a:rPr lang="en-US" dirty="0" err="1"/>
              <a:t>nh</a:t>
            </a:r>
            <a:r>
              <a:rPr lang="vi-VN" dirty="0"/>
              <a:t>ư</a:t>
            </a:r>
            <a:r>
              <a:rPr lang="en-US" dirty="0"/>
              <a:t> </a:t>
            </a:r>
            <a:r>
              <a:rPr lang="en-US" dirty="0" err="1"/>
              <a:t>màu</a:t>
            </a:r>
            <a:r>
              <a:rPr lang="en-US" dirty="0"/>
              <a:t> </a:t>
            </a:r>
            <a:r>
              <a:rPr lang="en-US" dirty="0" err="1"/>
              <a:t>sắc</a:t>
            </a:r>
            <a:r>
              <a:rPr lang="en-US" dirty="0"/>
              <a:t>, </a:t>
            </a:r>
            <a:r>
              <a:rPr lang="en-US" dirty="0" err="1"/>
              <a:t>kích</a:t>
            </a:r>
            <a:r>
              <a:rPr lang="en-US" dirty="0"/>
              <a:t> </a:t>
            </a:r>
            <a:r>
              <a:rPr lang="en-US" dirty="0" err="1"/>
              <a:t>th</a:t>
            </a:r>
            <a:r>
              <a:rPr lang="vi-VN" dirty="0"/>
              <a:t>ư</a:t>
            </a:r>
            <a:r>
              <a:rPr lang="en-US" dirty="0" err="1"/>
              <a:t>ớc</a:t>
            </a:r>
            <a:r>
              <a:rPr lang="en-US" dirty="0"/>
              <a:t> </a:t>
            </a:r>
            <a:r>
              <a:rPr lang="en-US" dirty="0" err="1"/>
              <a:t>vị</a:t>
            </a:r>
            <a:r>
              <a:rPr lang="en-US" dirty="0"/>
              <a:t> </a:t>
            </a:r>
            <a:r>
              <a:rPr lang="en-US" dirty="0" err="1"/>
              <a:t>trí</a:t>
            </a:r>
            <a:r>
              <a:rPr lang="en-US" dirty="0"/>
              <a:t> </a:t>
            </a:r>
            <a:r>
              <a:rPr lang="en-US" dirty="0" err="1"/>
              <a:t>kiểu</a:t>
            </a:r>
            <a:r>
              <a:rPr lang="en-US" dirty="0"/>
              <a:t> </a:t>
            </a:r>
            <a:r>
              <a:rPr lang="en-US" dirty="0" err="1"/>
              <a:t>chữ</a:t>
            </a:r>
            <a:r>
              <a:rPr lang="en-US" dirty="0"/>
              <a:t>... có phù hợp tiêu chuẩn không? </a:t>
            </a:r>
            <a:r>
              <a:rPr lang="en-US" dirty="0" err="1"/>
              <a:t>Các</a:t>
            </a:r>
            <a:r>
              <a:rPr lang="en-US" dirty="0"/>
              <a:t> </a:t>
            </a:r>
            <a:r>
              <a:rPr lang="en-US" dirty="0" err="1"/>
              <a:t>đối</a:t>
            </a:r>
            <a:r>
              <a:rPr lang="en-US" dirty="0"/>
              <a:t> t</a:t>
            </a:r>
            <a:r>
              <a:rPr lang="vi-VN" dirty="0"/>
              <a:t>ư</a:t>
            </a:r>
            <a:r>
              <a:rPr lang="en-US" dirty="0" err="1"/>
              <a:t>ợng</a:t>
            </a:r>
            <a:r>
              <a:rPr lang="en-US" dirty="0"/>
              <a:t> </a:t>
            </a:r>
            <a:r>
              <a:rPr lang="en-US" dirty="0" err="1"/>
              <a:t>trên</a:t>
            </a:r>
            <a:r>
              <a:rPr lang="en-US" dirty="0"/>
              <a:t> </a:t>
            </a:r>
            <a:r>
              <a:rPr lang="en-US" dirty="0" err="1"/>
              <a:t>màn</a:t>
            </a:r>
            <a:r>
              <a:rPr lang="en-US" dirty="0"/>
              <a:t> </a:t>
            </a:r>
            <a:r>
              <a:rPr lang="en-US" dirty="0" err="1"/>
              <a:t>hình</a:t>
            </a:r>
            <a:r>
              <a:rPr lang="en-US" dirty="0"/>
              <a:t> </a:t>
            </a:r>
            <a:r>
              <a:rPr lang="en-US" dirty="0" err="1"/>
              <a:t>chính</a:t>
            </a:r>
            <a:r>
              <a:rPr lang="en-US" dirty="0"/>
              <a:t> </a:t>
            </a:r>
            <a:r>
              <a:rPr lang="en-US" dirty="0" err="1"/>
              <a:t>là</a:t>
            </a:r>
            <a:r>
              <a:rPr lang="en-US" dirty="0"/>
              <a:t> </a:t>
            </a:r>
            <a:r>
              <a:rPr lang="en-US" dirty="0" err="1"/>
              <a:t>tất</a:t>
            </a:r>
            <a:r>
              <a:rPr lang="en-US" dirty="0"/>
              <a:t> </a:t>
            </a:r>
            <a:r>
              <a:rPr lang="en-US" dirty="0" err="1"/>
              <a:t>cả</a:t>
            </a:r>
            <a:r>
              <a:rPr lang="en-US" dirty="0"/>
              <a:t> </a:t>
            </a:r>
            <a:r>
              <a:rPr lang="en-US" dirty="0" err="1"/>
              <a:t>những</a:t>
            </a:r>
            <a:r>
              <a:rPr lang="en-US" dirty="0"/>
              <a:t> j </a:t>
            </a:r>
            <a:r>
              <a:rPr lang="en-US" dirty="0" err="1"/>
              <a:t>hiển</a:t>
            </a:r>
            <a:r>
              <a:rPr lang="en-US" dirty="0"/>
              <a:t> </a:t>
            </a:r>
            <a:r>
              <a:rPr lang="en-US" dirty="0" err="1"/>
              <a:t>thị</a:t>
            </a:r>
            <a:r>
              <a:rPr lang="en-US" dirty="0"/>
              <a:t> </a:t>
            </a:r>
            <a:r>
              <a:rPr lang="en-US" dirty="0" err="1"/>
              <a:t>trên</a:t>
            </a:r>
            <a:r>
              <a:rPr lang="en-US" dirty="0"/>
              <a:t> </a:t>
            </a:r>
            <a:r>
              <a:rPr lang="en-US" dirty="0" err="1"/>
              <a:t>màn</a:t>
            </a:r>
            <a:r>
              <a:rPr lang="en-US" dirty="0"/>
              <a:t> </a:t>
            </a:r>
            <a:r>
              <a:rPr lang="en-US" dirty="0" err="1"/>
              <a:t>hình</a:t>
            </a:r>
            <a:r>
              <a:rPr lang="en-US" dirty="0"/>
              <a:t>.</a:t>
            </a:r>
          </a:p>
          <a:p>
            <a:pPr marL="171450" indent="-171450">
              <a:buFontTx/>
              <a:buChar char="-"/>
            </a:pPr>
            <a:r>
              <a:rPr lang="en-US" dirty="0"/>
              <a:t>(conform to standards: </a:t>
            </a:r>
            <a:r>
              <a:rPr lang="en-US" dirty="0" err="1"/>
              <a:t>phù</a:t>
            </a:r>
            <a:r>
              <a:rPr lang="en-US" dirty="0"/>
              <a:t> </a:t>
            </a:r>
            <a:r>
              <a:rPr lang="en-US" dirty="0" err="1"/>
              <a:t>hợp</a:t>
            </a:r>
            <a:r>
              <a:rPr lang="en-US" dirty="0"/>
              <a:t> </a:t>
            </a:r>
            <a:r>
              <a:rPr lang="en-US" dirty="0" err="1"/>
              <a:t>tiêu</a:t>
            </a:r>
            <a:r>
              <a:rPr lang="en-US" dirty="0"/>
              <a:t> </a:t>
            </a:r>
            <a:r>
              <a:rPr lang="en-US" dirty="0" err="1"/>
              <a:t>chuẩn</a:t>
            </a:r>
            <a:r>
              <a:rPr lang="en-US" dirty="0"/>
              <a:t>)</a:t>
            </a:r>
          </a:p>
        </p:txBody>
      </p:sp>
      <p:sp>
        <p:nvSpPr>
          <p:cNvPr id="4" name="Slide Number Placeholder 3"/>
          <p:cNvSpPr>
            <a:spLocks noGrp="1"/>
          </p:cNvSpPr>
          <p:nvPr>
            <p:ph type="sldNum" sz="quarter" idx="5"/>
          </p:nvPr>
        </p:nvSpPr>
        <p:spPr/>
        <p:txBody>
          <a:bodyPr/>
          <a:lstStyle/>
          <a:p>
            <a:fld id="{518BAF4A-11FF-4CF6-8E09-9A7B2A34DF82}" type="slidenum">
              <a:rPr lang="en-US" smtClean="0"/>
              <a:t>21</a:t>
            </a:fld>
            <a:endParaRPr lang="en-US"/>
          </a:p>
        </p:txBody>
      </p:sp>
    </p:spTree>
    <p:extLst>
      <p:ext uri="{BB962C8B-B14F-4D97-AF65-F5344CB8AC3E}">
        <p14:creationId xmlns:p14="http://schemas.microsoft.com/office/powerpoint/2010/main" val="4223258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Khi Kiểm thử giao diện người dùng, trên màn hình có bất kỳ đối tượng nào thì cũng đều phải kiểm tra </a:t>
            </a:r>
          </a:p>
          <a:p>
            <a:r>
              <a:rPr lang="en-US" dirty="0" err="1"/>
              <a:t>- Hầu</a:t>
            </a:r>
            <a:r>
              <a:rPr lang="en-US" dirty="0"/>
              <a:t> </a:t>
            </a:r>
            <a:r>
              <a:rPr lang="en-US" dirty="0" err="1"/>
              <a:t>hết</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của</a:t>
            </a:r>
            <a:r>
              <a:rPr lang="en-US" dirty="0"/>
              <a:t> ng</a:t>
            </a:r>
            <a:r>
              <a:rPr lang="vi-VN" dirty="0"/>
              <a:t>ư</a:t>
            </a:r>
            <a:r>
              <a:rPr lang="en-US" dirty="0" err="1"/>
              <a:t>ời</a:t>
            </a:r>
            <a:r>
              <a:rPr lang="en-US" dirty="0"/>
              <a:t> </a:t>
            </a:r>
            <a:r>
              <a:rPr lang="en-US" dirty="0" err="1"/>
              <a:t>dùng</a:t>
            </a:r>
            <a:r>
              <a:rPr lang="en-US" dirty="0"/>
              <a:t> với một sản phẩm / hệ thống phần mềm </a:t>
            </a:r>
            <a:r>
              <a:rPr lang="en-US" dirty="0" err="1"/>
              <a:t>đều</a:t>
            </a:r>
            <a:r>
              <a:rPr lang="en-US" dirty="0"/>
              <a:t> </a:t>
            </a:r>
            <a:r>
              <a:rPr lang="en-US" dirty="0" err="1"/>
              <a:t>phải</a:t>
            </a:r>
            <a:r>
              <a:rPr lang="en-US" dirty="0"/>
              <a:t> </a:t>
            </a:r>
            <a:r>
              <a:rPr lang="en-US" dirty="0" err="1"/>
              <a:t>thông</a:t>
            </a:r>
            <a:r>
              <a:rPr lang="en-US" dirty="0"/>
              <a:t> qua </a:t>
            </a:r>
            <a:r>
              <a:rPr lang="en-US" dirty="0" err="1"/>
              <a:t>giao</a:t>
            </a:r>
            <a:r>
              <a:rPr lang="en-US" dirty="0"/>
              <a:t> </a:t>
            </a:r>
            <a:r>
              <a:rPr lang="en-US" dirty="0" err="1"/>
              <a:t>diện</a:t>
            </a:r>
            <a:r>
              <a:rPr lang="en-US" dirty="0"/>
              <a:t> </a:t>
            </a:r>
            <a:r>
              <a:rPr lang="en-US" dirty="0" err="1"/>
              <a:t>nên</a:t>
            </a:r>
            <a:r>
              <a:rPr lang="en-US" dirty="0"/>
              <a:t> </a:t>
            </a:r>
            <a:r>
              <a:rPr lang="en-US" b="1" dirty="0" err="1"/>
              <a:t>Kiểm</a:t>
            </a:r>
            <a:r>
              <a:rPr lang="en-US" b="1" dirty="0"/>
              <a:t> </a:t>
            </a:r>
            <a:r>
              <a:rPr lang="en-US" b="1" dirty="0" err="1"/>
              <a:t>thử</a:t>
            </a:r>
            <a:r>
              <a:rPr lang="en-US" b="1" dirty="0"/>
              <a:t> </a:t>
            </a:r>
            <a:r>
              <a:rPr lang="en-US" b="1" dirty="0" err="1"/>
              <a:t>giao</a:t>
            </a:r>
            <a:r>
              <a:rPr lang="en-US" b="1" dirty="0"/>
              <a:t> </a:t>
            </a:r>
            <a:r>
              <a:rPr lang="en-US" b="1" dirty="0" err="1"/>
              <a:t>diện</a:t>
            </a:r>
            <a:r>
              <a:rPr lang="en-US" b="1" dirty="0"/>
              <a:t> ng</a:t>
            </a:r>
            <a:r>
              <a:rPr lang="vi-VN" b="1" dirty="0"/>
              <a:t>ư</a:t>
            </a:r>
            <a:r>
              <a:rPr lang="en-US" b="1" dirty="0" err="1"/>
              <a:t>ời</a:t>
            </a:r>
            <a:r>
              <a:rPr lang="en-US" b="1" dirty="0"/>
              <a:t> </a:t>
            </a:r>
            <a:r>
              <a:rPr lang="en-US" b="1" dirty="0" err="1"/>
              <a:t>sử dụng </a:t>
            </a:r>
            <a:r>
              <a:rPr lang="en-US" b="0" dirty="0" err="1"/>
              <a:t>và</a:t>
            </a:r>
            <a:r>
              <a:rPr lang="en-US" b="1" dirty="0" err="1"/>
              <a:t> Kiểm thử chức năng </a:t>
            </a:r>
            <a:r>
              <a:rPr lang="en-US" dirty="0" err="1"/>
              <a:t>luôn</a:t>
            </a:r>
            <a:r>
              <a:rPr lang="en-US" dirty="0"/>
              <a:t> </a:t>
            </a:r>
            <a:r>
              <a:rPr lang="en-US" dirty="0" err="1"/>
              <a:t>luôn</a:t>
            </a:r>
            <a:r>
              <a:rPr lang="en-US" dirty="0"/>
              <a:t> đ</a:t>
            </a:r>
            <a:r>
              <a:rPr lang="vi-VN" dirty="0"/>
              <a:t>ư</a:t>
            </a:r>
            <a:r>
              <a:rPr lang="en-US" dirty="0" err="1"/>
              <a:t>ợc</a:t>
            </a:r>
            <a:r>
              <a:rPr lang="en-US" dirty="0"/>
              <a:t> </a:t>
            </a:r>
            <a:r>
              <a:rPr lang="en-US" dirty="0" err="1"/>
              <a:t>sử</a:t>
            </a:r>
            <a:r>
              <a:rPr lang="en-US" dirty="0"/>
              <a:t> </a:t>
            </a:r>
            <a:r>
              <a:rPr lang="en-US" dirty="0" err="1"/>
              <a:t>dụng</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22</a:t>
            </a:fld>
            <a:endParaRPr lang="en-US"/>
          </a:p>
        </p:txBody>
      </p:sp>
    </p:spTree>
    <p:extLst>
      <p:ext uri="{BB962C8B-B14F-4D97-AF65-F5344CB8AC3E}">
        <p14:creationId xmlns:p14="http://schemas.microsoft.com/office/powerpoint/2010/main" val="3707429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Kiểm</a:t>
            </a:r>
            <a:r>
              <a:rPr lang="en-US" b="1" dirty="0"/>
              <a:t> </a:t>
            </a:r>
            <a:r>
              <a:rPr lang="en-US" b="1" dirty="0" err="1"/>
              <a:t>thử</a:t>
            </a:r>
            <a:r>
              <a:rPr lang="en-US" b="1" dirty="0"/>
              <a:t> </a:t>
            </a:r>
            <a:r>
              <a:rPr lang="en-US" b="1" dirty="0" err="1"/>
              <a:t>sự</a:t>
            </a:r>
            <a:r>
              <a:rPr lang="en-US" b="1" dirty="0"/>
              <a:t> </a:t>
            </a:r>
            <a:r>
              <a:rPr lang="en-US" b="1" dirty="0" err="1"/>
              <a:t>tích</a:t>
            </a:r>
            <a:r>
              <a:rPr lang="en-US" b="1" dirty="0"/>
              <a:t> </a:t>
            </a:r>
            <a:r>
              <a:rPr lang="en-US" b="1" dirty="0" err="1"/>
              <a:t>hợp</a:t>
            </a:r>
            <a:r>
              <a:rPr lang="en-US" b="1" dirty="0"/>
              <a:t> </a:t>
            </a:r>
            <a:r>
              <a:rPr lang="en-US" b="1" dirty="0" err="1"/>
              <a:t>giữa</a:t>
            </a:r>
            <a:r>
              <a:rPr lang="en-US" b="1" dirty="0"/>
              <a:t> </a:t>
            </a:r>
            <a:r>
              <a:rPr lang="en-US" b="1" dirty="0" err="1"/>
              <a:t>dữ</a:t>
            </a:r>
            <a:r>
              <a:rPr lang="en-US" b="1" dirty="0"/>
              <a:t> </a:t>
            </a:r>
            <a:r>
              <a:rPr lang="en-US" b="1" dirty="0" err="1"/>
              <a:t>liệu</a:t>
            </a:r>
            <a:r>
              <a:rPr lang="en-US" b="1" dirty="0"/>
              <a:t> </a:t>
            </a:r>
            <a:r>
              <a:rPr lang="en-US" b="1" dirty="0" err="1"/>
              <a:t>và</a:t>
            </a:r>
            <a:r>
              <a:rPr lang="en-US" b="1" dirty="0"/>
              <a:t> CSDL</a:t>
            </a:r>
          </a:p>
        </p:txBody>
      </p:sp>
      <p:sp>
        <p:nvSpPr>
          <p:cNvPr id="4" name="Slide Number Placeholder 3"/>
          <p:cNvSpPr>
            <a:spLocks noGrp="1"/>
          </p:cNvSpPr>
          <p:nvPr>
            <p:ph type="sldNum" sz="quarter" idx="5"/>
          </p:nvPr>
        </p:nvSpPr>
        <p:spPr/>
        <p:txBody>
          <a:bodyPr/>
          <a:lstStyle/>
          <a:p>
            <a:fld id="{518BAF4A-11FF-4CF6-8E09-9A7B2A34DF82}" type="slidenum">
              <a:rPr lang="en-US" smtClean="0"/>
              <a:t>23</a:t>
            </a:fld>
            <a:endParaRPr lang="en-US"/>
          </a:p>
        </p:txBody>
      </p:sp>
    </p:spTree>
    <p:extLst>
      <p:ext uri="{BB962C8B-B14F-4D97-AF65-F5344CB8AC3E}">
        <p14:creationId xmlns:p14="http://schemas.microsoft.com/office/powerpoint/2010/main" val="3950665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Mục tiêu: </a:t>
            </a:r>
            <a:r>
              <a:rPr lang="en-US" dirty="0" err="1"/>
              <a:t>Đảm</a:t>
            </a:r>
            <a:r>
              <a:rPr lang="en-US" dirty="0"/>
              <a:t> </a:t>
            </a:r>
            <a:r>
              <a:rPr lang="en-US" dirty="0" err="1"/>
              <a:t>bảo</a:t>
            </a:r>
            <a:r>
              <a:rPr lang="en-US" dirty="0"/>
              <a:t> </a:t>
            </a:r>
            <a:r>
              <a:rPr lang="en-US" dirty="0" err="1"/>
              <a:t>rằng</a:t>
            </a:r>
            <a:r>
              <a:rPr lang="en-US" dirty="0"/>
              <a:t> </a:t>
            </a:r>
            <a:r>
              <a:rPr lang="en-US" dirty="0" err="1"/>
              <a:t>những</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truy</a:t>
            </a:r>
            <a:r>
              <a:rPr lang="en-US" dirty="0"/>
              <a:t> </a:t>
            </a:r>
            <a:r>
              <a:rPr lang="en-US" dirty="0" err="1"/>
              <a:t>cập</a:t>
            </a:r>
            <a:r>
              <a:rPr lang="en-US" dirty="0"/>
              <a:t> </a:t>
            </a:r>
            <a:r>
              <a:rPr lang="en-US" dirty="0" err="1"/>
              <a:t>và</a:t>
            </a:r>
            <a:r>
              <a:rPr lang="en-US" dirty="0"/>
              <a:t> </a:t>
            </a:r>
            <a:r>
              <a:rPr lang="en-US" dirty="0" err="1"/>
              <a:t>hàm</a:t>
            </a:r>
            <a:r>
              <a:rPr lang="en-US" dirty="0"/>
              <a:t> </a:t>
            </a:r>
            <a:r>
              <a:rPr lang="en-US" dirty="0" err="1"/>
              <a:t>xử</a:t>
            </a:r>
            <a:r>
              <a:rPr lang="en-US" dirty="0"/>
              <a:t> </a:t>
            </a:r>
            <a:r>
              <a:rPr lang="en-US" dirty="0" err="1"/>
              <a:t>lý</a:t>
            </a:r>
            <a:r>
              <a:rPr lang="en-US" dirty="0"/>
              <a:t> c</a:t>
            </a:r>
            <a:r>
              <a:rPr lang="vi-VN" dirty="0"/>
              <a:t>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hoạt</a:t>
            </a:r>
            <a:r>
              <a:rPr lang="en-US" dirty="0"/>
              <a:t> </a:t>
            </a:r>
            <a:r>
              <a:rPr lang="en-US" dirty="0" err="1"/>
              <a:t>động</a:t>
            </a:r>
            <a:r>
              <a:rPr lang="en-US" dirty="0"/>
              <a:t> </a:t>
            </a:r>
            <a:r>
              <a:rPr lang="en-US" dirty="0" err="1"/>
              <a:t>đúng</a:t>
            </a:r>
            <a:r>
              <a:rPr lang="en-US" dirty="0"/>
              <a:t> </a:t>
            </a:r>
            <a:r>
              <a:rPr lang="en-US" dirty="0" err="1"/>
              <a:t>đắn</a:t>
            </a:r>
            <a:r>
              <a:rPr lang="en-US" dirty="0"/>
              <a:t> </a:t>
            </a:r>
            <a:r>
              <a:rPr lang="en-US" dirty="0" err="1"/>
              <a:t>và</a:t>
            </a:r>
            <a:r>
              <a:rPr lang="en-US" dirty="0"/>
              <a:t> </a:t>
            </a:r>
            <a:r>
              <a:rPr lang="en-US" dirty="0" err="1"/>
              <a:t>không</a:t>
            </a:r>
            <a:r>
              <a:rPr lang="en-US" dirty="0"/>
              <a:t> </a:t>
            </a:r>
            <a:r>
              <a:rPr lang="en-US" dirty="0" err="1"/>
              <a:t>có</a:t>
            </a:r>
            <a:r>
              <a:rPr lang="en-US" dirty="0"/>
              <a:t> </a:t>
            </a:r>
            <a:r>
              <a:rPr lang="en-US" dirty="0" err="1"/>
              <a:t>sự</a:t>
            </a:r>
            <a:r>
              <a:rPr lang="en-US" dirty="0"/>
              <a:t> h</a:t>
            </a:r>
            <a:r>
              <a:rPr lang="vi-VN" dirty="0"/>
              <a:t>ư</a:t>
            </a:r>
            <a:r>
              <a:rPr lang="en-US" dirty="0"/>
              <a:t> </a:t>
            </a:r>
            <a:r>
              <a:rPr lang="en-US" dirty="0" err="1"/>
              <a:t>hỏng</a:t>
            </a:r>
            <a:r>
              <a:rPr lang="en-US" dirty="0"/>
              <a:t> </a:t>
            </a:r>
            <a:r>
              <a:rPr lang="en-US" dirty="0" err="1"/>
              <a:t>về</a:t>
            </a:r>
            <a:r>
              <a:rPr lang="en-US" dirty="0"/>
              <a:t> </a:t>
            </a:r>
            <a:r>
              <a:rPr lang="en-US" dirty="0" err="1"/>
              <a:t>dữ</a:t>
            </a:r>
            <a:r>
              <a:rPr lang="en-US" dirty="0"/>
              <a:t> </a:t>
            </a:r>
            <a:r>
              <a:rPr lang="en-US" dirty="0" err="1"/>
              <a:t>liệu</a:t>
            </a:r>
            <a:r>
              <a:rPr lang="en-US" dirty="0"/>
              <a:t> </a:t>
            </a:r>
            <a:r>
              <a:rPr lang="en-US" dirty="0" err="1"/>
              <a:t>nào</a:t>
            </a:r>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24</a:t>
            </a:fld>
            <a:endParaRPr lang="en-US"/>
          </a:p>
        </p:txBody>
      </p:sp>
    </p:spTree>
    <p:extLst>
      <p:ext uri="{BB962C8B-B14F-4D97-AF65-F5344CB8AC3E}">
        <p14:creationId xmlns:p14="http://schemas.microsoft.com/office/powerpoint/2010/main" val="720143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t>Xác minh dữ liệu được trả về </a:t>
            </a:r>
            <a:r>
              <a:rPr lang="en-US" dirty="0"/>
              <a:t>để đảm bảo rằng dữ liệu đúng đã được truy xuất cho giao dịch đúng</a:t>
            </a:r>
          </a:p>
          <a:p>
            <a:pPr marL="171450" indent="-171450">
              <a:buFontTx/>
              <a:buChar char="-"/>
            </a:pPr>
            <a:r>
              <a:rPr lang="vi-VN" b="1" dirty="0"/>
              <a:t>Xác minh cơ sở dữ liệu </a:t>
            </a:r>
            <a:r>
              <a:rPr lang="vi-VN" dirty="0"/>
              <a:t>để đảm bảo dữ liệu đã được thêm vào đúng nơi (populate) như dự định, tất cả các sự kiện cơ sở dữ liệu đã hoạt động đúng </a:t>
            </a:r>
            <a:r>
              <a:rPr lang="en-US" dirty="0" err="1"/>
              <a:t>đắn</a:t>
            </a:r>
            <a:endParaRPr lang="en-US" dirty="0"/>
          </a:p>
          <a:p>
            <a:pPr marL="171450" indent="-171450">
              <a:buFontTx/>
              <a:buChar char="-"/>
            </a:pPr>
            <a:r>
              <a:rPr lang="en-US" dirty="0" err="1"/>
              <a:t>Ví dụ: Công</a:t>
            </a:r>
            <a:r>
              <a:rPr lang="en-US" dirty="0"/>
              <a:t> </a:t>
            </a:r>
            <a:r>
              <a:rPr lang="en-US" dirty="0" err="1"/>
              <a:t>nghệ</a:t>
            </a:r>
            <a:r>
              <a:rPr lang="en-US" dirty="0"/>
              <a:t> </a:t>
            </a:r>
            <a:r>
              <a:rPr lang="en-US" dirty="0" err="1"/>
              <a:t>thay</a:t>
            </a:r>
            <a:r>
              <a:rPr lang="en-US" dirty="0"/>
              <a:t> </a:t>
            </a:r>
            <a:r>
              <a:rPr lang="en-US" dirty="0" err="1"/>
              <a:t>đổi</a:t>
            </a:r>
            <a:r>
              <a:rPr lang="en-US" dirty="0"/>
              <a:t> </a:t>
            </a:r>
            <a:r>
              <a:rPr lang="en-US" dirty="0" err="1"/>
              <a:t>liên</a:t>
            </a:r>
            <a:r>
              <a:rPr lang="en-US" dirty="0"/>
              <a:t> </a:t>
            </a:r>
            <a:r>
              <a:rPr lang="en-US" dirty="0" err="1"/>
              <a:t>tục</a:t>
            </a:r>
            <a:r>
              <a:rPr lang="en-US" dirty="0"/>
              <a:t> </a:t>
            </a:r>
            <a:r>
              <a:rPr lang="en-US" dirty="0" err="1"/>
              <a:t>nên</a:t>
            </a:r>
            <a:r>
              <a:rPr lang="en-US" dirty="0"/>
              <a:t> </a:t>
            </a:r>
            <a:r>
              <a:rPr lang="en-US" dirty="0" err="1"/>
              <a:t>có</a:t>
            </a:r>
            <a:r>
              <a:rPr lang="en-US" dirty="0"/>
              <a:t> </a:t>
            </a:r>
            <a:r>
              <a:rPr lang="en-US" dirty="0" err="1"/>
              <a:t>rất</a:t>
            </a:r>
            <a:r>
              <a:rPr lang="en-US" dirty="0"/>
              <a:t> </a:t>
            </a:r>
            <a:r>
              <a:rPr lang="en-US" dirty="0" err="1"/>
              <a:t>nhiều</a:t>
            </a:r>
            <a:r>
              <a:rPr lang="en-US" dirty="0"/>
              <a:t> </a:t>
            </a:r>
            <a:r>
              <a:rPr lang="en-US" dirty="0" err="1"/>
              <a:t>cty</a:t>
            </a:r>
            <a:r>
              <a:rPr lang="en-US" dirty="0"/>
              <a:t> </a:t>
            </a:r>
            <a:r>
              <a:rPr lang="en-US" dirty="0" err="1"/>
              <a:t>đang</a:t>
            </a:r>
            <a:r>
              <a:rPr lang="en-US" dirty="0"/>
              <a:t> </a:t>
            </a:r>
            <a:r>
              <a:rPr lang="en-US" dirty="0" err="1"/>
              <a:t>sử</a:t>
            </a:r>
            <a:r>
              <a:rPr lang="en-US" dirty="0"/>
              <a:t> </a:t>
            </a:r>
            <a:r>
              <a:rPr lang="en-US" dirty="0" err="1"/>
              <a:t>dụng</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tuổi</a:t>
            </a:r>
            <a:r>
              <a:rPr lang="en-US" dirty="0"/>
              <a:t> </a:t>
            </a:r>
            <a:r>
              <a:rPr lang="en-US" dirty="0" err="1"/>
              <a:t>thọ</a:t>
            </a:r>
            <a:r>
              <a:rPr lang="en-US" dirty="0"/>
              <a:t> 5-10-15-20 </a:t>
            </a:r>
            <a:r>
              <a:rPr lang="en-US" dirty="0" err="1"/>
              <a:t>năm</a:t>
            </a:r>
            <a:r>
              <a:rPr lang="en-US" dirty="0"/>
              <a:t> </a:t>
            </a:r>
            <a:r>
              <a:rPr lang="en-US" dirty="0" err="1"/>
              <a:t>theo</a:t>
            </a:r>
            <a:r>
              <a:rPr lang="en-US" dirty="0"/>
              <a:t> </a:t>
            </a:r>
            <a:r>
              <a:rPr lang="en-US" dirty="0" err="1"/>
              <a:t>xu</a:t>
            </a:r>
            <a:r>
              <a:rPr lang="en-US" dirty="0"/>
              <a:t> </a:t>
            </a:r>
            <a:r>
              <a:rPr lang="en-US" dirty="0" err="1"/>
              <a:t>thế</a:t>
            </a:r>
            <a:r>
              <a:rPr lang="en-US" dirty="0"/>
              <a:t> </a:t>
            </a:r>
            <a:r>
              <a:rPr lang="en-US" dirty="0" err="1"/>
              <a:t>thời</a:t>
            </a:r>
            <a:r>
              <a:rPr lang="en-US" dirty="0"/>
              <a:t> </a:t>
            </a:r>
            <a:r>
              <a:rPr lang="en-US" dirty="0" err="1"/>
              <a:t>đại</a:t>
            </a:r>
            <a:r>
              <a:rPr lang="en-US" dirty="0"/>
              <a:t>, </a:t>
            </a:r>
            <a:r>
              <a:rPr lang="en-US" dirty="0" err="1"/>
              <a:t>phần</a:t>
            </a:r>
            <a:r>
              <a:rPr lang="en-US" dirty="0"/>
              <a:t> </a:t>
            </a:r>
            <a:r>
              <a:rPr lang="en-US" dirty="0" err="1"/>
              <a:t>mềm</a:t>
            </a:r>
            <a:r>
              <a:rPr lang="en-US" dirty="0"/>
              <a:t> </a:t>
            </a:r>
            <a:r>
              <a:rPr lang="en-US" dirty="0" err="1"/>
              <a:t>cũng</a:t>
            </a:r>
            <a:r>
              <a:rPr lang="en-US" dirty="0"/>
              <a:t> </a:t>
            </a:r>
            <a:r>
              <a:rPr lang="en-US" dirty="0" err="1"/>
              <a:t>phải</a:t>
            </a:r>
            <a:r>
              <a:rPr lang="en-US" dirty="0"/>
              <a:t> đ</a:t>
            </a:r>
            <a:r>
              <a:rPr lang="vi-VN" dirty="0"/>
              <a:t>ư</a:t>
            </a:r>
            <a:r>
              <a:rPr lang="en-US" dirty="0" err="1"/>
              <a:t>ợc</a:t>
            </a:r>
            <a:r>
              <a:rPr lang="en-US" dirty="0"/>
              <a:t> </a:t>
            </a:r>
            <a:r>
              <a:rPr lang="en-US" dirty="0" err="1"/>
              <a:t>nâng</a:t>
            </a:r>
            <a:r>
              <a:rPr lang="en-US" dirty="0"/>
              <a:t> </a:t>
            </a:r>
            <a:r>
              <a:rPr lang="en-US" dirty="0" err="1"/>
              <a:t>cấp</a:t>
            </a:r>
            <a:r>
              <a:rPr lang="en-US" dirty="0"/>
              <a:t>. </a:t>
            </a:r>
            <a:r>
              <a:rPr lang="en-US" dirty="0" err="1"/>
              <a:t>Việc</a:t>
            </a:r>
            <a:r>
              <a:rPr lang="en-US" dirty="0"/>
              <a:t> </a:t>
            </a:r>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a:t>
            </a:r>
            <a:r>
              <a:rPr lang="en-US" dirty="0" err="1"/>
              <a:t>trên</a:t>
            </a:r>
            <a:r>
              <a:rPr lang="en-US" dirty="0"/>
              <a:t> </a:t>
            </a:r>
            <a:r>
              <a:rPr lang="en-US" dirty="0" err="1"/>
              <a:t>nền</a:t>
            </a:r>
            <a:r>
              <a:rPr lang="en-US" dirty="0"/>
              <a:t> </a:t>
            </a:r>
            <a:r>
              <a:rPr lang="en-US" dirty="0" err="1"/>
              <a:t>công</a:t>
            </a:r>
            <a:r>
              <a:rPr lang="en-US" dirty="0"/>
              <a:t> </a:t>
            </a:r>
            <a:r>
              <a:rPr lang="en-US" dirty="0" err="1"/>
              <a:t>nghệ</a:t>
            </a:r>
            <a:r>
              <a:rPr lang="en-US" dirty="0"/>
              <a:t> </a:t>
            </a:r>
            <a:r>
              <a:rPr lang="en-US" dirty="0" err="1"/>
              <a:t>mới</a:t>
            </a:r>
            <a:r>
              <a:rPr lang="en-US" dirty="0"/>
              <a:t> </a:t>
            </a:r>
            <a:r>
              <a:rPr lang="en-US" dirty="0" err="1"/>
              <a:t>dẫn</a:t>
            </a:r>
            <a:r>
              <a:rPr lang="en-US" dirty="0"/>
              <a:t> </a:t>
            </a:r>
            <a:r>
              <a:rPr lang="en-US" dirty="0" err="1"/>
              <a:t>đến</a:t>
            </a:r>
            <a:r>
              <a:rPr lang="en-US" dirty="0"/>
              <a:t> </a:t>
            </a:r>
            <a:r>
              <a:rPr lang="en-US" dirty="0" err="1"/>
              <a:t>nhu</a:t>
            </a:r>
            <a:r>
              <a:rPr lang="en-US" dirty="0"/>
              <a:t> </a:t>
            </a:r>
            <a:r>
              <a:rPr lang="en-US" dirty="0" err="1"/>
              <a:t>cầu</a:t>
            </a:r>
            <a:r>
              <a:rPr lang="en-US" dirty="0"/>
              <a:t> </a:t>
            </a:r>
            <a:r>
              <a:rPr lang="en-US" dirty="0" err="1"/>
              <a:t>tích</a:t>
            </a:r>
            <a:r>
              <a:rPr lang="en-US" dirty="0"/>
              <a:t> </a:t>
            </a:r>
            <a:r>
              <a:rPr lang="en-US" dirty="0" err="1"/>
              <a:t>hợp</a:t>
            </a:r>
            <a:r>
              <a:rPr lang="en-US" dirty="0"/>
              <a:t> </a:t>
            </a:r>
            <a:r>
              <a:rPr lang="en-US" dirty="0" err="1"/>
              <a:t>dữ</a:t>
            </a:r>
            <a:r>
              <a:rPr lang="en-US" dirty="0"/>
              <a:t> </a:t>
            </a:r>
            <a:r>
              <a:rPr lang="en-US" dirty="0" err="1"/>
              <a:t>liệu</a:t>
            </a:r>
            <a:r>
              <a:rPr lang="en-US" dirty="0"/>
              <a:t> ở </a:t>
            </a:r>
            <a:r>
              <a:rPr lang="en-US" dirty="0" err="1"/>
              <a:t>hệ</a:t>
            </a:r>
            <a:r>
              <a:rPr lang="en-US" dirty="0"/>
              <a:t> </a:t>
            </a:r>
            <a:r>
              <a:rPr lang="en-US" dirty="0" err="1"/>
              <a:t>thống</a:t>
            </a:r>
            <a:r>
              <a:rPr lang="en-US" dirty="0"/>
              <a:t> </a:t>
            </a:r>
            <a:r>
              <a:rPr lang="en-US" dirty="0" err="1"/>
              <a:t>cũ</a:t>
            </a:r>
            <a:r>
              <a:rPr lang="en-US" dirty="0"/>
              <a:t> </a:t>
            </a:r>
            <a:r>
              <a:rPr lang="en-US" dirty="0" err="1"/>
              <a:t>đang</a:t>
            </a:r>
            <a:r>
              <a:rPr lang="en-US" dirty="0"/>
              <a:t> </a:t>
            </a:r>
            <a:r>
              <a:rPr lang="en-US" dirty="0" err="1"/>
              <a:t>dùng</a:t>
            </a:r>
            <a:r>
              <a:rPr lang="en-US" dirty="0"/>
              <a:t> sang </a:t>
            </a:r>
            <a:r>
              <a:rPr lang="en-US" dirty="0" err="1"/>
              <a:t>hệ</a:t>
            </a:r>
            <a:r>
              <a:rPr lang="en-US" dirty="0"/>
              <a:t> </a:t>
            </a:r>
            <a:r>
              <a:rPr lang="en-US" dirty="0" err="1"/>
              <a:t>thống</a:t>
            </a:r>
            <a:r>
              <a:rPr lang="en-US" dirty="0"/>
              <a:t> </a:t>
            </a:r>
            <a:r>
              <a:rPr lang="en-US" dirty="0" err="1"/>
              <a:t>mới</a:t>
            </a:r>
            <a:r>
              <a:rPr lang="en-US" dirty="0"/>
              <a:t>. </a:t>
            </a:r>
            <a:r>
              <a:rPr lang="en-US" dirty="0" err="1"/>
              <a:t>Và</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này</a:t>
            </a:r>
            <a:r>
              <a:rPr lang="en-US" dirty="0"/>
              <a:t> </a:t>
            </a:r>
            <a:r>
              <a:rPr lang="en-US" dirty="0" err="1"/>
              <a:t>phải</a:t>
            </a:r>
            <a:r>
              <a:rPr lang="en-US" dirty="0"/>
              <a:t> </a:t>
            </a:r>
            <a:r>
              <a:rPr lang="en-US" dirty="0" err="1"/>
              <a:t>đảm</a:t>
            </a:r>
            <a:r>
              <a:rPr lang="en-US" dirty="0"/>
              <a:t> </a:t>
            </a:r>
            <a:r>
              <a:rPr lang="en-US" dirty="0" err="1"/>
              <a:t>bảo</a:t>
            </a:r>
            <a:r>
              <a:rPr lang="en-US" dirty="0"/>
              <a:t> </a:t>
            </a:r>
            <a:r>
              <a:rPr lang="en-US" dirty="0" err="1"/>
              <a:t>sao</a:t>
            </a:r>
            <a:r>
              <a:rPr lang="en-US" dirty="0"/>
              <a:t> </a:t>
            </a:r>
            <a:r>
              <a:rPr lang="en-US" dirty="0" err="1"/>
              <a:t>cho</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trên</a:t>
            </a:r>
            <a:r>
              <a:rPr lang="en-US" dirty="0"/>
              <a:t> </a:t>
            </a:r>
            <a:r>
              <a:rPr lang="en-US" dirty="0" err="1"/>
              <a:t>hệ</a:t>
            </a:r>
            <a:r>
              <a:rPr lang="en-US" dirty="0"/>
              <a:t> </a:t>
            </a:r>
            <a:r>
              <a:rPr lang="en-US" dirty="0" err="1"/>
              <a:t>thống</a:t>
            </a:r>
            <a:r>
              <a:rPr lang="en-US" dirty="0"/>
              <a:t> </a:t>
            </a:r>
            <a:r>
              <a:rPr lang="en-US" dirty="0" err="1"/>
              <a:t>mới</a:t>
            </a:r>
            <a:r>
              <a:rPr lang="en-US" dirty="0"/>
              <a:t> </a:t>
            </a:r>
            <a:r>
              <a:rPr lang="en-US" dirty="0" err="1"/>
              <a:t>có</a:t>
            </a:r>
            <a:r>
              <a:rPr lang="en-US" dirty="0"/>
              <a:t> </a:t>
            </a:r>
            <a:r>
              <a:rPr lang="en-US" dirty="0" err="1"/>
              <a:t>thể</a:t>
            </a:r>
            <a:r>
              <a:rPr lang="en-US" dirty="0"/>
              <a:t> </a:t>
            </a:r>
            <a:r>
              <a:rPr lang="en-US" dirty="0" err="1"/>
              <a:t>dùng</a:t>
            </a:r>
            <a:r>
              <a:rPr lang="en-US" dirty="0"/>
              <a:t> </a:t>
            </a:r>
            <a:r>
              <a:rPr lang="en-US" dirty="0" err="1"/>
              <a:t>đc</a:t>
            </a:r>
            <a:r>
              <a:rPr lang="en-US" dirty="0"/>
              <a:t> </a:t>
            </a:r>
            <a:r>
              <a:rPr lang="en-US" dirty="0" err="1"/>
              <a:t>dữ</a:t>
            </a:r>
            <a:r>
              <a:rPr lang="en-US" dirty="0"/>
              <a:t> </a:t>
            </a:r>
            <a:r>
              <a:rPr lang="en-US" dirty="0" err="1"/>
              <a:t>liệu</a:t>
            </a:r>
            <a:r>
              <a:rPr lang="en-US" dirty="0"/>
              <a:t> </a:t>
            </a:r>
            <a:r>
              <a:rPr lang="en-US" dirty="0" err="1"/>
              <a:t>cũ</a:t>
            </a:r>
            <a:r>
              <a:rPr lang="en-US" dirty="0"/>
              <a:t> mới đ</a:t>
            </a:r>
            <a:r>
              <a:rPr lang="vi-VN" dirty="0"/>
              <a:t>ư</a:t>
            </a:r>
            <a:r>
              <a:rPr lang="en-US" dirty="0" err="1"/>
              <a:t>ợc</a:t>
            </a:r>
            <a:r>
              <a:rPr lang="en-US" dirty="0"/>
              <a:t> </a:t>
            </a:r>
            <a:r>
              <a:rPr lang="en-US" dirty="0" err="1"/>
              <a:t>tích</a:t>
            </a:r>
            <a:r>
              <a:rPr lang="en-US" dirty="0"/>
              <a:t> </a:t>
            </a:r>
            <a:r>
              <a:rPr lang="en-US" dirty="0" err="1"/>
              <a:t>hợp</a:t>
            </a:r>
            <a:r>
              <a:rPr lang="en-US" dirty="0"/>
              <a:t> </a:t>
            </a:r>
            <a:r>
              <a:rPr lang="en-US" dirty="0" err="1"/>
              <a:t>vào</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25</a:t>
            </a:fld>
            <a:endParaRPr lang="en-US"/>
          </a:p>
        </p:txBody>
      </p:sp>
    </p:spTree>
    <p:extLst>
      <p:ext uri="{BB962C8B-B14F-4D97-AF65-F5344CB8AC3E}">
        <p14:creationId xmlns:p14="http://schemas.microsoft.com/office/powerpoint/2010/main" val="1265934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Kiểm</a:t>
            </a:r>
            <a:r>
              <a:rPr lang="en-US" b="1" dirty="0"/>
              <a:t> </a:t>
            </a:r>
            <a:r>
              <a:rPr lang="en-US" b="1" dirty="0" err="1"/>
              <a:t>thử</a:t>
            </a:r>
            <a:r>
              <a:rPr lang="en-US" b="1" dirty="0"/>
              <a:t> vòng lặp công việc (chu </a:t>
            </a:r>
            <a:r>
              <a:rPr lang="en-US" b="1" dirty="0" err="1"/>
              <a:t>trình</a:t>
            </a:r>
            <a:r>
              <a:rPr lang="en-US" b="1" dirty="0"/>
              <a:t> </a:t>
            </a:r>
            <a:r>
              <a:rPr lang="en-US" b="1" dirty="0" err="1"/>
              <a:t>nghiệp</a:t>
            </a:r>
            <a:r>
              <a:rPr lang="en-US" b="1" dirty="0"/>
              <a:t> </a:t>
            </a:r>
            <a:r>
              <a:rPr lang="en-US" b="1" dirty="0" err="1"/>
              <a:t>vụ)</a:t>
            </a:r>
            <a:endParaRPr lang="en-US" b="1" dirty="0"/>
          </a:p>
        </p:txBody>
      </p:sp>
      <p:sp>
        <p:nvSpPr>
          <p:cNvPr id="4" name="Slide Number Placeholder 3"/>
          <p:cNvSpPr>
            <a:spLocks noGrp="1"/>
          </p:cNvSpPr>
          <p:nvPr>
            <p:ph type="sldNum" sz="quarter" idx="5"/>
          </p:nvPr>
        </p:nvSpPr>
        <p:spPr/>
        <p:txBody>
          <a:bodyPr/>
          <a:lstStyle/>
          <a:p>
            <a:fld id="{518BAF4A-11FF-4CF6-8E09-9A7B2A34DF82}" type="slidenum">
              <a:rPr lang="en-US" smtClean="0"/>
              <a:t>26</a:t>
            </a:fld>
            <a:endParaRPr lang="en-US"/>
          </a:p>
        </p:txBody>
      </p:sp>
    </p:spTree>
    <p:extLst>
      <p:ext uri="{BB962C8B-B14F-4D97-AF65-F5344CB8AC3E}">
        <p14:creationId xmlns:p14="http://schemas.microsoft.com/office/powerpoint/2010/main" val="2705110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Mục tiêu của Kiểm thử vòng lặp công việc</a:t>
            </a:r>
            <a:r>
              <a:rPr lang="en-US" sz="1200" b="0" i="0" kern="1200" baseline="0" dirty="0">
                <a:solidFill>
                  <a:schemeClr val="tx1"/>
                </a:solidFill>
                <a:effectLst/>
                <a:latin typeface="+mn-lt"/>
                <a:ea typeface="+mn-ea"/>
                <a:cs typeface="+mn-cs"/>
              </a:rPr>
              <a:t> là </a:t>
            </a:r>
            <a:r>
              <a:rPr lang="en-US" sz="1200" b="0" i="0" kern="1200" dirty="0" err="1">
                <a:solidFill>
                  <a:schemeClr val="tx1"/>
                </a:solidFill>
                <a:effectLst/>
                <a:latin typeface="+mn-lt"/>
                <a:ea typeface="+mn-ea"/>
                <a:cs typeface="+mn-cs"/>
              </a:rPr>
              <a:t>đảm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bảo</a:t>
            </a:r>
            <a:r>
              <a:rPr lang="en-US" sz="1200" b="0" i="0" kern="1200" dirty="0">
                <a:solidFill>
                  <a:schemeClr val="tx1"/>
                </a:solidFill>
                <a:effectLst/>
                <a:latin typeface="+mn-lt"/>
                <a:ea typeface="+mn-ea"/>
                <a:cs typeface="+mn-cs"/>
              </a:rPr>
              <a:t> hoạt động của các công việc hay chức năng cụ thể được hoạt động đúng như yêu cầu và lịch trình.</a:t>
            </a:r>
          </a:p>
        </p:txBody>
      </p:sp>
      <p:sp>
        <p:nvSpPr>
          <p:cNvPr id="4" name="Slide Number Placeholder 3"/>
          <p:cNvSpPr>
            <a:spLocks noGrp="1"/>
          </p:cNvSpPr>
          <p:nvPr>
            <p:ph type="sldNum" sz="quarter" idx="5"/>
          </p:nvPr>
        </p:nvSpPr>
        <p:spPr/>
        <p:txBody>
          <a:bodyPr/>
          <a:lstStyle/>
          <a:p>
            <a:fld id="{518BAF4A-11FF-4CF6-8E09-9A7B2A34DF82}" type="slidenum">
              <a:rPr lang="en-US" smtClean="0"/>
              <a:t>27</a:t>
            </a:fld>
            <a:endParaRPr lang="en-US"/>
          </a:p>
        </p:txBody>
      </p:sp>
    </p:spTree>
    <p:extLst>
      <p:ext uri="{BB962C8B-B14F-4D97-AF65-F5344CB8AC3E}">
        <p14:creationId xmlns:p14="http://schemas.microsoft.com/office/powerpoint/2010/main" val="93483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Trong</a:t>
            </a:r>
            <a:r>
              <a:rPr lang="en-US" dirty="0"/>
              <a:t> 1 </a:t>
            </a:r>
            <a:r>
              <a:rPr lang="en-US" dirty="0" err="1"/>
              <a:t>số</a:t>
            </a:r>
            <a:r>
              <a:rPr lang="en-US" dirty="0"/>
              <a:t> </a:t>
            </a:r>
            <a:r>
              <a:rPr lang="en-US" dirty="0" err="1"/>
              <a:t>phần</a:t>
            </a:r>
            <a:r>
              <a:rPr lang="en-US" dirty="0"/>
              <a:t> </a:t>
            </a:r>
            <a:r>
              <a:rPr lang="en-US" dirty="0" err="1"/>
              <a:t>mềm</a:t>
            </a:r>
            <a:r>
              <a:rPr lang="en-US" dirty="0"/>
              <a:t>, </a:t>
            </a:r>
            <a:r>
              <a:rPr lang="en-US" dirty="0" err="1"/>
              <a:t>có</a:t>
            </a:r>
            <a:r>
              <a:rPr lang="en-US" dirty="0"/>
              <a:t> 1 </a:t>
            </a:r>
            <a:r>
              <a:rPr lang="en-US" dirty="0" err="1"/>
              <a:t>số</a:t>
            </a:r>
            <a:r>
              <a:rPr lang="en-US" dirty="0"/>
              <a:t> </a:t>
            </a:r>
            <a:r>
              <a:rPr lang="en-US" dirty="0" err="1"/>
              <a:t>chức</a:t>
            </a:r>
            <a:r>
              <a:rPr lang="en-US" dirty="0"/>
              <a:t> </a:t>
            </a:r>
            <a:r>
              <a:rPr lang="en-US" dirty="0" err="1"/>
              <a:t>năng</a:t>
            </a:r>
            <a:r>
              <a:rPr lang="en-US" dirty="0"/>
              <a:t> </a:t>
            </a:r>
            <a:r>
              <a:rPr lang="en-US" dirty="0" err="1"/>
              <a:t>chạy</a:t>
            </a:r>
            <a:r>
              <a:rPr lang="en-US" dirty="0"/>
              <a:t> </a:t>
            </a:r>
            <a:r>
              <a:rPr lang="en-US" dirty="0" err="1"/>
              <a:t>tự</a:t>
            </a:r>
            <a:r>
              <a:rPr lang="en-US" dirty="0"/>
              <a:t> </a:t>
            </a:r>
            <a:r>
              <a:rPr lang="en-US" dirty="0" err="1"/>
              <a:t>động</a:t>
            </a:r>
            <a:r>
              <a:rPr lang="en-US" dirty="0"/>
              <a:t> </a:t>
            </a:r>
            <a:r>
              <a:rPr lang="en-US" dirty="0" err="1"/>
              <a:t>theo</a:t>
            </a:r>
            <a:r>
              <a:rPr lang="en-US" dirty="0"/>
              <a:t> </a:t>
            </a:r>
            <a:r>
              <a:rPr lang="en-US" dirty="0" err="1"/>
              <a:t>lịch</a:t>
            </a:r>
            <a:r>
              <a:rPr lang="en-US" dirty="0"/>
              <a:t> </a:t>
            </a:r>
            <a:r>
              <a:rPr lang="en-US" dirty="0" err="1"/>
              <a:t>đặt</a:t>
            </a:r>
            <a:r>
              <a:rPr lang="en-US" dirty="0"/>
              <a:t> </a:t>
            </a:r>
            <a:r>
              <a:rPr lang="en-US" dirty="0" err="1"/>
              <a:t>sẵn</a:t>
            </a:r>
            <a:r>
              <a:rPr lang="en-US" dirty="0"/>
              <a:t>, </a:t>
            </a:r>
            <a:r>
              <a:rPr lang="en-US" dirty="0" err="1"/>
              <a:t>vd</a:t>
            </a:r>
            <a:r>
              <a:rPr lang="en-US" dirty="0"/>
              <a:t>: </a:t>
            </a:r>
            <a:r>
              <a:rPr lang="en-US" dirty="0" err="1"/>
              <a:t>gửi</a:t>
            </a:r>
            <a:r>
              <a:rPr lang="en-US" dirty="0"/>
              <a:t> </a:t>
            </a:r>
            <a:r>
              <a:rPr lang="en-US" dirty="0" err="1"/>
              <a:t>báo</a:t>
            </a:r>
            <a:r>
              <a:rPr lang="en-US" dirty="0"/>
              <a:t> </a:t>
            </a:r>
            <a:r>
              <a:rPr lang="en-US" dirty="0" err="1"/>
              <a:t>cáo</a:t>
            </a:r>
            <a:r>
              <a:rPr lang="en-US" dirty="0"/>
              <a:t> </a:t>
            </a:r>
            <a:r>
              <a:rPr lang="en-US" dirty="0" err="1"/>
              <a:t>hàng</a:t>
            </a:r>
            <a:r>
              <a:rPr lang="en-US" dirty="0"/>
              <a:t> </a:t>
            </a:r>
            <a:r>
              <a:rPr lang="en-US" dirty="0" err="1"/>
              <a:t>ngày</a:t>
            </a:r>
            <a:r>
              <a:rPr lang="en-US" dirty="0"/>
              <a:t>, </a:t>
            </a:r>
            <a:r>
              <a:rPr lang="en-US" dirty="0" err="1"/>
              <a:t>hàng</a:t>
            </a:r>
            <a:r>
              <a:rPr lang="en-US" dirty="0"/>
              <a:t> </a:t>
            </a:r>
            <a:r>
              <a:rPr lang="en-US" dirty="0" err="1"/>
              <a:t>tuần</a:t>
            </a:r>
            <a:r>
              <a:rPr lang="en-US" dirty="0"/>
              <a:t> hay </a:t>
            </a:r>
            <a:r>
              <a:rPr lang="en-US" dirty="0" err="1"/>
              <a:t>gửi</a:t>
            </a:r>
            <a:r>
              <a:rPr lang="en-US" dirty="0"/>
              <a:t> </a:t>
            </a:r>
            <a:r>
              <a:rPr lang="en-US" dirty="0" err="1"/>
              <a:t>báo</a:t>
            </a:r>
            <a:r>
              <a:rPr lang="en-US" dirty="0"/>
              <a:t> </a:t>
            </a:r>
            <a:r>
              <a:rPr lang="en-US" dirty="0" err="1"/>
              <a:t>cáo</a:t>
            </a:r>
            <a:r>
              <a:rPr lang="en-US" dirty="0"/>
              <a:t> </a:t>
            </a:r>
            <a:r>
              <a:rPr lang="en-US" dirty="0" err="1"/>
              <a:t>giao</a:t>
            </a:r>
            <a:r>
              <a:rPr lang="en-US" dirty="0"/>
              <a:t> </a:t>
            </a:r>
            <a:r>
              <a:rPr lang="en-US" dirty="0" err="1"/>
              <a:t>dịch</a:t>
            </a:r>
            <a:r>
              <a:rPr lang="en-US" dirty="0"/>
              <a:t> </a:t>
            </a:r>
            <a:r>
              <a:rPr lang="en-US" dirty="0" err="1"/>
              <a:t>trong</a:t>
            </a:r>
            <a:r>
              <a:rPr lang="en-US" dirty="0"/>
              <a:t> </a:t>
            </a:r>
            <a:r>
              <a:rPr lang="en-US" dirty="0" err="1"/>
              <a:t>tháng</a:t>
            </a:r>
            <a:r>
              <a:rPr lang="en-US" dirty="0"/>
              <a:t> </a:t>
            </a:r>
            <a:r>
              <a:rPr lang="en-US" dirty="0" err="1"/>
              <a:t>vào</a:t>
            </a:r>
            <a:r>
              <a:rPr lang="en-US" dirty="0"/>
              <a:t> </a:t>
            </a:r>
            <a:r>
              <a:rPr lang="en-US" dirty="0" err="1"/>
              <a:t>ngày</a:t>
            </a:r>
            <a:r>
              <a:rPr lang="en-US" dirty="0"/>
              <a:t> 20 </a:t>
            </a:r>
            <a:r>
              <a:rPr lang="en-US" dirty="0" err="1"/>
              <a:t>hàng</a:t>
            </a:r>
            <a:r>
              <a:rPr lang="en-US" dirty="0"/>
              <a:t> </a:t>
            </a:r>
            <a:r>
              <a:rPr lang="en-US" dirty="0" err="1"/>
              <a:t>tháng</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này</a:t>
            </a:r>
            <a:r>
              <a:rPr lang="en-US" dirty="0"/>
              <a:t> </a:t>
            </a:r>
            <a:r>
              <a:rPr lang="en-US" dirty="0" err="1"/>
              <a:t>chạy</a:t>
            </a:r>
            <a:r>
              <a:rPr lang="en-US" dirty="0"/>
              <a:t> </a:t>
            </a:r>
            <a:r>
              <a:rPr lang="en-US" dirty="0" err="1"/>
              <a:t>tự</a:t>
            </a:r>
            <a:r>
              <a:rPr lang="en-US" dirty="0"/>
              <a:t> </a:t>
            </a:r>
            <a:r>
              <a:rPr lang="en-US" dirty="0" err="1"/>
              <a:t>động</a:t>
            </a:r>
            <a:r>
              <a:rPr lang="en-US" dirty="0"/>
              <a:t> </a:t>
            </a:r>
            <a:r>
              <a:rPr lang="en-US" dirty="0" err="1"/>
              <a:t>theo</a:t>
            </a:r>
            <a:r>
              <a:rPr lang="en-US" dirty="0"/>
              <a:t> </a:t>
            </a:r>
            <a:r>
              <a:rPr lang="en-US" dirty="0" err="1"/>
              <a:t>lịch</a:t>
            </a:r>
            <a:r>
              <a:rPr lang="en-US" dirty="0"/>
              <a:t> </a:t>
            </a:r>
            <a:r>
              <a:rPr lang="en-US" dirty="0" err="1"/>
              <a:t>đã</a:t>
            </a:r>
            <a:r>
              <a:rPr lang="en-US" dirty="0"/>
              <a:t> </a:t>
            </a:r>
            <a:r>
              <a:rPr lang="en-US" dirty="0" err="1"/>
              <a:t>đặt</a:t>
            </a:r>
            <a:r>
              <a:rPr lang="en-US" dirty="0"/>
              <a:t> tr</a:t>
            </a:r>
            <a:r>
              <a:rPr lang="vi-VN" dirty="0"/>
              <a:t>ư</a:t>
            </a:r>
            <a:r>
              <a:rPr lang="en-US" dirty="0" err="1"/>
              <a:t>ớc</a:t>
            </a:r>
            <a:r>
              <a:rPr lang="en-US" dirty="0"/>
              <a:t> </a:t>
            </a:r>
            <a:r>
              <a:rPr lang="en-US" dirty="0" err="1"/>
              <a:t>và</a:t>
            </a:r>
            <a:r>
              <a:rPr lang="en-US" dirty="0"/>
              <a:t> ko </a:t>
            </a:r>
            <a:r>
              <a:rPr lang="en-US" dirty="0" err="1"/>
              <a:t>có</a:t>
            </a:r>
            <a:r>
              <a:rPr lang="en-US" dirty="0"/>
              <a:t> </a:t>
            </a:r>
            <a:r>
              <a:rPr lang="en-US" dirty="0" err="1"/>
              <a:t>sự</a:t>
            </a:r>
            <a:r>
              <a:rPr lang="en-US" dirty="0"/>
              <a:t> t</a:t>
            </a:r>
            <a:r>
              <a:rPr lang="vi-VN" dirty="0"/>
              <a:t>ư</a:t>
            </a:r>
            <a:r>
              <a:rPr lang="en-US" dirty="0" err="1"/>
              <a:t>ơng</a:t>
            </a:r>
            <a:r>
              <a:rPr lang="en-US" dirty="0"/>
              <a:t> </a:t>
            </a:r>
            <a:r>
              <a:rPr lang="en-US" dirty="0" err="1"/>
              <a:t>tác</a:t>
            </a:r>
            <a:r>
              <a:rPr lang="en-US" dirty="0"/>
              <a:t> </a:t>
            </a:r>
            <a:r>
              <a:rPr lang="en-US" dirty="0" err="1"/>
              <a:t>của</a:t>
            </a:r>
            <a:r>
              <a:rPr lang="en-US" dirty="0"/>
              <a:t> ng</a:t>
            </a:r>
            <a:r>
              <a:rPr lang="vi-VN" dirty="0"/>
              <a:t>ư</a:t>
            </a:r>
            <a:r>
              <a:rPr lang="en-US" dirty="0" err="1"/>
              <a:t>ời</a:t>
            </a:r>
            <a:r>
              <a:rPr lang="en-US" dirty="0"/>
              <a:t> </a:t>
            </a:r>
            <a:r>
              <a:rPr lang="en-US" dirty="0" err="1"/>
              <a:t>dùng</a:t>
            </a:r>
            <a:r>
              <a:rPr lang="en-US" dirty="0"/>
              <a:t> </a:t>
            </a:r>
            <a:r>
              <a:rPr lang="en-US" dirty="0" err="1"/>
              <a:t>nên</a:t>
            </a:r>
            <a:r>
              <a:rPr lang="en-US" dirty="0"/>
              <a:t> sản phẩm /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cần kiểm thử có chức năng này</a:t>
            </a:r>
            <a:r>
              <a:rPr lang="en-US" dirty="0"/>
              <a:t> </a:t>
            </a:r>
            <a:r>
              <a:rPr lang="en-US" dirty="0" err="1"/>
              <a:t>phải</a:t>
            </a:r>
            <a:r>
              <a:rPr lang="en-US" dirty="0"/>
              <a:t> </a:t>
            </a:r>
            <a:r>
              <a:rPr lang="en-US" dirty="0" err="1"/>
              <a:t>có</a:t>
            </a:r>
            <a:r>
              <a:rPr lang="en-US" dirty="0"/>
              <a:t> </a:t>
            </a:r>
            <a:r>
              <a:rPr lang="en-US" dirty="0" err="1"/>
              <a:t>áp</a:t>
            </a:r>
            <a:r>
              <a:rPr lang="en-US" dirty="0"/>
              <a:t> </a:t>
            </a:r>
            <a:r>
              <a:rPr lang="en-US" dirty="0" err="1"/>
              <a:t>dụng</a:t>
            </a:r>
            <a:r>
              <a:rPr lang="en-US" dirty="0"/>
              <a:t> </a:t>
            </a:r>
            <a:r>
              <a:rPr lang="en-US" dirty="0" err="1"/>
              <a:t>loại hình kiểm</a:t>
            </a:r>
            <a:r>
              <a:rPr lang="en-US" dirty="0"/>
              <a:t> </a:t>
            </a:r>
            <a:r>
              <a:rPr lang="en-US" dirty="0" err="1"/>
              <a:t>thử</a:t>
            </a:r>
            <a:r>
              <a:rPr lang="en-US" dirty="0"/>
              <a:t> </a:t>
            </a:r>
            <a:r>
              <a:rPr lang="en-US" dirty="0" err="1"/>
              <a:t>này</a:t>
            </a:r>
            <a:endParaRPr lang="en-US" dirty="0"/>
          </a:p>
          <a:p>
            <a:pPr marL="171450" indent="-171450">
              <a:buFontTx/>
              <a:buChar char="-"/>
            </a:pPr>
            <a:r>
              <a:rPr lang="en-US" dirty="0" err="1"/>
              <a:t>Việc</a:t>
            </a:r>
            <a:r>
              <a:rPr lang="en-US" dirty="0"/>
              <a:t> thực hiện </a:t>
            </a:r>
            <a:r>
              <a:rPr lang="en-US" dirty="0" err="1"/>
              <a:t>kiểm</a:t>
            </a:r>
            <a:r>
              <a:rPr lang="en-US" dirty="0"/>
              <a:t> </a:t>
            </a:r>
            <a:r>
              <a:rPr lang="en-US" dirty="0" err="1"/>
              <a:t>thử</a:t>
            </a:r>
            <a:r>
              <a:rPr lang="en-US" dirty="0"/>
              <a:t> hoạt động của 1 chức năng thì </a:t>
            </a:r>
            <a:r>
              <a:rPr lang="en-US" dirty="0" err="1"/>
              <a:t>khá</a:t>
            </a:r>
            <a:r>
              <a:rPr lang="en-US" dirty="0"/>
              <a:t> </a:t>
            </a:r>
            <a:r>
              <a:rPr lang="en-US" dirty="0" err="1"/>
              <a:t>giống</a:t>
            </a:r>
            <a:r>
              <a:rPr lang="en-US" dirty="0"/>
              <a:t> </a:t>
            </a:r>
            <a:r>
              <a:rPr lang="en-US" dirty="0" err="1"/>
              <a:t>nhau</a:t>
            </a:r>
            <a:r>
              <a:rPr lang="en-US" dirty="0"/>
              <a:t>, </a:t>
            </a:r>
            <a:r>
              <a:rPr lang="en-US" dirty="0" err="1"/>
              <a:t>đều</a:t>
            </a:r>
            <a:r>
              <a:rPr lang="en-US" dirty="0"/>
              <a:t> </a:t>
            </a:r>
            <a:r>
              <a:rPr lang="en-US" dirty="0" err="1"/>
              <a:t>phải</a:t>
            </a:r>
            <a:r>
              <a:rPr lang="en-US" dirty="0"/>
              <a:t> </a:t>
            </a:r>
            <a:r>
              <a:rPr lang="en-US" dirty="0" err="1"/>
              <a:t>sử</a:t>
            </a:r>
            <a:r>
              <a:rPr lang="en-US" dirty="0"/>
              <a:t> </a:t>
            </a:r>
            <a:r>
              <a:rPr lang="en-US" dirty="0" err="1"/>
              <a:t>dụng</a:t>
            </a:r>
            <a:r>
              <a:rPr lang="en-US" dirty="0"/>
              <a:t> </a:t>
            </a:r>
            <a:r>
              <a:rPr lang="en-US" dirty="0" err="1"/>
              <a:t>các</a:t>
            </a:r>
            <a:r>
              <a:rPr lang="en-US" dirty="0"/>
              <a:t> test case </a:t>
            </a:r>
            <a:r>
              <a:rPr lang="en-US" dirty="0" err="1"/>
              <a:t>nh</a:t>
            </a:r>
            <a:r>
              <a:rPr lang="vi-VN" dirty="0"/>
              <a:t>ư</a:t>
            </a:r>
            <a:r>
              <a:rPr lang="en-US" dirty="0"/>
              <a:t> </a:t>
            </a:r>
            <a:r>
              <a:rPr lang="en-US" dirty="0" err="1"/>
              <a:t>kiểm</a:t>
            </a:r>
            <a:r>
              <a:rPr lang="en-US" dirty="0"/>
              <a:t> </a:t>
            </a:r>
            <a:r>
              <a:rPr lang="en-US" dirty="0" err="1"/>
              <a:t>thử</a:t>
            </a:r>
            <a:r>
              <a:rPr lang="en-US" dirty="0"/>
              <a:t> </a:t>
            </a:r>
            <a:r>
              <a:rPr lang="en-US" dirty="0" err="1"/>
              <a:t>dùng</a:t>
            </a:r>
            <a:r>
              <a:rPr lang="en-US" dirty="0"/>
              <a:t> </a:t>
            </a:r>
            <a:r>
              <a:rPr lang="en-US" b="1" dirty="0" err="1"/>
              <a:t>dữ</a:t>
            </a:r>
            <a:r>
              <a:rPr lang="en-US" b="1" dirty="0"/>
              <a:t> </a:t>
            </a:r>
            <a:r>
              <a:rPr lang="en-US" b="1" dirty="0" err="1"/>
              <a:t>liệu</a:t>
            </a:r>
            <a:r>
              <a:rPr lang="en-US" b="1" dirty="0"/>
              <a:t> </a:t>
            </a:r>
            <a:r>
              <a:rPr lang="en-US" b="1" dirty="0" err="1"/>
              <a:t>đúng</a:t>
            </a:r>
            <a:r>
              <a:rPr lang="en-US" b="1" dirty="0"/>
              <a:t> </a:t>
            </a:r>
            <a:r>
              <a:rPr lang="en-US" dirty="0" err="1"/>
              <a:t>và</a:t>
            </a:r>
            <a:r>
              <a:rPr lang="en-US" dirty="0"/>
              <a:t> </a:t>
            </a:r>
            <a:r>
              <a:rPr lang="en-US" b="1" dirty="0"/>
              <a:t>dữ liệu ko </a:t>
            </a:r>
            <a:r>
              <a:rPr lang="en-US" b="1" dirty="0" err="1"/>
              <a:t>đúng</a:t>
            </a:r>
            <a:r>
              <a:rPr lang="en-US" dirty="0"/>
              <a:t>, </a:t>
            </a:r>
            <a:r>
              <a:rPr lang="en-US" dirty="0" err="1"/>
              <a:t>các</a:t>
            </a:r>
            <a:r>
              <a:rPr lang="en-US" dirty="0"/>
              <a:t> tr</a:t>
            </a:r>
            <a:r>
              <a:rPr lang="vi-VN" dirty="0"/>
              <a:t>ư</a:t>
            </a:r>
            <a:r>
              <a:rPr lang="en-US" dirty="0" err="1"/>
              <a:t>ờng</a:t>
            </a:r>
            <a:r>
              <a:rPr lang="en-US" dirty="0"/>
              <a:t> </a:t>
            </a:r>
            <a:r>
              <a:rPr lang="en-US" dirty="0" err="1"/>
              <a:t>hợp</a:t>
            </a:r>
            <a:r>
              <a:rPr lang="en-US" dirty="0"/>
              <a:t> </a:t>
            </a:r>
            <a:r>
              <a:rPr lang="en-US" dirty="0" err="1"/>
              <a:t>đặc</a:t>
            </a:r>
            <a:r>
              <a:rPr lang="en-US" dirty="0"/>
              <a:t> </a:t>
            </a:r>
            <a:r>
              <a:rPr lang="en-US" dirty="0" err="1"/>
              <a:t>biệt</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các</a:t>
            </a:r>
            <a:r>
              <a:rPr lang="en-US" dirty="0"/>
              <a:t> </a:t>
            </a:r>
            <a:r>
              <a:rPr lang="en-US" dirty="0" err="1"/>
              <a:t>quy</a:t>
            </a:r>
            <a:r>
              <a:rPr lang="en-US" dirty="0"/>
              <a:t> </a:t>
            </a:r>
            <a:r>
              <a:rPr lang="en-US" dirty="0" err="1"/>
              <a:t>định</a:t>
            </a:r>
            <a:r>
              <a:rPr lang="en-US" dirty="0"/>
              <a:t>, </a:t>
            </a:r>
            <a:r>
              <a:rPr lang="en-US" dirty="0" err="1"/>
              <a:t>quy</a:t>
            </a:r>
            <a:r>
              <a:rPr lang="en-US" dirty="0"/>
              <a:t> </a:t>
            </a:r>
            <a:r>
              <a:rPr lang="en-US" dirty="0" err="1"/>
              <a:t>tắc</a:t>
            </a:r>
            <a:r>
              <a:rPr lang="en-US" dirty="0"/>
              <a:t> </a:t>
            </a:r>
            <a:r>
              <a:rPr lang="en-US" dirty="0" err="1"/>
              <a:t>về</a:t>
            </a:r>
            <a:r>
              <a:rPr lang="en-US" dirty="0"/>
              <a:t> </a:t>
            </a:r>
            <a:r>
              <a:rPr lang="en-US" dirty="0" err="1"/>
              <a:t>chức</a:t>
            </a:r>
            <a:r>
              <a:rPr lang="en-US" dirty="0"/>
              <a:t> </a:t>
            </a:r>
            <a:r>
              <a:rPr lang="en-US" dirty="0" err="1"/>
              <a:t>năng</a:t>
            </a:r>
            <a:r>
              <a:rPr lang="en-US" dirty="0"/>
              <a:t> </a:t>
            </a:r>
            <a:r>
              <a:rPr lang="en-US" dirty="0" err="1"/>
              <a:t>là</a:t>
            </a:r>
            <a:r>
              <a:rPr lang="en-US" dirty="0"/>
              <a:t> </a:t>
            </a:r>
            <a:r>
              <a:rPr lang="en-US" dirty="0" err="1"/>
              <a:t>đúng</a:t>
            </a:r>
            <a:endParaRPr lang="en-US" dirty="0"/>
          </a:p>
          <a:p>
            <a:pPr marL="171450" indent="-171450">
              <a:buFontTx/>
              <a:buChar char="-"/>
            </a:pPr>
            <a:r>
              <a:rPr lang="en-US" dirty="0" err="1"/>
              <a:t>Điểm khác trong loại hình kiểm thử này là các chức năng phải chạy theo lịch đã đặt sẵn hay thời điểm đã được thiết lập</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28</a:t>
            </a:fld>
            <a:endParaRPr lang="en-US"/>
          </a:p>
        </p:txBody>
      </p:sp>
    </p:spTree>
    <p:extLst>
      <p:ext uri="{BB962C8B-B14F-4D97-AF65-F5344CB8AC3E}">
        <p14:creationId xmlns:p14="http://schemas.microsoft.com/office/powerpoint/2010/main" val="2836934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Kiểm</a:t>
            </a:r>
            <a:r>
              <a:rPr lang="en-US" dirty="0"/>
              <a:t> </a:t>
            </a:r>
            <a:r>
              <a:rPr lang="en-US" dirty="0" err="1"/>
              <a:t>thử</a:t>
            </a:r>
            <a:r>
              <a:rPr lang="en-US" dirty="0"/>
              <a:t> </a:t>
            </a:r>
            <a:r>
              <a:rPr lang="en-US" dirty="0" err="1"/>
              <a:t>kiểm</a:t>
            </a:r>
            <a:r>
              <a:rPr lang="en-US" dirty="0"/>
              <a:t> </a:t>
            </a:r>
            <a:r>
              <a:rPr lang="en-US" dirty="0" err="1"/>
              <a:t>soát</a:t>
            </a:r>
            <a:r>
              <a:rPr lang="en-US" dirty="0"/>
              <a:t> </a:t>
            </a:r>
            <a:r>
              <a:rPr lang="en-US" dirty="0" err="1"/>
              <a:t>truy</a:t>
            </a:r>
            <a:r>
              <a:rPr lang="en-US" dirty="0"/>
              <a:t> </a:t>
            </a:r>
            <a:r>
              <a:rPr lang="en-US" dirty="0" err="1"/>
              <a:t>cập</a:t>
            </a:r>
            <a:r>
              <a:rPr lang="en-US" dirty="0"/>
              <a:t> </a:t>
            </a:r>
            <a:r>
              <a:rPr lang="en-US" dirty="0" err="1"/>
              <a:t>hệ</a:t>
            </a:r>
            <a:r>
              <a:rPr lang="en-US" dirty="0"/>
              <a:t> </a:t>
            </a:r>
            <a:r>
              <a:rPr lang="en-US" dirty="0" err="1"/>
              <a:t>thống</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29</a:t>
            </a:fld>
            <a:endParaRPr lang="en-US"/>
          </a:p>
        </p:txBody>
      </p:sp>
    </p:spTree>
    <p:extLst>
      <p:ext uri="{BB962C8B-B14F-4D97-AF65-F5344CB8AC3E}">
        <p14:creationId xmlns:p14="http://schemas.microsoft.com/office/powerpoint/2010/main" val="2257209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Loại kiểm thử kiểm soát truy cập hệ thống này có mục đích kiểm tra để:</a:t>
            </a:r>
          </a:p>
          <a:p>
            <a:pPr marL="628650" lvl="1" indent="-171450">
              <a:buFontTx/>
              <a:buChar char="-"/>
            </a:pPr>
            <a:r>
              <a:rPr lang="en-US" dirty="0" err="1"/>
              <a:t>Đảm</a:t>
            </a:r>
            <a:r>
              <a:rPr lang="en-US" dirty="0"/>
              <a:t> </a:t>
            </a:r>
            <a:r>
              <a:rPr lang="en-US" dirty="0" err="1"/>
              <a:t>bảo</a:t>
            </a:r>
            <a:r>
              <a:rPr lang="en-US" dirty="0"/>
              <a:t> </a:t>
            </a:r>
            <a:r>
              <a:rPr lang="en-US" dirty="0" err="1"/>
              <a:t>các</a:t>
            </a:r>
            <a:r>
              <a:rPr lang="en-US" dirty="0"/>
              <a:t> </a:t>
            </a:r>
            <a:r>
              <a:rPr lang="en-US" dirty="0" err="1"/>
              <a:t>tác</a:t>
            </a:r>
            <a:r>
              <a:rPr lang="en-US" dirty="0"/>
              <a:t> </a:t>
            </a:r>
            <a:r>
              <a:rPr lang="en-US" dirty="0" err="1"/>
              <a:t>nhân</a:t>
            </a:r>
            <a:r>
              <a:rPr lang="en-US" dirty="0"/>
              <a:t> / ng</a:t>
            </a:r>
            <a:r>
              <a:rPr lang="vi-VN" dirty="0"/>
              <a:t>ư</a:t>
            </a:r>
            <a:r>
              <a:rPr lang="en-US" dirty="0" err="1"/>
              <a:t>ời</a:t>
            </a:r>
            <a:r>
              <a:rPr lang="en-US" dirty="0"/>
              <a:t> s</a:t>
            </a:r>
            <a:r>
              <a:rPr lang="vi-VN" dirty="0"/>
              <a:t>ử </a:t>
            </a:r>
            <a:r>
              <a:rPr lang="en-US" dirty="0" err="1"/>
              <a:t>dụng</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vào</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mà</a:t>
            </a:r>
            <a:r>
              <a:rPr lang="en-US" dirty="0"/>
              <a:t> </a:t>
            </a:r>
            <a:r>
              <a:rPr lang="en-US" dirty="0" err="1"/>
              <a:t>họ</a:t>
            </a:r>
            <a:r>
              <a:rPr lang="en-US" dirty="0"/>
              <a:t> </a:t>
            </a:r>
            <a:r>
              <a:rPr lang="en-US" dirty="0" err="1"/>
              <a:t>có</a:t>
            </a:r>
            <a:r>
              <a:rPr lang="en-US" dirty="0"/>
              <a:t> </a:t>
            </a:r>
            <a:r>
              <a:rPr lang="en-US" dirty="0" err="1"/>
              <a:t>quyền</a:t>
            </a:r>
            <a:endParaRPr lang="en-US" dirty="0"/>
          </a:p>
          <a:p>
            <a:pPr marL="628650" lvl="1" indent="-171450">
              <a:buFontTx/>
              <a:buChar char="-"/>
            </a:pPr>
            <a:r>
              <a:rPr lang="en-US" dirty="0" err="1"/>
              <a:t>Đảm</a:t>
            </a:r>
            <a:r>
              <a:rPr lang="en-US" dirty="0"/>
              <a:t> </a:t>
            </a:r>
            <a:r>
              <a:rPr lang="en-US" dirty="0" err="1"/>
              <a:t>bảo</a:t>
            </a:r>
            <a:r>
              <a:rPr lang="en-US" dirty="0"/>
              <a:t> </a:t>
            </a:r>
            <a:r>
              <a:rPr lang="en-US" dirty="0" err="1"/>
              <a:t>chỉ</a:t>
            </a:r>
            <a:r>
              <a:rPr lang="en-US" dirty="0"/>
              <a:t> </a:t>
            </a:r>
            <a:r>
              <a:rPr lang="en-US" dirty="0" err="1"/>
              <a:t>những</a:t>
            </a:r>
            <a:r>
              <a:rPr lang="en-US" dirty="0"/>
              <a:t> user </a:t>
            </a:r>
            <a:r>
              <a:rPr lang="en-US" dirty="0" err="1"/>
              <a:t>mà</a:t>
            </a:r>
            <a:r>
              <a:rPr lang="en-US" dirty="0"/>
              <a:t> </a:t>
            </a:r>
            <a:r>
              <a:rPr lang="en-US" dirty="0" err="1"/>
              <a:t>đc</a:t>
            </a:r>
            <a:r>
              <a:rPr lang="en-US" dirty="0"/>
              <a:t> </a:t>
            </a:r>
            <a:r>
              <a:rPr lang="en-US" dirty="0" err="1"/>
              <a:t>phân</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hệ</a:t>
            </a:r>
            <a:r>
              <a:rPr lang="en-US" dirty="0"/>
              <a:t> </a:t>
            </a:r>
            <a:r>
              <a:rPr lang="en-US" dirty="0" err="1"/>
              <a:t>thống</a:t>
            </a:r>
            <a:r>
              <a:rPr lang="en-US" dirty="0"/>
              <a:t> </a:t>
            </a:r>
            <a:r>
              <a:rPr lang="en-US" dirty="0" err="1"/>
              <a:t>mới</a:t>
            </a:r>
            <a:r>
              <a:rPr lang="en-US" dirty="0"/>
              <a:t> </a:t>
            </a:r>
            <a:r>
              <a:rPr lang="en-US" dirty="0" err="1"/>
              <a:t>có</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chỉ</a:t>
            </a:r>
            <a:r>
              <a:rPr lang="en-US" dirty="0"/>
              <a:t> </a:t>
            </a:r>
            <a:r>
              <a:rPr lang="en-US" dirty="0" err="1"/>
              <a:t>thông</a:t>
            </a:r>
            <a:r>
              <a:rPr lang="en-US" dirty="0"/>
              <a:t> qua </a:t>
            </a:r>
            <a:r>
              <a:rPr lang="en-US" dirty="0" err="1"/>
              <a:t>các</a:t>
            </a:r>
            <a:r>
              <a:rPr lang="en-US" dirty="0"/>
              <a:t> gateway </a:t>
            </a:r>
            <a:r>
              <a:rPr lang="en-US" dirty="0" err="1"/>
              <a:t>thích</a:t>
            </a:r>
            <a:r>
              <a:rPr lang="en-US" dirty="0"/>
              <a:t> </a:t>
            </a:r>
            <a:r>
              <a:rPr lang="en-US" dirty="0" err="1"/>
              <a:t>hợp</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30</a:t>
            </a:fld>
            <a:endParaRPr lang="en-US"/>
          </a:p>
        </p:txBody>
      </p:sp>
    </p:spTree>
    <p:extLst>
      <p:ext uri="{BB962C8B-B14F-4D97-AF65-F5344CB8AC3E}">
        <p14:creationId xmlns:p14="http://schemas.microsoft.com/office/powerpoint/2010/main" val="4097797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Giới thiệu về các loại kiểm thử</a:t>
            </a:r>
          </a:p>
          <a:p>
            <a:pPr marL="171450" indent="-171450">
              <a:buFont typeface="Arial" charset="0"/>
              <a:buChar char="•"/>
            </a:pPr>
            <a:r>
              <a:rPr lang="en-US" dirty="0"/>
              <a:t>Kiểm thử chức năng</a:t>
            </a:r>
          </a:p>
          <a:p>
            <a:pPr marL="171450" indent="-171450">
              <a:buFont typeface="Arial" charset="0"/>
              <a:buChar char="•"/>
            </a:pPr>
            <a:r>
              <a:rPr lang="en-US" dirty="0"/>
              <a:t>Các loại kiểm thử chức năng</a:t>
            </a:r>
          </a:p>
        </p:txBody>
      </p:sp>
      <p:sp>
        <p:nvSpPr>
          <p:cNvPr id="4" name="Slide Number Placeholder 3"/>
          <p:cNvSpPr>
            <a:spLocks noGrp="1"/>
          </p:cNvSpPr>
          <p:nvPr>
            <p:ph type="sldNum" sz="quarter" idx="5"/>
          </p:nvPr>
        </p:nvSpPr>
        <p:spPr/>
        <p:txBody>
          <a:bodyPr/>
          <a:lstStyle/>
          <a:p>
            <a:fld id="{518BAF4A-11FF-4CF6-8E09-9A7B2A34DF82}" type="slidenum">
              <a:rPr lang="en-US" smtClean="0"/>
              <a:t>3</a:t>
            </a:fld>
            <a:endParaRPr lang="en-US"/>
          </a:p>
        </p:txBody>
      </p:sp>
    </p:spTree>
    <p:extLst>
      <p:ext uri="{BB962C8B-B14F-4D97-AF65-F5344CB8AC3E}">
        <p14:creationId xmlns:p14="http://schemas.microsoft.com/office/powerpoint/2010/main" val="3547025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Kiểm</a:t>
            </a:r>
            <a:r>
              <a:rPr lang="en-US" dirty="0"/>
              <a:t> </a:t>
            </a:r>
            <a:r>
              <a:rPr lang="en-US" dirty="0" err="1"/>
              <a:t>thử</a:t>
            </a:r>
            <a:r>
              <a:rPr lang="en-US" dirty="0"/>
              <a:t> </a:t>
            </a:r>
            <a:r>
              <a:rPr lang="en-US" dirty="0" err="1"/>
              <a:t>tích</a:t>
            </a:r>
            <a:r>
              <a:rPr lang="en-US" dirty="0"/>
              <a:t> </a:t>
            </a:r>
            <a:r>
              <a:rPr lang="en-US" dirty="0" err="1"/>
              <a:t>hợp</a:t>
            </a:r>
            <a:r>
              <a:rPr lang="en-US" dirty="0"/>
              <a:t> </a:t>
            </a:r>
            <a:r>
              <a:rPr lang="en-US" dirty="0" err="1"/>
              <a:t>giữa</a:t>
            </a:r>
            <a:r>
              <a:rPr lang="en-US" dirty="0"/>
              <a:t> </a:t>
            </a:r>
            <a:r>
              <a:rPr lang="en-US" dirty="0" err="1"/>
              <a:t>dữ</a:t>
            </a:r>
            <a:r>
              <a:rPr lang="en-US" dirty="0"/>
              <a:t> </a:t>
            </a:r>
            <a:r>
              <a:rPr lang="en-US" dirty="0" err="1"/>
              <a:t>liệu</a:t>
            </a:r>
            <a:r>
              <a:rPr lang="en-US" dirty="0"/>
              <a:t> </a:t>
            </a:r>
            <a:r>
              <a:rPr lang="en-US" dirty="0" err="1"/>
              <a:t>và</a:t>
            </a:r>
            <a:r>
              <a:rPr lang="en-US" dirty="0"/>
              <a:t> CSDL</a:t>
            </a:r>
          </a:p>
          <a:p>
            <a:r>
              <a:rPr lang="en-US" dirty="0"/>
              <a:t>- </a:t>
            </a:r>
            <a:r>
              <a:rPr lang="en-US" dirty="0" err="1"/>
              <a:t>Kiểm</a:t>
            </a:r>
            <a:r>
              <a:rPr lang="en-US" dirty="0"/>
              <a:t> </a:t>
            </a:r>
            <a:r>
              <a:rPr lang="en-US" dirty="0" err="1"/>
              <a:t>thử</a:t>
            </a:r>
            <a:r>
              <a:rPr lang="en-US" dirty="0"/>
              <a:t> chu </a:t>
            </a:r>
            <a:r>
              <a:rPr lang="en-US" dirty="0" err="1"/>
              <a:t>trình</a:t>
            </a:r>
            <a:r>
              <a:rPr lang="en-US" dirty="0"/>
              <a:t> </a:t>
            </a:r>
            <a:r>
              <a:rPr lang="en-US" dirty="0" err="1"/>
              <a:t>nghiệp</a:t>
            </a:r>
            <a:r>
              <a:rPr lang="en-US" dirty="0"/>
              <a:t> </a:t>
            </a:r>
            <a:r>
              <a:rPr lang="en-US" dirty="0" err="1"/>
              <a:t>vụ</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31</a:t>
            </a:fld>
            <a:endParaRPr lang="en-US"/>
          </a:p>
        </p:txBody>
      </p:sp>
    </p:spTree>
    <p:extLst>
      <p:ext uri="{BB962C8B-B14F-4D97-AF65-F5344CB8AC3E}">
        <p14:creationId xmlns:p14="http://schemas.microsoft.com/office/powerpoint/2010/main" val="2716612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Khi</a:t>
            </a:r>
            <a:r>
              <a:rPr lang="en-US" dirty="0"/>
              <a:t> </a:t>
            </a:r>
            <a:r>
              <a:rPr lang="en-US" dirty="0" err="1"/>
              <a:t>thực</a:t>
            </a:r>
            <a:r>
              <a:rPr lang="en-US" dirty="0"/>
              <a:t> </a:t>
            </a:r>
            <a:r>
              <a:rPr lang="en-US" dirty="0" err="1"/>
              <a:t>hiện</a:t>
            </a:r>
            <a:r>
              <a:rPr lang="en-US" dirty="0"/>
              <a:t> </a:t>
            </a:r>
            <a:r>
              <a:rPr lang="en-US" dirty="0" err="1"/>
              <a:t>kiểm</a:t>
            </a:r>
            <a:r>
              <a:rPr lang="en-US" dirty="0"/>
              <a:t> </a:t>
            </a:r>
            <a:r>
              <a:rPr lang="en-US" dirty="0" err="1"/>
              <a:t>thử</a:t>
            </a:r>
            <a:r>
              <a:rPr lang="en-US" dirty="0"/>
              <a:t> </a:t>
            </a:r>
            <a:r>
              <a:rPr lang="en-US" dirty="0" err="1"/>
              <a:t>cho</a:t>
            </a:r>
            <a:r>
              <a:rPr lang="en-US" dirty="0"/>
              <a:t> 1 </a:t>
            </a:r>
            <a:r>
              <a:rPr lang="en-US" dirty="0" err="1"/>
              <a:t>dự</a:t>
            </a:r>
            <a:r>
              <a:rPr lang="en-US" dirty="0"/>
              <a:t> </a:t>
            </a:r>
            <a:r>
              <a:rPr lang="en-US" dirty="0" err="1"/>
              <a:t>án</a:t>
            </a:r>
            <a:r>
              <a:rPr lang="en-US" dirty="0"/>
              <a:t>, </a:t>
            </a:r>
            <a:r>
              <a:rPr lang="en-US" dirty="0" err="1"/>
              <a:t>có</a:t>
            </a:r>
            <a:r>
              <a:rPr lang="en-US" dirty="0"/>
              <a:t> </a:t>
            </a:r>
            <a:r>
              <a:rPr lang="en-US" dirty="0" err="1"/>
              <a:t>nhiều</a:t>
            </a:r>
            <a:r>
              <a:rPr lang="en-US" dirty="0"/>
              <a:t> </a:t>
            </a:r>
            <a:r>
              <a:rPr lang="en-US" dirty="0" err="1"/>
              <a:t>yêu</a:t>
            </a:r>
            <a:r>
              <a:rPr lang="en-US" dirty="0"/>
              <a:t> </a:t>
            </a:r>
            <a:r>
              <a:rPr lang="en-US" dirty="0" err="1"/>
              <a:t>cầu</a:t>
            </a:r>
            <a:r>
              <a:rPr lang="en-US" dirty="0"/>
              <a:t> </a:t>
            </a:r>
            <a:r>
              <a:rPr lang="en-US" dirty="0" err="1"/>
              <a:t>khác</a:t>
            </a:r>
            <a:r>
              <a:rPr lang="en-US" dirty="0"/>
              <a:t> </a:t>
            </a:r>
            <a:r>
              <a:rPr lang="en-US" dirty="0" err="1"/>
              <a:t>nhau</a:t>
            </a:r>
            <a:r>
              <a:rPr lang="en-US" dirty="0"/>
              <a:t> </a:t>
            </a:r>
            <a:r>
              <a:rPr lang="en-US" dirty="0" err="1"/>
              <a:t>về</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cần</a:t>
            </a:r>
            <a:r>
              <a:rPr lang="en-US" dirty="0"/>
              <a:t> </a:t>
            </a:r>
            <a:r>
              <a:rPr lang="en-US" dirty="0" err="1"/>
              <a:t>kiểm</a:t>
            </a:r>
            <a:r>
              <a:rPr lang="en-US" dirty="0"/>
              <a:t> </a:t>
            </a:r>
            <a:r>
              <a:rPr lang="en-US" dirty="0" err="1"/>
              <a:t>thử</a:t>
            </a:r>
            <a:r>
              <a:rPr lang="en-US" dirty="0"/>
              <a:t>.</a:t>
            </a:r>
          </a:p>
          <a:p>
            <a:pPr marL="171450" indent="-171450">
              <a:buFont typeface="Arial" panose="020B0604020202020204" pitchFamily="34" charset="0"/>
              <a:buChar char="•"/>
            </a:pPr>
            <a:r>
              <a:rPr lang="en-US" dirty="0" err="1"/>
              <a:t>Với</a:t>
            </a:r>
            <a:r>
              <a:rPr lang="en-US" dirty="0"/>
              <a:t> </a:t>
            </a:r>
            <a:r>
              <a:rPr lang="en-US" dirty="0" err="1"/>
              <a:t>mỗi</a:t>
            </a:r>
            <a:r>
              <a:rPr lang="en-US" dirty="0"/>
              <a:t> </a:t>
            </a:r>
            <a:r>
              <a:rPr lang="en-US" dirty="0" err="1"/>
              <a:t>loại</a:t>
            </a:r>
            <a:r>
              <a:rPr lang="en-US" dirty="0"/>
              <a:t> </a:t>
            </a:r>
            <a:r>
              <a:rPr lang="en-US" dirty="0" err="1"/>
              <a:t>yêu</a:t>
            </a:r>
            <a:r>
              <a:rPr lang="en-US" dirty="0"/>
              <a:t> </a:t>
            </a:r>
            <a:r>
              <a:rPr lang="en-US" dirty="0" err="1"/>
              <a:t>cầu</a:t>
            </a:r>
            <a:r>
              <a:rPr lang="en-US" dirty="0"/>
              <a:t> </a:t>
            </a:r>
            <a:r>
              <a:rPr lang="en-US" dirty="0" err="1"/>
              <a:t>cụ</a:t>
            </a:r>
            <a:r>
              <a:rPr lang="en-US" dirty="0"/>
              <a:t> </a:t>
            </a:r>
            <a:r>
              <a:rPr lang="en-US" dirty="0" err="1"/>
              <a:t>thể</a:t>
            </a:r>
            <a:r>
              <a:rPr lang="en-US" dirty="0"/>
              <a:t>, </a:t>
            </a:r>
            <a:r>
              <a:rPr lang="en-US" dirty="0" err="1"/>
              <a:t>cần</a:t>
            </a:r>
            <a:r>
              <a:rPr lang="en-US" dirty="0"/>
              <a:t> 1 </a:t>
            </a:r>
            <a:r>
              <a:rPr lang="en-US" dirty="0" err="1"/>
              <a:t>loại</a:t>
            </a:r>
            <a:r>
              <a:rPr lang="en-US" dirty="0"/>
              <a:t> </a:t>
            </a:r>
            <a:r>
              <a:rPr lang="en-US" dirty="0" err="1"/>
              <a:t>kiểm</a:t>
            </a:r>
            <a:r>
              <a:rPr lang="en-US" dirty="0"/>
              <a:t> </a:t>
            </a:r>
            <a:r>
              <a:rPr lang="en-US" dirty="0" err="1"/>
              <a:t>thử</a:t>
            </a:r>
            <a:r>
              <a:rPr lang="en-US" dirty="0"/>
              <a:t> </a:t>
            </a:r>
            <a:r>
              <a:rPr lang="en-US" dirty="0" err="1"/>
              <a:t>tư</a:t>
            </a:r>
            <a:r>
              <a:rPr lang="vi-VN" dirty="0"/>
              <a:t>ơ</a:t>
            </a:r>
            <a:r>
              <a:rPr lang="en-US" dirty="0"/>
              <a:t>ng </a:t>
            </a:r>
            <a:r>
              <a:rPr lang="en-US" dirty="0" err="1"/>
              <a:t>ứng</a:t>
            </a:r>
            <a:r>
              <a:rPr lang="en-US" dirty="0"/>
              <a:t> </a:t>
            </a:r>
            <a:r>
              <a:rPr lang="en-US" dirty="0">
                <a:sym typeface="Wingdings" panose="05000000000000000000" pitchFamily="2" charset="2"/>
              </a:rPr>
              <a:t> </a:t>
            </a:r>
            <a:r>
              <a:rPr lang="en-US" dirty="0" err="1">
                <a:sym typeface="Wingdings" panose="05000000000000000000" pitchFamily="2" charset="2"/>
              </a:rPr>
              <a:t>mỗi</a:t>
            </a:r>
            <a:r>
              <a:rPr lang="en-US" dirty="0">
                <a:sym typeface="Wingdings" panose="05000000000000000000" pitchFamily="2" charset="2"/>
              </a:rPr>
              <a:t> </a:t>
            </a:r>
            <a:r>
              <a:rPr lang="en-US" dirty="0" err="1">
                <a:sym typeface="Wingdings" panose="05000000000000000000" pitchFamily="2" charset="2"/>
              </a:rPr>
              <a:t>loại</a:t>
            </a:r>
            <a:r>
              <a:rPr lang="en-US" dirty="0">
                <a:sym typeface="Wingdings" panose="05000000000000000000" pitchFamily="2" charset="2"/>
              </a:rPr>
              <a:t> </a:t>
            </a:r>
            <a:r>
              <a:rPr lang="en-US" dirty="0" err="1">
                <a:sym typeface="Wingdings" panose="05000000000000000000" pitchFamily="2" charset="2"/>
              </a:rPr>
              <a:t>kiểm</a:t>
            </a:r>
            <a:r>
              <a:rPr lang="en-US" dirty="0">
                <a:sym typeface="Wingdings" panose="05000000000000000000" pitchFamily="2" charset="2"/>
              </a:rPr>
              <a:t> </a:t>
            </a:r>
            <a:r>
              <a:rPr lang="en-US" dirty="0" err="1">
                <a:sym typeface="Wingdings" panose="05000000000000000000" pitchFamily="2" charset="2"/>
              </a:rPr>
              <a:t>thử</a:t>
            </a:r>
            <a:r>
              <a:rPr lang="en-US" dirty="0">
                <a:sym typeface="Wingdings" panose="05000000000000000000" pitchFamily="2" charset="2"/>
              </a:rPr>
              <a:t> </a:t>
            </a:r>
            <a:r>
              <a:rPr lang="en-US" dirty="0" err="1">
                <a:sym typeface="Wingdings" panose="05000000000000000000" pitchFamily="2" charset="2"/>
              </a:rPr>
              <a:t>sẽ</a:t>
            </a:r>
            <a:r>
              <a:rPr lang="en-US" dirty="0">
                <a:sym typeface="Wingdings" panose="05000000000000000000" pitchFamily="2" charset="2"/>
              </a:rPr>
              <a:t> </a:t>
            </a:r>
            <a:r>
              <a:rPr lang="en-US" dirty="0" err="1">
                <a:sym typeface="Wingdings" panose="05000000000000000000" pitchFamily="2" charset="2"/>
              </a:rPr>
              <a:t>giải</a:t>
            </a:r>
            <a:r>
              <a:rPr lang="en-US" dirty="0">
                <a:sym typeface="Wingdings" panose="05000000000000000000" pitchFamily="2" charset="2"/>
              </a:rPr>
              <a:t> </a:t>
            </a:r>
            <a:r>
              <a:rPr lang="en-US" dirty="0" err="1">
                <a:sym typeface="Wingdings" panose="05000000000000000000" pitchFamily="2" charset="2"/>
              </a:rPr>
              <a:t>quyết</a:t>
            </a:r>
            <a:r>
              <a:rPr lang="en-US" dirty="0">
                <a:sym typeface="Wingdings" panose="05000000000000000000" pitchFamily="2" charset="2"/>
              </a:rPr>
              <a:t> </a:t>
            </a:r>
            <a:r>
              <a:rPr lang="en-US" dirty="0" err="1">
                <a:sym typeface="Wingdings" panose="05000000000000000000" pitchFamily="2" charset="2"/>
              </a:rPr>
              <a:t>cho</a:t>
            </a:r>
            <a:r>
              <a:rPr lang="en-US" dirty="0">
                <a:sym typeface="Wingdings" panose="05000000000000000000" pitchFamily="2" charset="2"/>
              </a:rPr>
              <a:t> 1 </a:t>
            </a:r>
            <a:r>
              <a:rPr lang="en-US" dirty="0" err="1">
                <a:sym typeface="Wingdings" panose="05000000000000000000" pitchFamily="2" charset="2"/>
              </a:rPr>
              <a:t>vấn</a:t>
            </a:r>
            <a:r>
              <a:rPr lang="en-US" dirty="0">
                <a:sym typeface="Wingdings" panose="05000000000000000000" pitchFamily="2" charset="2"/>
              </a:rPr>
              <a:t> </a:t>
            </a:r>
            <a:r>
              <a:rPr lang="en-US" dirty="0" err="1">
                <a:sym typeface="Wingdings" panose="05000000000000000000" pitchFamily="2" charset="2"/>
              </a:rPr>
              <a:t>đề</a:t>
            </a:r>
            <a:r>
              <a:rPr lang="en-US" dirty="0">
                <a:sym typeface="Wingdings" panose="05000000000000000000" pitchFamily="2" charset="2"/>
              </a:rPr>
              <a:t>/</a:t>
            </a:r>
            <a:r>
              <a:rPr lang="en-US" dirty="0" err="1">
                <a:sym typeface="Wingdings" panose="05000000000000000000" pitchFamily="2" charset="2"/>
              </a:rPr>
              <a:t>mục</a:t>
            </a:r>
            <a:r>
              <a:rPr lang="en-US" dirty="0">
                <a:sym typeface="Wingdings" panose="05000000000000000000" pitchFamily="2" charset="2"/>
              </a:rPr>
              <a:t> </a:t>
            </a:r>
            <a:r>
              <a:rPr lang="en-US" dirty="0" err="1">
                <a:sym typeface="Wingdings" panose="05000000000000000000" pitchFamily="2" charset="2"/>
              </a:rPr>
              <a:t>đích</a:t>
            </a:r>
            <a:r>
              <a:rPr lang="en-US" dirty="0">
                <a:sym typeface="Wingdings" panose="05000000000000000000" pitchFamily="2" charset="2"/>
              </a:rPr>
              <a:t> </a:t>
            </a:r>
            <a:r>
              <a:rPr lang="en-US" dirty="0" err="1">
                <a:sym typeface="Wingdings" panose="05000000000000000000" pitchFamily="2" charset="2"/>
              </a:rPr>
              <a:t>cụ</a:t>
            </a:r>
            <a:r>
              <a:rPr lang="en-US" dirty="0">
                <a:sym typeface="Wingdings" panose="05000000000000000000" pitchFamily="2" charset="2"/>
              </a:rPr>
              <a:t> </a:t>
            </a:r>
            <a:r>
              <a:rPr lang="en-US" dirty="0" err="1">
                <a:sym typeface="Wingdings" panose="05000000000000000000" pitchFamily="2" charset="2"/>
              </a:rPr>
              <a:t>thể</a:t>
            </a:r>
            <a:endParaRPr lang="en-US" dirty="0">
              <a:sym typeface="Wingdings" panose="05000000000000000000" pitchFamily="2" charset="2"/>
            </a:endParaRPr>
          </a:p>
          <a:p>
            <a:pPr marL="171450" indent="-171450">
              <a:buFont typeface="Arial" panose="020B0604020202020204" pitchFamily="34" charset="0"/>
              <a:buChar char="•"/>
            </a:pPr>
            <a:r>
              <a:rPr lang="en-US" dirty="0" err="1">
                <a:sym typeface="Wingdings" panose="05000000000000000000" pitchFamily="2" charset="2"/>
              </a:rPr>
              <a:t>Trong</a:t>
            </a:r>
            <a:r>
              <a:rPr lang="en-US" dirty="0">
                <a:sym typeface="Wingdings" panose="05000000000000000000" pitchFamily="2" charset="2"/>
              </a:rPr>
              <a:t> </a:t>
            </a:r>
            <a:r>
              <a:rPr lang="en-US" dirty="0" err="1">
                <a:sym typeface="Wingdings" panose="05000000000000000000" pitchFamily="2" charset="2"/>
              </a:rPr>
              <a:t>mỗi</a:t>
            </a:r>
            <a:r>
              <a:rPr lang="en-US" dirty="0">
                <a:sym typeface="Wingdings" panose="05000000000000000000" pitchFamily="2" charset="2"/>
              </a:rPr>
              <a:t> </a:t>
            </a:r>
            <a:r>
              <a:rPr lang="en-US" dirty="0" err="1">
                <a:sym typeface="Wingdings" panose="05000000000000000000" pitchFamily="2" charset="2"/>
              </a:rPr>
              <a:t>giai</a:t>
            </a:r>
            <a:r>
              <a:rPr lang="en-US" dirty="0">
                <a:sym typeface="Wingdings" panose="05000000000000000000" pitchFamily="2" charset="2"/>
              </a:rPr>
              <a:t> </a:t>
            </a:r>
            <a:r>
              <a:rPr lang="en-US" dirty="0" err="1">
                <a:sym typeface="Wingdings" panose="05000000000000000000" pitchFamily="2" charset="2"/>
              </a:rPr>
              <a:t>đoạn</a:t>
            </a:r>
            <a:r>
              <a:rPr lang="en-US" dirty="0">
                <a:sym typeface="Wingdings" panose="05000000000000000000" pitchFamily="2" charset="2"/>
              </a:rPr>
              <a:t> </a:t>
            </a:r>
            <a:r>
              <a:rPr lang="en-US" dirty="0" err="1">
                <a:sym typeface="Wingdings" panose="05000000000000000000" pitchFamily="2" charset="2"/>
              </a:rPr>
              <a:t>kiểm</a:t>
            </a:r>
            <a:r>
              <a:rPr lang="en-US" dirty="0">
                <a:sym typeface="Wingdings" panose="05000000000000000000" pitchFamily="2" charset="2"/>
              </a:rPr>
              <a:t> </a:t>
            </a:r>
            <a:r>
              <a:rPr lang="en-US" dirty="0" err="1">
                <a:sym typeface="Wingdings" panose="05000000000000000000" pitchFamily="2" charset="2"/>
              </a:rPr>
              <a:t>thử</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thể</a:t>
            </a:r>
            <a:r>
              <a:rPr lang="en-US" dirty="0">
                <a:sym typeface="Wingdings" panose="05000000000000000000" pitchFamily="2" charset="2"/>
              </a:rPr>
              <a:t> dùng </a:t>
            </a:r>
            <a:r>
              <a:rPr lang="en-US" dirty="0" err="1">
                <a:sym typeface="Wingdings" panose="05000000000000000000" pitchFamily="2" charset="2"/>
              </a:rPr>
              <a:t>nhiều</a:t>
            </a:r>
            <a:r>
              <a:rPr lang="en-US" dirty="0">
                <a:sym typeface="Wingdings" panose="05000000000000000000" pitchFamily="2" charset="2"/>
              </a:rPr>
              <a:t> </a:t>
            </a:r>
            <a:r>
              <a:rPr lang="en-US" dirty="0" err="1">
                <a:sym typeface="Wingdings" panose="05000000000000000000" pitchFamily="2" charset="2"/>
              </a:rPr>
              <a:t>loại</a:t>
            </a:r>
            <a:r>
              <a:rPr lang="en-US" dirty="0">
                <a:sym typeface="Wingdings" panose="05000000000000000000" pitchFamily="2" charset="2"/>
              </a:rPr>
              <a:t> </a:t>
            </a:r>
            <a:r>
              <a:rPr lang="en-US" dirty="0" err="1">
                <a:sym typeface="Wingdings" panose="05000000000000000000" pitchFamily="2" charset="2"/>
              </a:rPr>
              <a:t>kiểm</a:t>
            </a:r>
            <a:r>
              <a:rPr lang="en-US" dirty="0">
                <a:sym typeface="Wingdings" panose="05000000000000000000" pitchFamily="2" charset="2"/>
              </a:rPr>
              <a:t> </a:t>
            </a:r>
            <a:r>
              <a:rPr lang="en-US" dirty="0" err="1">
                <a:sym typeface="Wingdings" panose="05000000000000000000" pitchFamily="2" charset="2"/>
              </a:rPr>
              <a:t>thử</a:t>
            </a:r>
            <a:r>
              <a:rPr lang="en-US" dirty="0">
                <a:sym typeface="Wingdings" panose="05000000000000000000" pitchFamily="2" charset="2"/>
              </a:rPr>
              <a:t> </a:t>
            </a:r>
            <a:r>
              <a:rPr lang="en-US" dirty="0" err="1">
                <a:sym typeface="Wingdings" panose="05000000000000000000" pitchFamily="2" charset="2"/>
              </a:rPr>
              <a:t>khác</a:t>
            </a:r>
            <a:r>
              <a:rPr lang="en-US" dirty="0">
                <a:sym typeface="Wingdings" panose="05000000000000000000" pitchFamily="2" charset="2"/>
              </a:rPr>
              <a:t> </a:t>
            </a:r>
            <a:r>
              <a:rPr lang="en-US" dirty="0" err="1">
                <a:sym typeface="Wingdings" panose="05000000000000000000" pitchFamily="2" charset="2"/>
              </a:rPr>
              <a:t>nhau</a:t>
            </a:r>
            <a:r>
              <a:rPr lang="en-US" dirty="0">
                <a:sym typeface="Wingdings" panose="05000000000000000000" pitchFamily="2" charset="2"/>
              </a:rPr>
              <a:t> </a:t>
            </a:r>
            <a:r>
              <a:rPr lang="en-US" dirty="0" err="1">
                <a:sym typeface="Wingdings" panose="05000000000000000000" pitchFamily="2" charset="2"/>
              </a:rPr>
              <a:t>để</a:t>
            </a:r>
            <a:r>
              <a:rPr lang="en-US" dirty="0">
                <a:sym typeface="Wingdings" panose="05000000000000000000" pitchFamily="2" charset="2"/>
              </a:rPr>
              <a:t> </a:t>
            </a:r>
            <a:r>
              <a:rPr lang="en-US" dirty="0" err="1">
                <a:sym typeface="Wingdings" panose="05000000000000000000" pitchFamily="2" charset="2"/>
              </a:rPr>
              <a:t>đạt</a:t>
            </a:r>
            <a:r>
              <a:rPr lang="en-US" dirty="0">
                <a:sym typeface="Wingdings" panose="05000000000000000000" pitchFamily="2" charset="2"/>
              </a:rPr>
              <a:t> đ</a:t>
            </a:r>
            <a:r>
              <a:rPr lang="vi-VN" dirty="0">
                <a:sym typeface="Wingdings" panose="05000000000000000000" pitchFamily="2" charset="2"/>
              </a:rPr>
              <a:t>ư</a:t>
            </a:r>
            <a:r>
              <a:rPr lang="en-US" dirty="0" err="1">
                <a:sym typeface="Wingdings" panose="05000000000000000000" pitchFamily="2" charset="2"/>
              </a:rPr>
              <a:t>ợc</a:t>
            </a:r>
            <a:r>
              <a:rPr lang="en-US" dirty="0">
                <a:sym typeface="Wingdings" panose="05000000000000000000" pitchFamily="2" charset="2"/>
              </a:rPr>
              <a:t> </a:t>
            </a:r>
            <a:r>
              <a:rPr lang="en-US" dirty="0" err="1">
                <a:sym typeface="Wingdings" panose="05000000000000000000" pitchFamily="2" charset="2"/>
              </a:rPr>
              <a:t>mục</a:t>
            </a:r>
            <a:r>
              <a:rPr lang="en-US" dirty="0">
                <a:sym typeface="Wingdings" panose="05000000000000000000" pitchFamily="2" charset="2"/>
              </a:rPr>
              <a:t> </a:t>
            </a:r>
            <a:r>
              <a:rPr lang="en-US" dirty="0" err="1">
                <a:sym typeface="Wingdings" panose="05000000000000000000" pitchFamily="2" charset="2"/>
              </a:rPr>
              <a:t>tiêu</a:t>
            </a:r>
            <a:r>
              <a:rPr lang="en-US" dirty="0">
                <a:sym typeface="Wingdings" panose="05000000000000000000" pitchFamily="2" charset="2"/>
              </a:rPr>
              <a:t> </a:t>
            </a:r>
            <a:r>
              <a:rPr lang="en-US" dirty="0" err="1">
                <a:sym typeface="Wingdings" panose="05000000000000000000" pitchFamily="2" charset="2"/>
              </a:rPr>
              <a:t>kiểm</a:t>
            </a:r>
            <a:r>
              <a:rPr lang="en-US" dirty="0">
                <a:sym typeface="Wingdings" panose="05000000000000000000" pitchFamily="2" charset="2"/>
              </a:rPr>
              <a:t> </a:t>
            </a:r>
            <a:r>
              <a:rPr lang="en-US" dirty="0" err="1">
                <a:sym typeface="Wingdings" panose="05000000000000000000" pitchFamily="2" charset="2"/>
              </a:rPr>
              <a:t>thử</a:t>
            </a:r>
            <a:r>
              <a:rPr lang="en-US" dirty="0">
                <a:sym typeface="Wingdings" panose="05000000000000000000" pitchFamily="2" charset="2"/>
              </a:rPr>
              <a:t> </a:t>
            </a:r>
            <a:r>
              <a:rPr lang="en-US" dirty="0" err="1">
                <a:sym typeface="Wingdings" panose="05000000000000000000" pitchFamily="2" charset="2"/>
              </a:rPr>
              <a:t>cho</a:t>
            </a:r>
            <a:r>
              <a:rPr lang="en-US" dirty="0">
                <a:sym typeface="Wingdings" panose="05000000000000000000" pitchFamily="2" charset="2"/>
              </a:rPr>
              <a:t> </a:t>
            </a:r>
            <a:r>
              <a:rPr lang="en-US" dirty="0" err="1">
                <a:sym typeface="Wingdings" panose="05000000000000000000" pitchFamily="2" charset="2"/>
              </a:rPr>
              <a:t>giai</a:t>
            </a:r>
            <a:r>
              <a:rPr lang="en-US" dirty="0">
                <a:sym typeface="Wingdings" panose="05000000000000000000" pitchFamily="2" charset="2"/>
              </a:rPr>
              <a:t> </a:t>
            </a:r>
            <a:r>
              <a:rPr lang="en-US" dirty="0" err="1">
                <a:sym typeface="Wingdings" panose="05000000000000000000" pitchFamily="2" charset="2"/>
              </a:rPr>
              <a:t>đoạn</a:t>
            </a:r>
            <a:r>
              <a:rPr lang="en-US" dirty="0">
                <a:sym typeface="Wingdings" panose="05000000000000000000" pitchFamily="2" charset="2"/>
              </a:rPr>
              <a:t> </a:t>
            </a:r>
            <a:r>
              <a:rPr lang="en-US" dirty="0" err="1">
                <a:sym typeface="Wingdings" panose="05000000000000000000" pitchFamily="2" charset="2"/>
              </a:rPr>
              <a:t>đó</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4</a:t>
            </a:fld>
            <a:endParaRPr lang="en-US"/>
          </a:p>
        </p:txBody>
      </p:sp>
    </p:spTree>
    <p:extLst>
      <p:ext uri="{BB962C8B-B14F-4D97-AF65-F5344CB8AC3E}">
        <p14:creationId xmlns:p14="http://schemas.microsoft.com/office/powerpoint/2010/main" val="2371846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dirty="0" err="1"/>
              <a:t>Có thể phân chia các loại kiểm thử như sau:</a:t>
            </a:r>
          </a:p>
          <a:p>
            <a:pPr marL="171450" indent="-171450">
              <a:buFontTx/>
              <a:buChar char="-"/>
            </a:pPr>
            <a:r>
              <a:rPr lang="en-US" b="1" dirty="0" err="1"/>
              <a:t>Kiểm</a:t>
            </a:r>
            <a:r>
              <a:rPr lang="en-US" b="1" dirty="0"/>
              <a:t> </a:t>
            </a:r>
            <a:r>
              <a:rPr lang="en-US" b="1" dirty="0" err="1"/>
              <a:t>thử</a:t>
            </a:r>
            <a:r>
              <a:rPr lang="en-US" b="1" dirty="0"/>
              <a:t> </a:t>
            </a:r>
            <a:r>
              <a:rPr lang="en-US" b="1" dirty="0" err="1"/>
              <a:t>chức</a:t>
            </a:r>
            <a:r>
              <a:rPr lang="en-US" b="1" dirty="0"/>
              <a:t> </a:t>
            </a:r>
            <a:r>
              <a:rPr lang="en-US" b="1" dirty="0" err="1"/>
              <a:t>năng</a:t>
            </a:r>
            <a:r>
              <a:rPr lang="en-US" dirty="0"/>
              <a:t>: </a:t>
            </a:r>
            <a:r>
              <a:rPr lang="en-US" u="sng" dirty="0" err="1"/>
              <a:t>các</a:t>
            </a:r>
            <a:r>
              <a:rPr lang="en-US" u="sng" dirty="0"/>
              <a:t> </a:t>
            </a:r>
            <a:r>
              <a:rPr lang="en-US" u="sng" dirty="0" err="1"/>
              <a:t>loại</a:t>
            </a:r>
            <a:r>
              <a:rPr lang="en-US" u="sng" dirty="0"/>
              <a:t> </a:t>
            </a:r>
            <a:r>
              <a:rPr lang="en-US" dirty="0" err="1"/>
              <a:t>kiểm</a:t>
            </a:r>
            <a:r>
              <a:rPr lang="en-US" dirty="0"/>
              <a:t> </a:t>
            </a:r>
            <a:r>
              <a:rPr lang="en-US" dirty="0" err="1"/>
              <a:t>thử</a:t>
            </a:r>
            <a:r>
              <a:rPr lang="en-US" dirty="0"/>
              <a:t> </a:t>
            </a:r>
            <a:r>
              <a:rPr lang="en-US" dirty="0" err="1"/>
              <a:t>với</a:t>
            </a:r>
            <a:r>
              <a:rPr lang="en-US" dirty="0"/>
              <a:t> </a:t>
            </a:r>
            <a:r>
              <a:rPr lang="en-US" dirty="0" err="1"/>
              <a:t>mục</a:t>
            </a:r>
            <a:r>
              <a:rPr lang="en-US" dirty="0"/>
              <a:t> </a:t>
            </a:r>
            <a:r>
              <a:rPr lang="en-US" dirty="0" err="1"/>
              <a:t>tiêu</a:t>
            </a:r>
            <a:r>
              <a:rPr lang="en-US" dirty="0"/>
              <a:t> </a:t>
            </a:r>
            <a:r>
              <a:rPr lang="en-US" dirty="0" err="1"/>
              <a:t>kiểm</a:t>
            </a:r>
            <a:r>
              <a:rPr lang="en-US" dirty="0"/>
              <a:t> </a:t>
            </a:r>
            <a:r>
              <a:rPr lang="en-US" dirty="0" err="1"/>
              <a:t>thử</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1 </a:t>
            </a:r>
            <a:r>
              <a:rPr lang="en-US" dirty="0" err="1"/>
              <a:t>hệ</a:t>
            </a:r>
            <a:r>
              <a:rPr lang="en-US" dirty="0"/>
              <a:t> </a:t>
            </a:r>
            <a:r>
              <a:rPr lang="en-US" dirty="0" err="1"/>
              <a:t>thống</a:t>
            </a:r>
            <a:r>
              <a:rPr lang="en-US" dirty="0"/>
              <a:t> hay 1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a:t>
            </a:r>
            <a:r>
              <a:rPr lang="en-US" baseline="0" dirty="0"/>
              <a:t> </a:t>
            </a:r>
            <a:r>
              <a:rPr lang="en-US" dirty="0" err="1"/>
              <a:t>Dùng</a:t>
            </a:r>
            <a:r>
              <a:rPr lang="en-US" dirty="0"/>
              <a:t> </a:t>
            </a:r>
            <a:r>
              <a:rPr lang="en-US" dirty="0" err="1"/>
              <a:t>từ</a:t>
            </a:r>
            <a:r>
              <a:rPr lang="en-US" dirty="0"/>
              <a:t> “</a:t>
            </a:r>
            <a:r>
              <a:rPr lang="en-US" u="sng" dirty="0" err="1"/>
              <a:t>các</a:t>
            </a:r>
            <a:r>
              <a:rPr lang="en-US" u="sng" dirty="0"/>
              <a:t> </a:t>
            </a:r>
            <a:r>
              <a:rPr lang="en-US" u="sng" dirty="0" err="1"/>
              <a:t>loại</a:t>
            </a:r>
            <a:r>
              <a:rPr lang="en-US" dirty="0"/>
              <a:t>” </a:t>
            </a:r>
            <a:r>
              <a:rPr lang="en-US" dirty="0" err="1"/>
              <a:t>vì</a:t>
            </a:r>
            <a:r>
              <a:rPr lang="en-US" dirty="0"/>
              <a:t> </a:t>
            </a:r>
            <a:r>
              <a:rPr lang="en-US" dirty="0" err="1"/>
              <a:t>đối</a:t>
            </a:r>
            <a:r>
              <a:rPr lang="en-US" dirty="0"/>
              <a:t> </a:t>
            </a:r>
            <a:r>
              <a:rPr lang="en-US" dirty="0" err="1"/>
              <a:t>với</a:t>
            </a:r>
            <a:r>
              <a:rPr lang="en-US" dirty="0"/>
              <a:t> 1 </a:t>
            </a:r>
            <a:r>
              <a:rPr lang="en-US" dirty="0" err="1"/>
              <a:t>sản phẩm</a:t>
            </a:r>
            <a:r>
              <a:rPr lang="en-US" dirty="0"/>
              <a:t> </a:t>
            </a:r>
            <a:r>
              <a:rPr lang="en-US" dirty="0" err="1"/>
              <a:t>phần</a:t>
            </a:r>
            <a:r>
              <a:rPr lang="en-US" dirty="0"/>
              <a:t> </a:t>
            </a:r>
            <a:r>
              <a:rPr lang="en-US" dirty="0" err="1"/>
              <a:t>mềm</a:t>
            </a:r>
            <a:r>
              <a:rPr lang="en-US" dirty="0"/>
              <a:t>, </a:t>
            </a:r>
            <a:r>
              <a:rPr lang="en-US" dirty="0" err="1"/>
              <a:t>chức</a:t>
            </a:r>
            <a:r>
              <a:rPr lang="en-US" dirty="0"/>
              <a:t> </a:t>
            </a:r>
            <a:r>
              <a:rPr lang="en-US" dirty="0" err="1"/>
              <a:t>năng</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loại</a:t>
            </a:r>
            <a:r>
              <a:rPr lang="en-US" dirty="0"/>
              <a:t>: </a:t>
            </a:r>
            <a:r>
              <a:rPr lang="en-US" dirty="0" err="1"/>
              <a:t>chức</a:t>
            </a:r>
            <a:r>
              <a:rPr lang="en-US" dirty="0"/>
              <a:t> </a:t>
            </a:r>
            <a:r>
              <a:rPr lang="en-US" dirty="0" err="1"/>
              <a:t>năng</a:t>
            </a:r>
            <a:r>
              <a:rPr lang="en-US" dirty="0"/>
              <a:t> </a:t>
            </a:r>
            <a:r>
              <a:rPr lang="en-US" dirty="0" err="1"/>
              <a:t>bình</a:t>
            </a:r>
            <a:r>
              <a:rPr lang="en-US" dirty="0"/>
              <a:t> </a:t>
            </a:r>
            <a:r>
              <a:rPr lang="en-US" dirty="0" err="1"/>
              <a:t>th</a:t>
            </a:r>
            <a:r>
              <a:rPr lang="vi-VN" dirty="0"/>
              <a:t>ư</a:t>
            </a:r>
            <a:r>
              <a:rPr lang="en-US" dirty="0" err="1"/>
              <a:t>ờng</a:t>
            </a:r>
            <a:r>
              <a:rPr lang="en-US" dirty="0"/>
              <a:t> hay </a:t>
            </a:r>
            <a:r>
              <a:rPr lang="en-US" dirty="0" err="1"/>
              <a:t>chức</a:t>
            </a:r>
            <a:r>
              <a:rPr lang="en-US" dirty="0"/>
              <a:t> </a:t>
            </a:r>
            <a:r>
              <a:rPr lang="en-US" dirty="0" err="1"/>
              <a:t>năng</a:t>
            </a:r>
            <a:r>
              <a:rPr lang="en-US" dirty="0"/>
              <a:t> </a:t>
            </a:r>
            <a:r>
              <a:rPr lang="en-US" dirty="0" err="1"/>
              <a:t>chạy</a:t>
            </a:r>
            <a:r>
              <a:rPr lang="en-US" dirty="0"/>
              <a:t> </a:t>
            </a:r>
            <a:r>
              <a:rPr lang="en-US" dirty="0" err="1"/>
              <a:t>ngầm</a:t>
            </a:r>
            <a:r>
              <a:rPr lang="en-US" dirty="0"/>
              <a:t>. T</a:t>
            </a:r>
            <a:r>
              <a:rPr lang="vi-VN" dirty="0"/>
              <a:t>ư</a:t>
            </a:r>
            <a:r>
              <a:rPr lang="en-US" dirty="0" err="1"/>
              <a:t>ơng</a:t>
            </a:r>
            <a:r>
              <a:rPr lang="en-US" dirty="0"/>
              <a:t> </a:t>
            </a:r>
            <a:r>
              <a:rPr lang="en-US" dirty="0" err="1"/>
              <a:t>ứng</a:t>
            </a:r>
            <a:r>
              <a:rPr lang="en-US" dirty="0"/>
              <a:t> </a:t>
            </a:r>
            <a:r>
              <a:rPr lang="en-US" dirty="0" err="1"/>
              <a:t>với</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khác</a:t>
            </a:r>
            <a:r>
              <a:rPr lang="en-US" dirty="0"/>
              <a:t> </a:t>
            </a:r>
            <a:r>
              <a:rPr lang="en-US" dirty="0" err="1"/>
              <a:t>nhau</a:t>
            </a:r>
            <a:r>
              <a:rPr lang="en-US" dirty="0"/>
              <a:t> </a:t>
            </a:r>
            <a:r>
              <a:rPr lang="en-US" dirty="0" err="1"/>
              <a:t>sẽ</a:t>
            </a:r>
            <a:r>
              <a:rPr lang="en-US" dirty="0"/>
              <a:t> </a:t>
            </a:r>
            <a:r>
              <a:rPr lang="en-US" dirty="0" err="1"/>
              <a:t>có</a:t>
            </a:r>
            <a:r>
              <a:rPr lang="en-US" dirty="0"/>
              <a:t> </a:t>
            </a:r>
            <a:r>
              <a:rPr lang="en-US" dirty="0" err="1"/>
              <a:t>các</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khác</a:t>
            </a:r>
            <a:r>
              <a:rPr lang="en-US" dirty="0"/>
              <a:t> </a:t>
            </a:r>
            <a:r>
              <a:rPr lang="en-US" dirty="0" err="1"/>
              <a:t>nhau</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5</a:t>
            </a:fld>
            <a:endParaRPr lang="en-US"/>
          </a:p>
        </p:txBody>
      </p:sp>
    </p:spTree>
    <p:extLst>
      <p:ext uri="{BB962C8B-B14F-4D97-AF65-F5344CB8AC3E}">
        <p14:creationId xmlns:p14="http://schemas.microsoft.com/office/powerpoint/2010/main" val="389146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a:t>- Thứ 2 là</a:t>
            </a:r>
            <a:r>
              <a:rPr lang="en-US" b="0" baseline="0" dirty="0" err="1"/>
              <a:t> </a:t>
            </a:r>
            <a:r>
              <a:rPr lang="en-US" b="1" dirty="0" err="1"/>
              <a:t>Kiểm</a:t>
            </a:r>
            <a:r>
              <a:rPr lang="en-US" b="1" dirty="0"/>
              <a:t> </a:t>
            </a:r>
            <a:r>
              <a:rPr lang="en-US" b="1" dirty="0" err="1"/>
              <a:t>thử</a:t>
            </a:r>
            <a:r>
              <a:rPr lang="en-US" b="1" dirty="0"/>
              <a:t> phi </a:t>
            </a:r>
            <a:r>
              <a:rPr lang="en-US" b="1" dirty="0" err="1"/>
              <a:t>chức</a:t>
            </a:r>
            <a:r>
              <a:rPr lang="en-US" b="1" dirty="0"/>
              <a:t> </a:t>
            </a:r>
            <a:r>
              <a:rPr lang="en-US" b="1" dirty="0" err="1"/>
              <a:t>năng</a:t>
            </a:r>
            <a:r>
              <a:rPr lang="en-US" dirty="0"/>
              <a:t>: </a:t>
            </a:r>
            <a:r>
              <a:rPr lang="en-US" dirty="0" err="1"/>
              <a:t>kiểm</a:t>
            </a:r>
            <a:r>
              <a:rPr lang="en-US" dirty="0"/>
              <a:t> </a:t>
            </a:r>
            <a:r>
              <a:rPr lang="en-US" dirty="0" err="1"/>
              <a:t>tra</a:t>
            </a:r>
            <a:r>
              <a:rPr lang="en-US" dirty="0"/>
              <a:t> </a:t>
            </a:r>
            <a:r>
              <a:rPr lang="en-US" dirty="0" err="1"/>
              <a:t>những</a:t>
            </a:r>
            <a:r>
              <a:rPr lang="en-US" dirty="0"/>
              <a:t> </a:t>
            </a:r>
            <a:r>
              <a:rPr lang="en-US" dirty="0" err="1"/>
              <a:t>tính</a:t>
            </a:r>
            <a:r>
              <a:rPr lang="en-US" dirty="0"/>
              <a:t> </a:t>
            </a:r>
            <a:r>
              <a:rPr lang="en-US" dirty="0" err="1"/>
              <a:t>chất</a:t>
            </a:r>
            <a:r>
              <a:rPr lang="en-US" dirty="0"/>
              <a:t> hay </a:t>
            </a:r>
            <a:r>
              <a:rPr lang="en-US" dirty="0" err="1"/>
              <a:t>đặc</a:t>
            </a:r>
            <a:r>
              <a:rPr lang="en-US" dirty="0"/>
              <a:t> </a:t>
            </a:r>
            <a:r>
              <a:rPr lang="en-US" dirty="0" err="1"/>
              <a:t>điểm</a:t>
            </a:r>
            <a:r>
              <a:rPr lang="en-US" dirty="0"/>
              <a:t> </a:t>
            </a:r>
            <a:r>
              <a:rPr lang="en-US" dirty="0" err="1"/>
              <a:t>của</a:t>
            </a:r>
            <a:r>
              <a:rPr lang="en-US" dirty="0"/>
              <a:t> 1 </a:t>
            </a:r>
            <a:r>
              <a:rPr lang="en-US" dirty="0" err="1"/>
              <a:t>hệ</a:t>
            </a:r>
            <a:r>
              <a:rPr lang="en-US" dirty="0"/>
              <a:t> </a:t>
            </a:r>
            <a:r>
              <a:rPr lang="en-US" dirty="0" err="1"/>
              <a:t>thống</a:t>
            </a:r>
            <a:r>
              <a:rPr lang="en-US" dirty="0"/>
              <a:t>/ </a:t>
            </a:r>
            <a:r>
              <a:rPr lang="en-US" dirty="0" err="1"/>
              <a:t>sản</a:t>
            </a:r>
            <a:r>
              <a:rPr lang="en-US" dirty="0"/>
              <a:t> </a:t>
            </a:r>
            <a:r>
              <a:rPr lang="en-US" dirty="0" err="1"/>
              <a:t>phẩm</a:t>
            </a:r>
            <a:r>
              <a:rPr lang="en-US" dirty="0"/>
              <a:t>. </a:t>
            </a:r>
            <a:r>
              <a:rPr lang="en-US" dirty="0" err="1"/>
              <a:t>Ví</a:t>
            </a:r>
            <a:r>
              <a:rPr lang="en-US" dirty="0"/>
              <a:t> </a:t>
            </a:r>
            <a:r>
              <a:rPr lang="en-US" dirty="0" err="1"/>
              <a:t>dụ</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hiệu</a:t>
            </a:r>
            <a:r>
              <a:rPr lang="en-US" dirty="0"/>
              <a:t> </a:t>
            </a:r>
            <a:r>
              <a:rPr lang="en-US" dirty="0" err="1"/>
              <a:t>suất</a:t>
            </a:r>
            <a:r>
              <a:rPr lang="en-US" dirty="0"/>
              <a:t> </a:t>
            </a:r>
            <a:r>
              <a:rPr lang="en-US" dirty="0" err="1"/>
              <a:t>của</a:t>
            </a:r>
            <a:r>
              <a:rPr lang="en-US" dirty="0"/>
              <a:t> các chức năng trong sản phẩm / </a:t>
            </a:r>
            <a:r>
              <a:rPr lang="en-US" dirty="0" err="1"/>
              <a:t>hệ</a:t>
            </a:r>
            <a:r>
              <a:rPr lang="en-US" dirty="0"/>
              <a:t> </a:t>
            </a:r>
            <a:r>
              <a:rPr lang="en-US" dirty="0" err="1"/>
              <a:t>thống</a:t>
            </a:r>
            <a:r>
              <a:rPr lang="en-US" dirty="0"/>
              <a:t> </a:t>
            </a:r>
            <a:r>
              <a:rPr lang="en-US" dirty="0" err="1"/>
              <a:t>hoạt</a:t>
            </a:r>
            <a:r>
              <a:rPr lang="en-US" dirty="0"/>
              <a:t> </a:t>
            </a:r>
            <a:r>
              <a:rPr lang="en-US" dirty="0" err="1"/>
              <a:t>động</a:t>
            </a:r>
            <a:r>
              <a:rPr lang="en-US" dirty="0"/>
              <a:t> </a:t>
            </a:r>
            <a:r>
              <a:rPr lang="en-US" dirty="0" err="1"/>
              <a:t>thế</a:t>
            </a:r>
            <a:r>
              <a:rPr lang="en-US" dirty="0"/>
              <a:t> </a:t>
            </a:r>
            <a:r>
              <a:rPr lang="en-US" dirty="0" err="1"/>
              <a:t>nào</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6</a:t>
            </a:fld>
            <a:endParaRPr lang="en-US"/>
          </a:p>
        </p:txBody>
      </p:sp>
    </p:spTree>
    <p:extLst>
      <p:ext uri="{BB962C8B-B14F-4D97-AF65-F5344CB8AC3E}">
        <p14:creationId xmlns:p14="http://schemas.microsoft.com/office/powerpoint/2010/main" val="1451792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dirty="0">
                <a:solidFill>
                  <a:schemeClr val="tx1"/>
                </a:solidFill>
                <a:effectLst/>
                <a:latin typeface="+mn-lt"/>
                <a:ea typeface="+mn-ea"/>
                <a:cs typeface="+mn-cs"/>
              </a:rPr>
              <a:t>Ngoài ra còn có các loại kiểm thử như </a:t>
            </a:r>
            <a:r>
              <a:rPr lang="vi-VN" sz="1200" b="1" i="0" kern="1200" dirty="0">
                <a:solidFill>
                  <a:schemeClr val="tx1"/>
                </a:solidFill>
                <a:effectLst/>
                <a:latin typeface="+mn-lt"/>
                <a:ea typeface="+mn-ea"/>
                <a:cs typeface="+mn-cs"/>
              </a:rPr>
              <a:t>Kiểm thử cấu trúc</a:t>
            </a:r>
            <a:r>
              <a:rPr lang="vi-VN" sz="1200" b="0" i="0" kern="1200" dirty="0">
                <a:solidFill>
                  <a:schemeClr val="tx1"/>
                </a:solidFill>
                <a:effectLst/>
                <a:latin typeface="+mn-lt"/>
                <a:ea typeface="+mn-ea"/>
                <a:cs typeface="+mn-cs"/>
              </a:rPr>
              <a:t>. Tương tự White Box Test (kiểm tra nhằm đảm bảo các thành phần bên trong của một chường trình chạy đúng), chú trọng đến hoạt động của các thành phần cấu trúc nội tại của chương trình c</a:t>
            </a:r>
            <a:r>
              <a:rPr lang="en-US" sz="1200" b="0" i="0" kern="1200" dirty="0">
                <a:solidFill>
                  <a:schemeClr val="tx1"/>
                </a:solidFill>
                <a:effectLst/>
                <a:latin typeface="+mn-lt"/>
                <a:ea typeface="+mn-ea"/>
                <a:cs typeface="+mn-cs"/>
              </a:rPr>
              <a:t>h</a:t>
            </a:r>
            <a:r>
              <a:rPr lang="vi-VN" sz="1200" b="0" i="0" kern="1200" dirty="0">
                <a:solidFill>
                  <a:schemeClr val="tx1"/>
                </a:solidFill>
                <a:effectLst/>
                <a:latin typeface="+mn-lt"/>
                <a:ea typeface="+mn-ea"/>
                <a:cs typeface="+mn-cs"/>
              </a:rPr>
              <a:t>ẳng hạn các lệnh và nhánh bên trong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Derive: </a:t>
            </a:r>
            <a:r>
              <a:rPr lang="en-US" dirty="0" err="1"/>
              <a:t>suy</a:t>
            </a:r>
            <a:r>
              <a:rPr lang="en-US" dirty="0"/>
              <a:t> </a:t>
            </a:r>
            <a:r>
              <a:rPr lang="en-US" dirty="0" err="1"/>
              <a:t>dẫn</a:t>
            </a:r>
            <a:r>
              <a:rPr lang="en-US" dirty="0"/>
              <a:t> </a:t>
            </a:r>
            <a:r>
              <a:rPr lang="en-US" dirty="0" err="1"/>
              <a:t>từ</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7</a:t>
            </a:fld>
            <a:endParaRPr lang="en-US"/>
          </a:p>
        </p:txBody>
      </p:sp>
    </p:spTree>
    <p:extLst>
      <p:ext uri="{BB962C8B-B14F-4D97-AF65-F5344CB8AC3E}">
        <p14:creationId xmlns:p14="http://schemas.microsoft.com/office/powerpoint/2010/main" val="342275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Và </a:t>
            </a:r>
            <a:r>
              <a:rPr lang="en-GB" sz="1200" b="1" dirty="0"/>
              <a:t>Kiểm thử hồi quy </a:t>
            </a:r>
            <a:r>
              <a:rPr lang="en-GB" sz="1200" dirty="0"/>
              <a:t>(hay Kiểm thử lại) là một kỹ thuật kiểm thử hộp đen bao gồm thực thi lại các kiểm thử mà </a:t>
            </a:r>
            <a:r>
              <a:rPr lang="en-GB" sz="1200" b="1" dirty="0"/>
              <a:t>bị ảnh hưởng </a:t>
            </a:r>
            <a:r>
              <a:rPr lang="en-GB" sz="1200" dirty="0"/>
              <a:t>khi có sự thay đổi về code.</a:t>
            </a:r>
          </a:p>
        </p:txBody>
      </p:sp>
      <p:sp>
        <p:nvSpPr>
          <p:cNvPr id="4" name="Slide Number Placeholder 3"/>
          <p:cNvSpPr>
            <a:spLocks noGrp="1"/>
          </p:cNvSpPr>
          <p:nvPr>
            <p:ph type="sldNum" sz="quarter" idx="5"/>
          </p:nvPr>
        </p:nvSpPr>
        <p:spPr/>
        <p:txBody>
          <a:bodyPr/>
          <a:lstStyle/>
          <a:p>
            <a:fld id="{518BAF4A-11FF-4CF6-8E09-9A7B2A34DF82}" type="slidenum">
              <a:rPr lang="en-US" smtClean="0"/>
              <a:t>8</a:t>
            </a:fld>
            <a:endParaRPr lang="en-US"/>
          </a:p>
        </p:txBody>
      </p:sp>
    </p:spTree>
    <p:extLst>
      <p:ext uri="{BB962C8B-B14F-4D97-AF65-F5344CB8AC3E}">
        <p14:creationId xmlns:p14="http://schemas.microsoft.com/office/powerpoint/2010/main" val="4275356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Tập</a:t>
            </a:r>
            <a:r>
              <a:rPr lang="en-US" dirty="0"/>
              <a:t> </a:t>
            </a:r>
            <a:r>
              <a:rPr lang="en-US" dirty="0" err="1"/>
              <a:t>trung</a:t>
            </a:r>
            <a:r>
              <a:rPr lang="en-US" dirty="0"/>
              <a:t> </a:t>
            </a:r>
            <a:r>
              <a:rPr lang="en-US" dirty="0" err="1"/>
              <a:t>vào</a:t>
            </a:r>
            <a:r>
              <a:rPr lang="en-US" dirty="0"/>
              <a:t> </a:t>
            </a:r>
            <a:r>
              <a:rPr lang="en-US" dirty="0" err="1"/>
              <a:t>chứng</a:t>
            </a:r>
            <a:r>
              <a:rPr lang="en-US" dirty="0"/>
              <a:t> </a:t>
            </a:r>
            <a:r>
              <a:rPr lang="en-US" dirty="0" err="1"/>
              <a:t>minh</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sản</a:t>
            </a:r>
            <a:r>
              <a:rPr lang="en-US" dirty="0"/>
              <a:t> </a:t>
            </a:r>
            <a:r>
              <a:rPr lang="en-US" dirty="0" err="1"/>
              <a:t>phẩm</a:t>
            </a:r>
            <a:r>
              <a:rPr lang="en-US" dirty="0"/>
              <a:t>/ </a:t>
            </a:r>
            <a:r>
              <a:rPr lang="en-US" dirty="0" err="1"/>
              <a:t>hệ</a:t>
            </a:r>
            <a:r>
              <a:rPr lang="en-US" dirty="0"/>
              <a:t> </a:t>
            </a:r>
            <a:r>
              <a:rPr lang="en-US" dirty="0" err="1"/>
              <a:t>thống</a:t>
            </a:r>
            <a:r>
              <a:rPr lang="en-US" dirty="0"/>
              <a:t> </a:t>
            </a:r>
            <a:r>
              <a:rPr lang="en-US" dirty="0" err="1"/>
              <a:t>cần</a:t>
            </a:r>
            <a:r>
              <a:rPr lang="en-US" dirty="0"/>
              <a:t> </a:t>
            </a:r>
            <a:r>
              <a:rPr lang="en-US" dirty="0" err="1"/>
              <a:t>kiểm</a:t>
            </a:r>
            <a:r>
              <a:rPr lang="en-US" dirty="0"/>
              <a:t> </a:t>
            </a:r>
            <a:r>
              <a:rPr lang="en-US" dirty="0" err="1"/>
              <a:t>thử</a:t>
            </a:r>
            <a:r>
              <a:rPr lang="en-US" dirty="0"/>
              <a:t> </a:t>
            </a:r>
            <a:r>
              <a:rPr lang="en-US" dirty="0" err="1"/>
              <a:t>hoạt</a:t>
            </a:r>
            <a:r>
              <a:rPr lang="en-US" dirty="0"/>
              <a:t> </a:t>
            </a:r>
            <a:r>
              <a:rPr lang="en-US" dirty="0" err="1"/>
              <a:t>động</a:t>
            </a:r>
            <a:r>
              <a:rPr lang="en-US" dirty="0"/>
              <a:t> </a:t>
            </a:r>
            <a:r>
              <a:rPr lang="en-US" dirty="0" err="1"/>
              <a:t>đúng</a:t>
            </a:r>
            <a:r>
              <a:rPr lang="en-US" dirty="0"/>
              <a:t> </a:t>
            </a:r>
            <a:r>
              <a:rPr lang="en-US" dirty="0" err="1"/>
              <a:t>nh</a:t>
            </a:r>
            <a:r>
              <a:rPr lang="vi-VN" dirty="0"/>
              <a:t>ư</a:t>
            </a:r>
            <a:r>
              <a:rPr lang="en-US" dirty="0"/>
              <a:t> </a:t>
            </a:r>
            <a:r>
              <a:rPr lang="en-US" dirty="0" err="1"/>
              <a:t>yêu</a:t>
            </a:r>
            <a:r>
              <a:rPr lang="en-US" dirty="0"/>
              <a:t> </a:t>
            </a:r>
            <a:r>
              <a:rPr lang="en-US" dirty="0" err="1"/>
              <a:t>cầu</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Tập</a:t>
            </a:r>
            <a:r>
              <a:rPr lang="en-US" dirty="0"/>
              <a:t> </a:t>
            </a:r>
            <a:r>
              <a:rPr lang="en-US" dirty="0" err="1"/>
              <a:t>trung</a:t>
            </a:r>
            <a:r>
              <a:rPr lang="en-US" dirty="0"/>
              <a:t> </a:t>
            </a:r>
            <a:r>
              <a:rPr lang="en-US" dirty="0" err="1"/>
              <a:t>vào</a:t>
            </a:r>
            <a:r>
              <a:rPr lang="en-US" dirty="0"/>
              <a:t> </a:t>
            </a:r>
            <a:r>
              <a:rPr lang="en-US" dirty="0" err="1"/>
              <a:t>các</a:t>
            </a:r>
            <a:r>
              <a:rPr lang="en-US" dirty="0"/>
              <a:t> t</a:t>
            </a:r>
            <a:r>
              <a:rPr lang="vi-VN" dirty="0"/>
              <a:t>ư</a:t>
            </a:r>
            <a:r>
              <a:rPr lang="en-US" dirty="0" err="1"/>
              <a:t>ơng</a:t>
            </a:r>
            <a:r>
              <a:rPr lang="en-US" dirty="0"/>
              <a:t> </a:t>
            </a:r>
            <a:r>
              <a:rPr lang="en-US" dirty="0" err="1"/>
              <a:t>tác</a:t>
            </a:r>
            <a:r>
              <a:rPr lang="en-US" dirty="0"/>
              <a:t>, </a:t>
            </a:r>
            <a:r>
              <a:rPr lang="en-US" dirty="0" err="1"/>
              <a:t>các</a:t>
            </a:r>
            <a:r>
              <a:rPr lang="en-US" dirty="0"/>
              <a:t> </a:t>
            </a:r>
            <a:r>
              <a:rPr lang="en-US" dirty="0" err="1"/>
              <a:t>xử</a:t>
            </a:r>
            <a:r>
              <a:rPr lang="en-US" dirty="0"/>
              <a:t> </a:t>
            </a:r>
            <a:r>
              <a:rPr lang="en-US" dirty="0" err="1"/>
              <a:t>lý</a:t>
            </a:r>
            <a:r>
              <a:rPr lang="en-US" dirty="0"/>
              <a:t> </a:t>
            </a:r>
            <a:r>
              <a:rPr lang="en-US" dirty="0" err="1"/>
              <a:t>từ</a:t>
            </a:r>
            <a:r>
              <a:rPr lang="en-US" dirty="0"/>
              <a:t> </a:t>
            </a:r>
            <a:r>
              <a:rPr lang="en-US" dirty="0" err="1"/>
              <a:t>bên</a:t>
            </a:r>
            <a:r>
              <a:rPr lang="en-US" dirty="0"/>
              <a:t> </a:t>
            </a:r>
            <a:r>
              <a:rPr lang="en-US" dirty="0" err="1"/>
              <a:t>ngoài</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endParaRPr lang="en-US" dirty="0"/>
          </a:p>
          <a:p>
            <a:pPr marL="171450" indent="-171450">
              <a:buFontTx/>
              <a:buChar char="-"/>
            </a:pPr>
            <a:r>
              <a:rPr lang="en-US" dirty="0"/>
              <a:t>Operate in conformance: </a:t>
            </a:r>
            <a:r>
              <a:rPr lang="en-US" dirty="0" err="1"/>
              <a:t>hoạt</a:t>
            </a:r>
            <a:r>
              <a:rPr lang="en-US" dirty="0"/>
              <a:t> </a:t>
            </a:r>
            <a:r>
              <a:rPr lang="en-US" dirty="0" err="1"/>
              <a:t>động</a:t>
            </a:r>
            <a:r>
              <a:rPr lang="en-US" dirty="0"/>
              <a:t> </a:t>
            </a:r>
            <a:r>
              <a:rPr lang="en-US" dirty="0" err="1"/>
              <a:t>đúng</a:t>
            </a:r>
            <a:r>
              <a:rPr lang="en-US" dirty="0"/>
              <a:t> </a:t>
            </a:r>
            <a:r>
              <a:rPr lang="en-US" dirty="0" err="1"/>
              <a:t>nh</a:t>
            </a:r>
            <a:r>
              <a:rPr lang="vi-VN" dirty="0"/>
              <a:t>ư</a:t>
            </a:r>
            <a:r>
              <a:rPr lang="en-US" dirty="0"/>
              <a:t> </a:t>
            </a:r>
            <a:r>
              <a:rPr lang="en-US" dirty="0" err="1"/>
              <a:t>yêu</a:t>
            </a:r>
            <a:r>
              <a:rPr lang="en-US" dirty="0"/>
              <a:t> </a:t>
            </a:r>
            <a:r>
              <a:rPr lang="en-US" dirty="0" err="1"/>
              <a:t>cầu</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10</a:t>
            </a:fld>
            <a:endParaRPr lang="en-US"/>
          </a:p>
        </p:txBody>
      </p:sp>
    </p:spTree>
    <p:extLst>
      <p:ext uri="{BB962C8B-B14F-4D97-AF65-F5344CB8AC3E}">
        <p14:creationId xmlns:p14="http://schemas.microsoft.com/office/powerpoint/2010/main" val="97756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r>
              <a:rPr lang="en-GB"/>
              <a:t>11. Functional Testing</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11. Functional Testing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11. Functional Testing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lstStyle/>
          <a:p>
            <a:r>
              <a:rPr kumimoji="0" lang="en-US"/>
              <a:t>Click to edit Master title style</a:t>
            </a:r>
          </a:p>
        </p:txBody>
      </p:sp>
      <p:sp>
        <p:nvSpPr>
          <p:cNvPr id="3" name="Content Placeholder 2"/>
          <p:cNvSpPr>
            <a:spLocks noGrp="1"/>
          </p:cNvSpPr>
          <p:nvPr>
            <p:ph idx="1"/>
          </p:nvPr>
        </p:nvSpPr>
        <p:spPr>
          <a:xfrm>
            <a:off x="457200" y="1447800"/>
            <a:ext cx="8229600" cy="4876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11. Functional Testing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11. Functional Testing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11. Functional Testing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11. Functional Testing</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11. Functional Testing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11. Functional Testing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11. Functional Testing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11. Functional Testing</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GB"/>
              <a:t>11. Functional Testing</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40.png"/><Relationship Id="rId7"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5.png"/><Relationship Id="rId7"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 Id="rId7"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7086600" cy="1752600"/>
          </a:xfrm>
        </p:spPr>
        <p:txBody>
          <a:bodyPr/>
          <a:lstStyle/>
          <a:p>
            <a:pPr algn="l"/>
            <a:r>
              <a:rPr lang="en-US"/>
              <a:t>ThS. Trần Thị Thanh Nga</a:t>
            </a:r>
          </a:p>
          <a:p>
            <a:pPr algn="l"/>
            <a:r>
              <a:rPr lang="en-US"/>
              <a:t>Khoa CNTT, Trường ĐH Nông Lâm TPHCM</a:t>
            </a:r>
          </a:p>
          <a:p>
            <a:pPr algn="l"/>
            <a:r>
              <a:rPr lang="en-US"/>
              <a:t>Email: ngattt@hcmuaf.edu.vn</a:t>
            </a:r>
          </a:p>
        </p:txBody>
      </p:sp>
      <p:sp>
        <p:nvSpPr>
          <p:cNvPr id="4" name="Title 1"/>
          <p:cNvSpPr txBox="1">
            <a:spLocks/>
          </p:cNvSpPr>
          <p:nvPr/>
        </p:nvSpPr>
        <p:spPr>
          <a:xfrm>
            <a:off x="149352" y="2133600"/>
            <a:ext cx="8689848" cy="11430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z="6000" dirty="0"/>
              <a:t>Functional Testing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GB"/>
              <a:t>11. Functional Testing</a:t>
            </a:r>
            <a:endParaRPr lang="en-US"/>
          </a:p>
        </p:txBody>
      </p:sp>
    </p:spTree>
    <p:extLst>
      <p:ext uri="{BB962C8B-B14F-4D97-AF65-F5344CB8AC3E}">
        <p14:creationId xmlns:p14="http://schemas.microsoft.com/office/powerpoint/2010/main" val="3789506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189BF6-4230-4846-BE76-AE001D6B96DE}"/>
              </a:ext>
            </a:extLst>
          </p:cNvPr>
          <p:cNvSpPr>
            <a:spLocks noGrp="1"/>
          </p:cNvSpPr>
          <p:nvPr>
            <p:ph type="title"/>
          </p:nvPr>
        </p:nvSpPr>
        <p:spPr/>
        <p:txBody>
          <a:bodyPr/>
          <a:lstStyle/>
          <a:p>
            <a:r>
              <a:rPr lang="en-US" dirty="0"/>
              <a:t>Functional Testing</a:t>
            </a:r>
          </a:p>
        </p:txBody>
      </p:sp>
      <p:sp>
        <p:nvSpPr>
          <p:cNvPr id="3" name="Content Placeholder 2">
            <a:extLst>
              <a:ext uri="{FF2B5EF4-FFF2-40B4-BE49-F238E27FC236}">
                <a16:creationId xmlns="" xmlns:a16="http://schemas.microsoft.com/office/drawing/2014/main" id="{F33275DE-C17E-4F25-819A-2C9D78041100}"/>
              </a:ext>
            </a:extLst>
          </p:cNvPr>
          <p:cNvSpPr>
            <a:spLocks noGrp="1"/>
          </p:cNvSpPr>
          <p:nvPr>
            <p:ph idx="1"/>
          </p:nvPr>
        </p:nvSpPr>
        <p:spPr>
          <a:xfrm>
            <a:off x="3810000" y="2164003"/>
            <a:ext cx="4876800" cy="3857143"/>
          </a:xfrm>
          <a:solidFill>
            <a:schemeClr val="bg1">
              <a:lumMod val="95000"/>
            </a:schemeClr>
          </a:solidFill>
        </p:spPr>
        <p:txBody>
          <a:bodyPr/>
          <a:lstStyle/>
          <a:p>
            <a:endParaRPr lang="en-US" b="1" dirty="0"/>
          </a:p>
          <a:p>
            <a:r>
              <a:rPr lang="en-US" b="1" dirty="0"/>
              <a:t>What</a:t>
            </a:r>
            <a:r>
              <a:rPr lang="en-US" dirty="0"/>
              <a:t> the products </a:t>
            </a:r>
            <a:r>
              <a:rPr lang="en-US" b="1" dirty="0"/>
              <a:t>do</a:t>
            </a:r>
          </a:p>
          <a:p>
            <a:r>
              <a:rPr lang="en-US" b="1" dirty="0"/>
              <a:t>Check the functionalities</a:t>
            </a:r>
            <a:r>
              <a:rPr lang="en-US" dirty="0"/>
              <a:t> of the software system</a:t>
            </a:r>
          </a:p>
          <a:p>
            <a:r>
              <a:rPr lang="en-US" dirty="0"/>
              <a:t>Operate in conformance with the </a:t>
            </a:r>
            <a:r>
              <a:rPr lang="en-US" b="1" dirty="0"/>
              <a:t>requirement specification</a:t>
            </a:r>
          </a:p>
          <a:p>
            <a:r>
              <a:rPr lang="en-US" dirty="0"/>
              <a:t>Focus on </a:t>
            </a:r>
            <a:r>
              <a:rPr lang="en-US" b="1" dirty="0"/>
              <a:t>external behavior</a:t>
            </a:r>
            <a:r>
              <a:rPr lang="en-US" dirty="0"/>
              <a:t> of software system</a:t>
            </a:r>
          </a:p>
        </p:txBody>
      </p:sp>
      <p:sp>
        <p:nvSpPr>
          <p:cNvPr id="4" name="Footer Placeholder 3">
            <a:extLst>
              <a:ext uri="{FF2B5EF4-FFF2-40B4-BE49-F238E27FC236}">
                <a16:creationId xmlns="" xmlns:a16="http://schemas.microsoft.com/office/drawing/2014/main" id="{8A65A299-EF8E-4204-BDA1-B934FE882AA1}"/>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A97CE1DC-C6FE-4B68-84DA-05FD4A400EF4}"/>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Picture 5">
            <a:extLst>
              <a:ext uri="{FF2B5EF4-FFF2-40B4-BE49-F238E27FC236}">
                <a16:creationId xmlns="" xmlns:a16="http://schemas.microsoft.com/office/drawing/2014/main" id="{BF13A036-32DC-4904-8098-AF8EE76DF0EF}"/>
              </a:ext>
            </a:extLst>
          </p:cNvPr>
          <p:cNvPicPr>
            <a:picLocks noChangeAspect="1"/>
          </p:cNvPicPr>
          <p:nvPr/>
        </p:nvPicPr>
        <p:blipFill>
          <a:blip r:embed="rId3"/>
          <a:stretch>
            <a:fillRect/>
          </a:stretch>
        </p:blipFill>
        <p:spPr>
          <a:xfrm>
            <a:off x="685800" y="1828800"/>
            <a:ext cx="2838095" cy="3857143"/>
          </a:xfrm>
          <a:prstGeom prst="rect">
            <a:avLst/>
          </a:prstGeom>
        </p:spPr>
      </p:pic>
    </p:spTree>
    <p:extLst>
      <p:ext uri="{BB962C8B-B14F-4D97-AF65-F5344CB8AC3E}">
        <p14:creationId xmlns:p14="http://schemas.microsoft.com/office/powerpoint/2010/main" val="338316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71D6B8-9B53-4CA1-AF57-58C7647B5CBD}"/>
              </a:ext>
            </a:extLst>
          </p:cNvPr>
          <p:cNvSpPr>
            <a:spLocks noGrp="1"/>
          </p:cNvSpPr>
          <p:nvPr>
            <p:ph type="title"/>
          </p:nvPr>
        </p:nvSpPr>
        <p:spPr/>
        <p:txBody>
          <a:bodyPr/>
          <a:lstStyle/>
          <a:p>
            <a:r>
              <a:rPr lang="en-US" dirty="0"/>
              <a:t>Functional Testing</a:t>
            </a:r>
          </a:p>
        </p:txBody>
      </p:sp>
      <p:sp>
        <p:nvSpPr>
          <p:cNvPr id="4" name="Footer Placeholder 3">
            <a:extLst>
              <a:ext uri="{FF2B5EF4-FFF2-40B4-BE49-F238E27FC236}">
                <a16:creationId xmlns="" xmlns:a16="http://schemas.microsoft.com/office/drawing/2014/main" id="{C5A07D19-1E70-4F51-8CD1-8C4CE3B48554}"/>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E866C93C-9A51-4917-A5E6-BA8F6BA1DFAF}"/>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Picture 6">
            <a:extLst>
              <a:ext uri="{FF2B5EF4-FFF2-40B4-BE49-F238E27FC236}">
                <a16:creationId xmlns="" xmlns:a16="http://schemas.microsoft.com/office/drawing/2014/main" id="{07438D39-8800-4223-B06D-73F729AA98B9}"/>
              </a:ext>
            </a:extLst>
          </p:cNvPr>
          <p:cNvPicPr>
            <a:picLocks noChangeAspect="1"/>
          </p:cNvPicPr>
          <p:nvPr/>
        </p:nvPicPr>
        <p:blipFill>
          <a:blip r:embed="rId3"/>
          <a:stretch>
            <a:fillRect/>
          </a:stretch>
        </p:blipFill>
        <p:spPr>
          <a:xfrm>
            <a:off x="762000" y="1705190"/>
            <a:ext cx="3149537" cy="4238410"/>
          </a:xfrm>
          <a:prstGeom prst="rect">
            <a:avLst/>
          </a:prstGeom>
        </p:spPr>
      </p:pic>
      <p:pic>
        <p:nvPicPr>
          <p:cNvPr id="9" name="Picture 8">
            <a:extLst>
              <a:ext uri="{FF2B5EF4-FFF2-40B4-BE49-F238E27FC236}">
                <a16:creationId xmlns="" xmlns:a16="http://schemas.microsoft.com/office/drawing/2014/main" id="{E098BE00-3E39-4A67-BE4B-4EF3F9BE33B8}"/>
              </a:ext>
            </a:extLst>
          </p:cNvPr>
          <p:cNvPicPr>
            <a:picLocks noChangeAspect="1"/>
          </p:cNvPicPr>
          <p:nvPr/>
        </p:nvPicPr>
        <p:blipFill>
          <a:blip r:embed="rId4"/>
          <a:stretch>
            <a:fillRect/>
          </a:stretch>
        </p:blipFill>
        <p:spPr>
          <a:xfrm>
            <a:off x="4114800" y="1752600"/>
            <a:ext cx="3810000" cy="4141303"/>
          </a:xfrm>
          <a:prstGeom prst="rect">
            <a:avLst/>
          </a:prstGeom>
        </p:spPr>
      </p:pic>
    </p:spTree>
    <p:extLst>
      <p:ext uri="{BB962C8B-B14F-4D97-AF65-F5344CB8AC3E}">
        <p14:creationId xmlns:p14="http://schemas.microsoft.com/office/powerpoint/2010/main" val="2286840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71D6B8-9B53-4CA1-AF57-58C7647B5CBD}"/>
              </a:ext>
            </a:extLst>
          </p:cNvPr>
          <p:cNvSpPr>
            <a:spLocks noGrp="1"/>
          </p:cNvSpPr>
          <p:nvPr>
            <p:ph type="title"/>
          </p:nvPr>
        </p:nvSpPr>
        <p:spPr/>
        <p:txBody>
          <a:bodyPr/>
          <a:lstStyle/>
          <a:p>
            <a:r>
              <a:rPr lang="en-US" dirty="0"/>
              <a:t>Functional Testing</a:t>
            </a:r>
          </a:p>
        </p:txBody>
      </p:sp>
      <p:sp>
        <p:nvSpPr>
          <p:cNvPr id="4" name="Footer Placeholder 3">
            <a:extLst>
              <a:ext uri="{FF2B5EF4-FFF2-40B4-BE49-F238E27FC236}">
                <a16:creationId xmlns="" xmlns:a16="http://schemas.microsoft.com/office/drawing/2014/main" id="{C5A07D19-1E70-4F51-8CD1-8C4CE3B48554}"/>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E866C93C-9A51-4917-A5E6-BA8F6BA1DFAF}"/>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Picture 6">
            <a:extLst>
              <a:ext uri="{FF2B5EF4-FFF2-40B4-BE49-F238E27FC236}">
                <a16:creationId xmlns="" xmlns:a16="http://schemas.microsoft.com/office/drawing/2014/main" id="{07438D39-8800-4223-B06D-73F729AA98B9}"/>
              </a:ext>
            </a:extLst>
          </p:cNvPr>
          <p:cNvPicPr>
            <a:picLocks noChangeAspect="1"/>
          </p:cNvPicPr>
          <p:nvPr/>
        </p:nvPicPr>
        <p:blipFill>
          <a:blip r:embed="rId3"/>
          <a:stretch>
            <a:fillRect/>
          </a:stretch>
        </p:blipFill>
        <p:spPr>
          <a:xfrm>
            <a:off x="762000" y="1705190"/>
            <a:ext cx="3149537" cy="4238410"/>
          </a:xfrm>
          <a:prstGeom prst="rect">
            <a:avLst/>
          </a:prstGeom>
        </p:spPr>
      </p:pic>
      <p:pic>
        <p:nvPicPr>
          <p:cNvPr id="3" name="Picture 2">
            <a:extLst>
              <a:ext uri="{FF2B5EF4-FFF2-40B4-BE49-F238E27FC236}">
                <a16:creationId xmlns="" xmlns:a16="http://schemas.microsoft.com/office/drawing/2014/main" id="{D0E7E451-C6E0-49A8-90AE-F3ADC1E04A3F}"/>
              </a:ext>
            </a:extLst>
          </p:cNvPr>
          <p:cNvPicPr>
            <a:picLocks noChangeAspect="1"/>
          </p:cNvPicPr>
          <p:nvPr/>
        </p:nvPicPr>
        <p:blipFill>
          <a:blip r:embed="rId4"/>
          <a:stretch>
            <a:fillRect/>
          </a:stretch>
        </p:blipFill>
        <p:spPr>
          <a:xfrm>
            <a:off x="4724400" y="2638717"/>
            <a:ext cx="809524" cy="780952"/>
          </a:xfrm>
          <a:prstGeom prst="rect">
            <a:avLst/>
          </a:prstGeom>
        </p:spPr>
      </p:pic>
      <p:sp>
        <p:nvSpPr>
          <p:cNvPr id="6" name="TextBox 5">
            <a:extLst>
              <a:ext uri="{FF2B5EF4-FFF2-40B4-BE49-F238E27FC236}">
                <a16:creationId xmlns="" xmlns:a16="http://schemas.microsoft.com/office/drawing/2014/main" id="{3CD11D88-B151-44D8-B8D5-C029F8959699}"/>
              </a:ext>
            </a:extLst>
          </p:cNvPr>
          <p:cNvSpPr txBox="1"/>
          <p:nvPr/>
        </p:nvSpPr>
        <p:spPr>
          <a:xfrm>
            <a:off x="4267200" y="1992868"/>
            <a:ext cx="1828800" cy="400110"/>
          </a:xfrm>
          <a:prstGeom prst="rect">
            <a:avLst/>
          </a:prstGeom>
          <a:noFill/>
        </p:spPr>
        <p:txBody>
          <a:bodyPr wrap="square" rtlCol="0">
            <a:spAutoFit/>
          </a:bodyPr>
          <a:lstStyle/>
          <a:p>
            <a:r>
              <a:rPr lang="en-US" sz="2000" dirty="0"/>
              <a:t>Specification</a:t>
            </a:r>
          </a:p>
        </p:txBody>
      </p:sp>
      <p:pic>
        <p:nvPicPr>
          <p:cNvPr id="8" name="Picture 7">
            <a:extLst>
              <a:ext uri="{FF2B5EF4-FFF2-40B4-BE49-F238E27FC236}">
                <a16:creationId xmlns="" xmlns:a16="http://schemas.microsoft.com/office/drawing/2014/main" id="{9C41436A-CDC9-4B00-AB10-03B6A5F1F603}"/>
              </a:ext>
            </a:extLst>
          </p:cNvPr>
          <p:cNvPicPr>
            <a:picLocks noChangeAspect="1"/>
          </p:cNvPicPr>
          <p:nvPr/>
        </p:nvPicPr>
        <p:blipFill>
          <a:blip r:embed="rId5"/>
          <a:stretch>
            <a:fillRect/>
          </a:stretch>
        </p:blipFill>
        <p:spPr>
          <a:xfrm>
            <a:off x="7079500" y="2694700"/>
            <a:ext cx="733333" cy="714286"/>
          </a:xfrm>
          <a:prstGeom prst="rect">
            <a:avLst/>
          </a:prstGeom>
        </p:spPr>
      </p:pic>
      <p:sp>
        <p:nvSpPr>
          <p:cNvPr id="10" name="TextBox 9">
            <a:extLst>
              <a:ext uri="{FF2B5EF4-FFF2-40B4-BE49-F238E27FC236}">
                <a16:creationId xmlns="" xmlns:a16="http://schemas.microsoft.com/office/drawing/2014/main" id="{4B3F2B99-3656-482A-A54C-2786753944C0}"/>
              </a:ext>
            </a:extLst>
          </p:cNvPr>
          <p:cNvSpPr txBox="1"/>
          <p:nvPr/>
        </p:nvSpPr>
        <p:spPr>
          <a:xfrm>
            <a:off x="6400800" y="1992868"/>
            <a:ext cx="2819400" cy="400110"/>
          </a:xfrm>
          <a:prstGeom prst="rect">
            <a:avLst/>
          </a:prstGeom>
          <a:noFill/>
        </p:spPr>
        <p:txBody>
          <a:bodyPr wrap="square" rtlCol="0">
            <a:spAutoFit/>
          </a:bodyPr>
          <a:lstStyle/>
          <a:p>
            <a:r>
              <a:rPr lang="en-US" sz="2000" dirty="0"/>
              <a:t>Users use the software</a:t>
            </a:r>
          </a:p>
        </p:txBody>
      </p:sp>
    </p:spTree>
    <p:extLst>
      <p:ext uri="{BB962C8B-B14F-4D97-AF65-F5344CB8AC3E}">
        <p14:creationId xmlns:p14="http://schemas.microsoft.com/office/powerpoint/2010/main" val="163936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71D6B8-9B53-4CA1-AF57-58C7647B5CBD}"/>
              </a:ext>
            </a:extLst>
          </p:cNvPr>
          <p:cNvSpPr>
            <a:spLocks noGrp="1"/>
          </p:cNvSpPr>
          <p:nvPr>
            <p:ph type="title"/>
          </p:nvPr>
        </p:nvSpPr>
        <p:spPr/>
        <p:txBody>
          <a:bodyPr/>
          <a:lstStyle/>
          <a:p>
            <a:r>
              <a:rPr lang="en-US" dirty="0"/>
              <a:t>Functional Testing</a:t>
            </a:r>
          </a:p>
        </p:txBody>
      </p:sp>
      <p:sp>
        <p:nvSpPr>
          <p:cNvPr id="4" name="Footer Placeholder 3">
            <a:extLst>
              <a:ext uri="{FF2B5EF4-FFF2-40B4-BE49-F238E27FC236}">
                <a16:creationId xmlns="" xmlns:a16="http://schemas.microsoft.com/office/drawing/2014/main" id="{C5A07D19-1E70-4F51-8CD1-8C4CE3B48554}"/>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E866C93C-9A51-4917-A5E6-BA8F6BA1DFAF}"/>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7" name="Picture 6">
            <a:extLst>
              <a:ext uri="{FF2B5EF4-FFF2-40B4-BE49-F238E27FC236}">
                <a16:creationId xmlns="" xmlns:a16="http://schemas.microsoft.com/office/drawing/2014/main" id="{07438D39-8800-4223-B06D-73F729AA98B9}"/>
              </a:ext>
            </a:extLst>
          </p:cNvPr>
          <p:cNvPicPr>
            <a:picLocks noChangeAspect="1"/>
          </p:cNvPicPr>
          <p:nvPr/>
        </p:nvPicPr>
        <p:blipFill>
          <a:blip r:embed="rId3"/>
          <a:stretch>
            <a:fillRect/>
          </a:stretch>
        </p:blipFill>
        <p:spPr>
          <a:xfrm>
            <a:off x="533400" y="1857590"/>
            <a:ext cx="3149537" cy="4238410"/>
          </a:xfrm>
          <a:prstGeom prst="rect">
            <a:avLst/>
          </a:prstGeom>
        </p:spPr>
      </p:pic>
      <p:pic>
        <p:nvPicPr>
          <p:cNvPr id="3" name="Picture 2">
            <a:extLst>
              <a:ext uri="{FF2B5EF4-FFF2-40B4-BE49-F238E27FC236}">
                <a16:creationId xmlns="" xmlns:a16="http://schemas.microsoft.com/office/drawing/2014/main" id="{9DAD68CD-0DDE-4262-8990-9373DB360EF3}"/>
              </a:ext>
            </a:extLst>
          </p:cNvPr>
          <p:cNvPicPr>
            <a:picLocks noChangeAspect="1"/>
          </p:cNvPicPr>
          <p:nvPr/>
        </p:nvPicPr>
        <p:blipFill>
          <a:blip r:embed="rId4"/>
          <a:stretch>
            <a:fillRect/>
          </a:stretch>
        </p:blipFill>
        <p:spPr>
          <a:xfrm>
            <a:off x="3886200" y="1524000"/>
            <a:ext cx="4950593" cy="4089093"/>
          </a:xfrm>
          <a:prstGeom prst="rect">
            <a:avLst/>
          </a:prstGeom>
        </p:spPr>
      </p:pic>
    </p:spTree>
    <p:extLst>
      <p:ext uri="{BB962C8B-B14F-4D97-AF65-F5344CB8AC3E}">
        <p14:creationId xmlns:p14="http://schemas.microsoft.com/office/powerpoint/2010/main" val="1987555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C7E645-4E63-4633-9B42-B97B411EF3FD}"/>
              </a:ext>
            </a:extLst>
          </p:cNvPr>
          <p:cNvSpPr>
            <a:spLocks noGrp="1"/>
          </p:cNvSpPr>
          <p:nvPr>
            <p:ph type="title"/>
          </p:nvPr>
        </p:nvSpPr>
        <p:spPr>
          <a:xfrm>
            <a:off x="457200" y="457200"/>
            <a:ext cx="8229600" cy="819912"/>
          </a:xfrm>
        </p:spPr>
        <p:txBody>
          <a:bodyPr>
            <a:noAutofit/>
          </a:bodyPr>
          <a:lstStyle/>
          <a:p>
            <a:r>
              <a:rPr lang="en-US" sz="4000" dirty="0"/>
              <a:t>Functional Testing – Characteristics</a:t>
            </a:r>
          </a:p>
        </p:txBody>
      </p:sp>
      <p:sp>
        <p:nvSpPr>
          <p:cNvPr id="4" name="Footer Placeholder 3">
            <a:extLst>
              <a:ext uri="{FF2B5EF4-FFF2-40B4-BE49-F238E27FC236}">
                <a16:creationId xmlns="" xmlns:a16="http://schemas.microsoft.com/office/drawing/2014/main" id="{0CC05F28-25A0-46FB-886C-727DA26F5CA7}"/>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978AEF0C-559A-4B8E-98F4-02E2248130C7}"/>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5">
            <a:extLst>
              <a:ext uri="{FF2B5EF4-FFF2-40B4-BE49-F238E27FC236}">
                <a16:creationId xmlns="" xmlns:a16="http://schemas.microsoft.com/office/drawing/2014/main" id="{F9FB67D1-9636-421C-8766-A76C4B0DE22A}"/>
              </a:ext>
            </a:extLst>
          </p:cNvPr>
          <p:cNvPicPr>
            <a:picLocks noChangeAspect="1"/>
          </p:cNvPicPr>
          <p:nvPr/>
        </p:nvPicPr>
        <p:blipFill>
          <a:blip r:embed="rId3"/>
          <a:stretch>
            <a:fillRect/>
          </a:stretch>
        </p:blipFill>
        <p:spPr>
          <a:xfrm>
            <a:off x="133571" y="1447800"/>
            <a:ext cx="1771429" cy="1771429"/>
          </a:xfrm>
          <a:prstGeom prst="rect">
            <a:avLst/>
          </a:prstGeom>
        </p:spPr>
      </p:pic>
      <p:pic>
        <p:nvPicPr>
          <p:cNvPr id="7" name="Picture 6">
            <a:extLst>
              <a:ext uri="{FF2B5EF4-FFF2-40B4-BE49-F238E27FC236}">
                <a16:creationId xmlns="" xmlns:a16="http://schemas.microsoft.com/office/drawing/2014/main" id="{10D9A760-E1CB-4DE2-82B2-AC857FC90C66}"/>
              </a:ext>
            </a:extLst>
          </p:cNvPr>
          <p:cNvPicPr>
            <a:picLocks noChangeAspect="1"/>
          </p:cNvPicPr>
          <p:nvPr/>
        </p:nvPicPr>
        <p:blipFill>
          <a:blip r:embed="rId4"/>
          <a:stretch>
            <a:fillRect/>
          </a:stretch>
        </p:blipFill>
        <p:spPr>
          <a:xfrm>
            <a:off x="1905000" y="1428971"/>
            <a:ext cx="1752381" cy="1771429"/>
          </a:xfrm>
          <a:prstGeom prst="rect">
            <a:avLst/>
          </a:prstGeom>
        </p:spPr>
      </p:pic>
      <p:pic>
        <p:nvPicPr>
          <p:cNvPr id="8" name="Picture 7">
            <a:extLst>
              <a:ext uri="{FF2B5EF4-FFF2-40B4-BE49-F238E27FC236}">
                <a16:creationId xmlns="" xmlns:a16="http://schemas.microsoft.com/office/drawing/2014/main" id="{DE30829C-B774-4CBA-829B-068853EFE299}"/>
              </a:ext>
            </a:extLst>
          </p:cNvPr>
          <p:cNvPicPr>
            <a:picLocks noChangeAspect="1"/>
          </p:cNvPicPr>
          <p:nvPr/>
        </p:nvPicPr>
        <p:blipFill>
          <a:blip r:embed="rId5"/>
          <a:stretch>
            <a:fillRect/>
          </a:stretch>
        </p:blipFill>
        <p:spPr>
          <a:xfrm>
            <a:off x="3657600" y="1476179"/>
            <a:ext cx="1809524" cy="1752381"/>
          </a:xfrm>
          <a:prstGeom prst="rect">
            <a:avLst/>
          </a:prstGeom>
        </p:spPr>
      </p:pic>
      <p:pic>
        <p:nvPicPr>
          <p:cNvPr id="9" name="Picture 8">
            <a:extLst>
              <a:ext uri="{FF2B5EF4-FFF2-40B4-BE49-F238E27FC236}">
                <a16:creationId xmlns="" xmlns:a16="http://schemas.microsoft.com/office/drawing/2014/main" id="{120F54A7-0BA1-4325-A3D4-30777974D522}"/>
              </a:ext>
            </a:extLst>
          </p:cNvPr>
          <p:cNvPicPr>
            <a:picLocks noChangeAspect="1"/>
          </p:cNvPicPr>
          <p:nvPr/>
        </p:nvPicPr>
        <p:blipFill>
          <a:blip r:embed="rId6"/>
          <a:stretch>
            <a:fillRect/>
          </a:stretch>
        </p:blipFill>
        <p:spPr>
          <a:xfrm>
            <a:off x="5458048" y="1371600"/>
            <a:ext cx="1780952" cy="1809524"/>
          </a:xfrm>
          <a:prstGeom prst="rect">
            <a:avLst/>
          </a:prstGeom>
        </p:spPr>
      </p:pic>
      <p:pic>
        <p:nvPicPr>
          <p:cNvPr id="10" name="Picture 9">
            <a:extLst>
              <a:ext uri="{FF2B5EF4-FFF2-40B4-BE49-F238E27FC236}">
                <a16:creationId xmlns="" xmlns:a16="http://schemas.microsoft.com/office/drawing/2014/main" id="{93841E3D-207F-4FA6-8322-C285BAE3890A}"/>
              </a:ext>
            </a:extLst>
          </p:cNvPr>
          <p:cNvPicPr>
            <a:picLocks noChangeAspect="1"/>
          </p:cNvPicPr>
          <p:nvPr/>
        </p:nvPicPr>
        <p:blipFill>
          <a:blip r:embed="rId7"/>
          <a:stretch>
            <a:fillRect/>
          </a:stretch>
        </p:blipFill>
        <p:spPr>
          <a:xfrm>
            <a:off x="7239000" y="1447800"/>
            <a:ext cx="1723810" cy="1742857"/>
          </a:xfrm>
          <a:prstGeom prst="rect">
            <a:avLst/>
          </a:prstGeom>
        </p:spPr>
      </p:pic>
      <p:sp>
        <p:nvSpPr>
          <p:cNvPr id="11" name="TextBox 10">
            <a:extLst>
              <a:ext uri="{FF2B5EF4-FFF2-40B4-BE49-F238E27FC236}">
                <a16:creationId xmlns="" xmlns:a16="http://schemas.microsoft.com/office/drawing/2014/main" id="{82F98F35-3A30-4F76-A115-AF5431A6671B}"/>
              </a:ext>
            </a:extLst>
          </p:cNvPr>
          <p:cNvSpPr txBox="1"/>
          <p:nvPr/>
        </p:nvSpPr>
        <p:spPr>
          <a:xfrm>
            <a:off x="152400" y="3429000"/>
            <a:ext cx="1752600" cy="1600438"/>
          </a:xfrm>
          <a:prstGeom prst="rect">
            <a:avLst/>
          </a:prstGeom>
          <a:noFill/>
        </p:spPr>
        <p:txBody>
          <a:bodyPr wrap="square" rtlCol="0">
            <a:spAutoFit/>
          </a:bodyPr>
          <a:lstStyle/>
          <a:p>
            <a:r>
              <a:rPr lang="en-US" b="1" dirty="0"/>
              <a:t>SUITABILITY</a:t>
            </a:r>
          </a:p>
          <a:p>
            <a:r>
              <a:rPr lang="en-US" sz="2000" dirty="0"/>
              <a:t>Suitability of </a:t>
            </a:r>
            <a:r>
              <a:rPr lang="en-US" sz="2000" b="1" dirty="0"/>
              <a:t>software</a:t>
            </a:r>
            <a:r>
              <a:rPr lang="en-US" sz="2000" dirty="0"/>
              <a:t> for the </a:t>
            </a:r>
            <a:r>
              <a:rPr lang="en-US" sz="2000" b="1" dirty="0"/>
              <a:t>user’s need</a:t>
            </a:r>
            <a:endParaRPr lang="en-US" b="1" dirty="0"/>
          </a:p>
        </p:txBody>
      </p:sp>
      <p:sp>
        <p:nvSpPr>
          <p:cNvPr id="12" name="TextBox 11">
            <a:extLst>
              <a:ext uri="{FF2B5EF4-FFF2-40B4-BE49-F238E27FC236}">
                <a16:creationId xmlns="" xmlns:a16="http://schemas.microsoft.com/office/drawing/2014/main" id="{DC111BDD-2DE4-4191-BB54-A675E926F4A3}"/>
              </a:ext>
            </a:extLst>
          </p:cNvPr>
          <p:cNvSpPr txBox="1"/>
          <p:nvPr/>
        </p:nvSpPr>
        <p:spPr>
          <a:xfrm>
            <a:off x="3838769" y="3429000"/>
            <a:ext cx="1676400" cy="2800767"/>
          </a:xfrm>
          <a:prstGeom prst="rect">
            <a:avLst/>
          </a:prstGeom>
          <a:noFill/>
        </p:spPr>
        <p:txBody>
          <a:bodyPr wrap="square" rtlCol="0">
            <a:spAutoFit/>
          </a:bodyPr>
          <a:lstStyle/>
          <a:p>
            <a:r>
              <a:rPr lang="en-US" b="1" dirty="0"/>
              <a:t>SECURITY</a:t>
            </a:r>
          </a:p>
          <a:p>
            <a:r>
              <a:rPr lang="en-US" sz="2000" dirty="0"/>
              <a:t>Prevention of accidental or deliberate </a:t>
            </a:r>
            <a:r>
              <a:rPr lang="en-US" sz="2000" b="1" dirty="0"/>
              <a:t>unauthorized access </a:t>
            </a:r>
            <a:r>
              <a:rPr lang="en-US" sz="2000" dirty="0"/>
              <a:t>to program and data</a:t>
            </a:r>
            <a:endParaRPr lang="en-US" dirty="0"/>
          </a:p>
          <a:p>
            <a:endParaRPr lang="en-US" b="1" dirty="0"/>
          </a:p>
        </p:txBody>
      </p:sp>
      <p:sp>
        <p:nvSpPr>
          <p:cNvPr id="13" name="TextBox 12">
            <a:extLst>
              <a:ext uri="{FF2B5EF4-FFF2-40B4-BE49-F238E27FC236}">
                <a16:creationId xmlns="" xmlns:a16="http://schemas.microsoft.com/office/drawing/2014/main" id="{130407F8-112C-4509-83DE-1B2D71190447}"/>
              </a:ext>
            </a:extLst>
          </p:cNvPr>
          <p:cNvSpPr txBox="1"/>
          <p:nvPr/>
        </p:nvSpPr>
        <p:spPr>
          <a:xfrm>
            <a:off x="5486400" y="3408783"/>
            <a:ext cx="1628552" cy="1877437"/>
          </a:xfrm>
          <a:prstGeom prst="rect">
            <a:avLst/>
          </a:prstGeom>
          <a:noFill/>
        </p:spPr>
        <p:txBody>
          <a:bodyPr wrap="square" rtlCol="0">
            <a:spAutoFit/>
          </a:bodyPr>
          <a:lstStyle/>
          <a:p>
            <a:r>
              <a:rPr lang="en-US" b="1" dirty="0"/>
              <a:t>ACCURACY</a:t>
            </a:r>
          </a:p>
          <a:p>
            <a:r>
              <a:rPr lang="en-US" sz="2000" dirty="0"/>
              <a:t>Accuracy of the </a:t>
            </a:r>
            <a:r>
              <a:rPr lang="en-US" sz="2000" b="1" dirty="0"/>
              <a:t>results</a:t>
            </a:r>
            <a:r>
              <a:rPr lang="en-US" sz="2000" dirty="0"/>
              <a:t> provided by the software</a:t>
            </a:r>
            <a:endParaRPr lang="en-US" dirty="0"/>
          </a:p>
          <a:p>
            <a:endParaRPr lang="en-US" b="1" dirty="0"/>
          </a:p>
        </p:txBody>
      </p:sp>
      <p:sp>
        <p:nvSpPr>
          <p:cNvPr id="14" name="TextBox 13">
            <a:extLst>
              <a:ext uri="{FF2B5EF4-FFF2-40B4-BE49-F238E27FC236}">
                <a16:creationId xmlns="" xmlns:a16="http://schemas.microsoft.com/office/drawing/2014/main" id="{00252503-59D6-4298-B58C-69B9EABB9B99}"/>
              </a:ext>
            </a:extLst>
          </p:cNvPr>
          <p:cNvSpPr txBox="1"/>
          <p:nvPr/>
        </p:nvSpPr>
        <p:spPr>
          <a:xfrm>
            <a:off x="7114952" y="3399024"/>
            <a:ext cx="2029048" cy="2523768"/>
          </a:xfrm>
          <a:prstGeom prst="rect">
            <a:avLst/>
          </a:prstGeom>
          <a:noFill/>
        </p:spPr>
        <p:txBody>
          <a:bodyPr wrap="square" rtlCol="0">
            <a:spAutoFit/>
          </a:bodyPr>
          <a:lstStyle/>
          <a:p>
            <a:r>
              <a:rPr lang="en-US" b="1" dirty="0"/>
              <a:t>COMPLIANCE</a:t>
            </a:r>
          </a:p>
          <a:p>
            <a:r>
              <a:rPr lang="en-US" sz="2000" dirty="0"/>
              <a:t>Compliance with </a:t>
            </a:r>
            <a:r>
              <a:rPr lang="en-US" sz="2000" b="1" dirty="0"/>
              <a:t>standards, conventions, regulations, law</a:t>
            </a:r>
            <a:r>
              <a:rPr lang="en-US" sz="2000" dirty="0"/>
              <a:t> and similar </a:t>
            </a:r>
            <a:r>
              <a:rPr lang="en-US" sz="2000" b="1" dirty="0"/>
              <a:t>rules</a:t>
            </a:r>
            <a:r>
              <a:rPr lang="en-US" sz="2000" dirty="0"/>
              <a:t> in relation to functionality</a:t>
            </a:r>
            <a:endParaRPr lang="en-US" b="1" dirty="0"/>
          </a:p>
        </p:txBody>
      </p:sp>
      <p:sp>
        <p:nvSpPr>
          <p:cNvPr id="15" name="TextBox 14">
            <a:extLst>
              <a:ext uri="{FF2B5EF4-FFF2-40B4-BE49-F238E27FC236}">
                <a16:creationId xmlns="" xmlns:a16="http://schemas.microsoft.com/office/drawing/2014/main" id="{2221EC90-BCE5-4479-BD43-CC3120E1FCF0}"/>
              </a:ext>
            </a:extLst>
          </p:cNvPr>
          <p:cNvSpPr txBox="1"/>
          <p:nvPr/>
        </p:nvSpPr>
        <p:spPr>
          <a:xfrm>
            <a:off x="1905000" y="3427274"/>
            <a:ext cx="1752381" cy="1846659"/>
          </a:xfrm>
          <a:prstGeom prst="rect">
            <a:avLst/>
          </a:prstGeom>
          <a:noFill/>
        </p:spPr>
        <p:txBody>
          <a:bodyPr wrap="square" rtlCol="0">
            <a:spAutoFit/>
          </a:bodyPr>
          <a:lstStyle/>
          <a:p>
            <a:r>
              <a:rPr lang="en-US" sz="1600" b="1" dirty="0"/>
              <a:t>INTEROPERABI</a:t>
            </a:r>
          </a:p>
          <a:p>
            <a:r>
              <a:rPr lang="en-US" sz="2000" dirty="0"/>
              <a:t>Interaction of the software with </a:t>
            </a:r>
            <a:r>
              <a:rPr lang="en-US" sz="2000" b="1" dirty="0"/>
              <a:t>other system</a:t>
            </a:r>
            <a:endParaRPr lang="en-US" b="1" dirty="0"/>
          </a:p>
          <a:p>
            <a:endParaRPr lang="en-US" b="1" dirty="0"/>
          </a:p>
        </p:txBody>
      </p:sp>
    </p:spTree>
    <p:extLst>
      <p:ext uri="{BB962C8B-B14F-4D97-AF65-F5344CB8AC3E}">
        <p14:creationId xmlns:p14="http://schemas.microsoft.com/office/powerpoint/2010/main" val="314274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30DCEC-CAD5-4A9D-9C2F-E73618B5164F}"/>
              </a:ext>
            </a:extLst>
          </p:cNvPr>
          <p:cNvSpPr>
            <a:spLocks noGrp="1"/>
          </p:cNvSpPr>
          <p:nvPr>
            <p:ph type="title"/>
          </p:nvPr>
        </p:nvSpPr>
        <p:spPr/>
        <p:txBody>
          <a:bodyPr>
            <a:normAutofit fontScale="90000"/>
          </a:bodyPr>
          <a:lstStyle/>
          <a:p>
            <a:r>
              <a:rPr lang="en-US" sz="5400" dirty="0"/>
              <a:t>Functional Testing Types</a:t>
            </a:r>
            <a:endParaRPr lang="en-US" dirty="0"/>
          </a:p>
        </p:txBody>
      </p:sp>
      <p:pic>
        <p:nvPicPr>
          <p:cNvPr id="6" name="Content Placeholder 5">
            <a:extLst>
              <a:ext uri="{FF2B5EF4-FFF2-40B4-BE49-F238E27FC236}">
                <a16:creationId xmlns="" xmlns:a16="http://schemas.microsoft.com/office/drawing/2014/main" id="{C530FA22-58A0-4AE7-9FB6-8D4C5F06A259}"/>
              </a:ext>
            </a:extLst>
          </p:cNvPr>
          <p:cNvPicPr>
            <a:picLocks noGrp="1" noChangeAspect="1"/>
          </p:cNvPicPr>
          <p:nvPr>
            <p:ph idx="1"/>
          </p:nvPr>
        </p:nvPicPr>
        <p:blipFill>
          <a:blip r:embed="rId3"/>
          <a:stretch>
            <a:fillRect/>
          </a:stretch>
        </p:blipFill>
        <p:spPr>
          <a:xfrm>
            <a:off x="1828800" y="2286000"/>
            <a:ext cx="2114286" cy="1342857"/>
          </a:xfrm>
          <a:prstGeom prst="rect">
            <a:avLst/>
          </a:prstGeom>
        </p:spPr>
      </p:pic>
      <p:sp>
        <p:nvSpPr>
          <p:cNvPr id="4" name="Footer Placeholder 3">
            <a:extLst>
              <a:ext uri="{FF2B5EF4-FFF2-40B4-BE49-F238E27FC236}">
                <a16:creationId xmlns="" xmlns:a16="http://schemas.microsoft.com/office/drawing/2014/main" id="{A874AB21-E129-4416-8329-4483E1026392}"/>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537006B8-0FA2-467F-AB4C-64823E6D6F56}"/>
              </a:ext>
            </a:extLst>
          </p:cNvPr>
          <p:cNvSpPr>
            <a:spLocks noGrp="1"/>
          </p:cNvSpPr>
          <p:nvPr>
            <p:ph type="sldNum" sz="quarter" idx="12"/>
          </p:nvPr>
        </p:nvSpPr>
        <p:spPr/>
        <p:txBody>
          <a:bodyPr/>
          <a:lstStyle/>
          <a:p>
            <a:fld id="{B6F15528-21DE-4FAA-801E-634DDDAF4B2B}" type="slidenum">
              <a:rPr lang="en-US" smtClean="0"/>
              <a:pPr/>
              <a:t>15</a:t>
            </a:fld>
            <a:endParaRPr lang="en-US"/>
          </a:p>
        </p:txBody>
      </p:sp>
      <p:pic>
        <p:nvPicPr>
          <p:cNvPr id="7" name="Picture 6">
            <a:extLst>
              <a:ext uri="{FF2B5EF4-FFF2-40B4-BE49-F238E27FC236}">
                <a16:creationId xmlns="" xmlns:a16="http://schemas.microsoft.com/office/drawing/2014/main" id="{4262E5D5-5BC1-4515-9FE0-60FB354D2C57}"/>
              </a:ext>
            </a:extLst>
          </p:cNvPr>
          <p:cNvPicPr>
            <a:picLocks noChangeAspect="1"/>
          </p:cNvPicPr>
          <p:nvPr/>
        </p:nvPicPr>
        <p:blipFill>
          <a:blip r:embed="rId4"/>
          <a:stretch>
            <a:fillRect/>
          </a:stretch>
        </p:blipFill>
        <p:spPr>
          <a:xfrm>
            <a:off x="4734171" y="2266900"/>
            <a:ext cx="1971429" cy="1371429"/>
          </a:xfrm>
          <a:prstGeom prst="rect">
            <a:avLst/>
          </a:prstGeom>
        </p:spPr>
      </p:pic>
      <p:grpSp>
        <p:nvGrpSpPr>
          <p:cNvPr id="12" name="Group 11">
            <a:extLst>
              <a:ext uri="{FF2B5EF4-FFF2-40B4-BE49-F238E27FC236}">
                <a16:creationId xmlns="" xmlns:a16="http://schemas.microsoft.com/office/drawing/2014/main" id="{668AB7B2-A900-4B65-843A-B566D8233678}"/>
              </a:ext>
            </a:extLst>
          </p:cNvPr>
          <p:cNvGrpSpPr/>
          <p:nvPr/>
        </p:nvGrpSpPr>
        <p:grpSpPr>
          <a:xfrm>
            <a:off x="778755" y="4553778"/>
            <a:ext cx="5012445" cy="1389822"/>
            <a:chOff x="778755" y="4553778"/>
            <a:chExt cx="5012445" cy="1389822"/>
          </a:xfrm>
        </p:grpSpPr>
        <p:pic>
          <p:nvPicPr>
            <p:cNvPr id="8" name="Picture 7">
              <a:extLst>
                <a:ext uri="{FF2B5EF4-FFF2-40B4-BE49-F238E27FC236}">
                  <a16:creationId xmlns="" xmlns:a16="http://schemas.microsoft.com/office/drawing/2014/main" id="{3D07282D-0557-4D72-B047-68261E188340}"/>
                </a:ext>
              </a:extLst>
            </p:cNvPr>
            <p:cNvPicPr>
              <a:picLocks noChangeAspect="1"/>
            </p:cNvPicPr>
            <p:nvPr/>
          </p:nvPicPr>
          <p:blipFill>
            <a:blip r:embed="rId5"/>
            <a:stretch>
              <a:fillRect/>
            </a:stretch>
          </p:blipFill>
          <p:spPr>
            <a:xfrm>
              <a:off x="778755" y="4591219"/>
              <a:ext cx="1857143" cy="1352381"/>
            </a:xfrm>
            <a:prstGeom prst="rect">
              <a:avLst/>
            </a:prstGeom>
          </p:spPr>
        </p:pic>
        <p:pic>
          <p:nvPicPr>
            <p:cNvPr id="9" name="Picture 8">
              <a:extLst>
                <a:ext uri="{FF2B5EF4-FFF2-40B4-BE49-F238E27FC236}">
                  <a16:creationId xmlns="" xmlns:a16="http://schemas.microsoft.com/office/drawing/2014/main" id="{48CE4198-200A-4536-93A4-A116617B194A}"/>
                </a:ext>
              </a:extLst>
            </p:cNvPr>
            <p:cNvPicPr>
              <a:picLocks noChangeAspect="1"/>
            </p:cNvPicPr>
            <p:nvPr/>
          </p:nvPicPr>
          <p:blipFill>
            <a:blip r:embed="rId6"/>
            <a:stretch>
              <a:fillRect/>
            </a:stretch>
          </p:blipFill>
          <p:spPr>
            <a:xfrm>
              <a:off x="3905486" y="4553778"/>
              <a:ext cx="1885714" cy="1323810"/>
            </a:xfrm>
            <a:prstGeom prst="rect">
              <a:avLst/>
            </a:prstGeom>
          </p:spPr>
        </p:pic>
      </p:grpSp>
      <p:pic>
        <p:nvPicPr>
          <p:cNvPr id="14" name="Picture 13">
            <a:extLst>
              <a:ext uri="{FF2B5EF4-FFF2-40B4-BE49-F238E27FC236}">
                <a16:creationId xmlns="" xmlns:a16="http://schemas.microsoft.com/office/drawing/2014/main" id="{3FA4968A-37A8-415E-8576-3B9DEC5EE905}"/>
              </a:ext>
            </a:extLst>
          </p:cNvPr>
          <p:cNvPicPr>
            <a:picLocks noChangeAspect="1"/>
          </p:cNvPicPr>
          <p:nvPr/>
        </p:nvPicPr>
        <p:blipFill>
          <a:blip r:embed="rId5"/>
          <a:stretch>
            <a:fillRect/>
          </a:stretch>
        </p:blipFill>
        <p:spPr>
          <a:xfrm>
            <a:off x="831534" y="4561806"/>
            <a:ext cx="1857143" cy="1352381"/>
          </a:xfrm>
          <a:prstGeom prst="rect">
            <a:avLst/>
          </a:prstGeom>
        </p:spPr>
      </p:pic>
      <p:pic>
        <p:nvPicPr>
          <p:cNvPr id="16" name="Picture 15">
            <a:extLst>
              <a:ext uri="{FF2B5EF4-FFF2-40B4-BE49-F238E27FC236}">
                <a16:creationId xmlns="" xmlns:a16="http://schemas.microsoft.com/office/drawing/2014/main" id="{79E7BC46-CDCF-4337-9237-14CF01180039}"/>
              </a:ext>
            </a:extLst>
          </p:cNvPr>
          <p:cNvPicPr>
            <a:picLocks noChangeAspect="1"/>
          </p:cNvPicPr>
          <p:nvPr/>
        </p:nvPicPr>
        <p:blipFill>
          <a:blip r:embed="rId7"/>
          <a:stretch>
            <a:fillRect/>
          </a:stretch>
        </p:blipFill>
        <p:spPr>
          <a:xfrm>
            <a:off x="6743943" y="4524364"/>
            <a:ext cx="1942857" cy="1323810"/>
          </a:xfrm>
          <a:prstGeom prst="rect">
            <a:avLst/>
          </a:prstGeom>
        </p:spPr>
      </p:pic>
      <p:sp>
        <p:nvSpPr>
          <p:cNvPr id="17" name="TextBox 16">
            <a:extLst>
              <a:ext uri="{FF2B5EF4-FFF2-40B4-BE49-F238E27FC236}">
                <a16:creationId xmlns="" xmlns:a16="http://schemas.microsoft.com/office/drawing/2014/main" id="{47FA8901-ED37-4178-82CA-4BE6912A7CBE}"/>
              </a:ext>
            </a:extLst>
          </p:cNvPr>
          <p:cNvSpPr txBox="1"/>
          <p:nvPr/>
        </p:nvSpPr>
        <p:spPr>
          <a:xfrm>
            <a:off x="1828800" y="1676399"/>
            <a:ext cx="2114286" cy="400110"/>
          </a:xfrm>
          <a:prstGeom prst="rect">
            <a:avLst/>
          </a:prstGeom>
          <a:noFill/>
        </p:spPr>
        <p:txBody>
          <a:bodyPr wrap="square" rtlCol="0">
            <a:spAutoFit/>
          </a:bodyPr>
          <a:lstStyle/>
          <a:p>
            <a:r>
              <a:rPr lang="en-US" sz="2000" b="1" dirty="0"/>
              <a:t>Function Testing</a:t>
            </a:r>
          </a:p>
        </p:txBody>
      </p:sp>
      <p:sp>
        <p:nvSpPr>
          <p:cNvPr id="18" name="TextBox 17">
            <a:extLst>
              <a:ext uri="{FF2B5EF4-FFF2-40B4-BE49-F238E27FC236}">
                <a16:creationId xmlns="" xmlns:a16="http://schemas.microsoft.com/office/drawing/2014/main" id="{C51FBCB4-7017-45D6-A169-9C7D679E5FAB}"/>
              </a:ext>
            </a:extLst>
          </p:cNvPr>
          <p:cNvSpPr txBox="1"/>
          <p:nvPr/>
        </p:nvSpPr>
        <p:spPr>
          <a:xfrm>
            <a:off x="4419600" y="1676400"/>
            <a:ext cx="2696085" cy="400110"/>
          </a:xfrm>
          <a:prstGeom prst="rect">
            <a:avLst/>
          </a:prstGeom>
          <a:noFill/>
        </p:spPr>
        <p:txBody>
          <a:bodyPr wrap="square" rtlCol="0">
            <a:spAutoFit/>
          </a:bodyPr>
          <a:lstStyle/>
          <a:p>
            <a:r>
              <a:rPr lang="en-US" sz="2000" b="1" dirty="0"/>
              <a:t>User Interface Testing</a:t>
            </a:r>
          </a:p>
        </p:txBody>
      </p:sp>
      <p:sp>
        <p:nvSpPr>
          <p:cNvPr id="19" name="TextBox 18">
            <a:extLst>
              <a:ext uri="{FF2B5EF4-FFF2-40B4-BE49-F238E27FC236}">
                <a16:creationId xmlns="" xmlns:a16="http://schemas.microsoft.com/office/drawing/2014/main" id="{D2641CF4-249C-471B-A453-EEA3966F3974}"/>
              </a:ext>
            </a:extLst>
          </p:cNvPr>
          <p:cNvSpPr txBox="1"/>
          <p:nvPr/>
        </p:nvSpPr>
        <p:spPr>
          <a:xfrm>
            <a:off x="705114" y="3867090"/>
            <a:ext cx="2114286" cy="707886"/>
          </a:xfrm>
          <a:prstGeom prst="rect">
            <a:avLst/>
          </a:prstGeom>
          <a:noFill/>
        </p:spPr>
        <p:txBody>
          <a:bodyPr wrap="square" rtlCol="0">
            <a:spAutoFit/>
          </a:bodyPr>
          <a:lstStyle/>
          <a:p>
            <a:r>
              <a:rPr lang="en-US" sz="2000" b="1" dirty="0"/>
              <a:t>Data &amp; Database Integrity Testing</a:t>
            </a:r>
          </a:p>
        </p:txBody>
      </p:sp>
      <p:sp>
        <p:nvSpPr>
          <p:cNvPr id="20" name="TextBox 19">
            <a:extLst>
              <a:ext uri="{FF2B5EF4-FFF2-40B4-BE49-F238E27FC236}">
                <a16:creationId xmlns="" xmlns:a16="http://schemas.microsoft.com/office/drawing/2014/main" id="{CF8E3603-D776-4AD9-A5FE-11CBE78AE97A}"/>
              </a:ext>
            </a:extLst>
          </p:cNvPr>
          <p:cNvSpPr txBox="1"/>
          <p:nvPr/>
        </p:nvSpPr>
        <p:spPr>
          <a:xfrm>
            <a:off x="3352800" y="3865983"/>
            <a:ext cx="2667000" cy="400110"/>
          </a:xfrm>
          <a:prstGeom prst="rect">
            <a:avLst/>
          </a:prstGeom>
          <a:noFill/>
        </p:spPr>
        <p:txBody>
          <a:bodyPr wrap="square" rtlCol="0">
            <a:spAutoFit/>
          </a:bodyPr>
          <a:lstStyle/>
          <a:p>
            <a:r>
              <a:rPr lang="en-US" sz="2000" b="1" dirty="0"/>
              <a:t>Business Cycle Testing</a:t>
            </a:r>
          </a:p>
        </p:txBody>
      </p:sp>
      <p:sp>
        <p:nvSpPr>
          <p:cNvPr id="21" name="TextBox 20">
            <a:extLst>
              <a:ext uri="{FF2B5EF4-FFF2-40B4-BE49-F238E27FC236}">
                <a16:creationId xmlns="" xmlns:a16="http://schemas.microsoft.com/office/drawing/2014/main" id="{BD1215A7-B327-4547-9D72-07D250B4388F}"/>
              </a:ext>
            </a:extLst>
          </p:cNvPr>
          <p:cNvSpPr txBox="1"/>
          <p:nvPr/>
        </p:nvSpPr>
        <p:spPr>
          <a:xfrm>
            <a:off x="6191513" y="3867090"/>
            <a:ext cx="2696085" cy="400110"/>
          </a:xfrm>
          <a:prstGeom prst="rect">
            <a:avLst/>
          </a:prstGeom>
          <a:noFill/>
        </p:spPr>
        <p:txBody>
          <a:bodyPr wrap="square" rtlCol="0">
            <a:spAutoFit/>
          </a:bodyPr>
          <a:lstStyle/>
          <a:p>
            <a:r>
              <a:rPr lang="en-US" sz="2000" b="1" dirty="0"/>
              <a:t>Access Control Testing</a:t>
            </a:r>
          </a:p>
        </p:txBody>
      </p:sp>
    </p:spTree>
    <p:extLst>
      <p:ext uri="{BB962C8B-B14F-4D97-AF65-F5344CB8AC3E}">
        <p14:creationId xmlns:p14="http://schemas.microsoft.com/office/powerpoint/2010/main" val="1952245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8543F-7190-4FF3-9011-4BD2AD0D80C8}"/>
              </a:ext>
            </a:extLst>
          </p:cNvPr>
          <p:cNvSpPr>
            <a:spLocks noGrp="1"/>
          </p:cNvSpPr>
          <p:nvPr>
            <p:ph type="title"/>
          </p:nvPr>
        </p:nvSpPr>
        <p:spPr>
          <a:xfrm>
            <a:off x="2057400" y="533400"/>
            <a:ext cx="6629400" cy="819912"/>
          </a:xfrm>
        </p:spPr>
        <p:txBody>
          <a:bodyPr/>
          <a:lstStyle/>
          <a:p>
            <a:r>
              <a:rPr lang="en-US" dirty="0"/>
              <a:t>Function Testing</a:t>
            </a:r>
          </a:p>
        </p:txBody>
      </p:sp>
      <p:sp>
        <p:nvSpPr>
          <p:cNvPr id="4" name="Footer Placeholder 3">
            <a:extLst>
              <a:ext uri="{FF2B5EF4-FFF2-40B4-BE49-F238E27FC236}">
                <a16:creationId xmlns="" xmlns:a16="http://schemas.microsoft.com/office/drawing/2014/main" id="{781D888F-4552-446F-B060-D00EE3FB910E}"/>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EAB053BB-1238-4F18-A4B9-6F0EDD585931}"/>
              </a:ext>
            </a:extLst>
          </p:cNvPr>
          <p:cNvSpPr>
            <a:spLocks noGrp="1"/>
          </p:cNvSpPr>
          <p:nvPr>
            <p:ph type="sldNum" sz="quarter" idx="12"/>
          </p:nvPr>
        </p:nvSpPr>
        <p:spPr/>
        <p:txBody>
          <a:bodyPr/>
          <a:lstStyle/>
          <a:p>
            <a:fld id="{B6F15528-21DE-4FAA-801E-634DDDAF4B2B}" type="slidenum">
              <a:rPr lang="en-US" smtClean="0"/>
              <a:pPr/>
              <a:t>16</a:t>
            </a:fld>
            <a:endParaRPr lang="en-US"/>
          </a:p>
        </p:txBody>
      </p:sp>
      <p:pic>
        <p:nvPicPr>
          <p:cNvPr id="6" name="Picture 5">
            <a:extLst>
              <a:ext uri="{FF2B5EF4-FFF2-40B4-BE49-F238E27FC236}">
                <a16:creationId xmlns="" xmlns:a16="http://schemas.microsoft.com/office/drawing/2014/main" id="{D4792DAB-C250-422E-A3AB-52AD53DF5DF7}"/>
              </a:ext>
            </a:extLst>
          </p:cNvPr>
          <p:cNvPicPr>
            <a:picLocks noChangeAspect="1"/>
          </p:cNvPicPr>
          <p:nvPr/>
        </p:nvPicPr>
        <p:blipFill>
          <a:blip r:embed="rId3"/>
          <a:stretch>
            <a:fillRect/>
          </a:stretch>
        </p:blipFill>
        <p:spPr>
          <a:xfrm>
            <a:off x="478971" y="533400"/>
            <a:ext cx="1273629" cy="904566"/>
          </a:xfrm>
          <a:prstGeom prst="rect">
            <a:avLst/>
          </a:prstGeom>
        </p:spPr>
      </p:pic>
      <p:sp>
        <p:nvSpPr>
          <p:cNvPr id="7" name="TextBox 6">
            <a:extLst>
              <a:ext uri="{FF2B5EF4-FFF2-40B4-BE49-F238E27FC236}">
                <a16:creationId xmlns="" xmlns:a16="http://schemas.microsoft.com/office/drawing/2014/main" id="{967577EA-8A5B-47F7-BF20-0FEF03C09039}"/>
              </a:ext>
            </a:extLst>
          </p:cNvPr>
          <p:cNvSpPr txBox="1"/>
          <p:nvPr/>
        </p:nvSpPr>
        <p:spPr>
          <a:xfrm>
            <a:off x="1600200" y="2971800"/>
            <a:ext cx="5867400" cy="1200329"/>
          </a:xfrm>
          <a:prstGeom prst="rect">
            <a:avLst/>
          </a:prstGeom>
          <a:noFill/>
        </p:spPr>
        <p:txBody>
          <a:bodyPr wrap="square" rtlCol="0">
            <a:spAutoFit/>
          </a:bodyPr>
          <a:lstStyle/>
          <a:p>
            <a:pPr algn="ctr"/>
            <a:r>
              <a:rPr lang="en-US" sz="3600" dirty="0"/>
              <a:t>Ensure proper target-of-test </a:t>
            </a:r>
            <a:r>
              <a:rPr lang="en-US" sz="3600" b="1" dirty="0">
                <a:solidFill>
                  <a:schemeClr val="accent3">
                    <a:lumMod val="50000"/>
                  </a:schemeClr>
                </a:solidFill>
              </a:rPr>
              <a:t>FUNCTIONALITY</a:t>
            </a:r>
          </a:p>
        </p:txBody>
      </p:sp>
    </p:spTree>
    <p:extLst>
      <p:ext uri="{BB962C8B-B14F-4D97-AF65-F5344CB8AC3E}">
        <p14:creationId xmlns:p14="http://schemas.microsoft.com/office/powerpoint/2010/main" val="3705557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8543F-7190-4FF3-9011-4BD2AD0D80C8}"/>
              </a:ext>
            </a:extLst>
          </p:cNvPr>
          <p:cNvSpPr>
            <a:spLocks noGrp="1"/>
          </p:cNvSpPr>
          <p:nvPr>
            <p:ph type="title"/>
          </p:nvPr>
        </p:nvSpPr>
        <p:spPr>
          <a:xfrm>
            <a:off x="2057400" y="533400"/>
            <a:ext cx="6629400" cy="819912"/>
          </a:xfrm>
        </p:spPr>
        <p:txBody>
          <a:bodyPr/>
          <a:lstStyle/>
          <a:p>
            <a:r>
              <a:rPr lang="en-US" dirty="0"/>
              <a:t>Function Testing</a:t>
            </a:r>
          </a:p>
        </p:txBody>
      </p:sp>
      <p:sp>
        <p:nvSpPr>
          <p:cNvPr id="3" name="Content Placeholder 2">
            <a:extLst>
              <a:ext uri="{FF2B5EF4-FFF2-40B4-BE49-F238E27FC236}">
                <a16:creationId xmlns="" xmlns:a16="http://schemas.microsoft.com/office/drawing/2014/main" id="{23DA9801-EF27-4D72-BFCF-591ACC824EB1}"/>
              </a:ext>
            </a:extLst>
          </p:cNvPr>
          <p:cNvSpPr>
            <a:spLocks noGrp="1"/>
          </p:cNvSpPr>
          <p:nvPr>
            <p:ph idx="1"/>
          </p:nvPr>
        </p:nvSpPr>
        <p:spPr>
          <a:xfrm>
            <a:off x="304800" y="1828800"/>
            <a:ext cx="3856845" cy="4495800"/>
          </a:xfrm>
        </p:spPr>
        <p:txBody>
          <a:bodyPr/>
          <a:lstStyle/>
          <a:p>
            <a:r>
              <a:rPr lang="en-US" dirty="0"/>
              <a:t>Verify the application and its internal processes by interacting with the application via the Graphical User Interface (GUI)</a:t>
            </a:r>
          </a:p>
          <a:p>
            <a:r>
              <a:rPr lang="en-US" dirty="0"/>
              <a:t>Analyze the output or results</a:t>
            </a:r>
          </a:p>
        </p:txBody>
      </p:sp>
      <p:sp>
        <p:nvSpPr>
          <p:cNvPr id="4" name="Footer Placeholder 3">
            <a:extLst>
              <a:ext uri="{FF2B5EF4-FFF2-40B4-BE49-F238E27FC236}">
                <a16:creationId xmlns="" xmlns:a16="http://schemas.microsoft.com/office/drawing/2014/main" id="{781D888F-4552-446F-B060-D00EE3FB910E}"/>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EAB053BB-1238-4F18-A4B9-6F0EDD585931}"/>
              </a:ext>
            </a:extLst>
          </p:cNvPr>
          <p:cNvSpPr>
            <a:spLocks noGrp="1"/>
          </p:cNvSpPr>
          <p:nvPr>
            <p:ph type="sldNum" sz="quarter" idx="12"/>
          </p:nvPr>
        </p:nvSpPr>
        <p:spPr/>
        <p:txBody>
          <a:bodyPr/>
          <a:lstStyle/>
          <a:p>
            <a:fld id="{B6F15528-21DE-4FAA-801E-634DDDAF4B2B}" type="slidenum">
              <a:rPr lang="en-US" smtClean="0"/>
              <a:pPr/>
              <a:t>17</a:t>
            </a:fld>
            <a:endParaRPr lang="en-US"/>
          </a:p>
        </p:txBody>
      </p:sp>
      <p:pic>
        <p:nvPicPr>
          <p:cNvPr id="6" name="Picture 5">
            <a:extLst>
              <a:ext uri="{FF2B5EF4-FFF2-40B4-BE49-F238E27FC236}">
                <a16:creationId xmlns="" xmlns:a16="http://schemas.microsoft.com/office/drawing/2014/main" id="{D4792DAB-C250-422E-A3AB-52AD53DF5DF7}"/>
              </a:ext>
            </a:extLst>
          </p:cNvPr>
          <p:cNvPicPr>
            <a:picLocks noChangeAspect="1"/>
          </p:cNvPicPr>
          <p:nvPr/>
        </p:nvPicPr>
        <p:blipFill>
          <a:blip r:embed="rId3"/>
          <a:stretch>
            <a:fillRect/>
          </a:stretch>
        </p:blipFill>
        <p:spPr>
          <a:xfrm>
            <a:off x="478971" y="533400"/>
            <a:ext cx="1273629" cy="904566"/>
          </a:xfrm>
          <a:prstGeom prst="rect">
            <a:avLst/>
          </a:prstGeom>
        </p:spPr>
      </p:pic>
      <p:grpSp>
        <p:nvGrpSpPr>
          <p:cNvPr id="15" name="Group 14">
            <a:extLst>
              <a:ext uri="{FF2B5EF4-FFF2-40B4-BE49-F238E27FC236}">
                <a16:creationId xmlns="" xmlns:a16="http://schemas.microsoft.com/office/drawing/2014/main" id="{1FEA6495-1142-4169-A637-DA19D7F09B87}"/>
              </a:ext>
            </a:extLst>
          </p:cNvPr>
          <p:cNvGrpSpPr/>
          <p:nvPr/>
        </p:nvGrpSpPr>
        <p:grpSpPr>
          <a:xfrm>
            <a:off x="4191000" y="1981200"/>
            <a:ext cx="4724400" cy="3352800"/>
            <a:chOff x="4572000" y="1828800"/>
            <a:chExt cx="3587279" cy="2185914"/>
          </a:xfrm>
        </p:grpSpPr>
        <p:pic>
          <p:nvPicPr>
            <p:cNvPr id="7" name="Picture 6">
              <a:extLst>
                <a:ext uri="{FF2B5EF4-FFF2-40B4-BE49-F238E27FC236}">
                  <a16:creationId xmlns="" xmlns:a16="http://schemas.microsoft.com/office/drawing/2014/main" id="{7F138909-0E61-49CF-AF53-492538FAEC98}"/>
                </a:ext>
              </a:extLst>
            </p:cNvPr>
            <p:cNvPicPr>
              <a:picLocks noChangeAspect="1"/>
            </p:cNvPicPr>
            <p:nvPr/>
          </p:nvPicPr>
          <p:blipFill>
            <a:blip r:embed="rId4"/>
            <a:stretch>
              <a:fillRect/>
            </a:stretch>
          </p:blipFill>
          <p:spPr>
            <a:xfrm>
              <a:off x="4572000" y="1828800"/>
              <a:ext cx="857143" cy="1057143"/>
            </a:xfrm>
            <a:prstGeom prst="rect">
              <a:avLst/>
            </a:prstGeom>
          </p:spPr>
        </p:pic>
        <p:pic>
          <p:nvPicPr>
            <p:cNvPr id="10" name="Picture 9">
              <a:extLst>
                <a:ext uri="{FF2B5EF4-FFF2-40B4-BE49-F238E27FC236}">
                  <a16:creationId xmlns="" xmlns:a16="http://schemas.microsoft.com/office/drawing/2014/main" id="{D622F357-90E6-4C8B-93D3-B5E9E7FBA396}"/>
                </a:ext>
              </a:extLst>
            </p:cNvPr>
            <p:cNvPicPr>
              <a:picLocks noChangeAspect="1"/>
            </p:cNvPicPr>
            <p:nvPr/>
          </p:nvPicPr>
          <p:blipFill>
            <a:blip r:embed="rId5"/>
            <a:stretch>
              <a:fillRect/>
            </a:stretch>
          </p:blipFill>
          <p:spPr>
            <a:xfrm>
              <a:off x="4834005" y="2881381"/>
              <a:ext cx="1076190" cy="1095238"/>
            </a:xfrm>
            <a:prstGeom prst="rect">
              <a:avLst/>
            </a:prstGeom>
          </p:spPr>
        </p:pic>
        <p:pic>
          <p:nvPicPr>
            <p:cNvPr id="11" name="Picture 10">
              <a:extLst>
                <a:ext uri="{FF2B5EF4-FFF2-40B4-BE49-F238E27FC236}">
                  <a16:creationId xmlns="" xmlns:a16="http://schemas.microsoft.com/office/drawing/2014/main" id="{DCF483BD-28A3-4CB6-A968-3E5E6453C575}"/>
                </a:ext>
              </a:extLst>
            </p:cNvPr>
            <p:cNvPicPr>
              <a:picLocks noChangeAspect="1"/>
            </p:cNvPicPr>
            <p:nvPr/>
          </p:nvPicPr>
          <p:blipFill>
            <a:blip r:embed="rId6"/>
            <a:stretch>
              <a:fillRect/>
            </a:stretch>
          </p:blipFill>
          <p:spPr>
            <a:xfrm>
              <a:off x="5910195" y="2843285"/>
              <a:ext cx="1028571" cy="1171429"/>
            </a:xfrm>
            <a:prstGeom prst="rect">
              <a:avLst/>
            </a:prstGeom>
          </p:spPr>
        </p:pic>
        <p:pic>
          <p:nvPicPr>
            <p:cNvPr id="12" name="Picture 11">
              <a:extLst>
                <a:ext uri="{FF2B5EF4-FFF2-40B4-BE49-F238E27FC236}">
                  <a16:creationId xmlns="" xmlns:a16="http://schemas.microsoft.com/office/drawing/2014/main" id="{EC7EB9FD-74D3-4E62-9499-F71B4719DF9C}"/>
                </a:ext>
              </a:extLst>
            </p:cNvPr>
            <p:cNvPicPr>
              <a:picLocks noChangeAspect="1"/>
            </p:cNvPicPr>
            <p:nvPr/>
          </p:nvPicPr>
          <p:blipFill>
            <a:blip r:embed="rId7"/>
            <a:stretch>
              <a:fillRect/>
            </a:stretch>
          </p:blipFill>
          <p:spPr>
            <a:xfrm>
              <a:off x="6089988" y="2016716"/>
              <a:ext cx="904762" cy="828571"/>
            </a:xfrm>
            <a:prstGeom prst="rect">
              <a:avLst/>
            </a:prstGeom>
          </p:spPr>
        </p:pic>
        <p:pic>
          <p:nvPicPr>
            <p:cNvPr id="13" name="Picture 12">
              <a:extLst>
                <a:ext uri="{FF2B5EF4-FFF2-40B4-BE49-F238E27FC236}">
                  <a16:creationId xmlns="" xmlns:a16="http://schemas.microsoft.com/office/drawing/2014/main" id="{642EEE62-571B-4A0A-940E-663611351161}"/>
                </a:ext>
              </a:extLst>
            </p:cNvPr>
            <p:cNvPicPr>
              <a:picLocks noChangeAspect="1"/>
            </p:cNvPicPr>
            <p:nvPr/>
          </p:nvPicPr>
          <p:blipFill>
            <a:blip r:embed="rId8"/>
            <a:stretch>
              <a:fillRect/>
            </a:stretch>
          </p:blipFill>
          <p:spPr>
            <a:xfrm>
              <a:off x="7005046" y="1830029"/>
              <a:ext cx="733333" cy="1266667"/>
            </a:xfrm>
            <a:prstGeom prst="rect">
              <a:avLst/>
            </a:prstGeom>
          </p:spPr>
        </p:pic>
        <p:pic>
          <p:nvPicPr>
            <p:cNvPr id="14" name="Picture 13">
              <a:extLst>
                <a:ext uri="{FF2B5EF4-FFF2-40B4-BE49-F238E27FC236}">
                  <a16:creationId xmlns="" xmlns:a16="http://schemas.microsoft.com/office/drawing/2014/main" id="{4B40DD36-3D1F-4DA6-AB21-F88BD5B765B9}"/>
                </a:ext>
              </a:extLst>
            </p:cNvPr>
            <p:cNvPicPr>
              <a:picLocks noChangeAspect="1"/>
            </p:cNvPicPr>
            <p:nvPr/>
          </p:nvPicPr>
          <p:blipFill>
            <a:blip r:embed="rId9"/>
            <a:stretch>
              <a:fillRect/>
            </a:stretch>
          </p:blipFill>
          <p:spPr>
            <a:xfrm>
              <a:off x="7025946" y="3091124"/>
              <a:ext cx="1133333" cy="866667"/>
            </a:xfrm>
            <a:prstGeom prst="rect">
              <a:avLst/>
            </a:prstGeom>
          </p:spPr>
        </p:pic>
      </p:grpSp>
    </p:spTree>
    <p:extLst>
      <p:ext uri="{BB962C8B-B14F-4D97-AF65-F5344CB8AC3E}">
        <p14:creationId xmlns:p14="http://schemas.microsoft.com/office/powerpoint/2010/main" val="2205377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8543F-7190-4FF3-9011-4BD2AD0D80C8}"/>
              </a:ext>
            </a:extLst>
          </p:cNvPr>
          <p:cNvSpPr>
            <a:spLocks noGrp="1"/>
          </p:cNvSpPr>
          <p:nvPr>
            <p:ph type="title"/>
          </p:nvPr>
        </p:nvSpPr>
        <p:spPr>
          <a:xfrm>
            <a:off x="2057400" y="533400"/>
            <a:ext cx="6629400" cy="819912"/>
          </a:xfrm>
        </p:spPr>
        <p:txBody>
          <a:bodyPr/>
          <a:lstStyle/>
          <a:p>
            <a:r>
              <a:rPr lang="en-US" dirty="0"/>
              <a:t>Function Testing</a:t>
            </a:r>
          </a:p>
        </p:txBody>
      </p:sp>
      <p:sp>
        <p:nvSpPr>
          <p:cNvPr id="4" name="Footer Placeholder 3">
            <a:extLst>
              <a:ext uri="{FF2B5EF4-FFF2-40B4-BE49-F238E27FC236}">
                <a16:creationId xmlns="" xmlns:a16="http://schemas.microsoft.com/office/drawing/2014/main" id="{781D888F-4552-446F-B060-D00EE3FB910E}"/>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EAB053BB-1238-4F18-A4B9-6F0EDD585931}"/>
              </a:ext>
            </a:extLst>
          </p:cNvPr>
          <p:cNvSpPr>
            <a:spLocks noGrp="1"/>
          </p:cNvSpPr>
          <p:nvPr>
            <p:ph type="sldNum" sz="quarter" idx="12"/>
          </p:nvPr>
        </p:nvSpPr>
        <p:spPr/>
        <p:txBody>
          <a:bodyPr/>
          <a:lstStyle/>
          <a:p>
            <a:fld id="{B6F15528-21DE-4FAA-801E-634DDDAF4B2B}" type="slidenum">
              <a:rPr lang="en-US" smtClean="0"/>
              <a:pPr/>
              <a:t>18</a:t>
            </a:fld>
            <a:endParaRPr lang="en-US"/>
          </a:p>
        </p:txBody>
      </p:sp>
      <p:pic>
        <p:nvPicPr>
          <p:cNvPr id="6" name="Picture 5">
            <a:extLst>
              <a:ext uri="{FF2B5EF4-FFF2-40B4-BE49-F238E27FC236}">
                <a16:creationId xmlns="" xmlns:a16="http://schemas.microsoft.com/office/drawing/2014/main" id="{D4792DAB-C250-422E-A3AB-52AD53DF5DF7}"/>
              </a:ext>
            </a:extLst>
          </p:cNvPr>
          <p:cNvPicPr>
            <a:picLocks noChangeAspect="1"/>
          </p:cNvPicPr>
          <p:nvPr/>
        </p:nvPicPr>
        <p:blipFill>
          <a:blip r:embed="rId3"/>
          <a:stretch>
            <a:fillRect/>
          </a:stretch>
        </p:blipFill>
        <p:spPr>
          <a:xfrm>
            <a:off x="478971" y="533400"/>
            <a:ext cx="1273629" cy="904566"/>
          </a:xfrm>
          <a:prstGeom prst="rect">
            <a:avLst/>
          </a:prstGeom>
        </p:spPr>
      </p:pic>
      <p:pic>
        <p:nvPicPr>
          <p:cNvPr id="16" name="Picture 15">
            <a:extLst>
              <a:ext uri="{FF2B5EF4-FFF2-40B4-BE49-F238E27FC236}">
                <a16:creationId xmlns="" xmlns:a16="http://schemas.microsoft.com/office/drawing/2014/main" id="{8D627D19-9B82-4407-81D7-0888640B8F30}"/>
              </a:ext>
            </a:extLst>
          </p:cNvPr>
          <p:cNvPicPr>
            <a:picLocks noChangeAspect="1"/>
          </p:cNvPicPr>
          <p:nvPr/>
        </p:nvPicPr>
        <p:blipFill>
          <a:blip r:embed="rId4"/>
          <a:stretch>
            <a:fillRect/>
          </a:stretch>
        </p:blipFill>
        <p:spPr>
          <a:xfrm>
            <a:off x="981524" y="1462333"/>
            <a:ext cx="7180952" cy="3933333"/>
          </a:xfrm>
          <a:prstGeom prst="rect">
            <a:avLst/>
          </a:prstGeom>
        </p:spPr>
      </p:pic>
      <p:pic>
        <p:nvPicPr>
          <p:cNvPr id="7" name="Picture 6">
            <a:extLst>
              <a:ext uri="{FF2B5EF4-FFF2-40B4-BE49-F238E27FC236}">
                <a16:creationId xmlns="" xmlns:a16="http://schemas.microsoft.com/office/drawing/2014/main" id="{2E9F7154-336E-4944-BE7A-F2A8FB585DBE}"/>
              </a:ext>
            </a:extLst>
          </p:cNvPr>
          <p:cNvPicPr>
            <a:picLocks noChangeAspect="1"/>
          </p:cNvPicPr>
          <p:nvPr/>
        </p:nvPicPr>
        <p:blipFill>
          <a:blip r:embed="rId5"/>
          <a:stretch>
            <a:fillRect/>
          </a:stretch>
        </p:blipFill>
        <p:spPr>
          <a:xfrm>
            <a:off x="1005333" y="1524000"/>
            <a:ext cx="7133333" cy="4038095"/>
          </a:xfrm>
          <a:prstGeom prst="rect">
            <a:avLst/>
          </a:prstGeom>
        </p:spPr>
      </p:pic>
    </p:spTree>
    <p:extLst>
      <p:ext uri="{BB962C8B-B14F-4D97-AF65-F5344CB8AC3E}">
        <p14:creationId xmlns:p14="http://schemas.microsoft.com/office/powerpoint/2010/main" val="349618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8543F-7190-4FF3-9011-4BD2AD0D80C8}"/>
              </a:ext>
            </a:extLst>
          </p:cNvPr>
          <p:cNvSpPr>
            <a:spLocks noGrp="1"/>
          </p:cNvSpPr>
          <p:nvPr>
            <p:ph type="title"/>
          </p:nvPr>
        </p:nvSpPr>
        <p:spPr>
          <a:xfrm>
            <a:off x="2057400" y="533400"/>
            <a:ext cx="6629400" cy="819912"/>
          </a:xfrm>
        </p:spPr>
        <p:txBody>
          <a:bodyPr/>
          <a:lstStyle/>
          <a:p>
            <a:r>
              <a:rPr lang="en-US" dirty="0"/>
              <a:t>Function Testing</a:t>
            </a:r>
          </a:p>
        </p:txBody>
      </p:sp>
      <p:sp>
        <p:nvSpPr>
          <p:cNvPr id="4" name="Footer Placeholder 3">
            <a:extLst>
              <a:ext uri="{FF2B5EF4-FFF2-40B4-BE49-F238E27FC236}">
                <a16:creationId xmlns="" xmlns:a16="http://schemas.microsoft.com/office/drawing/2014/main" id="{781D888F-4552-446F-B060-D00EE3FB910E}"/>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EAB053BB-1238-4F18-A4B9-6F0EDD585931}"/>
              </a:ext>
            </a:extLst>
          </p:cNvPr>
          <p:cNvSpPr>
            <a:spLocks noGrp="1"/>
          </p:cNvSpPr>
          <p:nvPr>
            <p:ph type="sldNum" sz="quarter" idx="12"/>
          </p:nvPr>
        </p:nvSpPr>
        <p:spPr/>
        <p:txBody>
          <a:bodyPr/>
          <a:lstStyle/>
          <a:p>
            <a:fld id="{B6F15528-21DE-4FAA-801E-634DDDAF4B2B}" type="slidenum">
              <a:rPr lang="en-US" smtClean="0"/>
              <a:pPr/>
              <a:t>19</a:t>
            </a:fld>
            <a:endParaRPr lang="en-US"/>
          </a:p>
        </p:txBody>
      </p:sp>
      <p:pic>
        <p:nvPicPr>
          <p:cNvPr id="6" name="Picture 5">
            <a:extLst>
              <a:ext uri="{FF2B5EF4-FFF2-40B4-BE49-F238E27FC236}">
                <a16:creationId xmlns="" xmlns:a16="http://schemas.microsoft.com/office/drawing/2014/main" id="{D4792DAB-C250-422E-A3AB-52AD53DF5DF7}"/>
              </a:ext>
            </a:extLst>
          </p:cNvPr>
          <p:cNvPicPr>
            <a:picLocks noChangeAspect="1"/>
          </p:cNvPicPr>
          <p:nvPr/>
        </p:nvPicPr>
        <p:blipFill>
          <a:blip r:embed="rId3"/>
          <a:stretch>
            <a:fillRect/>
          </a:stretch>
        </p:blipFill>
        <p:spPr>
          <a:xfrm>
            <a:off x="478971" y="533400"/>
            <a:ext cx="1273629" cy="904566"/>
          </a:xfrm>
          <a:prstGeom prst="rect">
            <a:avLst/>
          </a:prstGeom>
        </p:spPr>
      </p:pic>
      <p:pic>
        <p:nvPicPr>
          <p:cNvPr id="7" name="Picture 6">
            <a:extLst>
              <a:ext uri="{FF2B5EF4-FFF2-40B4-BE49-F238E27FC236}">
                <a16:creationId xmlns="" xmlns:a16="http://schemas.microsoft.com/office/drawing/2014/main" id="{B4032F40-51FA-4DF3-A8FB-91F17017ED53}"/>
              </a:ext>
            </a:extLst>
          </p:cNvPr>
          <p:cNvPicPr>
            <a:picLocks noChangeAspect="1"/>
          </p:cNvPicPr>
          <p:nvPr/>
        </p:nvPicPr>
        <p:blipFill>
          <a:blip r:embed="rId4"/>
          <a:stretch>
            <a:fillRect/>
          </a:stretch>
        </p:blipFill>
        <p:spPr>
          <a:xfrm>
            <a:off x="948190" y="1676400"/>
            <a:ext cx="7658819" cy="4267200"/>
          </a:xfrm>
          <a:prstGeom prst="rect">
            <a:avLst/>
          </a:prstGeom>
        </p:spPr>
      </p:pic>
    </p:spTree>
    <p:extLst>
      <p:ext uri="{BB962C8B-B14F-4D97-AF65-F5344CB8AC3E}">
        <p14:creationId xmlns:p14="http://schemas.microsoft.com/office/powerpoint/2010/main" val="1163138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55248C-F515-4EFF-A113-3461658A71F1}"/>
              </a:ext>
            </a:extLst>
          </p:cNvPr>
          <p:cNvSpPr>
            <a:spLocks noGrp="1"/>
          </p:cNvSpPr>
          <p:nvPr>
            <p:ph type="title"/>
          </p:nvPr>
        </p:nvSpPr>
        <p:spPr/>
        <p:txBody>
          <a:bodyPr/>
          <a:lstStyle/>
          <a:p>
            <a:r>
              <a:rPr lang="en-US" dirty="0"/>
              <a:t>Learning Goals</a:t>
            </a:r>
          </a:p>
        </p:txBody>
      </p:sp>
      <p:sp>
        <p:nvSpPr>
          <p:cNvPr id="4" name="Footer Placeholder 3">
            <a:extLst>
              <a:ext uri="{FF2B5EF4-FFF2-40B4-BE49-F238E27FC236}">
                <a16:creationId xmlns="" xmlns:a16="http://schemas.microsoft.com/office/drawing/2014/main" id="{31D09B2B-8919-4AD4-BB77-0D2D21761F63}"/>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26196834-3766-4ED7-8B21-17507DD6D786}"/>
              </a:ext>
            </a:extLst>
          </p:cNvPr>
          <p:cNvSpPr>
            <a:spLocks noGrp="1"/>
          </p:cNvSpPr>
          <p:nvPr>
            <p:ph type="sldNum" sz="quarter" idx="12"/>
          </p:nvPr>
        </p:nvSpPr>
        <p:spPr/>
        <p:txBody>
          <a:bodyPr/>
          <a:lstStyle/>
          <a:p>
            <a:fld id="{B6F15528-21DE-4FAA-801E-634DDDAF4B2B}" type="slidenum">
              <a:rPr lang="en-US" smtClean="0"/>
              <a:pPr/>
              <a:t>2</a:t>
            </a:fld>
            <a:endParaRPr lang="en-US"/>
          </a:p>
        </p:txBody>
      </p:sp>
      <p:pic>
        <p:nvPicPr>
          <p:cNvPr id="7" name="Picture 6">
            <a:extLst>
              <a:ext uri="{FF2B5EF4-FFF2-40B4-BE49-F238E27FC236}">
                <a16:creationId xmlns="" xmlns:a16="http://schemas.microsoft.com/office/drawing/2014/main" id="{E9D27932-762C-4BF2-9A5D-3659AB295090}"/>
              </a:ext>
            </a:extLst>
          </p:cNvPr>
          <p:cNvPicPr>
            <a:picLocks noChangeAspect="1"/>
          </p:cNvPicPr>
          <p:nvPr/>
        </p:nvPicPr>
        <p:blipFill>
          <a:blip r:embed="rId3"/>
          <a:stretch>
            <a:fillRect/>
          </a:stretch>
        </p:blipFill>
        <p:spPr>
          <a:xfrm>
            <a:off x="424381" y="2962648"/>
            <a:ext cx="8295238" cy="2980952"/>
          </a:xfrm>
          <a:prstGeom prst="rect">
            <a:avLst/>
          </a:prstGeom>
        </p:spPr>
      </p:pic>
      <p:sp>
        <p:nvSpPr>
          <p:cNvPr id="8" name="TextBox 7">
            <a:extLst>
              <a:ext uri="{FF2B5EF4-FFF2-40B4-BE49-F238E27FC236}">
                <a16:creationId xmlns="" xmlns:a16="http://schemas.microsoft.com/office/drawing/2014/main" id="{3177AB29-A300-448F-B3B5-F16F5F2EA9A3}"/>
              </a:ext>
            </a:extLst>
          </p:cNvPr>
          <p:cNvSpPr txBox="1"/>
          <p:nvPr/>
        </p:nvSpPr>
        <p:spPr>
          <a:xfrm>
            <a:off x="533400" y="1600200"/>
            <a:ext cx="2895600" cy="584775"/>
          </a:xfrm>
          <a:prstGeom prst="rect">
            <a:avLst/>
          </a:prstGeom>
          <a:noFill/>
        </p:spPr>
        <p:txBody>
          <a:bodyPr wrap="square" rtlCol="0">
            <a:spAutoFit/>
          </a:bodyPr>
          <a:lstStyle/>
          <a:p>
            <a:r>
              <a:rPr lang="en-US" sz="3200" b="1" dirty="0"/>
              <a:t>Test types</a:t>
            </a:r>
          </a:p>
        </p:txBody>
      </p:sp>
      <p:sp>
        <p:nvSpPr>
          <p:cNvPr id="9" name="TextBox 8">
            <a:extLst>
              <a:ext uri="{FF2B5EF4-FFF2-40B4-BE49-F238E27FC236}">
                <a16:creationId xmlns="" xmlns:a16="http://schemas.microsoft.com/office/drawing/2014/main" id="{EA2C7167-F40F-4F89-9E39-A4A57551EFED}"/>
              </a:ext>
            </a:extLst>
          </p:cNvPr>
          <p:cNvSpPr txBox="1"/>
          <p:nvPr/>
        </p:nvSpPr>
        <p:spPr>
          <a:xfrm>
            <a:off x="3352800" y="1968788"/>
            <a:ext cx="4191000" cy="584775"/>
          </a:xfrm>
          <a:prstGeom prst="rect">
            <a:avLst/>
          </a:prstGeom>
          <a:noFill/>
        </p:spPr>
        <p:txBody>
          <a:bodyPr wrap="square" rtlCol="0">
            <a:spAutoFit/>
          </a:bodyPr>
          <a:lstStyle/>
          <a:p>
            <a:r>
              <a:rPr lang="en-US" sz="3200" b="1" dirty="0"/>
              <a:t>Functional Testing</a:t>
            </a:r>
          </a:p>
        </p:txBody>
      </p:sp>
    </p:spTree>
    <p:extLst>
      <p:ext uri="{BB962C8B-B14F-4D97-AF65-F5344CB8AC3E}">
        <p14:creationId xmlns:p14="http://schemas.microsoft.com/office/powerpoint/2010/main" val="360044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7211B5-F27F-48C0-950A-6EAEA01464BD}"/>
              </a:ext>
            </a:extLst>
          </p:cNvPr>
          <p:cNvSpPr>
            <a:spLocks noGrp="1"/>
          </p:cNvSpPr>
          <p:nvPr>
            <p:ph type="title"/>
          </p:nvPr>
        </p:nvSpPr>
        <p:spPr>
          <a:xfrm>
            <a:off x="1828800" y="609600"/>
            <a:ext cx="6858000" cy="819912"/>
          </a:xfrm>
        </p:spPr>
        <p:txBody>
          <a:bodyPr>
            <a:normAutofit fontScale="90000"/>
          </a:bodyPr>
          <a:lstStyle/>
          <a:p>
            <a:r>
              <a:rPr lang="en-US" sz="5400" dirty="0"/>
              <a:t>User Interface Testing</a:t>
            </a:r>
            <a:endParaRPr lang="en-US" dirty="0"/>
          </a:p>
        </p:txBody>
      </p:sp>
      <p:sp>
        <p:nvSpPr>
          <p:cNvPr id="4" name="Footer Placeholder 3">
            <a:extLst>
              <a:ext uri="{FF2B5EF4-FFF2-40B4-BE49-F238E27FC236}">
                <a16:creationId xmlns="" xmlns:a16="http://schemas.microsoft.com/office/drawing/2014/main" id="{4F2F64E8-E9DA-461D-A9D5-D4940C2E1094}"/>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E2CF53B2-6EEB-467C-8B21-C02BED45CFD1}"/>
              </a:ext>
            </a:extLst>
          </p:cNvPr>
          <p:cNvSpPr>
            <a:spLocks noGrp="1"/>
          </p:cNvSpPr>
          <p:nvPr>
            <p:ph type="sldNum" sz="quarter" idx="12"/>
          </p:nvPr>
        </p:nvSpPr>
        <p:spPr/>
        <p:txBody>
          <a:bodyPr/>
          <a:lstStyle/>
          <a:p>
            <a:fld id="{B6F15528-21DE-4FAA-801E-634DDDAF4B2B}" type="slidenum">
              <a:rPr lang="en-US" smtClean="0"/>
              <a:pPr/>
              <a:t>20</a:t>
            </a:fld>
            <a:endParaRPr lang="en-US"/>
          </a:p>
        </p:txBody>
      </p:sp>
      <p:pic>
        <p:nvPicPr>
          <p:cNvPr id="6" name="Picture 5">
            <a:extLst>
              <a:ext uri="{FF2B5EF4-FFF2-40B4-BE49-F238E27FC236}">
                <a16:creationId xmlns="" xmlns:a16="http://schemas.microsoft.com/office/drawing/2014/main" id="{BC61B9B4-69CB-4F29-AC5A-537F34B760D6}"/>
              </a:ext>
            </a:extLst>
          </p:cNvPr>
          <p:cNvPicPr>
            <a:picLocks noChangeAspect="1"/>
          </p:cNvPicPr>
          <p:nvPr/>
        </p:nvPicPr>
        <p:blipFill>
          <a:blip r:embed="rId3"/>
          <a:stretch>
            <a:fillRect/>
          </a:stretch>
        </p:blipFill>
        <p:spPr>
          <a:xfrm>
            <a:off x="457200" y="563701"/>
            <a:ext cx="1219200" cy="874955"/>
          </a:xfrm>
          <a:prstGeom prst="rect">
            <a:avLst/>
          </a:prstGeom>
        </p:spPr>
      </p:pic>
      <p:sp>
        <p:nvSpPr>
          <p:cNvPr id="7" name="TextBox 6">
            <a:extLst>
              <a:ext uri="{FF2B5EF4-FFF2-40B4-BE49-F238E27FC236}">
                <a16:creationId xmlns="" xmlns:a16="http://schemas.microsoft.com/office/drawing/2014/main" id="{A72A6519-BBD3-465D-96B5-3CC96DE27F18}"/>
              </a:ext>
            </a:extLst>
          </p:cNvPr>
          <p:cNvSpPr txBox="1"/>
          <p:nvPr/>
        </p:nvSpPr>
        <p:spPr>
          <a:xfrm>
            <a:off x="685800" y="3655874"/>
            <a:ext cx="8001000" cy="1754326"/>
          </a:xfrm>
          <a:prstGeom prst="rect">
            <a:avLst/>
          </a:prstGeom>
          <a:noFill/>
        </p:spPr>
        <p:txBody>
          <a:bodyPr wrap="square" rtlCol="0">
            <a:spAutoFit/>
          </a:bodyPr>
          <a:lstStyle/>
          <a:p>
            <a:pPr algn="ctr"/>
            <a:r>
              <a:rPr lang="en-US" sz="3600" dirty="0"/>
              <a:t>Ensure proper </a:t>
            </a:r>
            <a:r>
              <a:rPr lang="en-US" sz="3600" b="1" dirty="0">
                <a:solidFill>
                  <a:schemeClr val="accent3">
                    <a:lumMod val="50000"/>
                  </a:schemeClr>
                </a:solidFill>
              </a:rPr>
              <a:t>NAVIGATION </a:t>
            </a:r>
            <a:r>
              <a:rPr lang="en-US" sz="3600" dirty="0"/>
              <a:t>and </a:t>
            </a:r>
            <a:r>
              <a:rPr lang="en-US" sz="3600" b="1" dirty="0">
                <a:solidFill>
                  <a:schemeClr val="accent3">
                    <a:lumMod val="50000"/>
                  </a:schemeClr>
                </a:solidFill>
              </a:rPr>
              <a:t>OBJECT STATES </a:t>
            </a:r>
            <a:r>
              <a:rPr lang="en-US" sz="3600" dirty="0"/>
              <a:t>for each application window and objects</a:t>
            </a:r>
          </a:p>
        </p:txBody>
      </p:sp>
    </p:spTree>
    <p:extLst>
      <p:ext uri="{BB962C8B-B14F-4D97-AF65-F5344CB8AC3E}">
        <p14:creationId xmlns:p14="http://schemas.microsoft.com/office/powerpoint/2010/main" val="1086538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7211B5-F27F-48C0-950A-6EAEA01464BD}"/>
              </a:ext>
            </a:extLst>
          </p:cNvPr>
          <p:cNvSpPr>
            <a:spLocks noGrp="1"/>
          </p:cNvSpPr>
          <p:nvPr>
            <p:ph type="title"/>
          </p:nvPr>
        </p:nvSpPr>
        <p:spPr>
          <a:xfrm>
            <a:off x="1828800" y="609600"/>
            <a:ext cx="6858000" cy="819912"/>
          </a:xfrm>
        </p:spPr>
        <p:txBody>
          <a:bodyPr>
            <a:normAutofit fontScale="90000"/>
          </a:bodyPr>
          <a:lstStyle/>
          <a:p>
            <a:r>
              <a:rPr lang="en-US" sz="5400" dirty="0"/>
              <a:t>User Interface Testing</a:t>
            </a:r>
            <a:endParaRPr lang="en-US" dirty="0"/>
          </a:p>
        </p:txBody>
      </p:sp>
      <p:sp>
        <p:nvSpPr>
          <p:cNvPr id="4" name="Footer Placeholder 3">
            <a:extLst>
              <a:ext uri="{FF2B5EF4-FFF2-40B4-BE49-F238E27FC236}">
                <a16:creationId xmlns="" xmlns:a16="http://schemas.microsoft.com/office/drawing/2014/main" id="{4F2F64E8-E9DA-461D-A9D5-D4940C2E1094}"/>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E2CF53B2-6EEB-467C-8B21-C02BED45CFD1}"/>
              </a:ext>
            </a:extLst>
          </p:cNvPr>
          <p:cNvSpPr>
            <a:spLocks noGrp="1"/>
          </p:cNvSpPr>
          <p:nvPr>
            <p:ph type="sldNum" sz="quarter" idx="12"/>
          </p:nvPr>
        </p:nvSpPr>
        <p:spPr/>
        <p:txBody>
          <a:bodyPr/>
          <a:lstStyle/>
          <a:p>
            <a:fld id="{B6F15528-21DE-4FAA-801E-634DDDAF4B2B}" type="slidenum">
              <a:rPr lang="en-US" smtClean="0"/>
              <a:pPr/>
              <a:t>21</a:t>
            </a:fld>
            <a:endParaRPr lang="en-US"/>
          </a:p>
        </p:txBody>
      </p:sp>
      <p:pic>
        <p:nvPicPr>
          <p:cNvPr id="6" name="Picture 5">
            <a:extLst>
              <a:ext uri="{FF2B5EF4-FFF2-40B4-BE49-F238E27FC236}">
                <a16:creationId xmlns="" xmlns:a16="http://schemas.microsoft.com/office/drawing/2014/main" id="{BC61B9B4-69CB-4F29-AC5A-537F34B760D6}"/>
              </a:ext>
            </a:extLst>
          </p:cNvPr>
          <p:cNvPicPr>
            <a:picLocks noChangeAspect="1"/>
          </p:cNvPicPr>
          <p:nvPr/>
        </p:nvPicPr>
        <p:blipFill>
          <a:blip r:embed="rId3"/>
          <a:stretch>
            <a:fillRect/>
          </a:stretch>
        </p:blipFill>
        <p:spPr>
          <a:xfrm>
            <a:off x="457200" y="563701"/>
            <a:ext cx="1219200" cy="874955"/>
          </a:xfrm>
          <a:prstGeom prst="rect">
            <a:avLst/>
          </a:prstGeom>
        </p:spPr>
      </p:pic>
      <p:grpSp>
        <p:nvGrpSpPr>
          <p:cNvPr id="15" name="Group 14">
            <a:extLst>
              <a:ext uri="{FF2B5EF4-FFF2-40B4-BE49-F238E27FC236}">
                <a16:creationId xmlns="" xmlns:a16="http://schemas.microsoft.com/office/drawing/2014/main" id="{98952FC9-5BBC-48CA-B0B5-08C1B5BE0755}"/>
              </a:ext>
            </a:extLst>
          </p:cNvPr>
          <p:cNvGrpSpPr/>
          <p:nvPr/>
        </p:nvGrpSpPr>
        <p:grpSpPr>
          <a:xfrm>
            <a:off x="684980" y="1968048"/>
            <a:ext cx="7544620" cy="990600"/>
            <a:chOff x="684980" y="1968048"/>
            <a:chExt cx="7544620" cy="990600"/>
          </a:xfrm>
        </p:grpSpPr>
        <p:pic>
          <p:nvPicPr>
            <p:cNvPr id="3" name="Picture 2">
              <a:extLst>
                <a:ext uri="{FF2B5EF4-FFF2-40B4-BE49-F238E27FC236}">
                  <a16:creationId xmlns="" xmlns:a16="http://schemas.microsoft.com/office/drawing/2014/main" id="{BAA85919-2856-4DCC-91BA-D3619A10F9A0}"/>
                </a:ext>
              </a:extLst>
            </p:cNvPr>
            <p:cNvPicPr>
              <a:picLocks noChangeAspect="1"/>
            </p:cNvPicPr>
            <p:nvPr/>
          </p:nvPicPr>
          <p:blipFill>
            <a:blip r:embed="rId4"/>
            <a:stretch>
              <a:fillRect/>
            </a:stretch>
          </p:blipFill>
          <p:spPr>
            <a:xfrm>
              <a:off x="684980" y="1968048"/>
              <a:ext cx="1448620" cy="990600"/>
            </a:xfrm>
            <a:prstGeom prst="rect">
              <a:avLst/>
            </a:prstGeom>
          </p:spPr>
        </p:pic>
        <p:sp>
          <p:nvSpPr>
            <p:cNvPr id="12" name="Rectangle 11">
              <a:extLst>
                <a:ext uri="{FF2B5EF4-FFF2-40B4-BE49-F238E27FC236}">
                  <a16:creationId xmlns="" xmlns:a16="http://schemas.microsoft.com/office/drawing/2014/main" id="{249C7081-1EA4-49B0-894B-2F6AD4780921}"/>
                </a:ext>
              </a:extLst>
            </p:cNvPr>
            <p:cNvSpPr/>
            <p:nvPr/>
          </p:nvSpPr>
          <p:spPr>
            <a:xfrm>
              <a:off x="2286000" y="1968048"/>
              <a:ext cx="5943600" cy="990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Verify navigation</a:t>
              </a:r>
            </a:p>
          </p:txBody>
        </p:sp>
      </p:grpSp>
      <p:grpSp>
        <p:nvGrpSpPr>
          <p:cNvPr id="16" name="Group 15">
            <a:extLst>
              <a:ext uri="{FF2B5EF4-FFF2-40B4-BE49-F238E27FC236}">
                <a16:creationId xmlns="" xmlns:a16="http://schemas.microsoft.com/office/drawing/2014/main" id="{CB2179EE-BF28-4F05-9665-5F0506F9F3FD}"/>
              </a:ext>
            </a:extLst>
          </p:cNvPr>
          <p:cNvGrpSpPr/>
          <p:nvPr/>
        </p:nvGrpSpPr>
        <p:grpSpPr>
          <a:xfrm>
            <a:off x="645529" y="3348165"/>
            <a:ext cx="7584071" cy="995235"/>
            <a:chOff x="645529" y="3348165"/>
            <a:chExt cx="7584071" cy="995235"/>
          </a:xfrm>
        </p:grpSpPr>
        <p:pic>
          <p:nvPicPr>
            <p:cNvPr id="8" name="Picture 7">
              <a:extLst>
                <a:ext uri="{FF2B5EF4-FFF2-40B4-BE49-F238E27FC236}">
                  <a16:creationId xmlns="" xmlns:a16="http://schemas.microsoft.com/office/drawing/2014/main" id="{7641240E-6139-43E3-91F3-5011D3F1077B}"/>
                </a:ext>
              </a:extLst>
            </p:cNvPr>
            <p:cNvPicPr>
              <a:picLocks noChangeAspect="1"/>
            </p:cNvPicPr>
            <p:nvPr/>
          </p:nvPicPr>
          <p:blipFill>
            <a:blip r:embed="rId5"/>
            <a:stretch>
              <a:fillRect/>
            </a:stretch>
          </p:blipFill>
          <p:spPr>
            <a:xfrm>
              <a:off x="645529" y="3348165"/>
              <a:ext cx="1448620" cy="995235"/>
            </a:xfrm>
            <a:prstGeom prst="rect">
              <a:avLst/>
            </a:prstGeom>
          </p:spPr>
        </p:pic>
        <p:sp>
          <p:nvSpPr>
            <p:cNvPr id="13" name="Rectangle 12">
              <a:extLst>
                <a:ext uri="{FF2B5EF4-FFF2-40B4-BE49-F238E27FC236}">
                  <a16:creationId xmlns="" xmlns:a16="http://schemas.microsoft.com/office/drawing/2014/main" id="{27D932A8-9604-4514-9465-5B343528DFA3}"/>
                </a:ext>
              </a:extLst>
            </p:cNvPr>
            <p:cNvSpPr/>
            <p:nvPr/>
          </p:nvSpPr>
          <p:spPr>
            <a:xfrm>
              <a:off x="2286000" y="3352800"/>
              <a:ext cx="5943600" cy="990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Verify using of access methods (tab keys, mouse movements, accelerator keys)</a:t>
              </a:r>
            </a:p>
          </p:txBody>
        </p:sp>
      </p:grpSp>
      <p:grpSp>
        <p:nvGrpSpPr>
          <p:cNvPr id="17" name="Group 16">
            <a:extLst>
              <a:ext uri="{FF2B5EF4-FFF2-40B4-BE49-F238E27FC236}">
                <a16:creationId xmlns="" xmlns:a16="http://schemas.microsoft.com/office/drawing/2014/main" id="{38880419-D680-440C-8DB5-7EC94CF10350}"/>
              </a:ext>
            </a:extLst>
          </p:cNvPr>
          <p:cNvGrpSpPr/>
          <p:nvPr/>
        </p:nvGrpSpPr>
        <p:grpSpPr>
          <a:xfrm>
            <a:off x="685800" y="4689334"/>
            <a:ext cx="7543800" cy="1025666"/>
            <a:chOff x="685800" y="4689334"/>
            <a:chExt cx="7543800" cy="1025666"/>
          </a:xfrm>
        </p:grpSpPr>
        <p:pic>
          <p:nvPicPr>
            <p:cNvPr id="9" name="Picture 8">
              <a:extLst>
                <a:ext uri="{FF2B5EF4-FFF2-40B4-BE49-F238E27FC236}">
                  <a16:creationId xmlns="" xmlns:a16="http://schemas.microsoft.com/office/drawing/2014/main" id="{B301003B-4DF7-4C46-B929-3E0B73080AF0}"/>
                </a:ext>
              </a:extLst>
            </p:cNvPr>
            <p:cNvPicPr>
              <a:picLocks noChangeAspect="1"/>
            </p:cNvPicPr>
            <p:nvPr/>
          </p:nvPicPr>
          <p:blipFill>
            <a:blip r:embed="rId6"/>
            <a:stretch>
              <a:fillRect/>
            </a:stretch>
          </p:blipFill>
          <p:spPr>
            <a:xfrm>
              <a:off x="685800" y="4689334"/>
              <a:ext cx="1448620" cy="1025666"/>
            </a:xfrm>
            <a:prstGeom prst="rect">
              <a:avLst/>
            </a:prstGeom>
          </p:spPr>
        </p:pic>
        <p:sp>
          <p:nvSpPr>
            <p:cNvPr id="14" name="Rectangle 13">
              <a:extLst>
                <a:ext uri="{FF2B5EF4-FFF2-40B4-BE49-F238E27FC236}">
                  <a16:creationId xmlns="" xmlns:a16="http://schemas.microsoft.com/office/drawing/2014/main" id="{70EDE7A8-A0CD-4DF4-BB21-1249D2BBEF67}"/>
                </a:ext>
              </a:extLst>
            </p:cNvPr>
            <p:cNvSpPr/>
            <p:nvPr/>
          </p:nvSpPr>
          <p:spPr>
            <a:xfrm>
              <a:off x="2286000" y="4724400"/>
              <a:ext cx="5943600" cy="990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Window objects and characteristics, such as menus, size, position, state, and focus conform to standards</a:t>
              </a:r>
            </a:p>
          </p:txBody>
        </p:sp>
      </p:grpSp>
    </p:spTree>
    <p:extLst>
      <p:ext uri="{BB962C8B-B14F-4D97-AF65-F5344CB8AC3E}">
        <p14:creationId xmlns:p14="http://schemas.microsoft.com/office/powerpoint/2010/main" val="269892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7211B5-F27F-48C0-950A-6EAEA01464BD}"/>
              </a:ext>
            </a:extLst>
          </p:cNvPr>
          <p:cNvSpPr>
            <a:spLocks noGrp="1"/>
          </p:cNvSpPr>
          <p:nvPr>
            <p:ph type="title"/>
          </p:nvPr>
        </p:nvSpPr>
        <p:spPr>
          <a:xfrm>
            <a:off x="1828800" y="609600"/>
            <a:ext cx="6858000" cy="819912"/>
          </a:xfrm>
        </p:spPr>
        <p:txBody>
          <a:bodyPr>
            <a:normAutofit fontScale="90000"/>
          </a:bodyPr>
          <a:lstStyle/>
          <a:p>
            <a:r>
              <a:rPr lang="en-US" sz="5400" dirty="0"/>
              <a:t>User Interface Testing</a:t>
            </a:r>
            <a:endParaRPr lang="en-US" dirty="0"/>
          </a:p>
        </p:txBody>
      </p:sp>
      <p:sp>
        <p:nvSpPr>
          <p:cNvPr id="4" name="Footer Placeholder 3">
            <a:extLst>
              <a:ext uri="{FF2B5EF4-FFF2-40B4-BE49-F238E27FC236}">
                <a16:creationId xmlns="" xmlns:a16="http://schemas.microsoft.com/office/drawing/2014/main" id="{4F2F64E8-E9DA-461D-A9D5-D4940C2E1094}"/>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E2CF53B2-6EEB-467C-8B21-C02BED45CFD1}"/>
              </a:ext>
            </a:extLst>
          </p:cNvPr>
          <p:cNvSpPr>
            <a:spLocks noGrp="1"/>
          </p:cNvSpPr>
          <p:nvPr>
            <p:ph type="sldNum" sz="quarter" idx="12"/>
          </p:nvPr>
        </p:nvSpPr>
        <p:spPr/>
        <p:txBody>
          <a:bodyPr/>
          <a:lstStyle/>
          <a:p>
            <a:fld id="{B6F15528-21DE-4FAA-801E-634DDDAF4B2B}" type="slidenum">
              <a:rPr lang="en-US" smtClean="0"/>
              <a:pPr/>
              <a:t>22</a:t>
            </a:fld>
            <a:endParaRPr lang="en-US"/>
          </a:p>
        </p:txBody>
      </p:sp>
      <p:pic>
        <p:nvPicPr>
          <p:cNvPr id="6" name="Picture 5">
            <a:extLst>
              <a:ext uri="{FF2B5EF4-FFF2-40B4-BE49-F238E27FC236}">
                <a16:creationId xmlns="" xmlns:a16="http://schemas.microsoft.com/office/drawing/2014/main" id="{BC61B9B4-69CB-4F29-AC5A-537F34B760D6}"/>
              </a:ext>
            </a:extLst>
          </p:cNvPr>
          <p:cNvPicPr>
            <a:picLocks noChangeAspect="1"/>
          </p:cNvPicPr>
          <p:nvPr/>
        </p:nvPicPr>
        <p:blipFill>
          <a:blip r:embed="rId3"/>
          <a:stretch>
            <a:fillRect/>
          </a:stretch>
        </p:blipFill>
        <p:spPr>
          <a:xfrm>
            <a:off x="457200" y="563701"/>
            <a:ext cx="1219200" cy="874955"/>
          </a:xfrm>
          <a:prstGeom prst="rect">
            <a:avLst/>
          </a:prstGeom>
        </p:spPr>
      </p:pic>
      <p:pic>
        <p:nvPicPr>
          <p:cNvPr id="3" name="Picture 2">
            <a:extLst>
              <a:ext uri="{FF2B5EF4-FFF2-40B4-BE49-F238E27FC236}">
                <a16:creationId xmlns="" xmlns:a16="http://schemas.microsoft.com/office/drawing/2014/main" id="{B536DAD2-54BD-4B4B-A57B-2647480C84C1}"/>
              </a:ext>
            </a:extLst>
          </p:cNvPr>
          <p:cNvPicPr>
            <a:picLocks noChangeAspect="1"/>
          </p:cNvPicPr>
          <p:nvPr/>
        </p:nvPicPr>
        <p:blipFill>
          <a:blip r:embed="rId4"/>
          <a:stretch>
            <a:fillRect/>
          </a:stretch>
        </p:blipFill>
        <p:spPr>
          <a:xfrm>
            <a:off x="1447800" y="1676400"/>
            <a:ext cx="6593426" cy="4679950"/>
          </a:xfrm>
          <a:prstGeom prst="rect">
            <a:avLst/>
          </a:prstGeom>
        </p:spPr>
      </p:pic>
    </p:spTree>
    <p:extLst>
      <p:ext uri="{BB962C8B-B14F-4D97-AF65-F5344CB8AC3E}">
        <p14:creationId xmlns:p14="http://schemas.microsoft.com/office/powerpoint/2010/main" val="1704205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30DCEC-CAD5-4A9D-9C2F-E73618B5164F}"/>
              </a:ext>
            </a:extLst>
          </p:cNvPr>
          <p:cNvSpPr>
            <a:spLocks noGrp="1"/>
          </p:cNvSpPr>
          <p:nvPr>
            <p:ph type="title"/>
          </p:nvPr>
        </p:nvSpPr>
        <p:spPr/>
        <p:txBody>
          <a:bodyPr>
            <a:normAutofit fontScale="90000"/>
          </a:bodyPr>
          <a:lstStyle/>
          <a:p>
            <a:r>
              <a:rPr lang="en-US" sz="5400" dirty="0"/>
              <a:t>Functional Testing Types</a:t>
            </a:r>
            <a:endParaRPr lang="en-US" dirty="0"/>
          </a:p>
        </p:txBody>
      </p:sp>
      <p:sp>
        <p:nvSpPr>
          <p:cNvPr id="4" name="Footer Placeholder 3">
            <a:extLst>
              <a:ext uri="{FF2B5EF4-FFF2-40B4-BE49-F238E27FC236}">
                <a16:creationId xmlns="" xmlns:a16="http://schemas.microsoft.com/office/drawing/2014/main" id="{A874AB21-E129-4416-8329-4483E1026392}"/>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537006B8-0FA2-467F-AB4C-64823E6D6F56}"/>
              </a:ext>
            </a:extLst>
          </p:cNvPr>
          <p:cNvSpPr>
            <a:spLocks noGrp="1"/>
          </p:cNvSpPr>
          <p:nvPr>
            <p:ph type="sldNum" sz="quarter" idx="12"/>
          </p:nvPr>
        </p:nvSpPr>
        <p:spPr/>
        <p:txBody>
          <a:bodyPr/>
          <a:lstStyle/>
          <a:p>
            <a:fld id="{B6F15528-21DE-4FAA-801E-634DDDAF4B2B}" type="slidenum">
              <a:rPr lang="en-US" smtClean="0"/>
              <a:pPr/>
              <a:t>23</a:t>
            </a:fld>
            <a:endParaRPr lang="en-US"/>
          </a:p>
        </p:txBody>
      </p:sp>
      <p:grpSp>
        <p:nvGrpSpPr>
          <p:cNvPr id="12" name="Group 11">
            <a:extLst>
              <a:ext uri="{FF2B5EF4-FFF2-40B4-BE49-F238E27FC236}">
                <a16:creationId xmlns="" xmlns:a16="http://schemas.microsoft.com/office/drawing/2014/main" id="{668AB7B2-A900-4B65-843A-B566D8233678}"/>
              </a:ext>
            </a:extLst>
          </p:cNvPr>
          <p:cNvGrpSpPr/>
          <p:nvPr/>
        </p:nvGrpSpPr>
        <p:grpSpPr>
          <a:xfrm>
            <a:off x="778755" y="4553778"/>
            <a:ext cx="5012445" cy="1389822"/>
            <a:chOff x="778755" y="4553778"/>
            <a:chExt cx="5012445" cy="1389822"/>
          </a:xfrm>
        </p:grpSpPr>
        <p:pic>
          <p:nvPicPr>
            <p:cNvPr id="8" name="Picture 7">
              <a:extLst>
                <a:ext uri="{FF2B5EF4-FFF2-40B4-BE49-F238E27FC236}">
                  <a16:creationId xmlns="" xmlns:a16="http://schemas.microsoft.com/office/drawing/2014/main" id="{3D07282D-0557-4D72-B047-68261E188340}"/>
                </a:ext>
              </a:extLst>
            </p:cNvPr>
            <p:cNvPicPr>
              <a:picLocks noChangeAspect="1"/>
            </p:cNvPicPr>
            <p:nvPr/>
          </p:nvPicPr>
          <p:blipFill>
            <a:blip r:embed="rId3"/>
            <a:stretch>
              <a:fillRect/>
            </a:stretch>
          </p:blipFill>
          <p:spPr>
            <a:xfrm>
              <a:off x="778755" y="4591219"/>
              <a:ext cx="1857143" cy="1352381"/>
            </a:xfrm>
            <a:prstGeom prst="rect">
              <a:avLst/>
            </a:prstGeom>
          </p:spPr>
        </p:pic>
        <p:pic>
          <p:nvPicPr>
            <p:cNvPr id="9" name="Picture 8">
              <a:extLst>
                <a:ext uri="{FF2B5EF4-FFF2-40B4-BE49-F238E27FC236}">
                  <a16:creationId xmlns="" xmlns:a16="http://schemas.microsoft.com/office/drawing/2014/main" id="{48CE4198-200A-4536-93A4-A116617B194A}"/>
                </a:ext>
              </a:extLst>
            </p:cNvPr>
            <p:cNvPicPr>
              <a:picLocks noChangeAspect="1"/>
            </p:cNvPicPr>
            <p:nvPr/>
          </p:nvPicPr>
          <p:blipFill>
            <a:blip r:embed="rId4"/>
            <a:stretch>
              <a:fillRect/>
            </a:stretch>
          </p:blipFill>
          <p:spPr>
            <a:xfrm>
              <a:off x="3905486" y="4553778"/>
              <a:ext cx="1885714" cy="1323810"/>
            </a:xfrm>
            <a:prstGeom prst="rect">
              <a:avLst/>
            </a:prstGeom>
          </p:spPr>
        </p:pic>
      </p:grpSp>
      <p:pic>
        <p:nvPicPr>
          <p:cNvPr id="14" name="Picture 13">
            <a:extLst>
              <a:ext uri="{FF2B5EF4-FFF2-40B4-BE49-F238E27FC236}">
                <a16:creationId xmlns="" xmlns:a16="http://schemas.microsoft.com/office/drawing/2014/main" id="{3FA4968A-37A8-415E-8576-3B9DEC5EE905}"/>
              </a:ext>
            </a:extLst>
          </p:cNvPr>
          <p:cNvPicPr>
            <a:picLocks noChangeAspect="1"/>
          </p:cNvPicPr>
          <p:nvPr/>
        </p:nvPicPr>
        <p:blipFill>
          <a:blip r:embed="rId3"/>
          <a:stretch>
            <a:fillRect/>
          </a:stretch>
        </p:blipFill>
        <p:spPr>
          <a:xfrm>
            <a:off x="831534" y="4561806"/>
            <a:ext cx="1857143" cy="1352381"/>
          </a:xfrm>
          <a:prstGeom prst="rect">
            <a:avLst/>
          </a:prstGeom>
        </p:spPr>
      </p:pic>
      <p:pic>
        <p:nvPicPr>
          <p:cNvPr id="16" name="Picture 15">
            <a:extLst>
              <a:ext uri="{FF2B5EF4-FFF2-40B4-BE49-F238E27FC236}">
                <a16:creationId xmlns="" xmlns:a16="http://schemas.microsoft.com/office/drawing/2014/main" id="{79E7BC46-CDCF-4337-9237-14CF01180039}"/>
              </a:ext>
            </a:extLst>
          </p:cNvPr>
          <p:cNvPicPr>
            <a:picLocks noChangeAspect="1"/>
          </p:cNvPicPr>
          <p:nvPr/>
        </p:nvPicPr>
        <p:blipFill>
          <a:blip r:embed="rId5"/>
          <a:stretch>
            <a:fillRect/>
          </a:stretch>
        </p:blipFill>
        <p:spPr>
          <a:xfrm>
            <a:off x="6743943" y="4524364"/>
            <a:ext cx="1942857" cy="1323810"/>
          </a:xfrm>
          <a:prstGeom prst="rect">
            <a:avLst/>
          </a:prstGeom>
        </p:spPr>
      </p:pic>
      <p:sp>
        <p:nvSpPr>
          <p:cNvPr id="19" name="TextBox 18">
            <a:extLst>
              <a:ext uri="{FF2B5EF4-FFF2-40B4-BE49-F238E27FC236}">
                <a16:creationId xmlns="" xmlns:a16="http://schemas.microsoft.com/office/drawing/2014/main" id="{D2641CF4-249C-471B-A453-EEA3966F3974}"/>
              </a:ext>
            </a:extLst>
          </p:cNvPr>
          <p:cNvSpPr txBox="1"/>
          <p:nvPr/>
        </p:nvSpPr>
        <p:spPr>
          <a:xfrm>
            <a:off x="705114" y="3867090"/>
            <a:ext cx="2114286" cy="707886"/>
          </a:xfrm>
          <a:prstGeom prst="rect">
            <a:avLst/>
          </a:prstGeom>
          <a:noFill/>
        </p:spPr>
        <p:txBody>
          <a:bodyPr wrap="square" rtlCol="0">
            <a:spAutoFit/>
          </a:bodyPr>
          <a:lstStyle/>
          <a:p>
            <a:r>
              <a:rPr lang="en-US" sz="2000" b="1" dirty="0"/>
              <a:t>Data &amp; Database Integrity Testing</a:t>
            </a:r>
          </a:p>
        </p:txBody>
      </p:sp>
      <p:pic>
        <p:nvPicPr>
          <p:cNvPr id="3" name="Picture 2">
            <a:extLst>
              <a:ext uri="{FF2B5EF4-FFF2-40B4-BE49-F238E27FC236}">
                <a16:creationId xmlns="" xmlns:a16="http://schemas.microsoft.com/office/drawing/2014/main" id="{5AEF1B82-A382-4D56-90FE-4BB7F2E5A882}"/>
              </a:ext>
            </a:extLst>
          </p:cNvPr>
          <p:cNvPicPr>
            <a:picLocks noChangeAspect="1"/>
          </p:cNvPicPr>
          <p:nvPr/>
        </p:nvPicPr>
        <p:blipFill>
          <a:blip r:embed="rId6"/>
          <a:stretch>
            <a:fillRect/>
          </a:stretch>
        </p:blipFill>
        <p:spPr>
          <a:xfrm>
            <a:off x="1981200" y="2328745"/>
            <a:ext cx="1695238" cy="1180952"/>
          </a:xfrm>
          <a:prstGeom prst="rect">
            <a:avLst/>
          </a:prstGeom>
        </p:spPr>
      </p:pic>
      <p:pic>
        <p:nvPicPr>
          <p:cNvPr id="10" name="Picture 9">
            <a:extLst>
              <a:ext uri="{FF2B5EF4-FFF2-40B4-BE49-F238E27FC236}">
                <a16:creationId xmlns="" xmlns:a16="http://schemas.microsoft.com/office/drawing/2014/main" id="{5853F43F-7CF2-4BFF-9E6F-92248A2953E2}"/>
              </a:ext>
            </a:extLst>
          </p:cNvPr>
          <p:cNvPicPr>
            <a:picLocks noChangeAspect="1"/>
          </p:cNvPicPr>
          <p:nvPr/>
        </p:nvPicPr>
        <p:blipFill>
          <a:blip r:embed="rId7"/>
          <a:stretch>
            <a:fillRect/>
          </a:stretch>
        </p:blipFill>
        <p:spPr>
          <a:xfrm>
            <a:off x="4838905" y="2362200"/>
            <a:ext cx="1638095" cy="1161905"/>
          </a:xfrm>
          <a:prstGeom prst="rect">
            <a:avLst/>
          </a:prstGeom>
        </p:spPr>
      </p:pic>
    </p:spTree>
    <p:extLst>
      <p:ext uri="{BB962C8B-B14F-4D97-AF65-F5344CB8AC3E}">
        <p14:creationId xmlns:p14="http://schemas.microsoft.com/office/powerpoint/2010/main" val="1287543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2C813-F661-422F-A0DD-3414654A1FBE}"/>
              </a:ext>
            </a:extLst>
          </p:cNvPr>
          <p:cNvSpPr>
            <a:spLocks noGrp="1"/>
          </p:cNvSpPr>
          <p:nvPr>
            <p:ph type="title"/>
          </p:nvPr>
        </p:nvSpPr>
        <p:spPr>
          <a:xfrm>
            <a:off x="1905000" y="609600"/>
            <a:ext cx="7086600" cy="819912"/>
          </a:xfrm>
        </p:spPr>
        <p:txBody>
          <a:bodyPr>
            <a:noAutofit/>
          </a:bodyPr>
          <a:lstStyle/>
          <a:p>
            <a:r>
              <a:rPr lang="en-US" sz="3600" dirty="0"/>
              <a:t>Data &amp; Database Integrity Testing</a:t>
            </a:r>
          </a:p>
        </p:txBody>
      </p:sp>
      <p:sp>
        <p:nvSpPr>
          <p:cNvPr id="4" name="Footer Placeholder 3">
            <a:extLst>
              <a:ext uri="{FF2B5EF4-FFF2-40B4-BE49-F238E27FC236}">
                <a16:creationId xmlns="" xmlns:a16="http://schemas.microsoft.com/office/drawing/2014/main" id="{6B642431-8ABB-4FE1-84B7-F7A6555A4CF5}"/>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5C4F6558-0AC6-45E8-88C1-7675082BE5DB}"/>
              </a:ext>
            </a:extLst>
          </p:cNvPr>
          <p:cNvSpPr>
            <a:spLocks noGrp="1"/>
          </p:cNvSpPr>
          <p:nvPr>
            <p:ph type="sldNum" sz="quarter" idx="12"/>
          </p:nvPr>
        </p:nvSpPr>
        <p:spPr/>
        <p:txBody>
          <a:bodyPr/>
          <a:lstStyle/>
          <a:p>
            <a:fld id="{B6F15528-21DE-4FAA-801E-634DDDAF4B2B}" type="slidenum">
              <a:rPr lang="en-US" smtClean="0"/>
              <a:pPr/>
              <a:t>24</a:t>
            </a:fld>
            <a:endParaRPr lang="en-US"/>
          </a:p>
        </p:txBody>
      </p:sp>
      <p:pic>
        <p:nvPicPr>
          <p:cNvPr id="6" name="Picture 5">
            <a:extLst>
              <a:ext uri="{FF2B5EF4-FFF2-40B4-BE49-F238E27FC236}">
                <a16:creationId xmlns="" xmlns:a16="http://schemas.microsoft.com/office/drawing/2014/main" id="{A2F551F6-00CA-485B-A108-EE6D3E233D78}"/>
              </a:ext>
            </a:extLst>
          </p:cNvPr>
          <p:cNvPicPr>
            <a:picLocks noChangeAspect="1"/>
          </p:cNvPicPr>
          <p:nvPr/>
        </p:nvPicPr>
        <p:blipFill>
          <a:blip r:embed="rId3"/>
          <a:stretch>
            <a:fillRect/>
          </a:stretch>
        </p:blipFill>
        <p:spPr>
          <a:xfrm>
            <a:off x="457201" y="571114"/>
            <a:ext cx="1295400" cy="891055"/>
          </a:xfrm>
          <a:prstGeom prst="rect">
            <a:avLst/>
          </a:prstGeom>
        </p:spPr>
      </p:pic>
      <p:sp>
        <p:nvSpPr>
          <p:cNvPr id="7" name="TextBox 6">
            <a:extLst>
              <a:ext uri="{FF2B5EF4-FFF2-40B4-BE49-F238E27FC236}">
                <a16:creationId xmlns="" xmlns:a16="http://schemas.microsoft.com/office/drawing/2014/main" id="{DA421186-7B8D-4C2B-BCE3-DC83223CEC40}"/>
              </a:ext>
            </a:extLst>
          </p:cNvPr>
          <p:cNvSpPr txBox="1"/>
          <p:nvPr/>
        </p:nvSpPr>
        <p:spPr>
          <a:xfrm>
            <a:off x="685800" y="2819400"/>
            <a:ext cx="8001000" cy="1754326"/>
          </a:xfrm>
          <a:prstGeom prst="rect">
            <a:avLst/>
          </a:prstGeom>
          <a:noFill/>
        </p:spPr>
        <p:txBody>
          <a:bodyPr wrap="square" rtlCol="0">
            <a:spAutoFit/>
          </a:bodyPr>
          <a:lstStyle/>
          <a:p>
            <a:pPr algn="ctr"/>
            <a:r>
              <a:rPr lang="en-US" sz="3600" dirty="0"/>
              <a:t>Ensure </a:t>
            </a:r>
            <a:r>
              <a:rPr lang="en-US" sz="3600" b="1" dirty="0">
                <a:solidFill>
                  <a:schemeClr val="accent3">
                    <a:lumMod val="50000"/>
                  </a:schemeClr>
                </a:solidFill>
              </a:rPr>
              <a:t>DATABASE </a:t>
            </a:r>
            <a:r>
              <a:rPr lang="en-US" sz="3600" dirty="0"/>
              <a:t>access methods and processes function properly and </a:t>
            </a:r>
            <a:r>
              <a:rPr lang="en-US" sz="3600" b="1" dirty="0">
                <a:solidFill>
                  <a:schemeClr val="accent3">
                    <a:lumMod val="50000"/>
                  </a:schemeClr>
                </a:solidFill>
              </a:rPr>
              <a:t>without DATA corruption</a:t>
            </a:r>
            <a:endParaRPr lang="en-US" sz="3600" dirty="0"/>
          </a:p>
        </p:txBody>
      </p:sp>
    </p:spTree>
    <p:extLst>
      <p:ext uri="{BB962C8B-B14F-4D97-AF65-F5344CB8AC3E}">
        <p14:creationId xmlns:p14="http://schemas.microsoft.com/office/powerpoint/2010/main" val="937464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2C813-F661-422F-A0DD-3414654A1FBE}"/>
              </a:ext>
            </a:extLst>
          </p:cNvPr>
          <p:cNvSpPr>
            <a:spLocks noGrp="1"/>
          </p:cNvSpPr>
          <p:nvPr>
            <p:ph type="title"/>
          </p:nvPr>
        </p:nvSpPr>
        <p:spPr>
          <a:xfrm>
            <a:off x="1905000" y="609600"/>
            <a:ext cx="7086600" cy="819912"/>
          </a:xfrm>
        </p:spPr>
        <p:txBody>
          <a:bodyPr>
            <a:noAutofit/>
          </a:bodyPr>
          <a:lstStyle/>
          <a:p>
            <a:r>
              <a:rPr lang="en-US" sz="3600" dirty="0"/>
              <a:t>Data &amp; Database Integrity Testing</a:t>
            </a:r>
          </a:p>
        </p:txBody>
      </p:sp>
      <p:sp>
        <p:nvSpPr>
          <p:cNvPr id="4" name="Footer Placeholder 3">
            <a:extLst>
              <a:ext uri="{FF2B5EF4-FFF2-40B4-BE49-F238E27FC236}">
                <a16:creationId xmlns="" xmlns:a16="http://schemas.microsoft.com/office/drawing/2014/main" id="{6B642431-8ABB-4FE1-84B7-F7A6555A4CF5}"/>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5C4F6558-0AC6-45E8-88C1-7675082BE5DB}"/>
              </a:ext>
            </a:extLst>
          </p:cNvPr>
          <p:cNvSpPr>
            <a:spLocks noGrp="1"/>
          </p:cNvSpPr>
          <p:nvPr>
            <p:ph type="sldNum" sz="quarter" idx="12"/>
          </p:nvPr>
        </p:nvSpPr>
        <p:spPr/>
        <p:txBody>
          <a:bodyPr/>
          <a:lstStyle/>
          <a:p>
            <a:fld id="{B6F15528-21DE-4FAA-801E-634DDDAF4B2B}" type="slidenum">
              <a:rPr lang="en-US" smtClean="0"/>
              <a:pPr/>
              <a:t>25</a:t>
            </a:fld>
            <a:endParaRPr lang="en-US"/>
          </a:p>
        </p:txBody>
      </p:sp>
      <p:pic>
        <p:nvPicPr>
          <p:cNvPr id="6" name="Picture 5">
            <a:extLst>
              <a:ext uri="{FF2B5EF4-FFF2-40B4-BE49-F238E27FC236}">
                <a16:creationId xmlns="" xmlns:a16="http://schemas.microsoft.com/office/drawing/2014/main" id="{A2F551F6-00CA-485B-A108-EE6D3E233D78}"/>
              </a:ext>
            </a:extLst>
          </p:cNvPr>
          <p:cNvPicPr>
            <a:picLocks noChangeAspect="1"/>
          </p:cNvPicPr>
          <p:nvPr/>
        </p:nvPicPr>
        <p:blipFill>
          <a:blip r:embed="rId3"/>
          <a:stretch>
            <a:fillRect/>
          </a:stretch>
        </p:blipFill>
        <p:spPr>
          <a:xfrm>
            <a:off x="457201" y="571114"/>
            <a:ext cx="1295400" cy="891055"/>
          </a:xfrm>
          <a:prstGeom prst="rect">
            <a:avLst/>
          </a:prstGeom>
        </p:spPr>
      </p:pic>
      <p:grpSp>
        <p:nvGrpSpPr>
          <p:cNvPr id="12" name="Group 11">
            <a:extLst>
              <a:ext uri="{FF2B5EF4-FFF2-40B4-BE49-F238E27FC236}">
                <a16:creationId xmlns="" xmlns:a16="http://schemas.microsoft.com/office/drawing/2014/main" id="{D46BC4ED-CB76-4FC9-A4B9-0F12FD11B272}"/>
              </a:ext>
            </a:extLst>
          </p:cNvPr>
          <p:cNvGrpSpPr/>
          <p:nvPr/>
        </p:nvGrpSpPr>
        <p:grpSpPr>
          <a:xfrm>
            <a:off x="596555" y="1676400"/>
            <a:ext cx="3732547" cy="4283246"/>
            <a:chOff x="596555" y="1676400"/>
            <a:chExt cx="3732547" cy="4283246"/>
          </a:xfrm>
        </p:grpSpPr>
        <p:sp>
          <p:nvSpPr>
            <p:cNvPr id="7" name="TextBox 6">
              <a:extLst>
                <a:ext uri="{FF2B5EF4-FFF2-40B4-BE49-F238E27FC236}">
                  <a16:creationId xmlns="" xmlns:a16="http://schemas.microsoft.com/office/drawing/2014/main" id="{DA421186-7B8D-4C2B-BCE3-DC83223CEC40}"/>
                </a:ext>
              </a:extLst>
            </p:cNvPr>
            <p:cNvSpPr txBox="1"/>
            <p:nvPr/>
          </p:nvSpPr>
          <p:spPr>
            <a:xfrm>
              <a:off x="596555" y="3712877"/>
              <a:ext cx="3657600" cy="2246769"/>
            </a:xfrm>
            <a:prstGeom prst="rect">
              <a:avLst/>
            </a:prstGeom>
            <a:solidFill>
              <a:schemeClr val="bg1">
                <a:lumMod val="95000"/>
              </a:schemeClr>
            </a:solidFill>
          </p:spPr>
          <p:txBody>
            <a:bodyPr wrap="square" rtlCol="0">
              <a:spAutoFit/>
            </a:bodyPr>
            <a:lstStyle/>
            <a:p>
              <a:pPr algn="just"/>
              <a:r>
                <a:rPr lang="en-US" sz="2800" dirty="0"/>
                <a:t>Verify the returned data to ensure that the correct data was retrieved for correct transaction</a:t>
              </a:r>
            </a:p>
          </p:txBody>
        </p:sp>
        <p:pic>
          <p:nvPicPr>
            <p:cNvPr id="9" name="Picture 8">
              <a:extLst>
                <a:ext uri="{FF2B5EF4-FFF2-40B4-BE49-F238E27FC236}">
                  <a16:creationId xmlns="" xmlns:a16="http://schemas.microsoft.com/office/drawing/2014/main" id="{1C517EBF-006C-47E0-ABB8-CE8E193E7E32}"/>
                </a:ext>
              </a:extLst>
            </p:cNvPr>
            <p:cNvPicPr>
              <a:picLocks noChangeAspect="1"/>
            </p:cNvPicPr>
            <p:nvPr/>
          </p:nvPicPr>
          <p:blipFill>
            <a:blip r:embed="rId4"/>
            <a:stretch>
              <a:fillRect/>
            </a:stretch>
          </p:blipFill>
          <p:spPr>
            <a:xfrm>
              <a:off x="671502" y="1676400"/>
              <a:ext cx="3657600" cy="1822246"/>
            </a:xfrm>
            <a:prstGeom prst="rect">
              <a:avLst/>
            </a:prstGeom>
          </p:spPr>
        </p:pic>
      </p:grpSp>
      <p:grpSp>
        <p:nvGrpSpPr>
          <p:cNvPr id="13" name="Group 12">
            <a:extLst>
              <a:ext uri="{FF2B5EF4-FFF2-40B4-BE49-F238E27FC236}">
                <a16:creationId xmlns="" xmlns:a16="http://schemas.microsoft.com/office/drawing/2014/main" id="{D0A44C19-B9F7-4512-A9DF-07647C7F1684}"/>
              </a:ext>
            </a:extLst>
          </p:cNvPr>
          <p:cNvGrpSpPr/>
          <p:nvPr/>
        </p:nvGrpSpPr>
        <p:grpSpPr>
          <a:xfrm>
            <a:off x="4800600" y="1682954"/>
            <a:ext cx="3657600" cy="4297615"/>
            <a:chOff x="4800600" y="1682954"/>
            <a:chExt cx="3657600" cy="4297615"/>
          </a:xfrm>
        </p:grpSpPr>
        <p:pic>
          <p:nvPicPr>
            <p:cNvPr id="8" name="Picture 7">
              <a:extLst>
                <a:ext uri="{FF2B5EF4-FFF2-40B4-BE49-F238E27FC236}">
                  <a16:creationId xmlns="" xmlns:a16="http://schemas.microsoft.com/office/drawing/2014/main" id="{73F432E4-BCEE-4B94-8FD7-E9DC3166B262}"/>
                </a:ext>
              </a:extLst>
            </p:cNvPr>
            <p:cNvPicPr>
              <a:picLocks noChangeAspect="1"/>
            </p:cNvPicPr>
            <p:nvPr/>
          </p:nvPicPr>
          <p:blipFill>
            <a:blip r:embed="rId5"/>
            <a:stretch>
              <a:fillRect/>
            </a:stretch>
          </p:blipFill>
          <p:spPr>
            <a:xfrm>
              <a:off x="4834814" y="1682954"/>
              <a:ext cx="3623386" cy="1822246"/>
            </a:xfrm>
            <a:prstGeom prst="rect">
              <a:avLst/>
            </a:prstGeom>
          </p:spPr>
        </p:pic>
        <p:sp>
          <p:nvSpPr>
            <p:cNvPr id="11" name="TextBox 10">
              <a:extLst>
                <a:ext uri="{FF2B5EF4-FFF2-40B4-BE49-F238E27FC236}">
                  <a16:creationId xmlns="" xmlns:a16="http://schemas.microsoft.com/office/drawing/2014/main" id="{F3D35DEE-BE1F-463E-80C7-E1AC02DB1DC9}"/>
                </a:ext>
              </a:extLst>
            </p:cNvPr>
            <p:cNvSpPr txBox="1"/>
            <p:nvPr/>
          </p:nvSpPr>
          <p:spPr>
            <a:xfrm>
              <a:off x="4800600" y="3733800"/>
              <a:ext cx="3657600" cy="2246769"/>
            </a:xfrm>
            <a:prstGeom prst="rect">
              <a:avLst/>
            </a:prstGeom>
            <a:solidFill>
              <a:schemeClr val="bg1">
                <a:lumMod val="95000"/>
              </a:schemeClr>
            </a:solidFill>
          </p:spPr>
          <p:txBody>
            <a:bodyPr wrap="square" rtlCol="0">
              <a:spAutoFit/>
            </a:bodyPr>
            <a:lstStyle/>
            <a:p>
              <a:pPr algn="just"/>
              <a:r>
                <a:rPr lang="en-US" sz="2800" dirty="0"/>
                <a:t>Verify the database to ensure the data has been populated as intended, all database events occurred properly</a:t>
              </a:r>
            </a:p>
          </p:txBody>
        </p:sp>
      </p:grpSp>
    </p:spTree>
    <p:extLst>
      <p:ext uri="{BB962C8B-B14F-4D97-AF65-F5344CB8AC3E}">
        <p14:creationId xmlns:p14="http://schemas.microsoft.com/office/powerpoint/2010/main" val="45470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30DCEC-CAD5-4A9D-9C2F-E73618B5164F}"/>
              </a:ext>
            </a:extLst>
          </p:cNvPr>
          <p:cNvSpPr>
            <a:spLocks noGrp="1"/>
          </p:cNvSpPr>
          <p:nvPr>
            <p:ph type="title"/>
          </p:nvPr>
        </p:nvSpPr>
        <p:spPr/>
        <p:txBody>
          <a:bodyPr>
            <a:normAutofit fontScale="90000"/>
          </a:bodyPr>
          <a:lstStyle/>
          <a:p>
            <a:r>
              <a:rPr lang="en-US" sz="5400" dirty="0"/>
              <a:t>Functional Testing Types</a:t>
            </a:r>
            <a:endParaRPr lang="en-US" dirty="0"/>
          </a:p>
        </p:txBody>
      </p:sp>
      <p:sp>
        <p:nvSpPr>
          <p:cNvPr id="4" name="Footer Placeholder 3">
            <a:extLst>
              <a:ext uri="{FF2B5EF4-FFF2-40B4-BE49-F238E27FC236}">
                <a16:creationId xmlns="" xmlns:a16="http://schemas.microsoft.com/office/drawing/2014/main" id="{A874AB21-E129-4416-8329-4483E1026392}"/>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537006B8-0FA2-467F-AB4C-64823E6D6F56}"/>
              </a:ext>
            </a:extLst>
          </p:cNvPr>
          <p:cNvSpPr>
            <a:spLocks noGrp="1"/>
          </p:cNvSpPr>
          <p:nvPr>
            <p:ph type="sldNum" sz="quarter" idx="12"/>
          </p:nvPr>
        </p:nvSpPr>
        <p:spPr/>
        <p:txBody>
          <a:bodyPr/>
          <a:lstStyle/>
          <a:p>
            <a:fld id="{B6F15528-21DE-4FAA-801E-634DDDAF4B2B}" type="slidenum">
              <a:rPr lang="en-US" smtClean="0"/>
              <a:pPr/>
              <a:t>26</a:t>
            </a:fld>
            <a:endParaRPr lang="en-US"/>
          </a:p>
        </p:txBody>
      </p:sp>
      <p:pic>
        <p:nvPicPr>
          <p:cNvPr id="9" name="Picture 8">
            <a:extLst>
              <a:ext uri="{FF2B5EF4-FFF2-40B4-BE49-F238E27FC236}">
                <a16:creationId xmlns="" xmlns:a16="http://schemas.microsoft.com/office/drawing/2014/main" id="{48CE4198-200A-4536-93A4-A116617B194A}"/>
              </a:ext>
            </a:extLst>
          </p:cNvPr>
          <p:cNvPicPr>
            <a:picLocks noChangeAspect="1"/>
          </p:cNvPicPr>
          <p:nvPr/>
        </p:nvPicPr>
        <p:blipFill>
          <a:blip r:embed="rId3"/>
          <a:stretch>
            <a:fillRect/>
          </a:stretch>
        </p:blipFill>
        <p:spPr>
          <a:xfrm>
            <a:off x="3905486" y="4553778"/>
            <a:ext cx="1885714" cy="1323810"/>
          </a:xfrm>
          <a:prstGeom prst="rect">
            <a:avLst/>
          </a:prstGeom>
        </p:spPr>
      </p:pic>
      <p:pic>
        <p:nvPicPr>
          <p:cNvPr id="16" name="Picture 15">
            <a:extLst>
              <a:ext uri="{FF2B5EF4-FFF2-40B4-BE49-F238E27FC236}">
                <a16:creationId xmlns="" xmlns:a16="http://schemas.microsoft.com/office/drawing/2014/main" id="{79E7BC46-CDCF-4337-9237-14CF01180039}"/>
              </a:ext>
            </a:extLst>
          </p:cNvPr>
          <p:cNvPicPr>
            <a:picLocks noChangeAspect="1"/>
          </p:cNvPicPr>
          <p:nvPr/>
        </p:nvPicPr>
        <p:blipFill>
          <a:blip r:embed="rId4"/>
          <a:stretch>
            <a:fillRect/>
          </a:stretch>
        </p:blipFill>
        <p:spPr>
          <a:xfrm>
            <a:off x="6743943" y="4524364"/>
            <a:ext cx="1942857" cy="1323810"/>
          </a:xfrm>
          <a:prstGeom prst="rect">
            <a:avLst/>
          </a:prstGeom>
        </p:spPr>
      </p:pic>
      <p:sp>
        <p:nvSpPr>
          <p:cNvPr id="20" name="TextBox 19">
            <a:extLst>
              <a:ext uri="{FF2B5EF4-FFF2-40B4-BE49-F238E27FC236}">
                <a16:creationId xmlns="" xmlns:a16="http://schemas.microsoft.com/office/drawing/2014/main" id="{CF8E3603-D776-4AD9-A5FE-11CBE78AE97A}"/>
              </a:ext>
            </a:extLst>
          </p:cNvPr>
          <p:cNvSpPr txBox="1"/>
          <p:nvPr/>
        </p:nvSpPr>
        <p:spPr>
          <a:xfrm>
            <a:off x="3505200" y="3865983"/>
            <a:ext cx="2667000" cy="400110"/>
          </a:xfrm>
          <a:prstGeom prst="rect">
            <a:avLst/>
          </a:prstGeom>
          <a:noFill/>
        </p:spPr>
        <p:txBody>
          <a:bodyPr wrap="square" rtlCol="0">
            <a:spAutoFit/>
          </a:bodyPr>
          <a:lstStyle/>
          <a:p>
            <a:r>
              <a:rPr lang="en-US" sz="2000" b="1" dirty="0"/>
              <a:t>Business Cycle Testing</a:t>
            </a:r>
          </a:p>
        </p:txBody>
      </p:sp>
      <p:pic>
        <p:nvPicPr>
          <p:cNvPr id="3" name="Picture 2">
            <a:extLst>
              <a:ext uri="{FF2B5EF4-FFF2-40B4-BE49-F238E27FC236}">
                <a16:creationId xmlns="" xmlns:a16="http://schemas.microsoft.com/office/drawing/2014/main" id="{5AEF1B82-A382-4D56-90FE-4BB7F2E5A882}"/>
              </a:ext>
            </a:extLst>
          </p:cNvPr>
          <p:cNvPicPr>
            <a:picLocks noChangeAspect="1"/>
          </p:cNvPicPr>
          <p:nvPr/>
        </p:nvPicPr>
        <p:blipFill>
          <a:blip r:embed="rId5"/>
          <a:stretch>
            <a:fillRect/>
          </a:stretch>
        </p:blipFill>
        <p:spPr>
          <a:xfrm>
            <a:off x="1981200" y="2328745"/>
            <a:ext cx="1695238" cy="1180952"/>
          </a:xfrm>
          <a:prstGeom prst="rect">
            <a:avLst/>
          </a:prstGeom>
        </p:spPr>
      </p:pic>
      <p:pic>
        <p:nvPicPr>
          <p:cNvPr id="10" name="Picture 9">
            <a:extLst>
              <a:ext uri="{FF2B5EF4-FFF2-40B4-BE49-F238E27FC236}">
                <a16:creationId xmlns="" xmlns:a16="http://schemas.microsoft.com/office/drawing/2014/main" id="{5853F43F-7CF2-4BFF-9E6F-92248A2953E2}"/>
              </a:ext>
            </a:extLst>
          </p:cNvPr>
          <p:cNvPicPr>
            <a:picLocks noChangeAspect="1"/>
          </p:cNvPicPr>
          <p:nvPr/>
        </p:nvPicPr>
        <p:blipFill>
          <a:blip r:embed="rId6"/>
          <a:stretch>
            <a:fillRect/>
          </a:stretch>
        </p:blipFill>
        <p:spPr>
          <a:xfrm>
            <a:off x="4838905" y="2362200"/>
            <a:ext cx="1638095" cy="1161905"/>
          </a:xfrm>
          <a:prstGeom prst="rect">
            <a:avLst/>
          </a:prstGeom>
        </p:spPr>
      </p:pic>
      <p:pic>
        <p:nvPicPr>
          <p:cNvPr id="6" name="Picture 5">
            <a:extLst>
              <a:ext uri="{FF2B5EF4-FFF2-40B4-BE49-F238E27FC236}">
                <a16:creationId xmlns="" xmlns:a16="http://schemas.microsoft.com/office/drawing/2014/main" id="{79B94417-E2C2-40C3-B3E5-CD0BB84EFDF8}"/>
              </a:ext>
            </a:extLst>
          </p:cNvPr>
          <p:cNvPicPr>
            <a:picLocks noChangeAspect="1"/>
          </p:cNvPicPr>
          <p:nvPr/>
        </p:nvPicPr>
        <p:blipFill>
          <a:blip r:embed="rId7"/>
          <a:stretch>
            <a:fillRect/>
          </a:stretch>
        </p:blipFill>
        <p:spPr>
          <a:xfrm>
            <a:off x="1143000" y="4620922"/>
            <a:ext cx="1665566" cy="1171269"/>
          </a:xfrm>
          <a:prstGeom prst="rect">
            <a:avLst/>
          </a:prstGeom>
        </p:spPr>
      </p:pic>
    </p:spTree>
    <p:extLst>
      <p:ext uri="{BB962C8B-B14F-4D97-AF65-F5344CB8AC3E}">
        <p14:creationId xmlns:p14="http://schemas.microsoft.com/office/powerpoint/2010/main" val="2641728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2C813-F661-422F-A0DD-3414654A1FBE}"/>
              </a:ext>
            </a:extLst>
          </p:cNvPr>
          <p:cNvSpPr>
            <a:spLocks noGrp="1"/>
          </p:cNvSpPr>
          <p:nvPr>
            <p:ph type="title"/>
          </p:nvPr>
        </p:nvSpPr>
        <p:spPr>
          <a:xfrm>
            <a:off x="1905000" y="609600"/>
            <a:ext cx="7086600" cy="819912"/>
          </a:xfrm>
        </p:spPr>
        <p:txBody>
          <a:bodyPr>
            <a:noAutofit/>
          </a:bodyPr>
          <a:lstStyle/>
          <a:p>
            <a:r>
              <a:rPr lang="en-US" sz="4900" dirty="0"/>
              <a:t>Business Cycle Testing</a:t>
            </a:r>
          </a:p>
        </p:txBody>
      </p:sp>
      <p:sp>
        <p:nvSpPr>
          <p:cNvPr id="4" name="Footer Placeholder 3">
            <a:extLst>
              <a:ext uri="{FF2B5EF4-FFF2-40B4-BE49-F238E27FC236}">
                <a16:creationId xmlns="" xmlns:a16="http://schemas.microsoft.com/office/drawing/2014/main" id="{6B642431-8ABB-4FE1-84B7-F7A6555A4CF5}"/>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5C4F6558-0AC6-45E8-88C1-7675082BE5DB}"/>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7" name="TextBox 6">
            <a:extLst>
              <a:ext uri="{FF2B5EF4-FFF2-40B4-BE49-F238E27FC236}">
                <a16:creationId xmlns="" xmlns:a16="http://schemas.microsoft.com/office/drawing/2014/main" id="{DA421186-7B8D-4C2B-BCE3-DC83223CEC40}"/>
              </a:ext>
            </a:extLst>
          </p:cNvPr>
          <p:cNvSpPr txBox="1"/>
          <p:nvPr/>
        </p:nvSpPr>
        <p:spPr>
          <a:xfrm>
            <a:off x="152400" y="2514600"/>
            <a:ext cx="8839200" cy="2308324"/>
          </a:xfrm>
          <a:prstGeom prst="rect">
            <a:avLst/>
          </a:prstGeom>
          <a:noFill/>
        </p:spPr>
        <p:txBody>
          <a:bodyPr wrap="square" rtlCol="0">
            <a:spAutoFit/>
          </a:bodyPr>
          <a:lstStyle/>
          <a:p>
            <a:pPr algn="ctr"/>
            <a:r>
              <a:rPr lang="en-US" sz="3600" dirty="0"/>
              <a:t>Ensure proper target-of-test and background </a:t>
            </a:r>
            <a:r>
              <a:rPr lang="en-US" sz="3600" b="1" dirty="0">
                <a:solidFill>
                  <a:schemeClr val="accent3">
                    <a:lumMod val="50000"/>
                  </a:schemeClr>
                </a:solidFill>
              </a:rPr>
              <a:t>PROCESSES FUNCTION </a:t>
            </a:r>
            <a:r>
              <a:rPr lang="en-US" sz="3600" dirty="0"/>
              <a:t>according to required </a:t>
            </a:r>
            <a:r>
              <a:rPr lang="en-US" sz="3600" b="1" dirty="0">
                <a:solidFill>
                  <a:schemeClr val="accent3">
                    <a:lumMod val="50000"/>
                  </a:schemeClr>
                </a:solidFill>
              </a:rPr>
              <a:t>BUSINESS MODELS AND SCHEDULES</a:t>
            </a:r>
            <a:endParaRPr lang="en-US" sz="3600" dirty="0"/>
          </a:p>
        </p:txBody>
      </p:sp>
      <p:pic>
        <p:nvPicPr>
          <p:cNvPr id="3" name="Picture 2">
            <a:extLst>
              <a:ext uri="{FF2B5EF4-FFF2-40B4-BE49-F238E27FC236}">
                <a16:creationId xmlns="" xmlns:a16="http://schemas.microsoft.com/office/drawing/2014/main" id="{9843526A-28D5-4E71-8DF1-98A881D1C8EE}"/>
              </a:ext>
            </a:extLst>
          </p:cNvPr>
          <p:cNvPicPr>
            <a:picLocks noChangeAspect="1"/>
          </p:cNvPicPr>
          <p:nvPr/>
        </p:nvPicPr>
        <p:blipFill>
          <a:blip r:embed="rId3"/>
          <a:stretch>
            <a:fillRect/>
          </a:stretch>
        </p:blipFill>
        <p:spPr>
          <a:xfrm>
            <a:off x="152400" y="609600"/>
            <a:ext cx="1157523" cy="819912"/>
          </a:xfrm>
          <a:prstGeom prst="rect">
            <a:avLst/>
          </a:prstGeom>
        </p:spPr>
      </p:pic>
    </p:spTree>
    <p:extLst>
      <p:ext uri="{BB962C8B-B14F-4D97-AF65-F5344CB8AC3E}">
        <p14:creationId xmlns:p14="http://schemas.microsoft.com/office/powerpoint/2010/main" val="3515631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2C813-F661-422F-A0DD-3414654A1FBE}"/>
              </a:ext>
            </a:extLst>
          </p:cNvPr>
          <p:cNvSpPr>
            <a:spLocks noGrp="1"/>
          </p:cNvSpPr>
          <p:nvPr>
            <p:ph type="title"/>
          </p:nvPr>
        </p:nvSpPr>
        <p:spPr>
          <a:xfrm>
            <a:off x="1905000" y="609600"/>
            <a:ext cx="7086600" cy="819912"/>
          </a:xfrm>
        </p:spPr>
        <p:txBody>
          <a:bodyPr>
            <a:noAutofit/>
          </a:bodyPr>
          <a:lstStyle/>
          <a:p>
            <a:r>
              <a:rPr lang="en-US" sz="4900" dirty="0"/>
              <a:t>Business Cycle Testing</a:t>
            </a:r>
          </a:p>
        </p:txBody>
      </p:sp>
      <p:sp>
        <p:nvSpPr>
          <p:cNvPr id="4" name="Footer Placeholder 3">
            <a:extLst>
              <a:ext uri="{FF2B5EF4-FFF2-40B4-BE49-F238E27FC236}">
                <a16:creationId xmlns="" xmlns:a16="http://schemas.microsoft.com/office/drawing/2014/main" id="{6B642431-8ABB-4FE1-84B7-F7A6555A4CF5}"/>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5C4F6558-0AC6-45E8-88C1-7675082BE5DB}"/>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7" name="TextBox 6">
            <a:extLst>
              <a:ext uri="{FF2B5EF4-FFF2-40B4-BE49-F238E27FC236}">
                <a16:creationId xmlns="" xmlns:a16="http://schemas.microsoft.com/office/drawing/2014/main" id="{DA421186-7B8D-4C2B-BCE3-DC83223CEC40}"/>
              </a:ext>
            </a:extLst>
          </p:cNvPr>
          <p:cNvSpPr txBox="1"/>
          <p:nvPr/>
        </p:nvSpPr>
        <p:spPr>
          <a:xfrm>
            <a:off x="457200" y="1659285"/>
            <a:ext cx="4800600" cy="3539430"/>
          </a:xfrm>
          <a:prstGeom prst="rect">
            <a:avLst/>
          </a:prstGeom>
          <a:noFill/>
        </p:spPr>
        <p:txBody>
          <a:bodyPr wrap="square" rtlCol="0">
            <a:spAutoFit/>
          </a:bodyPr>
          <a:lstStyle/>
          <a:p>
            <a:pPr marL="571500" indent="-571500">
              <a:buFont typeface="Arial" panose="020B0604020202020204" pitchFamily="34" charset="0"/>
              <a:buChar char="•"/>
            </a:pPr>
            <a:r>
              <a:rPr lang="en-US" sz="2800" dirty="0"/>
              <a:t>All functions that occur on a periodic schedule will be </a:t>
            </a:r>
            <a:r>
              <a:rPr lang="en-US" sz="2800" b="1" dirty="0"/>
              <a:t>executed or launched at the appropriate time</a:t>
            </a:r>
          </a:p>
          <a:p>
            <a:pPr marL="571500" indent="-571500">
              <a:buFont typeface="Arial" panose="020B0604020202020204" pitchFamily="34" charset="0"/>
              <a:buChar char="•"/>
            </a:pPr>
            <a:r>
              <a:rPr lang="en-US" sz="2800" dirty="0"/>
              <a:t>Use </a:t>
            </a:r>
            <a:r>
              <a:rPr lang="en-US" sz="2800" b="1" dirty="0"/>
              <a:t>valid and invalid data </a:t>
            </a:r>
            <a:r>
              <a:rPr lang="en-US" sz="2800" dirty="0"/>
              <a:t>in testing</a:t>
            </a:r>
          </a:p>
          <a:p>
            <a:pPr marL="571500" indent="-571500">
              <a:buFont typeface="Arial" panose="020B0604020202020204" pitchFamily="34" charset="0"/>
              <a:buChar char="•"/>
            </a:pPr>
            <a:r>
              <a:rPr lang="en-US" sz="2800" dirty="0"/>
              <a:t>Each </a:t>
            </a:r>
            <a:r>
              <a:rPr lang="en-US" sz="2800" b="1" dirty="0"/>
              <a:t>business rule </a:t>
            </a:r>
            <a:r>
              <a:rPr lang="en-US" sz="2800" dirty="0"/>
              <a:t>is properly applied</a:t>
            </a:r>
            <a:endParaRPr lang="en-US" sz="3600" dirty="0"/>
          </a:p>
        </p:txBody>
      </p:sp>
      <p:pic>
        <p:nvPicPr>
          <p:cNvPr id="3" name="Picture 2">
            <a:extLst>
              <a:ext uri="{FF2B5EF4-FFF2-40B4-BE49-F238E27FC236}">
                <a16:creationId xmlns="" xmlns:a16="http://schemas.microsoft.com/office/drawing/2014/main" id="{9843526A-28D5-4E71-8DF1-98A881D1C8EE}"/>
              </a:ext>
            </a:extLst>
          </p:cNvPr>
          <p:cNvPicPr>
            <a:picLocks noChangeAspect="1"/>
          </p:cNvPicPr>
          <p:nvPr/>
        </p:nvPicPr>
        <p:blipFill>
          <a:blip r:embed="rId3"/>
          <a:stretch>
            <a:fillRect/>
          </a:stretch>
        </p:blipFill>
        <p:spPr>
          <a:xfrm>
            <a:off x="152400" y="609600"/>
            <a:ext cx="1157523" cy="819912"/>
          </a:xfrm>
          <a:prstGeom prst="rect">
            <a:avLst/>
          </a:prstGeom>
        </p:spPr>
      </p:pic>
      <p:pic>
        <p:nvPicPr>
          <p:cNvPr id="6" name="Picture 5">
            <a:extLst>
              <a:ext uri="{FF2B5EF4-FFF2-40B4-BE49-F238E27FC236}">
                <a16:creationId xmlns="" xmlns:a16="http://schemas.microsoft.com/office/drawing/2014/main" id="{11A12DEE-C0C8-4B63-A986-27B6630EED76}"/>
              </a:ext>
            </a:extLst>
          </p:cNvPr>
          <p:cNvPicPr>
            <a:picLocks noChangeAspect="1"/>
          </p:cNvPicPr>
          <p:nvPr/>
        </p:nvPicPr>
        <p:blipFill>
          <a:blip r:embed="rId4"/>
          <a:stretch>
            <a:fillRect/>
          </a:stretch>
        </p:blipFill>
        <p:spPr>
          <a:xfrm>
            <a:off x="5529352" y="2590800"/>
            <a:ext cx="3365054" cy="3091154"/>
          </a:xfrm>
          <a:prstGeom prst="rect">
            <a:avLst/>
          </a:prstGeom>
        </p:spPr>
      </p:pic>
    </p:spTree>
    <p:extLst>
      <p:ext uri="{BB962C8B-B14F-4D97-AF65-F5344CB8AC3E}">
        <p14:creationId xmlns:p14="http://schemas.microsoft.com/office/powerpoint/2010/main" val="4075285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30DCEC-CAD5-4A9D-9C2F-E73618B5164F}"/>
              </a:ext>
            </a:extLst>
          </p:cNvPr>
          <p:cNvSpPr>
            <a:spLocks noGrp="1"/>
          </p:cNvSpPr>
          <p:nvPr>
            <p:ph type="title"/>
          </p:nvPr>
        </p:nvSpPr>
        <p:spPr/>
        <p:txBody>
          <a:bodyPr>
            <a:normAutofit fontScale="90000"/>
          </a:bodyPr>
          <a:lstStyle/>
          <a:p>
            <a:r>
              <a:rPr lang="en-US" sz="5400" dirty="0"/>
              <a:t>Functional Testing Types</a:t>
            </a:r>
            <a:endParaRPr lang="en-US" dirty="0"/>
          </a:p>
        </p:txBody>
      </p:sp>
      <p:sp>
        <p:nvSpPr>
          <p:cNvPr id="4" name="Footer Placeholder 3">
            <a:extLst>
              <a:ext uri="{FF2B5EF4-FFF2-40B4-BE49-F238E27FC236}">
                <a16:creationId xmlns="" xmlns:a16="http://schemas.microsoft.com/office/drawing/2014/main" id="{A874AB21-E129-4416-8329-4483E1026392}"/>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537006B8-0FA2-467F-AB4C-64823E6D6F56}"/>
              </a:ext>
            </a:extLst>
          </p:cNvPr>
          <p:cNvSpPr>
            <a:spLocks noGrp="1"/>
          </p:cNvSpPr>
          <p:nvPr>
            <p:ph type="sldNum" sz="quarter" idx="12"/>
          </p:nvPr>
        </p:nvSpPr>
        <p:spPr/>
        <p:txBody>
          <a:bodyPr/>
          <a:lstStyle/>
          <a:p>
            <a:fld id="{B6F15528-21DE-4FAA-801E-634DDDAF4B2B}" type="slidenum">
              <a:rPr lang="en-US" smtClean="0"/>
              <a:pPr/>
              <a:t>29</a:t>
            </a:fld>
            <a:endParaRPr lang="en-US"/>
          </a:p>
        </p:txBody>
      </p:sp>
      <p:pic>
        <p:nvPicPr>
          <p:cNvPr id="16" name="Picture 15">
            <a:extLst>
              <a:ext uri="{FF2B5EF4-FFF2-40B4-BE49-F238E27FC236}">
                <a16:creationId xmlns="" xmlns:a16="http://schemas.microsoft.com/office/drawing/2014/main" id="{79E7BC46-CDCF-4337-9237-14CF01180039}"/>
              </a:ext>
            </a:extLst>
          </p:cNvPr>
          <p:cNvPicPr>
            <a:picLocks noChangeAspect="1"/>
          </p:cNvPicPr>
          <p:nvPr/>
        </p:nvPicPr>
        <p:blipFill>
          <a:blip r:embed="rId3"/>
          <a:stretch>
            <a:fillRect/>
          </a:stretch>
        </p:blipFill>
        <p:spPr>
          <a:xfrm>
            <a:off x="6743943" y="4524364"/>
            <a:ext cx="1942857" cy="1323810"/>
          </a:xfrm>
          <a:prstGeom prst="rect">
            <a:avLst/>
          </a:prstGeom>
        </p:spPr>
      </p:pic>
      <p:sp>
        <p:nvSpPr>
          <p:cNvPr id="20" name="TextBox 19">
            <a:extLst>
              <a:ext uri="{FF2B5EF4-FFF2-40B4-BE49-F238E27FC236}">
                <a16:creationId xmlns="" xmlns:a16="http://schemas.microsoft.com/office/drawing/2014/main" id="{CF8E3603-D776-4AD9-A5FE-11CBE78AE97A}"/>
              </a:ext>
            </a:extLst>
          </p:cNvPr>
          <p:cNvSpPr txBox="1"/>
          <p:nvPr/>
        </p:nvSpPr>
        <p:spPr>
          <a:xfrm>
            <a:off x="6477000" y="3865983"/>
            <a:ext cx="2667000" cy="400110"/>
          </a:xfrm>
          <a:prstGeom prst="rect">
            <a:avLst/>
          </a:prstGeom>
          <a:noFill/>
        </p:spPr>
        <p:txBody>
          <a:bodyPr wrap="square" rtlCol="0">
            <a:spAutoFit/>
          </a:bodyPr>
          <a:lstStyle/>
          <a:p>
            <a:r>
              <a:rPr lang="en-US" sz="2000" b="1" dirty="0"/>
              <a:t>Access Control Testing</a:t>
            </a:r>
          </a:p>
        </p:txBody>
      </p:sp>
      <p:pic>
        <p:nvPicPr>
          <p:cNvPr id="3" name="Picture 2">
            <a:extLst>
              <a:ext uri="{FF2B5EF4-FFF2-40B4-BE49-F238E27FC236}">
                <a16:creationId xmlns="" xmlns:a16="http://schemas.microsoft.com/office/drawing/2014/main" id="{5AEF1B82-A382-4D56-90FE-4BB7F2E5A882}"/>
              </a:ext>
            </a:extLst>
          </p:cNvPr>
          <p:cNvPicPr>
            <a:picLocks noChangeAspect="1"/>
          </p:cNvPicPr>
          <p:nvPr/>
        </p:nvPicPr>
        <p:blipFill>
          <a:blip r:embed="rId4"/>
          <a:stretch>
            <a:fillRect/>
          </a:stretch>
        </p:blipFill>
        <p:spPr>
          <a:xfrm>
            <a:off x="1981200" y="2328745"/>
            <a:ext cx="1695238" cy="1180952"/>
          </a:xfrm>
          <a:prstGeom prst="rect">
            <a:avLst/>
          </a:prstGeom>
        </p:spPr>
      </p:pic>
      <p:pic>
        <p:nvPicPr>
          <p:cNvPr id="10" name="Picture 9">
            <a:extLst>
              <a:ext uri="{FF2B5EF4-FFF2-40B4-BE49-F238E27FC236}">
                <a16:creationId xmlns="" xmlns:a16="http://schemas.microsoft.com/office/drawing/2014/main" id="{5853F43F-7CF2-4BFF-9E6F-92248A2953E2}"/>
              </a:ext>
            </a:extLst>
          </p:cNvPr>
          <p:cNvPicPr>
            <a:picLocks noChangeAspect="1"/>
          </p:cNvPicPr>
          <p:nvPr/>
        </p:nvPicPr>
        <p:blipFill>
          <a:blip r:embed="rId5"/>
          <a:stretch>
            <a:fillRect/>
          </a:stretch>
        </p:blipFill>
        <p:spPr>
          <a:xfrm>
            <a:off x="4838905" y="2362200"/>
            <a:ext cx="1638095" cy="1161905"/>
          </a:xfrm>
          <a:prstGeom prst="rect">
            <a:avLst/>
          </a:prstGeom>
        </p:spPr>
      </p:pic>
      <p:pic>
        <p:nvPicPr>
          <p:cNvPr id="6" name="Picture 5">
            <a:extLst>
              <a:ext uri="{FF2B5EF4-FFF2-40B4-BE49-F238E27FC236}">
                <a16:creationId xmlns="" xmlns:a16="http://schemas.microsoft.com/office/drawing/2014/main" id="{79B94417-E2C2-40C3-B3E5-CD0BB84EFDF8}"/>
              </a:ext>
            </a:extLst>
          </p:cNvPr>
          <p:cNvPicPr>
            <a:picLocks noChangeAspect="1"/>
          </p:cNvPicPr>
          <p:nvPr/>
        </p:nvPicPr>
        <p:blipFill>
          <a:blip r:embed="rId6"/>
          <a:stretch>
            <a:fillRect/>
          </a:stretch>
        </p:blipFill>
        <p:spPr>
          <a:xfrm>
            <a:off x="1143000" y="4620922"/>
            <a:ext cx="1665566" cy="1171269"/>
          </a:xfrm>
          <a:prstGeom prst="rect">
            <a:avLst/>
          </a:prstGeom>
        </p:spPr>
      </p:pic>
      <p:pic>
        <p:nvPicPr>
          <p:cNvPr id="7" name="Picture 6">
            <a:extLst>
              <a:ext uri="{FF2B5EF4-FFF2-40B4-BE49-F238E27FC236}">
                <a16:creationId xmlns="" xmlns:a16="http://schemas.microsoft.com/office/drawing/2014/main" id="{5E002EFD-FB15-4B50-B3BF-FB97B9007CFC}"/>
              </a:ext>
            </a:extLst>
          </p:cNvPr>
          <p:cNvPicPr>
            <a:picLocks noChangeAspect="1"/>
          </p:cNvPicPr>
          <p:nvPr/>
        </p:nvPicPr>
        <p:blipFill>
          <a:blip r:embed="rId7"/>
          <a:stretch>
            <a:fillRect/>
          </a:stretch>
        </p:blipFill>
        <p:spPr>
          <a:xfrm>
            <a:off x="3967642" y="4620922"/>
            <a:ext cx="1671158" cy="1180952"/>
          </a:xfrm>
          <a:prstGeom prst="rect">
            <a:avLst/>
          </a:prstGeom>
        </p:spPr>
      </p:pic>
    </p:spTree>
    <p:extLst>
      <p:ext uri="{BB962C8B-B14F-4D97-AF65-F5344CB8AC3E}">
        <p14:creationId xmlns:p14="http://schemas.microsoft.com/office/powerpoint/2010/main" val="3844388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198C7-9485-491D-8DD5-3355157D9BB4}"/>
              </a:ext>
            </a:extLst>
          </p:cNvPr>
          <p:cNvSpPr>
            <a:spLocks noGrp="1"/>
          </p:cNvSpPr>
          <p:nvPr>
            <p:ph type="title"/>
          </p:nvPr>
        </p:nvSpPr>
        <p:spPr/>
        <p:txBody>
          <a:bodyPr/>
          <a:lstStyle/>
          <a:p>
            <a:r>
              <a:rPr lang="en-US" dirty="0"/>
              <a:t>Content</a:t>
            </a:r>
          </a:p>
        </p:txBody>
      </p:sp>
      <p:sp>
        <p:nvSpPr>
          <p:cNvPr id="4" name="Footer Placeholder 3">
            <a:extLst>
              <a:ext uri="{FF2B5EF4-FFF2-40B4-BE49-F238E27FC236}">
                <a16:creationId xmlns="" xmlns:a16="http://schemas.microsoft.com/office/drawing/2014/main" id="{DF3EE2FB-1E98-409E-9595-9090C9AE95C9}"/>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F00ED931-B56C-4363-AD1C-7E0B54D97F61}"/>
              </a:ext>
            </a:extLst>
          </p:cNvPr>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3" name="Diagram 2">
            <a:extLst>
              <a:ext uri="{FF2B5EF4-FFF2-40B4-BE49-F238E27FC236}">
                <a16:creationId xmlns="" xmlns:a16="http://schemas.microsoft.com/office/drawing/2014/main" id="{FB9E93A1-835E-49B2-B3E1-C34E57461E5D}"/>
              </a:ext>
            </a:extLst>
          </p:cNvPr>
          <p:cNvGraphicFramePr/>
          <p:nvPr>
            <p:extLst>
              <p:ext uri="{D42A27DB-BD31-4B8C-83A1-F6EECF244321}">
                <p14:modId xmlns:p14="http://schemas.microsoft.com/office/powerpoint/2010/main" val="1714632268"/>
              </p:ext>
            </p:extLst>
          </p:nvPr>
        </p:nvGraphicFramePr>
        <p:xfrm>
          <a:off x="914400" y="1727200"/>
          <a:ext cx="7696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88109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9DA0B0-ECE7-4834-A131-1D2BA8588159}"/>
              </a:ext>
            </a:extLst>
          </p:cNvPr>
          <p:cNvSpPr>
            <a:spLocks noGrp="1"/>
          </p:cNvSpPr>
          <p:nvPr>
            <p:ph type="title"/>
          </p:nvPr>
        </p:nvSpPr>
        <p:spPr>
          <a:xfrm>
            <a:off x="1828800" y="609600"/>
            <a:ext cx="6629400" cy="819912"/>
          </a:xfrm>
        </p:spPr>
        <p:txBody>
          <a:bodyPr/>
          <a:lstStyle/>
          <a:p>
            <a:r>
              <a:rPr lang="en-US" dirty="0"/>
              <a:t>Access Control Testing</a:t>
            </a:r>
          </a:p>
        </p:txBody>
      </p:sp>
      <p:sp>
        <p:nvSpPr>
          <p:cNvPr id="4" name="Footer Placeholder 3">
            <a:extLst>
              <a:ext uri="{FF2B5EF4-FFF2-40B4-BE49-F238E27FC236}">
                <a16:creationId xmlns="" xmlns:a16="http://schemas.microsoft.com/office/drawing/2014/main" id="{380D621D-7A56-451A-90EB-297992AC37E0}"/>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D619D71F-B621-472E-B22D-F98EFB096BA3}"/>
              </a:ext>
            </a:extLst>
          </p:cNvPr>
          <p:cNvSpPr>
            <a:spLocks noGrp="1"/>
          </p:cNvSpPr>
          <p:nvPr>
            <p:ph type="sldNum" sz="quarter" idx="12"/>
          </p:nvPr>
        </p:nvSpPr>
        <p:spPr/>
        <p:txBody>
          <a:bodyPr/>
          <a:lstStyle/>
          <a:p>
            <a:fld id="{B6F15528-21DE-4FAA-801E-634DDDAF4B2B}" type="slidenum">
              <a:rPr lang="en-US" smtClean="0"/>
              <a:pPr/>
              <a:t>30</a:t>
            </a:fld>
            <a:endParaRPr lang="en-US"/>
          </a:p>
        </p:txBody>
      </p:sp>
      <p:pic>
        <p:nvPicPr>
          <p:cNvPr id="6" name="Picture 5">
            <a:extLst>
              <a:ext uri="{FF2B5EF4-FFF2-40B4-BE49-F238E27FC236}">
                <a16:creationId xmlns="" xmlns:a16="http://schemas.microsoft.com/office/drawing/2014/main" id="{44AF48F3-2B87-470E-9889-0B88D6C0E83E}"/>
              </a:ext>
            </a:extLst>
          </p:cNvPr>
          <p:cNvPicPr>
            <a:picLocks noChangeAspect="1"/>
          </p:cNvPicPr>
          <p:nvPr/>
        </p:nvPicPr>
        <p:blipFill>
          <a:blip r:embed="rId3"/>
          <a:stretch>
            <a:fillRect/>
          </a:stretch>
        </p:blipFill>
        <p:spPr>
          <a:xfrm>
            <a:off x="432318" y="609600"/>
            <a:ext cx="1238067" cy="860216"/>
          </a:xfrm>
          <a:prstGeom prst="rect">
            <a:avLst/>
          </a:prstGeom>
        </p:spPr>
      </p:pic>
      <p:grpSp>
        <p:nvGrpSpPr>
          <p:cNvPr id="11" name="Group 10">
            <a:extLst>
              <a:ext uri="{FF2B5EF4-FFF2-40B4-BE49-F238E27FC236}">
                <a16:creationId xmlns="" xmlns:a16="http://schemas.microsoft.com/office/drawing/2014/main" id="{EA5B9AA8-0998-41DB-9C3C-1B6CF6B25C36}"/>
              </a:ext>
            </a:extLst>
          </p:cNvPr>
          <p:cNvGrpSpPr/>
          <p:nvPr/>
        </p:nvGrpSpPr>
        <p:grpSpPr>
          <a:xfrm>
            <a:off x="381000" y="1680705"/>
            <a:ext cx="3932853" cy="3863024"/>
            <a:chOff x="381000" y="1680705"/>
            <a:chExt cx="3932853" cy="3863024"/>
          </a:xfrm>
        </p:grpSpPr>
        <p:pic>
          <p:nvPicPr>
            <p:cNvPr id="7" name="Picture 6">
              <a:extLst>
                <a:ext uri="{FF2B5EF4-FFF2-40B4-BE49-F238E27FC236}">
                  <a16:creationId xmlns="" xmlns:a16="http://schemas.microsoft.com/office/drawing/2014/main" id="{3189E22B-0FF9-4753-B632-91825E22EDAB}"/>
                </a:ext>
              </a:extLst>
            </p:cNvPr>
            <p:cNvPicPr>
              <a:picLocks noChangeAspect="1"/>
            </p:cNvPicPr>
            <p:nvPr/>
          </p:nvPicPr>
          <p:blipFill>
            <a:blip r:embed="rId4"/>
            <a:stretch>
              <a:fillRect/>
            </a:stretch>
          </p:blipFill>
          <p:spPr>
            <a:xfrm>
              <a:off x="381000" y="1680705"/>
              <a:ext cx="3932853" cy="2427206"/>
            </a:xfrm>
            <a:prstGeom prst="rect">
              <a:avLst/>
            </a:prstGeom>
          </p:spPr>
        </p:pic>
        <p:sp>
          <p:nvSpPr>
            <p:cNvPr id="9" name="TextBox 8">
              <a:extLst>
                <a:ext uri="{FF2B5EF4-FFF2-40B4-BE49-F238E27FC236}">
                  <a16:creationId xmlns="" xmlns:a16="http://schemas.microsoft.com/office/drawing/2014/main" id="{ECE2D53F-4808-47EF-80F0-C88813A94E74}"/>
                </a:ext>
              </a:extLst>
            </p:cNvPr>
            <p:cNvSpPr txBox="1"/>
            <p:nvPr/>
          </p:nvSpPr>
          <p:spPr>
            <a:xfrm>
              <a:off x="381000" y="4343400"/>
              <a:ext cx="3856653" cy="1200329"/>
            </a:xfrm>
            <a:prstGeom prst="rect">
              <a:avLst/>
            </a:prstGeom>
            <a:solidFill>
              <a:schemeClr val="bg1">
                <a:lumMod val="95000"/>
              </a:schemeClr>
            </a:solidFill>
          </p:spPr>
          <p:txBody>
            <a:bodyPr wrap="square" rtlCol="0">
              <a:spAutoFit/>
            </a:bodyPr>
            <a:lstStyle/>
            <a:p>
              <a:r>
                <a:rPr lang="en-US" sz="2400" dirty="0"/>
                <a:t>Ensure that an actor/user can access only those functions or data if they have right</a:t>
              </a:r>
            </a:p>
          </p:txBody>
        </p:sp>
      </p:grpSp>
      <p:grpSp>
        <p:nvGrpSpPr>
          <p:cNvPr id="12" name="Group 11">
            <a:extLst>
              <a:ext uri="{FF2B5EF4-FFF2-40B4-BE49-F238E27FC236}">
                <a16:creationId xmlns="" xmlns:a16="http://schemas.microsoft.com/office/drawing/2014/main" id="{E8C14044-E242-478A-875D-293AFA3A24CD}"/>
              </a:ext>
            </a:extLst>
          </p:cNvPr>
          <p:cNvGrpSpPr/>
          <p:nvPr/>
        </p:nvGrpSpPr>
        <p:grpSpPr>
          <a:xfrm>
            <a:off x="4648200" y="1687594"/>
            <a:ext cx="4296433" cy="4594798"/>
            <a:chOff x="4648200" y="1687594"/>
            <a:chExt cx="4296433" cy="4594798"/>
          </a:xfrm>
        </p:grpSpPr>
        <p:pic>
          <p:nvPicPr>
            <p:cNvPr id="8" name="Picture 7">
              <a:extLst>
                <a:ext uri="{FF2B5EF4-FFF2-40B4-BE49-F238E27FC236}">
                  <a16:creationId xmlns="" xmlns:a16="http://schemas.microsoft.com/office/drawing/2014/main" id="{B4AEEC10-53EE-4637-88F2-BD2EC8506FE8}"/>
                </a:ext>
              </a:extLst>
            </p:cNvPr>
            <p:cNvPicPr>
              <a:picLocks noChangeAspect="1"/>
            </p:cNvPicPr>
            <p:nvPr/>
          </p:nvPicPr>
          <p:blipFill>
            <a:blip r:embed="rId5"/>
            <a:stretch>
              <a:fillRect/>
            </a:stretch>
          </p:blipFill>
          <p:spPr>
            <a:xfrm>
              <a:off x="4648200" y="1687594"/>
              <a:ext cx="4296433" cy="2427206"/>
            </a:xfrm>
            <a:prstGeom prst="rect">
              <a:avLst/>
            </a:prstGeom>
          </p:spPr>
        </p:pic>
        <p:sp>
          <p:nvSpPr>
            <p:cNvPr id="10" name="TextBox 9">
              <a:extLst>
                <a:ext uri="{FF2B5EF4-FFF2-40B4-BE49-F238E27FC236}">
                  <a16:creationId xmlns="" xmlns:a16="http://schemas.microsoft.com/office/drawing/2014/main" id="{6542905A-7144-4397-90CE-A021138922BA}"/>
                </a:ext>
              </a:extLst>
            </p:cNvPr>
            <p:cNvSpPr txBox="1"/>
            <p:nvPr/>
          </p:nvSpPr>
          <p:spPr>
            <a:xfrm>
              <a:off x="4677747" y="4343400"/>
              <a:ext cx="4266886" cy="1938992"/>
            </a:xfrm>
            <a:prstGeom prst="rect">
              <a:avLst/>
            </a:prstGeom>
            <a:solidFill>
              <a:schemeClr val="bg1">
                <a:lumMod val="95000"/>
              </a:schemeClr>
            </a:solidFill>
          </p:spPr>
          <p:txBody>
            <a:bodyPr wrap="square" rtlCol="0">
              <a:spAutoFit/>
            </a:bodyPr>
            <a:lstStyle/>
            <a:p>
              <a:r>
                <a:rPr lang="en-US" sz="2400" dirty="0"/>
                <a:t>Ensure that only those users </a:t>
              </a:r>
              <a:r>
                <a:rPr lang="en-US" sz="2400" b="1" dirty="0"/>
                <a:t>granted access </a:t>
              </a:r>
              <a:r>
                <a:rPr lang="en-US" sz="2400" dirty="0"/>
                <a:t>to the system are capable of accessing the applications and only through the </a:t>
              </a:r>
              <a:r>
                <a:rPr lang="en-US" sz="2400" b="1" dirty="0"/>
                <a:t>appropriate gateways</a:t>
              </a:r>
              <a:endParaRPr lang="en-US" sz="2400" dirty="0"/>
            </a:p>
          </p:txBody>
        </p:sp>
      </p:grpSp>
    </p:spTree>
    <p:extLst>
      <p:ext uri="{BB962C8B-B14F-4D97-AF65-F5344CB8AC3E}">
        <p14:creationId xmlns:p14="http://schemas.microsoft.com/office/powerpoint/2010/main" val="130517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90B057-C425-48A3-B300-0B3C8639911C}"/>
              </a:ext>
            </a:extLst>
          </p:cNvPr>
          <p:cNvSpPr>
            <a:spLocks noGrp="1"/>
          </p:cNvSpPr>
          <p:nvPr>
            <p:ph type="title"/>
          </p:nvPr>
        </p:nvSpPr>
        <p:spPr/>
        <p:txBody>
          <a:bodyPr/>
          <a:lstStyle/>
          <a:p>
            <a:r>
              <a:rPr lang="en-US" dirty="0"/>
              <a:t>Summary</a:t>
            </a:r>
          </a:p>
        </p:txBody>
      </p:sp>
      <p:sp>
        <p:nvSpPr>
          <p:cNvPr id="4" name="Footer Placeholder 3">
            <a:extLst>
              <a:ext uri="{FF2B5EF4-FFF2-40B4-BE49-F238E27FC236}">
                <a16:creationId xmlns="" xmlns:a16="http://schemas.microsoft.com/office/drawing/2014/main" id="{0F13E007-2DA6-4BC7-8D8D-EB765CE3B184}"/>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DD5EEED5-7D0F-462C-85ED-0A67978D55AC}"/>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7" name="Rectangle: Rounded Corners 6">
            <a:extLst>
              <a:ext uri="{FF2B5EF4-FFF2-40B4-BE49-F238E27FC236}">
                <a16:creationId xmlns="" xmlns:a16="http://schemas.microsoft.com/office/drawing/2014/main" id="{2FB319A0-C5DC-4BD1-8DAB-847B77AD3D33}"/>
              </a:ext>
            </a:extLst>
          </p:cNvPr>
          <p:cNvSpPr/>
          <p:nvPr/>
        </p:nvSpPr>
        <p:spPr>
          <a:xfrm>
            <a:off x="2133600" y="1828800"/>
            <a:ext cx="5105400" cy="819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Functional Testing Types</a:t>
            </a:r>
            <a:endParaRPr lang="en-US" b="1" dirty="0"/>
          </a:p>
        </p:txBody>
      </p:sp>
      <p:pic>
        <p:nvPicPr>
          <p:cNvPr id="13" name="Picture 12">
            <a:extLst>
              <a:ext uri="{FF2B5EF4-FFF2-40B4-BE49-F238E27FC236}">
                <a16:creationId xmlns="" xmlns:a16="http://schemas.microsoft.com/office/drawing/2014/main" id="{F37F71F2-B66C-4B79-9202-B03DA4359292}"/>
              </a:ext>
            </a:extLst>
          </p:cNvPr>
          <p:cNvPicPr>
            <a:picLocks noChangeAspect="1"/>
          </p:cNvPicPr>
          <p:nvPr/>
        </p:nvPicPr>
        <p:blipFill>
          <a:blip r:embed="rId3"/>
          <a:stretch>
            <a:fillRect/>
          </a:stretch>
        </p:blipFill>
        <p:spPr>
          <a:xfrm>
            <a:off x="152400" y="4262800"/>
            <a:ext cx="1676249" cy="1074847"/>
          </a:xfrm>
          <a:prstGeom prst="rect">
            <a:avLst/>
          </a:prstGeom>
        </p:spPr>
      </p:pic>
      <p:pic>
        <p:nvPicPr>
          <p:cNvPr id="14" name="Picture 13">
            <a:extLst>
              <a:ext uri="{FF2B5EF4-FFF2-40B4-BE49-F238E27FC236}">
                <a16:creationId xmlns="" xmlns:a16="http://schemas.microsoft.com/office/drawing/2014/main" id="{2D342108-30FA-4A45-8655-263DEE43685D}"/>
              </a:ext>
            </a:extLst>
          </p:cNvPr>
          <p:cNvPicPr>
            <a:picLocks noChangeAspect="1"/>
          </p:cNvPicPr>
          <p:nvPr/>
        </p:nvPicPr>
        <p:blipFill>
          <a:blip r:embed="rId4"/>
          <a:stretch>
            <a:fillRect/>
          </a:stretch>
        </p:blipFill>
        <p:spPr>
          <a:xfrm>
            <a:off x="1942322" y="4235382"/>
            <a:ext cx="1649937" cy="1095661"/>
          </a:xfrm>
          <a:prstGeom prst="rect">
            <a:avLst/>
          </a:prstGeom>
        </p:spPr>
      </p:pic>
      <p:pic>
        <p:nvPicPr>
          <p:cNvPr id="15" name="Picture 14">
            <a:extLst>
              <a:ext uri="{FF2B5EF4-FFF2-40B4-BE49-F238E27FC236}">
                <a16:creationId xmlns="" xmlns:a16="http://schemas.microsoft.com/office/drawing/2014/main" id="{C804B229-C2CE-44FC-9F29-436DC8EE28BF}"/>
              </a:ext>
            </a:extLst>
          </p:cNvPr>
          <p:cNvPicPr>
            <a:picLocks noChangeAspect="1"/>
          </p:cNvPicPr>
          <p:nvPr/>
        </p:nvPicPr>
        <p:blipFill>
          <a:blip r:embed="rId5"/>
          <a:stretch>
            <a:fillRect/>
          </a:stretch>
        </p:blipFill>
        <p:spPr>
          <a:xfrm>
            <a:off x="3733800" y="4222559"/>
            <a:ext cx="1709322" cy="1104485"/>
          </a:xfrm>
          <a:prstGeom prst="rect">
            <a:avLst/>
          </a:prstGeom>
        </p:spPr>
      </p:pic>
      <p:pic>
        <p:nvPicPr>
          <p:cNvPr id="16" name="Picture 15">
            <a:extLst>
              <a:ext uri="{FF2B5EF4-FFF2-40B4-BE49-F238E27FC236}">
                <a16:creationId xmlns="" xmlns:a16="http://schemas.microsoft.com/office/drawing/2014/main" id="{283328DC-2D13-49DB-BF0F-1A24D80F869D}"/>
              </a:ext>
            </a:extLst>
          </p:cNvPr>
          <p:cNvPicPr>
            <a:picLocks noChangeAspect="1"/>
          </p:cNvPicPr>
          <p:nvPr/>
        </p:nvPicPr>
        <p:blipFill>
          <a:blip r:embed="rId6"/>
          <a:stretch>
            <a:fillRect/>
          </a:stretch>
        </p:blipFill>
        <p:spPr>
          <a:xfrm>
            <a:off x="5545644" y="4230040"/>
            <a:ext cx="1676251" cy="1104507"/>
          </a:xfrm>
          <a:prstGeom prst="rect">
            <a:avLst/>
          </a:prstGeom>
        </p:spPr>
      </p:pic>
      <p:pic>
        <p:nvPicPr>
          <p:cNvPr id="17" name="Picture 16">
            <a:extLst>
              <a:ext uri="{FF2B5EF4-FFF2-40B4-BE49-F238E27FC236}">
                <a16:creationId xmlns="" xmlns:a16="http://schemas.microsoft.com/office/drawing/2014/main" id="{68C16E91-8B40-4C48-8484-3266E81CA177}"/>
              </a:ext>
            </a:extLst>
          </p:cNvPr>
          <p:cNvPicPr>
            <a:picLocks noChangeAspect="1"/>
          </p:cNvPicPr>
          <p:nvPr/>
        </p:nvPicPr>
        <p:blipFill>
          <a:blip r:embed="rId7"/>
          <a:stretch>
            <a:fillRect/>
          </a:stretch>
        </p:blipFill>
        <p:spPr>
          <a:xfrm>
            <a:off x="7334242" y="4241220"/>
            <a:ext cx="1696154" cy="1104472"/>
          </a:xfrm>
          <a:prstGeom prst="rect">
            <a:avLst/>
          </a:prstGeom>
        </p:spPr>
      </p:pic>
      <p:grpSp>
        <p:nvGrpSpPr>
          <p:cNvPr id="30" name="Group 29">
            <a:extLst>
              <a:ext uri="{FF2B5EF4-FFF2-40B4-BE49-F238E27FC236}">
                <a16:creationId xmlns="" xmlns:a16="http://schemas.microsoft.com/office/drawing/2014/main" id="{24C93022-3F12-429F-B940-D496B0D4C87F}"/>
              </a:ext>
            </a:extLst>
          </p:cNvPr>
          <p:cNvGrpSpPr/>
          <p:nvPr/>
        </p:nvGrpSpPr>
        <p:grpSpPr>
          <a:xfrm>
            <a:off x="1104900" y="2648712"/>
            <a:ext cx="7048500" cy="1575402"/>
            <a:chOff x="1104900" y="2648712"/>
            <a:chExt cx="7048500" cy="1575402"/>
          </a:xfrm>
        </p:grpSpPr>
        <p:cxnSp>
          <p:nvCxnSpPr>
            <p:cNvPr id="9" name="Straight Connector 8">
              <a:extLst>
                <a:ext uri="{FF2B5EF4-FFF2-40B4-BE49-F238E27FC236}">
                  <a16:creationId xmlns="" xmlns:a16="http://schemas.microsoft.com/office/drawing/2014/main" id="{CC0D16AA-043F-40E2-AE1A-E389DA2314B4}"/>
                </a:ext>
              </a:extLst>
            </p:cNvPr>
            <p:cNvCxnSpPr/>
            <p:nvPr/>
          </p:nvCxnSpPr>
          <p:spPr>
            <a:xfrm>
              <a:off x="4572000" y="2648712"/>
              <a:ext cx="0" cy="7802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E55534C7-57BA-4861-81D7-177595AC379A}"/>
                </a:ext>
              </a:extLst>
            </p:cNvPr>
            <p:cNvCxnSpPr>
              <a:cxnSpLocks/>
            </p:cNvCxnSpPr>
            <p:nvPr/>
          </p:nvCxnSpPr>
          <p:spPr>
            <a:xfrm>
              <a:off x="1104900" y="3427445"/>
              <a:ext cx="70485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A194B64E-F00C-43CA-98A0-0BFE6F2D3097}"/>
                </a:ext>
              </a:extLst>
            </p:cNvPr>
            <p:cNvCxnSpPr/>
            <p:nvPr/>
          </p:nvCxnSpPr>
          <p:spPr>
            <a:xfrm>
              <a:off x="1124339" y="3408784"/>
              <a:ext cx="0" cy="7951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31945696-C3AC-4E3C-9199-C2F1B3183F97}"/>
                </a:ext>
              </a:extLst>
            </p:cNvPr>
            <p:cNvCxnSpPr/>
            <p:nvPr/>
          </p:nvCxnSpPr>
          <p:spPr>
            <a:xfrm>
              <a:off x="2743200" y="3429000"/>
              <a:ext cx="0" cy="7951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11B0D3D4-4C0A-49A9-91B3-AA0BDFD84461}"/>
                </a:ext>
              </a:extLst>
            </p:cNvPr>
            <p:cNvCxnSpPr/>
            <p:nvPr/>
          </p:nvCxnSpPr>
          <p:spPr>
            <a:xfrm>
              <a:off x="4572000" y="3429000"/>
              <a:ext cx="0" cy="7951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68D2AB42-37EE-4F0A-B120-92818FE36823}"/>
                </a:ext>
              </a:extLst>
            </p:cNvPr>
            <p:cNvCxnSpPr/>
            <p:nvPr/>
          </p:nvCxnSpPr>
          <p:spPr>
            <a:xfrm>
              <a:off x="6400800" y="3429000"/>
              <a:ext cx="0" cy="7951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E5783E30-02B8-4454-BB3C-EC5394D6BF76}"/>
                </a:ext>
              </a:extLst>
            </p:cNvPr>
            <p:cNvCxnSpPr/>
            <p:nvPr/>
          </p:nvCxnSpPr>
          <p:spPr>
            <a:xfrm>
              <a:off x="8153400" y="3410339"/>
              <a:ext cx="0" cy="7951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 xmlns:a16="http://schemas.microsoft.com/office/drawing/2014/main" id="{098ABA85-9715-44FC-B64D-0F719E74519D}"/>
              </a:ext>
            </a:extLst>
          </p:cNvPr>
          <p:cNvSpPr txBox="1"/>
          <p:nvPr/>
        </p:nvSpPr>
        <p:spPr>
          <a:xfrm>
            <a:off x="76200" y="5486400"/>
            <a:ext cx="1752449" cy="369332"/>
          </a:xfrm>
          <a:prstGeom prst="rect">
            <a:avLst/>
          </a:prstGeom>
          <a:noFill/>
        </p:spPr>
        <p:txBody>
          <a:bodyPr wrap="square" rtlCol="0">
            <a:spAutoFit/>
          </a:bodyPr>
          <a:lstStyle/>
          <a:p>
            <a:r>
              <a:rPr lang="en-US" dirty="0"/>
              <a:t>Function Testing</a:t>
            </a:r>
          </a:p>
        </p:txBody>
      </p:sp>
      <p:sp>
        <p:nvSpPr>
          <p:cNvPr id="26" name="TextBox 25">
            <a:extLst>
              <a:ext uri="{FF2B5EF4-FFF2-40B4-BE49-F238E27FC236}">
                <a16:creationId xmlns="" xmlns:a16="http://schemas.microsoft.com/office/drawing/2014/main" id="{4A0E710E-6CB5-45B6-BA29-9496C3ED52C3}"/>
              </a:ext>
            </a:extLst>
          </p:cNvPr>
          <p:cNvSpPr txBox="1"/>
          <p:nvPr/>
        </p:nvSpPr>
        <p:spPr>
          <a:xfrm>
            <a:off x="1771412" y="5505061"/>
            <a:ext cx="1752449" cy="646331"/>
          </a:xfrm>
          <a:prstGeom prst="rect">
            <a:avLst/>
          </a:prstGeom>
          <a:noFill/>
        </p:spPr>
        <p:txBody>
          <a:bodyPr wrap="square" rtlCol="0">
            <a:spAutoFit/>
          </a:bodyPr>
          <a:lstStyle/>
          <a:p>
            <a:pPr algn="ctr"/>
            <a:r>
              <a:rPr lang="en-US" dirty="0"/>
              <a:t>User Interface Testing</a:t>
            </a:r>
          </a:p>
        </p:txBody>
      </p:sp>
      <p:sp>
        <p:nvSpPr>
          <p:cNvPr id="27" name="TextBox 26">
            <a:extLst>
              <a:ext uri="{FF2B5EF4-FFF2-40B4-BE49-F238E27FC236}">
                <a16:creationId xmlns="" xmlns:a16="http://schemas.microsoft.com/office/drawing/2014/main" id="{F5E90D8D-A18E-407C-BEAB-6352C67C35B2}"/>
              </a:ext>
            </a:extLst>
          </p:cNvPr>
          <p:cNvSpPr txBox="1"/>
          <p:nvPr/>
        </p:nvSpPr>
        <p:spPr>
          <a:xfrm>
            <a:off x="3581551" y="5518285"/>
            <a:ext cx="1861571" cy="646331"/>
          </a:xfrm>
          <a:prstGeom prst="rect">
            <a:avLst/>
          </a:prstGeom>
          <a:noFill/>
        </p:spPr>
        <p:txBody>
          <a:bodyPr wrap="square" rtlCol="0">
            <a:spAutoFit/>
          </a:bodyPr>
          <a:lstStyle/>
          <a:p>
            <a:pPr algn="ctr"/>
            <a:r>
              <a:rPr lang="en-US" dirty="0"/>
              <a:t>Data &amp; Database Integrity Testing</a:t>
            </a:r>
          </a:p>
        </p:txBody>
      </p:sp>
      <p:sp>
        <p:nvSpPr>
          <p:cNvPr id="28" name="TextBox 27">
            <a:extLst>
              <a:ext uri="{FF2B5EF4-FFF2-40B4-BE49-F238E27FC236}">
                <a16:creationId xmlns="" xmlns:a16="http://schemas.microsoft.com/office/drawing/2014/main" id="{360DB4A2-E720-45E4-8F41-DDCCC5F31684}"/>
              </a:ext>
            </a:extLst>
          </p:cNvPr>
          <p:cNvSpPr txBox="1"/>
          <p:nvPr/>
        </p:nvSpPr>
        <p:spPr>
          <a:xfrm>
            <a:off x="5502100" y="5518285"/>
            <a:ext cx="1752449" cy="646331"/>
          </a:xfrm>
          <a:prstGeom prst="rect">
            <a:avLst/>
          </a:prstGeom>
          <a:noFill/>
        </p:spPr>
        <p:txBody>
          <a:bodyPr wrap="square" rtlCol="0">
            <a:spAutoFit/>
          </a:bodyPr>
          <a:lstStyle/>
          <a:p>
            <a:pPr algn="ctr"/>
            <a:r>
              <a:rPr lang="en-US" dirty="0"/>
              <a:t>Business Cycle Testing</a:t>
            </a:r>
          </a:p>
        </p:txBody>
      </p:sp>
      <p:sp>
        <p:nvSpPr>
          <p:cNvPr id="29" name="TextBox 28">
            <a:extLst>
              <a:ext uri="{FF2B5EF4-FFF2-40B4-BE49-F238E27FC236}">
                <a16:creationId xmlns="" xmlns:a16="http://schemas.microsoft.com/office/drawing/2014/main" id="{E45EC2D0-676A-4518-9B21-C9551E3B9796}"/>
              </a:ext>
            </a:extLst>
          </p:cNvPr>
          <p:cNvSpPr txBox="1"/>
          <p:nvPr/>
        </p:nvSpPr>
        <p:spPr>
          <a:xfrm>
            <a:off x="7315351" y="5523722"/>
            <a:ext cx="1752449" cy="646331"/>
          </a:xfrm>
          <a:prstGeom prst="rect">
            <a:avLst/>
          </a:prstGeom>
          <a:noFill/>
        </p:spPr>
        <p:txBody>
          <a:bodyPr wrap="square" rtlCol="0">
            <a:spAutoFit/>
          </a:bodyPr>
          <a:lstStyle/>
          <a:p>
            <a:pPr algn="ctr"/>
            <a:r>
              <a:rPr lang="en-US" dirty="0"/>
              <a:t>Access Control Testing</a:t>
            </a:r>
          </a:p>
        </p:txBody>
      </p:sp>
    </p:spTree>
    <p:extLst>
      <p:ext uri="{BB962C8B-B14F-4D97-AF65-F5344CB8AC3E}">
        <p14:creationId xmlns:p14="http://schemas.microsoft.com/office/powerpoint/2010/main" val="41794057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D57C4-F1E3-4220-97DA-57AAF453EDF0}"/>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 xmlns:a16="http://schemas.microsoft.com/office/drawing/2014/main" id="{539C89E2-D51F-4591-8CC1-A0F10957AFB5}"/>
              </a:ext>
            </a:extLst>
          </p:cNvPr>
          <p:cNvSpPr>
            <a:spLocks noGrp="1"/>
          </p:cNvSpPr>
          <p:nvPr>
            <p:ph idx="1"/>
          </p:nvPr>
        </p:nvSpPr>
        <p:spPr/>
        <p:txBody>
          <a:bodyPr/>
          <a:lstStyle/>
          <a:p>
            <a:r>
              <a:rPr lang="en-US" dirty="0" err="1"/>
              <a:t>Tham</a:t>
            </a:r>
            <a:r>
              <a:rPr lang="en-US" dirty="0"/>
              <a:t> </a:t>
            </a:r>
            <a:r>
              <a:rPr lang="en-US" dirty="0" err="1"/>
              <a:t>khảo</a:t>
            </a:r>
            <a:r>
              <a:rPr lang="en-US" dirty="0"/>
              <a:t> </a:t>
            </a:r>
            <a:r>
              <a:rPr lang="en-US" dirty="0" err="1"/>
              <a:t>bộ</a:t>
            </a:r>
            <a:r>
              <a:rPr lang="en-US" dirty="0"/>
              <a:t> </a:t>
            </a:r>
            <a:r>
              <a:rPr lang="en-US" dirty="0" err="1"/>
              <a:t>bài</a:t>
            </a:r>
            <a:r>
              <a:rPr lang="en-US" dirty="0"/>
              <a:t> </a:t>
            </a:r>
            <a:r>
              <a:rPr lang="en-US" dirty="0" err="1"/>
              <a:t>giảng</a:t>
            </a:r>
            <a:r>
              <a:rPr lang="en-US" dirty="0"/>
              <a:t> đ</a:t>
            </a:r>
            <a:r>
              <a:rPr lang="vi-VN" dirty="0"/>
              <a:t>ư</a:t>
            </a:r>
            <a:r>
              <a:rPr lang="en-US" dirty="0" err="1"/>
              <a:t>ợc</a:t>
            </a:r>
            <a:r>
              <a:rPr lang="en-US" dirty="0"/>
              <a:t> </a:t>
            </a:r>
            <a:r>
              <a:rPr lang="en-US" dirty="0" err="1"/>
              <a:t>biên</a:t>
            </a:r>
            <a:r>
              <a:rPr lang="en-US" dirty="0"/>
              <a:t> </a:t>
            </a:r>
            <a:r>
              <a:rPr lang="en-US" dirty="0" err="1"/>
              <a:t>soạn</a:t>
            </a:r>
            <a:r>
              <a:rPr lang="en-US" dirty="0"/>
              <a:t> </a:t>
            </a:r>
            <a:r>
              <a:rPr lang="en-US" dirty="0" err="1"/>
              <a:t>bởi</a:t>
            </a:r>
            <a:r>
              <a:rPr lang="en-US" dirty="0"/>
              <a:t> </a:t>
            </a:r>
            <a:r>
              <a:rPr lang="en-US" dirty="0" err="1"/>
              <a:t>cty</a:t>
            </a:r>
            <a:r>
              <a:rPr lang="en-US" dirty="0"/>
              <a:t> FSOFT</a:t>
            </a:r>
          </a:p>
        </p:txBody>
      </p:sp>
      <p:sp>
        <p:nvSpPr>
          <p:cNvPr id="4" name="Footer Placeholder 3">
            <a:extLst>
              <a:ext uri="{FF2B5EF4-FFF2-40B4-BE49-F238E27FC236}">
                <a16:creationId xmlns="" xmlns:a16="http://schemas.microsoft.com/office/drawing/2014/main" id="{D6672098-B008-4EB5-AA2F-98E85869EFF4}"/>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B4021A39-A0C7-4AF5-9285-9489F7C33AC3}"/>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389531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A37DDE-9140-4E1B-8005-392D2542061A}"/>
              </a:ext>
            </a:extLst>
          </p:cNvPr>
          <p:cNvSpPr>
            <a:spLocks noGrp="1"/>
          </p:cNvSpPr>
          <p:nvPr>
            <p:ph type="title"/>
          </p:nvPr>
        </p:nvSpPr>
        <p:spPr>
          <a:xfrm>
            <a:off x="457200" y="381000"/>
            <a:ext cx="8229600" cy="819912"/>
          </a:xfrm>
        </p:spPr>
        <p:txBody>
          <a:bodyPr/>
          <a:lstStyle/>
          <a:p>
            <a:r>
              <a:rPr lang="en-US" dirty="0"/>
              <a:t>Test Types</a:t>
            </a:r>
          </a:p>
        </p:txBody>
      </p:sp>
      <p:sp>
        <p:nvSpPr>
          <p:cNvPr id="3" name="Content Placeholder 2">
            <a:extLst>
              <a:ext uri="{FF2B5EF4-FFF2-40B4-BE49-F238E27FC236}">
                <a16:creationId xmlns="" xmlns:a16="http://schemas.microsoft.com/office/drawing/2014/main" id="{02AD4CF8-954A-4BF6-825A-FA60A88FF833}"/>
              </a:ext>
            </a:extLst>
          </p:cNvPr>
          <p:cNvSpPr>
            <a:spLocks noGrp="1"/>
          </p:cNvSpPr>
          <p:nvPr>
            <p:ph idx="1"/>
          </p:nvPr>
        </p:nvSpPr>
        <p:spPr/>
        <p:txBody>
          <a:bodyPr/>
          <a:lstStyle/>
          <a:p>
            <a:endParaRPr lang="en-US"/>
          </a:p>
        </p:txBody>
      </p:sp>
      <p:sp>
        <p:nvSpPr>
          <p:cNvPr id="4" name="Footer Placeholder 3">
            <a:extLst>
              <a:ext uri="{FF2B5EF4-FFF2-40B4-BE49-F238E27FC236}">
                <a16:creationId xmlns="" xmlns:a16="http://schemas.microsoft.com/office/drawing/2014/main" id="{018AC0CF-933D-46C3-AB06-583CBF4E71D9}"/>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BDDCE718-BBE4-4127-8DFF-2501481BCABD}"/>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7" name="Picture 6">
            <a:extLst>
              <a:ext uri="{FF2B5EF4-FFF2-40B4-BE49-F238E27FC236}">
                <a16:creationId xmlns="" xmlns:a16="http://schemas.microsoft.com/office/drawing/2014/main" id="{6EA58B53-EBB2-4AF3-9D49-5152D9E40ACD}"/>
              </a:ext>
            </a:extLst>
          </p:cNvPr>
          <p:cNvPicPr>
            <a:picLocks noChangeAspect="1"/>
          </p:cNvPicPr>
          <p:nvPr/>
        </p:nvPicPr>
        <p:blipFill>
          <a:blip r:embed="rId3"/>
          <a:stretch>
            <a:fillRect/>
          </a:stretch>
        </p:blipFill>
        <p:spPr>
          <a:xfrm>
            <a:off x="214828" y="1198489"/>
            <a:ext cx="8257143" cy="5095238"/>
          </a:xfrm>
          <a:prstGeom prst="rect">
            <a:avLst/>
          </a:prstGeom>
        </p:spPr>
      </p:pic>
    </p:spTree>
    <p:extLst>
      <p:ext uri="{BB962C8B-B14F-4D97-AF65-F5344CB8AC3E}">
        <p14:creationId xmlns:p14="http://schemas.microsoft.com/office/powerpoint/2010/main" val="1473975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A625AA-4035-49C8-A760-847035D5C86E}"/>
              </a:ext>
            </a:extLst>
          </p:cNvPr>
          <p:cNvSpPr>
            <a:spLocks noGrp="1"/>
          </p:cNvSpPr>
          <p:nvPr>
            <p:ph type="title"/>
          </p:nvPr>
        </p:nvSpPr>
        <p:spPr/>
        <p:txBody>
          <a:bodyPr/>
          <a:lstStyle/>
          <a:p>
            <a:r>
              <a:rPr lang="en-US" dirty="0"/>
              <a:t>Test Types</a:t>
            </a:r>
          </a:p>
        </p:txBody>
      </p:sp>
      <p:sp>
        <p:nvSpPr>
          <p:cNvPr id="4" name="Footer Placeholder 3">
            <a:extLst>
              <a:ext uri="{FF2B5EF4-FFF2-40B4-BE49-F238E27FC236}">
                <a16:creationId xmlns="" xmlns:a16="http://schemas.microsoft.com/office/drawing/2014/main" id="{B0434165-7C8C-425E-926D-09A047BBFA36}"/>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912B73E2-9CED-4C47-AA45-1844C754FC4C}"/>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9" name="Picture 8">
            <a:extLst>
              <a:ext uri="{FF2B5EF4-FFF2-40B4-BE49-F238E27FC236}">
                <a16:creationId xmlns="" xmlns:a16="http://schemas.microsoft.com/office/drawing/2014/main" id="{11F1AC99-0512-45BD-9E78-659393A7BA74}"/>
              </a:ext>
            </a:extLst>
          </p:cNvPr>
          <p:cNvPicPr>
            <a:picLocks noChangeAspect="1"/>
          </p:cNvPicPr>
          <p:nvPr/>
        </p:nvPicPr>
        <p:blipFill>
          <a:blip r:embed="rId3"/>
          <a:stretch>
            <a:fillRect/>
          </a:stretch>
        </p:blipFill>
        <p:spPr>
          <a:xfrm>
            <a:off x="432262" y="1977646"/>
            <a:ext cx="8295238" cy="3514286"/>
          </a:xfrm>
          <a:prstGeom prst="rect">
            <a:avLst/>
          </a:prstGeom>
        </p:spPr>
      </p:pic>
      <p:sp>
        <p:nvSpPr>
          <p:cNvPr id="6" name="TextBox 5">
            <a:extLst>
              <a:ext uri="{FF2B5EF4-FFF2-40B4-BE49-F238E27FC236}">
                <a16:creationId xmlns="" xmlns:a16="http://schemas.microsoft.com/office/drawing/2014/main" id="{87C4774D-79B4-4614-898E-8A5DFD83A3CD}"/>
              </a:ext>
            </a:extLst>
          </p:cNvPr>
          <p:cNvSpPr txBox="1"/>
          <p:nvPr/>
        </p:nvSpPr>
        <p:spPr>
          <a:xfrm>
            <a:off x="4242784" y="687916"/>
            <a:ext cx="4901216" cy="1200329"/>
          </a:xfrm>
          <a:prstGeom prst="rect">
            <a:avLst/>
          </a:prstGeom>
          <a:noFill/>
        </p:spPr>
        <p:txBody>
          <a:bodyPr wrap="square" rtlCol="0">
            <a:spAutoFit/>
          </a:bodyPr>
          <a:lstStyle/>
          <a:p>
            <a:r>
              <a:rPr lang="en-US" sz="2400" b="1" dirty="0"/>
              <a:t>Functional Testing</a:t>
            </a:r>
            <a:r>
              <a:rPr lang="en-US" sz="2400" dirty="0"/>
              <a:t> is a testing technique that is used to test feature/ functionality of the system or software</a:t>
            </a:r>
          </a:p>
        </p:txBody>
      </p:sp>
    </p:spTree>
    <p:extLst>
      <p:ext uri="{BB962C8B-B14F-4D97-AF65-F5344CB8AC3E}">
        <p14:creationId xmlns:p14="http://schemas.microsoft.com/office/powerpoint/2010/main" val="7298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A625AA-4035-49C8-A760-847035D5C86E}"/>
              </a:ext>
            </a:extLst>
          </p:cNvPr>
          <p:cNvSpPr>
            <a:spLocks noGrp="1"/>
          </p:cNvSpPr>
          <p:nvPr>
            <p:ph type="title"/>
          </p:nvPr>
        </p:nvSpPr>
        <p:spPr/>
        <p:txBody>
          <a:bodyPr/>
          <a:lstStyle/>
          <a:p>
            <a:r>
              <a:rPr lang="en-US" dirty="0"/>
              <a:t>Test Types</a:t>
            </a:r>
          </a:p>
        </p:txBody>
      </p:sp>
      <p:sp>
        <p:nvSpPr>
          <p:cNvPr id="4" name="Footer Placeholder 3">
            <a:extLst>
              <a:ext uri="{FF2B5EF4-FFF2-40B4-BE49-F238E27FC236}">
                <a16:creationId xmlns="" xmlns:a16="http://schemas.microsoft.com/office/drawing/2014/main" id="{B0434165-7C8C-425E-926D-09A047BBFA36}"/>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912B73E2-9CED-4C47-AA45-1844C754FC4C}"/>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3" name="Picture 2">
            <a:extLst>
              <a:ext uri="{FF2B5EF4-FFF2-40B4-BE49-F238E27FC236}">
                <a16:creationId xmlns="" xmlns:a16="http://schemas.microsoft.com/office/drawing/2014/main" id="{9F73B1CF-19F8-4B16-8A85-2974DA814CEF}"/>
              </a:ext>
            </a:extLst>
          </p:cNvPr>
          <p:cNvPicPr>
            <a:picLocks noChangeAspect="1"/>
          </p:cNvPicPr>
          <p:nvPr/>
        </p:nvPicPr>
        <p:blipFill>
          <a:blip r:embed="rId3"/>
          <a:stretch>
            <a:fillRect/>
          </a:stretch>
        </p:blipFill>
        <p:spPr>
          <a:xfrm>
            <a:off x="419619" y="2410305"/>
            <a:ext cx="8304762" cy="3838095"/>
          </a:xfrm>
          <a:prstGeom prst="rect">
            <a:avLst/>
          </a:prstGeom>
        </p:spPr>
      </p:pic>
      <p:sp>
        <p:nvSpPr>
          <p:cNvPr id="6" name="TextBox 5">
            <a:extLst>
              <a:ext uri="{FF2B5EF4-FFF2-40B4-BE49-F238E27FC236}">
                <a16:creationId xmlns="" xmlns:a16="http://schemas.microsoft.com/office/drawing/2014/main" id="{B0850D57-7564-45F2-8CF5-6F86B63B893E}"/>
              </a:ext>
            </a:extLst>
          </p:cNvPr>
          <p:cNvSpPr txBox="1"/>
          <p:nvPr/>
        </p:nvSpPr>
        <p:spPr>
          <a:xfrm>
            <a:off x="3962400" y="1143000"/>
            <a:ext cx="4419600" cy="1938992"/>
          </a:xfrm>
          <a:prstGeom prst="rect">
            <a:avLst/>
          </a:prstGeom>
          <a:noFill/>
        </p:spPr>
        <p:txBody>
          <a:bodyPr wrap="square" rtlCol="0">
            <a:spAutoFit/>
          </a:bodyPr>
          <a:lstStyle/>
          <a:p>
            <a:r>
              <a:rPr lang="en-US" sz="2400" b="1" dirty="0"/>
              <a:t>Non-Functional Testing</a:t>
            </a:r>
            <a:r>
              <a:rPr lang="en-US" sz="2400" dirty="0"/>
              <a:t> is a testing technique that verifies the attributes of the systems such as memory leaks, performance or robustness of the system</a:t>
            </a:r>
          </a:p>
        </p:txBody>
      </p:sp>
      <p:sp>
        <p:nvSpPr>
          <p:cNvPr id="7" name="TextBox 6">
            <a:extLst>
              <a:ext uri="{FF2B5EF4-FFF2-40B4-BE49-F238E27FC236}">
                <a16:creationId xmlns="" xmlns:a16="http://schemas.microsoft.com/office/drawing/2014/main" id="{CDAA8796-2B3D-44F9-BE2F-FD3948D44BB6}"/>
              </a:ext>
            </a:extLst>
          </p:cNvPr>
          <p:cNvSpPr txBox="1"/>
          <p:nvPr/>
        </p:nvSpPr>
        <p:spPr>
          <a:xfrm>
            <a:off x="838200" y="5464314"/>
            <a:ext cx="4419600" cy="707886"/>
          </a:xfrm>
          <a:prstGeom prst="rect">
            <a:avLst/>
          </a:prstGeom>
          <a:noFill/>
        </p:spPr>
        <p:txBody>
          <a:bodyPr wrap="square" rtlCol="0">
            <a:spAutoFit/>
          </a:bodyPr>
          <a:lstStyle/>
          <a:p>
            <a:r>
              <a:rPr lang="en-US" sz="2000" b="1" dirty="0"/>
              <a:t>Non-Functional Testing</a:t>
            </a:r>
            <a:r>
              <a:rPr lang="en-US" sz="2000" dirty="0"/>
              <a:t> is performed at all test levels</a:t>
            </a:r>
          </a:p>
        </p:txBody>
      </p:sp>
    </p:spTree>
    <p:extLst>
      <p:ext uri="{BB962C8B-B14F-4D97-AF65-F5344CB8AC3E}">
        <p14:creationId xmlns:p14="http://schemas.microsoft.com/office/powerpoint/2010/main" val="296952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A625AA-4035-49C8-A760-847035D5C86E}"/>
              </a:ext>
            </a:extLst>
          </p:cNvPr>
          <p:cNvSpPr>
            <a:spLocks noGrp="1"/>
          </p:cNvSpPr>
          <p:nvPr>
            <p:ph type="title"/>
          </p:nvPr>
        </p:nvSpPr>
        <p:spPr/>
        <p:txBody>
          <a:bodyPr/>
          <a:lstStyle/>
          <a:p>
            <a:r>
              <a:rPr lang="en-US" dirty="0"/>
              <a:t>Test Types</a:t>
            </a:r>
          </a:p>
        </p:txBody>
      </p:sp>
      <p:sp>
        <p:nvSpPr>
          <p:cNvPr id="4" name="Footer Placeholder 3">
            <a:extLst>
              <a:ext uri="{FF2B5EF4-FFF2-40B4-BE49-F238E27FC236}">
                <a16:creationId xmlns="" xmlns:a16="http://schemas.microsoft.com/office/drawing/2014/main" id="{B0434165-7C8C-425E-926D-09A047BBFA36}"/>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912B73E2-9CED-4C47-AA45-1844C754FC4C}"/>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6" name="Picture 5">
            <a:extLst>
              <a:ext uri="{FF2B5EF4-FFF2-40B4-BE49-F238E27FC236}">
                <a16:creationId xmlns="" xmlns:a16="http://schemas.microsoft.com/office/drawing/2014/main" id="{9EA8EDEF-B5B1-4838-8372-CB157B7C24C9}"/>
              </a:ext>
            </a:extLst>
          </p:cNvPr>
          <p:cNvPicPr>
            <a:picLocks noChangeAspect="1"/>
          </p:cNvPicPr>
          <p:nvPr/>
        </p:nvPicPr>
        <p:blipFill>
          <a:blip r:embed="rId3"/>
          <a:stretch>
            <a:fillRect/>
          </a:stretch>
        </p:blipFill>
        <p:spPr>
          <a:xfrm>
            <a:off x="419619" y="2362200"/>
            <a:ext cx="8304762" cy="3561905"/>
          </a:xfrm>
          <a:prstGeom prst="rect">
            <a:avLst/>
          </a:prstGeom>
        </p:spPr>
      </p:pic>
      <p:sp>
        <p:nvSpPr>
          <p:cNvPr id="3" name="TextBox 2">
            <a:extLst>
              <a:ext uri="{FF2B5EF4-FFF2-40B4-BE49-F238E27FC236}">
                <a16:creationId xmlns="" xmlns:a16="http://schemas.microsoft.com/office/drawing/2014/main" id="{493628AE-4110-43F0-96C6-DB87299619BB}"/>
              </a:ext>
            </a:extLst>
          </p:cNvPr>
          <p:cNvSpPr txBox="1"/>
          <p:nvPr/>
        </p:nvSpPr>
        <p:spPr>
          <a:xfrm>
            <a:off x="4038600" y="304800"/>
            <a:ext cx="4648200" cy="2308324"/>
          </a:xfrm>
          <a:prstGeom prst="rect">
            <a:avLst/>
          </a:prstGeom>
          <a:noFill/>
        </p:spPr>
        <p:txBody>
          <a:bodyPr wrap="square" rtlCol="0">
            <a:spAutoFit/>
          </a:bodyPr>
          <a:lstStyle/>
          <a:p>
            <a:r>
              <a:rPr lang="en-GB" sz="2400" b="1" dirty="0"/>
              <a:t>Structural testing</a:t>
            </a:r>
            <a:r>
              <a:rPr lang="en-GB" sz="2400" dirty="0"/>
              <a:t>, also known as </a:t>
            </a:r>
            <a:r>
              <a:rPr lang="en-GB" sz="2400" i="1" dirty="0"/>
              <a:t>glass box testing</a:t>
            </a:r>
            <a:r>
              <a:rPr lang="en-GB" sz="2400" dirty="0"/>
              <a:t> or </a:t>
            </a:r>
            <a:r>
              <a:rPr lang="en-GB" sz="2400" i="1" dirty="0"/>
              <a:t>white box testing</a:t>
            </a:r>
            <a:r>
              <a:rPr lang="en-GB" sz="2400" dirty="0"/>
              <a:t> is an approach where the tests are derived from the knowledge of the software's structure or internal implementation.</a:t>
            </a:r>
            <a:endParaRPr lang="en-US" sz="2400" dirty="0"/>
          </a:p>
        </p:txBody>
      </p:sp>
    </p:spTree>
    <p:extLst>
      <p:ext uri="{BB962C8B-B14F-4D97-AF65-F5344CB8AC3E}">
        <p14:creationId xmlns:p14="http://schemas.microsoft.com/office/powerpoint/2010/main" val="85227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A625AA-4035-49C8-A760-847035D5C86E}"/>
              </a:ext>
            </a:extLst>
          </p:cNvPr>
          <p:cNvSpPr>
            <a:spLocks noGrp="1"/>
          </p:cNvSpPr>
          <p:nvPr>
            <p:ph type="title"/>
          </p:nvPr>
        </p:nvSpPr>
        <p:spPr/>
        <p:txBody>
          <a:bodyPr/>
          <a:lstStyle/>
          <a:p>
            <a:r>
              <a:rPr lang="en-US" dirty="0"/>
              <a:t>Test Types</a:t>
            </a:r>
          </a:p>
        </p:txBody>
      </p:sp>
      <p:sp>
        <p:nvSpPr>
          <p:cNvPr id="4" name="Footer Placeholder 3">
            <a:extLst>
              <a:ext uri="{FF2B5EF4-FFF2-40B4-BE49-F238E27FC236}">
                <a16:creationId xmlns="" xmlns:a16="http://schemas.microsoft.com/office/drawing/2014/main" id="{B0434165-7C8C-425E-926D-09A047BBFA36}"/>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912B73E2-9CED-4C47-AA45-1844C754FC4C}"/>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7" name="Picture 6">
            <a:extLst>
              <a:ext uri="{FF2B5EF4-FFF2-40B4-BE49-F238E27FC236}">
                <a16:creationId xmlns="" xmlns:a16="http://schemas.microsoft.com/office/drawing/2014/main" id="{F752E94D-578A-40A1-8DE8-DF4F2226B159}"/>
              </a:ext>
            </a:extLst>
          </p:cNvPr>
          <p:cNvPicPr>
            <a:picLocks noChangeAspect="1"/>
          </p:cNvPicPr>
          <p:nvPr/>
        </p:nvPicPr>
        <p:blipFill>
          <a:blip r:embed="rId3"/>
          <a:stretch>
            <a:fillRect/>
          </a:stretch>
        </p:blipFill>
        <p:spPr>
          <a:xfrm>
            <a:off x="457200" y="2078645"/>
            <a:ext cx="8285714" cy="3628571"/>
          </a:xfrm>
          <a:prstGeom prst="rect">
            <a:avLst/>
          </a:prstGeom>
        </p:spPr>
      </p:pic>
      <p:sp>
        <p:nvSpPr>
          <p:cNvPr id="3" name="TextBox 2">
            <a:extLst>
              <a:ext uri="{FF2B5EF4-FFF2-40B4-BE49-F238E27FC236}">
                <a16:creationId xmlns="" xmlns:a16="http://schemas.microsoft.com/office/drawing/2014/main" id="{BDCD483A-251B-48D0-B84D-379C2E74F1EF}"/>
              </a:ext>
            </a:extLst>
          </p:cNvPr>
          <p:cNvSpPr txBox="1"/>
          <p:nvPr/>
        </p:nvSpPr>
        <p:spPr>
          <a:xfrm>
            <a:off x="4343400" y="371554"/>
            <a:ext cx="4724400" cy="1569660"/>
          </a:xfrm>
          <a:prstGeom prst="rect">
            <a:avLst/>
          </a:prstGeom>
          <a:noFill/>
        </p:spPr>
        <p:txBody>
          <a:bodyPr wrap="square" rtlCol="0">
            <a:spAutoFit/>
          </a:bodyPr>
          <a:lstStyle/>
          <a:p>
            <a:r>
              <a:rPr lang="en-GB" sz="2400" b="1" dirty="0"/>
              <a:t>Regression testing</a:t>
            </a:r>
            <a:r>
              <a:rPr lang="en-GB" sz="2400" dirty="0"/>
              <a:t> a black box testing technique that consists of re-executing those tests that are impacted by the code changes. </a:t>
            </a:r>
            <a:endParaRPr lang="en-US" sz="2400" dirty="0"/>
          </a:p>
        </p:txBody>
      </p:sp>
    </p:spTree>
    <p:extLst>
      <p:ext uri="{BB962C8B-B14F-4D97-AF65-F5344CB8AC3E}">
        <p14:creationId xmlns:p14="http://schemas.microsoft.com/office/powerpoint/2010/main" val="53474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A625AA-4035-49C8-A760-847035D5C86E}"/>
              </a:ext>
            </a:extLst>
          </p:cNvPr>
          <p:cNvSpPr>
            <a:spLocks noGrp="1"/>
          </p:cNvSpPr>
          <p:nvPr>
            <p:ph type="title"/>
          </p:nvPr>
        </p:nvSpPr>
        <p:spPr/>
        <p:txBody>
          <a:bodyPr/>
          <a:lstStyle/>
          <a:p>
            <a:r>
              <a:rPr lang="en-US" dirty="0"/>
              <a:t>Test Types</a:t>
            </a:r>
          </a:p>
        </p:txBody>
      </p:sp>
      <p:sp>
        <p:nvSpPr>
          <p:cNvPr id="4" name="Footer Placeholder 3">
            <a:extLst>
              <a:ext uri="{FF2B5EF4-FFF2-40B4-BE49-F238E27FC236}">
                <a16:creationId xmlns="" xmlns:a16="http://schemas.microsoft.com/office/drawing/2014/main" id="{B0434165-7C8C-425E-926D-09A047BBFA36}"/>
              </a:ext>
            </a:extLst>
          </p:cNvPr>
          <p:cNvSpPr>
            <a:spLocks noGrp="1"/>
          </p:cNvSpPr>
          <p:nvPr>
            <p:ph type="ftr" sz="quarter" idx="11"/>
          </p:nvPr>
        </p:nvSpPr>
        <p:spPr/>
        <p:txBody>
          <a:bodyPr/>
          <a:lstStyle/>
          <a:p>
            <a:r>
              <a:rPr lang="en-GB"/>
              <a:t>11. Functional Testing</a:t>
            </a:r>
            <a:endParaRPr lang="en-US"/>
          </a:p>
        </p:txBody>
      </p:sp>
      <p:sp>
        <p:nvSpPr>
          <p:cNvPr id="5" name="Slide Number Placeholder 4">
            <a:extLst>
              <a:ext uri="{FF2B5EF4-FFF2-40B4-BE49-F238E27FC236}">
                <a16:creationId xmlns="" xmlns:a16="http://schemas.microsoft.com/office/drawing/2014/main" id="{912B73E2-9CED-4C47-AA45-1844C754FC4C}"/>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3" name="Picture 2">
            <a:extLst>
              <a:ext uri="{FF2B5EF4-FFF2-40B4-BE49-F238E27FC236}">
                <a16:creationId xmlns="" xmlns:a16="http://schemas.microsoft.com/office/drawing/2014/main" id="{B757C1BF-3922-4601-930D-255B85A9722D}"/>
              </a:ext>
            </a:extLst>
          </p:cNvPr>
          <p:cNvPicPr>
            <a:picLocks noChangeAspect="1"/>
          </p:cNvPicPr>
          <p:nvPr/>
        </p:nvPicPr>
        <p:blipFill>
          <a:blip r:embed="rId2"/>
          <a:stretch>
            <a:fillRect/>
          </a:stretch>
        </p:blipFill>
        <p:spPr>
          <a:xfrm>
            <a:off x="424381" y="1914981"/>
            <a:ext cx="8295238" cy="3647619"/>
          </a:xfrm>
          <a:prstGeom prst="rect">
            <a:avLst/>
          </a:prstGeom>
        </p:spPr>
      </p:pic>
    </p:spTree>
    <p:extLst>
      <p:ext uri="{BB962C8B-B14F-4D97-AF65-F5344CB8AC3E}">
        <p14:creationId xmlns:p14="http://schemas.microsoft.com/office/powerpoint/2010/main" val="2059276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9814</TotalTime>
  <Words>2526</Words>
  <Application>Microsoft Macintosh PowerPoint</Application>
  <PresentationFormat>On-screen Show (4:3)</PresentationFormat>
  <Paragraphs>256</Paragraphs>
  <Slides>32</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Times New Roman</vt:lpstr>
      <vt:lpstr>Wingdings</vt:lpstr>
      <vt:lpstr>Wingdings 2</vt:lpstr>
      <vt:lpstr>Arial</vt:lpstr>
      <vt:lpstr>Flow</vt:lpstr>
      <vt:lpstr>PowerPoint Presentation</vt:lpstr>
      <vt:lpstr>Learning Goals</vt:lpstr>
      <vt:lpstr>Content</vt:lpstr>
      <vt:lpstr>Test Types</vt:lpstr>
      <vt:lpstr>Test Types</vt:lpstr>
      <vt:lpstr>Test Types</vt:lpstr>
      <vt:lpstr>Test Types</vt:lpstr>
      <vt:lpstr>Test Types</vt:lpstr>
      <vt:lpstr>Test Types</vt:lpstr>
      <vt:lpstr>Functional Testing</vt:lpstr>
      <vt:lpstr>Functional Testing</vt:lpstr>
      <vt:lpstr>Functional Testing</vt:lpstr>
      <vt:lpstr>Functional Testing</vt:lpstr>
      <vt:lpstr>Functional Testing – Characteristics</vt:lpstr>
      <vt:lpstr>Functional Testing Types</vt:lpstr>
      <vt:lpstr>Function Testing</vt:lpstr>
      <vt:lpstr>Function Testing</vt:lpstr>
      <vt:lpstr>Function Testing</vt:lpstr>
      <vt:lpstr>Function Testing</vt:lpstr>
      <vt:lpstr>User Interface Testing</vt:lpstr>
      <vt:lpstr>User Interface Testing</vt:lpstr>
      <vt:lpstr>User Interface Testing</vt:lpstr>
      <vt:lpstr>Functional Testing Types</vt:lpstr>
      <vt:lpstr>Data &amp; Database Integrity Testing</vt:lpstr>
      <vt:lpstr>Data &amp; Database Integrity Testing</vt:lpstr>
      <vt:lpstr>Functional Testing Types</vt:lpstr>
      <vt:lpstr>Business Cycle Testing</vt:lpstr>
      <vt:lpstr>Business Cycle Testing</vt:lpstr>
      <vt:lpstr>Functional Testing Types</vt:lpstr>
      <vt:lpstr>Access Control Testing</vt:lpstr>
      <vt:lpstr>Summary</vt:lpstr>
      <vt:lpstr>Tài liệu tham khảo</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admin</dc:creator>
  <cp:lastModifiedBy>Microsoft Office User</cp:lastModifiedBy>
  <cp:revision>752</cp:revision>
  <dcterms:created xsi:type="dcterms:W3CDTF">2006-08-16T00:00:00Z</dcterms:created>
  <dcterms:modified xsi:type="dcterms:W3CDTF">2019-11-07T08:52:07Z</dcterms:modified>
</cp:coreProperties>
</file>