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339" r:id="rId5"/>
    <p:sldId id="340" r:id="rId6"/>
    <p:sldId id="341" r:id="rId7"/>
    <p:sldId id="342" r:id="rId8"/>
    <p:sldId id="343" r:id="rId9"/>
    <p:sldId id="345" r:id="rId10"/>
    <p:sldId id="346" r:id="rId11"/>
    <p:sldId id="347" r:id="rId12"/>
    <p:sldId id="348" r:id="rId13"/>
    <p:sldId id="349" r:id="rId14"/>
    <p:sldId id="350" r:id="rId15"/>
    <p:sldId id="352" r:id="rId16"/>
    <p:sldId id="351" r:id="rId17"/>
    <p:sldId id="354" r:id="rId18"/>
    <p:sldId id="355" r:id="rId19"/>
    <p:sldId id="338" r:id="rId20"/>
    <p:sldId id="33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D06"/>
    <a:srgbClr val="BC1A29"/>
    <a:srgbClr val="C11563"/>
    <a:srgbClr val="B71F2A"/>
    <a:srgbClr val="945273"/>
    <a:srgbClr val="C39113"/>
    <a:srgbClr val="361215"/>
    <a:srgbClr val="97583F"/>
    <a:srgbClr val="9A4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74018" autoAdjust="0"/>
  </p:normalViewPr>
  <p:slideViewPr>
    <p:cSldViewPr>
      <p:cViewPr>
        <p:scale>
          <a:sx n="77" d="100"/>
          <a:sy n="77" d="100"/>
        </p:scale>
        <p:origin x="178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32"/>
    </p:cViewPr>
  </p:sorterViewPr>
  <p:notesViewPr>
    <p:cSldViewPr>
      <p:cViewPr varScale="1">
        <p:scale>
          <a:sx n="54" d="100"/>
          <a:sy n="54" d="100"/>
        </p:scale>
        <p:origin x="-28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B3D3A-F584-4B26-A9BE-A8DC0D6494DF}">
      <dgm:prSet phldrT="[Text]" custT="1"/>
      <dgm:spPr/>
      <dgm:t>
        <a:bodyPr/>
        <a:lstStyle/>
        <a:p>
          <a:pPr algn="l"/>
          <a:r>
            <a:rPr lang="en-US" sz="2800" dirty="0"/>
            <a:t>1. Non-functional Testing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/>
      <dgm:t>
        <a:bodyPr/>
        <a:lstStyle/>
        <a:p>
          <a:pPr algn="l"/>
          <a:r>
            <a:rPr lang="en-US" sz="2800" dirty="0"/>
            <a:t>2. Non-functional Testing Types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2"/>
      <dgm:spPr>
        <a:solidFill>
          <a:srgbClr val="9A433C"/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2"/>
      <dgm:spPr>
        <a:solidFill>
          <a:srgbClr val="D08D06"/>
        </a:solidFill>
      </dgm:spPr>
    </dgm:pt>
    <dgm:pt modelId="{FFF96DB3-B8BE-41C4-8567-C78D6527BE75}" type="pres">
      <dgm:prSet presAssocID="{AFB37450-FF48-49A6-80E2-5ABFD4B9E160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959548" y="372"/>
          <a:ext cx="6435471" cy="13543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225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1. Non-functional Testing</a:t>
          </a:r>
        </a:p>
      </dsp:txBody>
      <dsp:txXfrm rot="10800000">
        <a:off x="2298132" y="372"/>
        <a:ext cx="6096887" cy="1354335"/>
      </dsp:txXfrm>
    </dsp:sp>
    <dsp:sp modelId="{F8937CCE-4F47-4A95-89E8-AB4466EE3BC6}">
      <dsp:nvSpPr>
        <dsp:cNvPr id="0" name=""/>
        <dsp:cNvSpPr/>
      </dsp:nvSpPr>
      <dsp:spPr>
        <a:xfrm>
          <a:off x="1282380" y="372"/>
          <a:ext cx="1354335" cy="1354335"/>
        </a:xfrm>
        <a:prstGeom prst="ellipse">
          <a:avLst/>
        </a:prstGeom>
        <a:solidFill>
          <a:srgbClr val="9A43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959548" y="1693291"/>
          <a:ext cx="6435471" cy="13543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225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2. Non-functional Testing Types</a:t>
          </a:r>
        </a:p>
      </dsp:txBody>
      <dsp:txXfrm rot="10800000">
        <a:off x="2298132" y="1693291"/>
        <a:ext cx="6096887" cy="1354335"/>
      </dsp:txXfrm>
    </dsp:sp>
    <dsp:sp modelId="{AFB7D9A9-BA53-44F6-A6BF-1A216FFA229D}">
      <dsp:nvSpPr>
        <dsp:cNvPr id="0" name=""/>
        <dsp:cNvSpPr/>
      </dsp:nvSpPr>
      <dsp:spPr>
        <a:xfrm>
          <a:off x="1282380" y="1693291"/>
          <a:ext cx="1354335" cy="1354335"/>
        </a:xfrm>
        <a:prstGeom prst="ellipse">
          <a:avLst/>
        </a:prstGeom>
        <a:solidFill>
          <a:srgbClr val="D08D0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CF62-BA2D-4895-88B2-71C355420A6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F4A-11FF-4CF6-8E09-9A7B2A34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5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 (Performance Testing)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 </a:t>
            </a:r>
            <a:r>
              <a:rPr lang="en-US" dirty="0" err="1"/>
              <a:t>tải (Load Testing)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(Stress testing)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(Volume testing)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 (transition: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khối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: Khả năng đáp ứng, tốc độ, Khả năng mở rộng, Độ ổn định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hay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(response times)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thử.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hàng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test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đo</a:t>
            </a:r>
            <a:r>
              <a:rPr lang="en-US" b="1" dirty="0"/>
              <a:t> </a:t>
            </a:r>
            <a:r>
              <a:rPr lang="en-US" b="1" dirty="0" err="1"/>
              <a:t>đạc</a:t>
            </a:r>
            <a:r>
              <a:rPr lang="en-US" b="1" dirty="0"/>
              <a:t> </a:t>
            </a:r>
            <a:r>
              <a:rPr lang="en-US" dirty="0"/>
              <a:t>hay </a:t>
            </a:r>
            <a:r>
              <a:rPr lang="en-US" b="1" dirty="0" err="1"/>
              <a:t>mong</a:t>
            </a:r>
            <a:r>
              <a:rPr lang="en-US" b="1" dirty="0"/>
              <a:t> </a:t>
            </a:r>
            <a:r>
              <a:rPr lang="en-US" b="1" dirty="0" err="1"/>
              <a:t>muốn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đáp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/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/ 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ở 1 </a:t>
            </a: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vi-VN" b="1" dirty="0"/>
              <a:t>Kiểm thử tải (</a:t>
            </a:r>
            <a:r>
              <a:rPr lang="vi-VN" b="0" dirty="0"/>
              <a:t>hay</a:t>
            </a:r>
            <a:r>
              <a:rPr lang="vi-VN" b="1" dirty="0"/>
              <a:t> kiểm thử đồng thời</a:t>
            </a:r>
            <a:r>
              <a:rPr lang="vi-VN" b="0" dirty="0"/>
              <a:t>,</a:t>
            </a:r>
            <a:r>
              <a:rPr lang="vi-VN" b="0" baseline="0" dirty="0"/>
              <a:t> nghĩa là nhiều người dùng đồng thời)</a:t>
            </a:r>
            <a:r>
              <a:rPr lang="vi-VN" dirty="0"/>
              <a:t>:</a:t>
            </a:r>
          </a:p>
          <a:p>
            <a:pPr marL="171450" indent="-171450">
              <a:buFontTx/>
              <a:buChar char="-"/>
            </a:pPr>
            <a:r>
              <a:rPr lang="vi-VN" dirty="0"/>
              <a:t>Tập trung vào việc xác định hoặc xác nhận các đặc tính hiệu suất của hệ thống hoặc ứng dụng đang được kiểm </a:t>
            </a:r>
            <a:r>
              <a:rPr lang="en-US" dirty="0" err="1"/>
              <a:t>thử</a:t>
            </a:r>
            <a:r>
              <a:rPr lang="vi-VN" dirty="0"/>
              <a:t> khi chịu khối lượng công việc và khối lượng tải dự kiến trong quá trình hoạt động sản xuất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2000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350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9h30 </a:t>
            </a:r>
            <a:r>
              <a:rPr lang="en-US" dirty="0" err="1"/>
              <a:t>đến</a:t>
            </a:r>
            <a:r>
              <a:rPr lang="en-US" dirty="0"/>
              <a:t> 11h30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khóa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load test thường gắn với </a:t>
            </a:r>
            <a:r>
              <a:rPr lang="en-US" dirty="0" err="1"/>
              <a:t>là</a:t>
            </a:r>
            <a:r>
              <a:rPr lang="en-US" dirty="0"/>
              <a:t> concurrent user,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ko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Là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dirty="0"/>
              <a:t>hay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quá</a:t>
            </a:r>
            <a:r>
              <a:rPr lang="en-US" b="1" dirty="0"/>
              <a:t> </a:t>
            </a:r>
            <a:r>
              <a:rPr lang="en-US" b="1" dirty="0" err="1"/>
              <a:t>tải</a:t>
            </a:r>
            <a:r>
              <a:rPr lang="en-US" dirty="0"/>
              <a:t>.</a:t>
            </a:r>
            <a:r>
              <a:rPr lang="en-US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căng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Ổ </a:t>
            </a:r>
            <a:r>
              <a:rPr lang="en-US" dirty="0" err="1"/>
              <a:t>cứng</a:t>
            </a:r>
            <a:r>
              <a:rPr lang="en-US" dirty="0"/>
              <a:t> ko </a:t>
            </a:r>
            <a:r>
              <a:rPr lang="en-US" dirty="0" err="1"/>
              <a:t>đủ</a:t>
            </a:r>
            <a:r>
              <a:rPr lang="en-US" dirty="0"/>
              <a:t> dung l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ỡng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v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qua ng</a:t>
            </a:r>
            <a:r>
              <a:rPr lang="vi-VN" dirty="0"/>
              <a:t>ư</a:t>
            </a:r>
            <a:r>
              <a:rPr lang="en-US" dirty="0" err="1"/>
              <a:t>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01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(Stress Test)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tải (Load Test) </a:t>
            </a:r>
            <a:r>
              <a:rPr lang="en-US" b="0" dirty="0" err="1"/>
              <a:t>như sau</a:t>
            </a:r>
            <a:r>
              <a:rPr lang="en-US" dirty="0"/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tải (Load Test) 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1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trung </a:t>
            </a:r>
            <a:r>
              <a:rPr lang="en-US" b="1" dirty="0"/>
              <a:t>(Stress Test)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ỡng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ko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điều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đạt</a:t>
            </a:r>
            <a:r>
              <a:rPr lang="en-US" dirty="0">
                <a:sym typeface="Wingdings" panose="05000000000000000000" pitchFamily="2" charset="2"/>
              </a:rPr>
              <a:t> ng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mà</a:t>
            </a:r>
            <a:r>
              <a:rPr lang="en-US" dirty="0">
                <a:sym typeface="Wingdings" panose="05000000000000000000" pitchFamily="2" charset="2"/>
              </a:rPr>
              <a:t> ko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l</a:t>
            </a:r>
            <a:r>
              <a:rPr lang="vi-VN" b="1" dirty="0"/>
              <a:t>ư</a:t>
            </a:r>
            <a:r>
              <a:rPr lang="en-US" b="1" dirty="0" err="1"/>
              <a:t>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lớn (Volume Testing)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/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/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CSDL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upload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dung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4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CSDL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CSDL </a:t>
            </a:r>
            <a:r>
              <a:rPr lang="en-US" dirty="0" err="1">
                <a:sym typeface="Wingdings" panose="05000000000000000000" pitchFamily="2" charset="2"/>
              </a:rPr>
              <a:t>mới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nhu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kiện</a:t>
            </a:r>
            <a:r>
              <a:rPr lang="en-US" dirty="0">
                <a:sym typeface="Wingdings" panose="05000000000000000000" pitchFamily="2" charset="2"/>
              </a:rPr>
              <a:t> CSDL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xảy</a:t>
            </a:r>
            <a:r>
              <a:rPr lang="en-US" dirty="0">
                <a:sym typeface="Wingdings" panose="05000000000000000000" pitchFamily="2" charset="2"/>
              </a:rPr>
              <a:t>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70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/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dung </a:t>
            </a:r>
            <a:r>
              <a:rPr lang="en-US" dirty="0" err="1"/>
              <a:t>thì</a:t>
            </a:r>
            <a:r>
              <a:rPr lang="en-US" dirty="0"/>
              <a:t> 1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Khái niệm và đặc điểm của Kiểm thử phi chức năng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Các loại Kiểm thử phi chức năng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Kiểm thử phi chức năng: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/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 tức là How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0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Kiểm thử phi chức năng 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mr-IN" dirty="0"/>
              <a:t>…</a:t>
            </a:r>
            <a:r>
              <a:rPr lang="vi-VN" dirty="0"/>
              <a:t> n</a:t>
            </a:r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ở giai đoạn </a:t>
            </a:r>
            <a:r>
              <a:rPr lang="en-US" b="1" dirty="0"/>
              <a:t>system test </a:t>
            </a:r>
            <a:r>
              <a:rPr lang="en-US" dirty="0"/>
              <a:t>(tức là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thống)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(user acceptance testing)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phi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dirty="0"/>
              <a:t>),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500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</a:t>
            </a:r>
            <a:r>
              <a:rPr lang="en-US" baseline="0" dirty="0"/>
              <a:t> Điều này có nghĩa là bạn phải làm sao </a:t>
            </a:r>
            <a:r>
              <a:rPr lang="en-US" dirty="0" err="1">
                <a:sym typeface="Wingdings" panose="05000000000000000000" pitchFamily="2" charset="2"/>
              </a:rPr>
              <a:t>gửi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đồng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500 </a:t>
            </a:r>
            <a:r>
              <a:rPr lang="en-US" dirty="0" err="1">
                <a:sym typeface="Wingdings" panose="05000000000000000000" pitchFamily="2" charset="2"/>
              </a:rPr>
              <a:t>tác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r>
              <a:rPr lang="en-US" dirty="0">
                <a:sym typeface="Wingdings" panose="05000000000000000000" pitchFamily="2" charset="2"/>
              </a:rPr>
              <a:t> (request) </a:t>
            </a:r>
            <a:r>
              <a:rPr lang="en-US" dirty="0" err="1">
                <a:sym typeface="Wingdings" panose="05000000000000000000" pitchFamily="2" charset="2"/>
              </a:rPr>
              <a:t>tới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đó;</a:t>
            </a:r>
            <a:r>
              <a:rPr lang="en-US" baseline="0" dirty="0" err="1">
                <a:sym typeface="Wingdings" panose="05000000000000000000" pitchFamily="2" charset="2"/>
              </a:rPr>
              <a:t> đồng thời để giả lập là có 500 việc cần hệ thống xử lý cùng lúc.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tới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kiểm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thử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hệ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thống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kiểm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thử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tích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hợp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1 request </a:t>
            </a:r>
            <a:r>
              <a:rPr lang="en-US" dirty="0" err="1">
                <a:sym typeface="Wingdings" panose="05000000000000000000" pitchFamily="2" charset="2"/>
              </a:rPr>
              <a:t>bị 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dẫn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ko </a:t>
            </a:r>
            <a:r>
              <a:rPr lang="en-US" dirty="0" err="1">
                <a:sym typeface="Wingdings" panose="05000000000000000000" pitchFamily="2" charset="2"/>
              </a:rPr>
              <a:t>thành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công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b="1" dirty="0" err="1"/>
              <a:t>thì</a:t>
            </a:r>
            <a:r>
              <a:rPr lang="en-US" b="1" dirty="0"/>
              <a:t>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ổn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ko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 của kiểm thử phi chức năng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)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hay ko?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hay </a:t>
            </a:r>
            <a:r>
              <a:rPr lang="en-US" dirty="0" err="1"/>
              <a:t>lôi</a:t>
            </a:r>
            <a:r>
              <a:rPr lang="en-US" dirty="0"/>
              <a:t> </a:t>
            </a:r>
            <a:r>
              <a:rPr lang="en-US" dirty="0" err="1"/>
              <a:t>cuốn</a:t>
            </a:r>
            <a:r>
              <a:rPr lang="en-US" dirty="0"/>
              <a:t>: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cuốn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hay ko?</a:t>
            </a:r>
          </a:p>
          <a:p>
            <a:pPr marL="171450" lvl="0" indent="-171450">
              <a:buFontTx/>
              <a:buChar char="-"/>
            </a:pP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trì</a:t>
            </a:r>
            <a:r>
              <a:rPr lang="en-US" dirty="0"/>
              <a:t>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dung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1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hay ko, </a:t>
            </a:r>
            <a:r>
              <a:rPr lang="en-US" dirty="0" err="1"/>
              <a:t>dễ</a:t>
            </a:r>
            <a:r>
              <a:rPr lang="en-US" dirty="0"/>
              <a:t> hay ko?</a:t>
            </a:r>
          </a:p>
          <a:p>
            <a:pPr marL="628650" lvl="1" indent="-171450">
              <a:buFontTx/>
              <a:buChar char="-"/>
            </a:pP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ổn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dirty="0"/>
              <a:t>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b="1" dirty="0" err="1"/>
              <a:t>Khả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)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bền</a:t>
            </a:r>
            <a:r>
              <a:rPr lang="en-US" b="1" dirty="0"/>
              <a:t> </a:t>
            </a:r>
            <a:r>
              <a:rPr lang="en-US" b="1" dirty="0" err="1"/>
              <a:t>vững</a:t>
            </a:r>
            <a:r>
              <a:rPr lang="en-US" dirty="0"/>
              <a:t>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1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linh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dirty="0"/>
              <a:t>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windows </a:t>
            </a:r>
            <a:r>
              <a:rPr lang="en-US" dirty="0" err="1"/>
              <a:t>xp</a:t>
            </a:r>
            <a:r>
              <a:rPr lang="en-US" dirty="0"/>
              <a:t> hay vista;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dirty="0"/>
              <a:t>: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nguyên, nguồn lực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1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thể.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l"/>
            <a:r>
              <a:rPr lang="en-US"/>
              <a:t>ThS. Trần Thị Thanh Nga</a:t>
            </a:r>
          </a:p>
          <a:p>
            <a:pPr algn="l"/>
            <a:r>
              <a:rPr lang="en-US"/>
              <a:t>Khoa CNTT, Trường ĐH Nông Lâm TPHCM</a:t>
            </a:r>
          </a:p>
          <a:p>
            <a:pPr algn="l"/>
            <a:r>
              <a:rPr lang="en-US"/>
              <a:t>Email: ngattt@hcmuaf.edu.vn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9352" y="2133600"/>
            <a:ext cx="8689848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Non-functional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C71344-3249-4D53-A7E7-1353E0FB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Non-functional Testing – Characteristics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E54D1-8DF3-4B5F-AA68-9442743E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6D6100-AA6C-4D36-99DC-2433893A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7C1E942-F047-4DA5-B8D3-698B4B26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5" y="1734299"/>
            <a:ext cx="1545751" cy="1564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13663C1-7845-4A6F-8DC7-A05ACB26A684}"/>
              </a:ext>
            </a:extLst>
          </p:cNvPr>
          <p:cNvSpPr txBox="1"/>
          <p:nvPr/>
        </p:nvSpPr>
        <p:spPr>
          <a:xfrm>
            <a:off x="185650" y="3429000"/>
            <a:ext cx="154575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USABILITY</a:t>
            </a:r>
          </a:p>
          <a:p>
            <a:r>
              <a:rPr lang="en-US" sz="1400" dirty="0"/>
              <a:t>The effort needed for use,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–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Attractiveness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8C82A76-1D9A-46ED-B9CF-534F241B5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500" y="1734526"/>
            <a:ext cx="1545751" cy="156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50E4192-C926-4D6D-BBC1-8FA44F836891}"/>
              </a:ext>
            </a:extLst>
          </p:cNvPr>
          <p:cNvSpPr txBox="1"/>
          <p:nvPr/>
        </p:nvSpPr>
        <p:spPr>
          <a:xfrm>
            <a:off x="1971500" y="3429000"/>
            <a:ext cx="1483912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MAINTAINABILITY</a:t>
            </a:r>
          </a:p>
          <a:p>
            <a:r>
              <a:rPr lang="en-US" sz="1400" dirty="0"/>
              <a:t>The effort needed to make specified modifications,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Analyzability</a:t>
            </a:r>
          </a:p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2A82440-C4FA-443C-BCA5-E4B4EE866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425" y="1745731"/>
            <a:ext cx="1483912" cy="1538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D9957F0-D0C7-4384-922B-4DDE0A2E0B34}"/>
              </a:ext>
            </a:extLst>
          </p:cNvPr>
          <p:cNvSpPr txBox="1"/>
          <p:nvPr/>
        </p:nvSpPr>
        <p:spPr>
          <a:xfrm>
            <a:off x="3750425" y="3429000"/>
            <a:ext cx="148391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RELIABILITY</a:t>
            </a:r>
          </a:p>
          <a:p>
            <a:r>
              <a:rPr lang="en-US" sz="1400" dirty="0"/>
              <a:t>The capability of software to maintain it performance under stated conditions for a stated time period</a:t>
            </a:r>
          </a:p>
          <a:p>
            <a:pPr algn="ctr"/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E2C0E55-A3E4-4DA1-8DD1-DA4512D6B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351" y="1710017"/>
            <a:ext cx="1590476" cy="16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448465E-E9E5-43EF-8CAB-3FB403D44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0375" y="1695856"/>
            <a:ext cx="1580952" cy="1619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3243D92-2FB6-4E77-BBB3-6291B9051698}"/>
              </a:ext>
            </a:extLst>
          </p:cNvPr>
          <p:cNvSpPr txBox="1"/>
          <p:nvPr/>
        </p:nvSpPr>
        <p:spPr>
          <a:xfrm>
            <a:off x="5519650" y="3441918"/>
            <a:ext cx="148391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PORTABILITY</a:t>
            </a:r>
          </a:p>
          <a:p>
            <a:r>
              <a:rPr lang="en-US" sz="1400" dirty="0"/>
              <a:t>The ability of software to be transferred from one environment to another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26EA226-0E77-4202-AECC-E55CB6DA6116}"/>
              </a:ext>
            </a:extLst>
          </p:cNvPr>
          <p:cNvSpPr txBox="1"/>
          <p:nvPr/>
        </p:nvSpPr>
        <p:spPr>
          <a:xfrm>
            <a:off x="7431488" y="3445625"/>
            <a:ext cx="148391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EFFICIENCY</a:t>
            </a:r>
          </a:p>
          <a:p>
            <a:r>
              <a:rPr lang="en-US" sz="1400" dirty="0"/>
              <a:t>The relationship between the performance of the software and the used resources, under stated conditions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58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1FB0E-735E-4CAC-800F-1F551DFB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13D73BB-5E25-48BC-A6A1-3290C35B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34C3FC-EEE4-45A6-9756-F66513A9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61915A0-893A-4B33-8142-EA46FE58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33600"/>
            <a:ext cx="2209524" cy="15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86DC7B3-C29D-4882-9BDF-33D846A8E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563" y="2133600"/>
            <a:ext cx="2171429" cy="15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6B9C8DE-5F38-4368-88AD-C5DDCADB1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43619"/>
            <a:ext cx="2200000" cy="15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171BCF6-4C1C-4AC7-A4DE-441CCAEE3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826" y="4504741"/>
            <a:ext cx="2180952" cy="15523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F1A078-FA29-4421-BB37-65A56B923F1F}"/>
              </a:ext>
            </a:extLst>
          </p:cNvPr>
          <p:cNvSpPr txBox="1"/>
          <p:nvPr/>
        </p:nvSpPr>
        <p:spPr>
          <a:xfrm>
            <a:off x="1143000" y="16572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Performance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AEE24C-5A31-4891-9B93-0D55901781EE}"/>
              </a:ext>
            </a:extLst>
          </p:cNvPr>
          <p:cNvSpPr txBox="1"/>
          <p:nvPr/>
        </p:nvSpPr>
        <p:spPr>
          <a:xfrm>
            <a:off x="4572000" y="1657290"/>
            <a:ext cx="217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Load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8A1C7D8-B9C0-4B9E-9704-FD3F0E21A90E}"/>
              </a:ext>
            </a:extLst>
          </p:cNvPr>
          <p:cNvSpPr txBox="1"/>
          <p:nvPr/>
        </p:nvSpPr>
        <p:spPr>
          <a:xfrm>
            <a:off x="1161661" y="4100470"/>
            <a:ext cx="217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Stress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7F15698-211B-4089-8B7A-026904CE097D}"/>
              </a:ext>
            </a:extLst>
          </p:cNvPr>
          <p:cNvSpPr txBox="1"/>
          <p:nvPr/>
        </p:nvSpPr>
        <p:spPr>
          <a:xfrm>
            <a:off x="4629563" y="4100470"/>
            <a:ext cx="217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Volume testing</a:t>
            </a:r>
          </a:p>
        </p:txBody>
      </p:sp>
    </p:spTree>
    <p:extLst>
      <p:ext uri="{BB962C8B-B14F-4D97-AF65-F5344CB8AC3E}">
        <p14:creationId xmlns:p14="http://schemas.microsoft.com/office/powerpoint/2010/main" val="26002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8B806-5B9A-4971-8158-63981EB5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09600"/>
            <a:ext cx="7162800" cy="819912"/>
          </a:xfrm>
        </p:spPr>
        <p:txBody>
          <a:bodyPr>
            <a:normAutofit/>
          </a:bodyPr>
          <a:lstStyle/>
          <a:p>
            <a:r>
              <a:rPr lang="en-US" dirty="0"/>
              <a:t>1. 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FC2619-67E5-48BA-A4B4-3951E9C2B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1541"/>
            <a:ext cx="8229600" cy="1649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Mostly concerned with achieving </a:t>
            </a:r>
            <a:r>
              <a:rPr lang="en-US" b="1" u="sng" dirty="0"/>
              <a:t>response times</a:t>
            </a:r>
            <a:r>
              <a:rPr lang="en-US" dirty="0"/>
              <a:t> that meet the performance objectives for the project or product. The response of an individual transition is a typical performance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F00C03A-8E46-4094-BE33-37D88776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95D20B-485D-4398-A021-D9594E7F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76FE3B-5146-4F4C-BAD8-02CF0C4F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38" y="1719098"/>
            <a:ext cx="3104762" cy="2742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0080EF2-43CD-4885-828E-71DA5C61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09600"/>
            <a:ext cx="1145050" cy="8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958C51-9ED8-41ED-959D-6ED3E094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609600"/>
            <a:ext cx="69342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2. Load Testing (Concurrency Testing)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558EE4-73B9-419A-81B1-1A4DD1CA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235843-D412-4B2E-918E-601E697B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9B6739-DE6B-4FA3-9178-62AEE1BF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2256"/>
            <a:ext cx="1089042" cy="773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C146EC-8CE4-46D3-8D0C-B46B17CF4575}"/>
              </a:ext>
            </a:extLst>
          </p:cNvPr>
          <p:cNvSpPr txBox="1"/>
          <p:nvPr/>
        </p:nvSpPr>
        <p:spPr>
          <a:xfrm>
            <a:off x="491412" y="1905000"/>
            <a:ext cx="491878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LOAD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290954C-F078-466D-B398-09614AA3E7D0}"/>
              </a:ext>
            </a:extLst>
          </p:cNvPr>
          <p:cNvSpPr txBox="1"/>
          <p:nvPr/>
        </p:nvSpPr>
        <p:spPr>
          <a:xfrm>
            <a:off x="5638800" y="1898007"/>
            <a:ext cx="29718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KEYWORDS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1E38DB0-E0AF-459A-A2AE-20CF690D1F91}"/>
              </a:ext>
            </a:extLst>
          </p:cNvPr>
          <p:cNvSpPr txBox="1"/>
          <p:nvPr/>
        </p:nvSpPr>
        <p:spPr>
          <a:xfrm>
            <a:off x="491412" y="2438400"/>
            <a:ext cx="491878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Focused on </a:t>
            </a:r>
            <a:r>
              <a:rPr lang="en-US" b="1" dirty="0"/>
              <a:t>determining or validating performance</a:t>
            </a:r>
            <a:r>
              <a:rPr lang="en-US" dirty="0"/>
              <a:t> characteristics of the system or application under test when subjected to </a:t>
            </a:r>
            <a:r>
              <a:rPr lang="en-US" b="1" dirty="0"/>
              <a:t>workloads and load volumes</a:t>
            </a:r>
            <a:r>
              <a:rPr lang="en-US" dirty="0"/>
              <a:t> anticipated during production operations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7ACFBEC-36A3-4672-BAEF-5AFE19D66D0A}"/>
              </a:ext>
            </a:extLst>
          </p:cNvPr>
          <p:cNvSpPr txBox="1"/>
          <p:nvPr/>
        </p:nvSpPr>
        <p:spPr>
          <a:xfrm>
            <a:off x="5637245" y="2438400"/>
            <a:ext cx="29718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CONCURRENT USERS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4D604F0-809D-4E04-B260-D382A3624754}"/>
              </a:ext>
            </a:extLst>
          </p:cNvPr>
          <p:cNvSpPr txBox="1"/>
          <p:nvPr/>
        </p:nvSpPr>
        <p:spPr>
          <a:xfrm>
            <a:off x="491412" y="4072266"/>
            <a:ext cx="8117633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BB51D60-8EDA-4923-903F-88FC43E85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4" y="4662900"/>
            <a:ext cx="642857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4D517-79A3-4652-AC5B-F8B16B76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09600"/>
            <a:ext cx="6934200" cy="819912"/>
          </a:xfrm>
        </p:spPr>
        <p:txBody>
          <a:bodyPr/>
          <a:lstStyle/>
          <a:p>
            <a:r>
              <a:rPr lang="en-US" dirty="0"/>
              <a:t>3. Stress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8EA949-B334-443D-BD49-1A3D8EB5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81200"/>
          </a:xfrm>
        </p:spPr>
        <p:txBody>
          <a:bodyPr/>
          <a:lstStyle/>
          <a:p>
            <a:r>
              <a:rPr lang="en-US" dirty="0"/>
              <a:t>The testing is focused on determining or validating performance characteristics of the system or application under test when subjected to other </a:t>
            </a:r>
            <a:r>
              <a:rPr lang="en-US" b="1" dirty="0"/>
              <a:t>specific conditions</a:t>
            </a:r>
            <a:r>
              <a:rPr lang="en-US" dirty="0"/>
              <a:t>, such as: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85857A-CFAC-4D3C-8ADD-ED93E9F1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E06AD2-3522-4380-83C7-C187BD4D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B87CAD3-C2B8-4924-BC0A-3BC536E9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688244"/>
            <a:ext cx="1043647" cy="727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C1F7ADC-9449-4FAD-A01C-D3870E24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87" y="3592602"/>
            <a:ext cx="2095238" cy="143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A7E6BB4-F13F-4CC4-A6E6-2BA4AEB63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593" y="3573704"/>
            <a:ext cx="1761905" cy="15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354877B-52AF-444C-84BF-82E5DE361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066" y="3592602"/>
            <a:ext cx="2001934" cy="1375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3466FD1-A515-47CD-86C8-DF9C51AAB01C}"/>
              </a:ext>
            </a:extLst>
          </p:cNvPr>
          <p:cNvSpPr txBox="1"/>
          <p:nvPr/>
        </p:nvSpPr>
        <p:spPr>
          <a:xfrm>
            <a:off x="646922" y="5605552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Max concurrent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7EB8F4-33F5-4910-9509-8C7737D07BE3}"/>
              </a:ext>
            </a:extLst>
          </p:cNvPr>
          <p:cNvSpPr txBox="1"/>
          <p:nvPr/>
        </p:nvSpPr>
        <p:spPr>
          <a:xfrm>
            <a:off x="3810000" y="5631807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Limited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CA52C49-C97A-4A1F-B01D-29D67E39273D}"/>
              </a:ext>
            </a:extLst>
          </p:cNvPr>
          <p:cNvSpPr txBox="1"/>
          <p:nvPr/>
        </p:nvSpPr>
        <p:spPr>
          <a:xfrm>
            <a:off x="6629400" y="56388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Insufficient disk space</a:t>
            </a:r>
          </a:p>
        </p:txBody>
      </p:sp>
    </p:spTree>
    <p:extLst>
      <p:ext uri="{BB962C8B-B14F-4D97-AF65-F5344CB8AC3E}">
        <p14:creationId xmlns:p14="http://schemas.microsoft.com/office/powerpoint/2010/main" val="27753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4D517-79A3-4652-AC5B-F8B16B76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09600"/>
            <a:ext cx="6934200" cy="819912"/>
          </a:xfrm>
        </p:spPr>
        <p:txBody>
          <a:bodyPr/>
          <a:lstStyle/>
          <a:p>
            <a:r>
              <a:rPr lang="en-US" dirty="0"/>
              <a:t>3. Stress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85857A-CFAC-4D3C-8ADD-ED93E9F1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E06AD2-3522-4380-83C7-C187BD4D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B87CAD3-C2B8-4924-BC0A-3BC536E9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" y="688244"/>
            <a:ext cx="1043647" cy="7278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A4978B5-9E28-4CD5-83C5-8C57DF4FF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10" y="1752819"/>
            <a:ext cx="7175690" cy="43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CC2204-3651-431C-8851-3AC3F3E9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0" cy="819912"/>
          </a:xfrm>
        </p:spPr>
        <p:txBody>
          <a:bodyPr/>
          <a:lstStyle/>
          <a:p>
            <a:r>
              <a:rPr lang="en-US" dirty="0"/>
              <a:t>4. Volume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F02A05-4060-481D-B43F-581AFE81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5081875" cy="3733800"/>
          </a:xfrm>
        </p:spPr>
        <p:txBody>
          <a:bodyPr/>
          <a:lstStyle/>
          <a:p>
            <a:r>
              <a:rPr lang="en-US" dirty="0"/>
              <a:t>Volume testing refers to testing a software application with a certain </a:t>
            </a:r>
            <a:r>
              <a:rPr lang="en-US" b="1" u="sng" dirty="0"/>
              <a:t>amount of data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This amount can be the database size or it could also be the size of an file that is uploaded to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F0278F-9CB1-472F-8F38-B0597B6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EEEAAA-F03D-455C-A02E-6A547708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E065A79-ACE9-4F94-ADD6-EB7BC52B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34" y="1752600"/>
            <a:ext cx="2779166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435B4A4-AFA3-4F83-914C-3D921DE00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73185"/>
            <a:ext cx="1202538" cy="8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CC2204-3651-431C-8851-3AC3F3E9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0" cy="819912"/>
          </a:xfrm>
        </p:spPr>
        <p:txBody>
          <a:bodyPr/>
          <a:lstStyle/>
          <a:p>
            <a:r>
              <a:rPr lang="en-US" dirty="0"/>
              <a:t>4. Volume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F0278F-9CB1-472F-8F38-B0597B6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EEEAAA-F03D-455C-A02E-6A547708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435B4A4-AFA3-4F83-914C-3D921DE0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73185"/>
            <a:ext cx="1202538" cy="819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E6DA9DD-6701-4D97-AD71-55B5FDBA5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143" y="1895666"/>
            <a:ext cx="4085714" cy="3066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A3B2EC-F3A3-4967-A6DA-4DF77F9FAA8A}"/>
              </a:ext>
            </a:extLst>
          </p:cNvPr>
          <p:cNvSpPr txBox="1"/>
          <p:nvPr/>
        </p:nvSpPr>
        <p:spPr>
          <a:xfrm>
            <a:off x="2667000" y="5257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8947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CC2204-3651-431C-8851-3AC3F3E9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0" cy="819912"/>
          </a:xfrm>
        </p:spPr>
        <p:txBody>
          <a:bodyPr/>
          <a:lstStyle/>
          <a:p>
            <a:r>
              <a:rPr lang="en-US" dirty="0"/>
              <a:t>4. Volume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F0278F-9CB1-472F-8F38-B0597B6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EEEAAA-F03D-455C-A02E-6A547708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435B4A4-AFA3-4F83-914C-3D921DE0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73185"/>
            <a:ext cx="1202538" cy="819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6F3C91D-E632-4799-B01B-CC20A2F6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047" y="4343705"/>
            <a:ext cx="1961905" cy="2438095"/>
          </a:xfrm>
          <a:prstGeom prst="rect">
            <a:avLst/>
          </a:prstGeom>
        </p:spPr>
      </p:pic>
      <p:sp>
        <p:nvSpPr>
          <p:cNvPr id="7" name="Explosion: 8 Points 6">
            <a:extLst>
              <a:ext uri="{FF2B5EF4-FFF2-40B4-BE49-F238E27FC236}">
                <a16:creationId xmlns="" xmlns:a16="http://schemas.microsoft.com/office/drawing/2014/main" id="{F3BE1414-8A85-4BFB-981C-816C54EBC47E}"/>
              </a:ext>
            </a:extLst>
          </p:cNvPr>
          <p:cNvSpPr/>
          <p:nvPr/>
        </p:nvSpPr>
        <p:spPr>
          <a:xfrm>
            <a:off x="685800" y="762000"/>
            <a:ext cx="7696200" cy="39044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new system without integrated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1CB47FB-908F-4B28-82EA-E59EC3F592A1}"/>
              </a:ext>
            </a:extLst>
          </p:cNvPr>
          <p:cNvGrpSpPr/>
          <p:nvPr/>
        </p:nvGrpSpPr>
        <p:grpSpPr>
          <a:xfrm>
            <a:off x="5257800" y="2653843"/>
            <a:ext cx="2667000" cy="1307749"/>
            <a:chOff x="245215" y="2942117"/>
            <a:chExt cx="1961906" cy="1401284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050E872-A364-409A-A58D-B838C32C99B7}"/>
                </a:ext>
              </a:extLst>
            </p:cNvPr>
            <p:cNvSpPr/>
            <p:nvPr/>
          </p:nvSpPr>
          <p:spPr>
            <a:xfrm>
              <a:off x="245215" y="2942117"/>
              <a:ext cx="1961906" cy="14012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="" xmlns:a16="http://schemas.microsoft.com/office/drawing/2014/main" id="{7ECADDDA-2840-47FA-93E1-3B93A7EFA61A}"/>
                </a:ext>
              </a:extLst>
            </p:cNvPr>
            <p:cNvSpPr/>
            <p:nvPr/>
          </p:nvSpPr>
          <p:spPr>
            <a:xfrm>
              <a:off x="720808" y="3119515"/>
              <a:ext cx="951186" cy="773042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27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0B057-C425-48A3-B300-0B3C8639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13E007-2DA6-4BC7-8D8D-EB765CE3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5EEED5-7D0F-462C-85ED-0A67978D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451D8A9-290C-48B8-A0DE-CF255A449404}"/>
              </a:ext>
            </a:extLst>
          </p:cNvPr>
          <p:cNvSpPr/>
          <p:nvPr/>
        </p:nvSpPr>
        <p:spPr>
          <a:xfrm>
            <a:off x="1752600" y="1676400"/>
            <a:ext cx="5257800" cy="81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Non-functional Testing Type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69FF0FB-F6A6-4512-A307-9D4F50BEF580}"/>
              </a:ext>
            </a:extLst>
          </p:cNvPr>
          <p:cNvGrpSpPr/>
          <p:nvPr/>
        </p:nvGrpSpPr>
        <p:grpSpPr>
          <a:xfrm>
            <a:off x="381000" y="3962400"/>
            <a:ext cx="8301202" cy="1314062"/>
            <a:chOff x="381000" y="3486538"/>
            <a:chExt cx="8301202" cy="1314062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9B4AEBC4-3239-4E68-93E7-AFFA012DB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3524442"/>
              <a:ext cx="1816372" cy="127615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818091AF-2929-4EDF-92C9-3415DABB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3523860"/>
              <a:ext cx="1808542" cy="12604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71EF7851-99B7-449C-B62E-786CCAC88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3486538"/>
              <a:ext cx="1816373" cy="129181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8316AA71-70E0-4BA1-AF1A-991665D1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8000" y="3486539"/>
              <a:ext cx="1824202" cy="1276158"/>
            </a:xfrm>
            <a:prstGeom prst="rect">
              <a:avLst/>
            </a:prstGeom>
          </p:spPr>
        </p:pic>
      </p:grp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EA6C64A-A6D4-4400-A2AE-883381DAA13D}"/>
              </a:ext>
            </a:extLst>
          </p:cNvPr>
          <p:cNvCxnSpPr/>
          <p:nvPr/>
        </p:nvCxnSpPr>
        <p:spPr>
          <a:xfrm>
            <a:off x="4419600" y="2496312"/>
            <a:ext cx="0" cy="627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4DC2076-B2B1-4941-BD5E-A2931267059C}"/>
              </a:ext>
            </a:extLst>
          </p:cNvPr>
          <p:cNvCxnSpPr>
            <a:cxnSpLocks/>
          </p:cNvCxnSpPr>
          <p:nvPr/>
        </p:nvCxnSpPr>
        <p:spPr>
          <a:xfrm>
            <a:off x="1295400" y="3124200"/>
            <a:ext cx="6553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E890A729-0D8C-475D-BDD3-C06413835362}"/>
              </a:ext>
            </a:extLst>
          </p:cNvPr>
          <p:cNvCxnSpPr/>
          <p:nvPr/>
        </p:nvCxnSpPr>
        <p:spPr>
          <a:xfrm>
            <a:off x="1295400" y="3105539"/>
            <a:ext cx="0" cy="819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DF545A4E-4DC7-4180-89B4-A73317F2D846}"/>
              </a:ext>
            </a:extLst>
          </p:cNvPr>
          <p:cNvCxnSpPr/>
          <p:nvPr/>
        </p:nvCxnSpPr>
        <p:spPr>
          <a:xfrm>
            <a:off x="3429000" y="3124200"/>
            <a:ext cx="0" cy="819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1751F5A-53E5-46E0-BD35-5AC01AA81134}"/>
              </a:ext>
            </a:extLst>
          </p:cNvPr>
          <p:cNvCxnSpPr/>
          <p:nvPr/>
        </p:nvCxnSpPr>
        <p:spPr>
          <a:xfrm>
            <a:off x="5638800" y="3103983"/>
            <a:ext cx="0" cy="819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9DED43B-FA2D-4D90-98CD-7CE547EC9D83}"/>
              </a:ext>
            </a:extLst>
          </p:cNvPr>
          <p:cNvCxnSpPr/>
          <p:nvPr/>
        </p:nvCxnSpPr>
        <p:spPr>
          <a:xfrm>
            <a:off x="7828383" y="3124200"/>
            <a:ext cx="0" cy="819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B6B0FE9-9495-4A2D-8064-DB785128CABD}"/>
              </a:ext>
            </a:extLst>
          </p:cNvPr>
          <p:cNvSpPr txBox="1"/>
          <p:nvPr/>
        </p:nvSpPr>
        <p:spPr>
          <a:xfrm>
            <a:off x="304800" y="5486400"/>
            <a:ext cx="181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Performance testing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A33CC3E-77F3-4ED1-BB11-B23998CE721D}"/>
              </a:ext>
            </a:extLst>
          </p:cNvPr>
          <p:cNvSpPr txBox="1"/>
          <p:nvPr/>
        </p:nvSpPr>
        <p:spPr>
          <a:xfrm>
            <a:off x="2450828" y="5505061"/>
            <a:ext cx="181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Load testing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6F63130-C8F9-4D4A-A5D1-C9DECB0C5C45}"/>
              </a:ext>
            </a:extLst>
          </p:cNvPr>
          <p:cNvSpPr txBox="1"/>
          <p:nvPr/>
        </p:nvSpPr>
        <p:spPr>
          <a:xfrm>
            <a:off x="4716611" y="5487580"/>
            <a:ext cx="181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Stress testing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D4ECD56-6FFF-469B-9F87-7256CC5898FF}"/>
              </a:ext>
            </a:extLst>
          </p:cNvPr>
          <p:cNvSpPr txBox="1"/>
          <p:nvPr/>
        </p:nvSpPr>
        <p:spPr>
          <a:xfrm>
            <a:off x="6781800" y="5486400"/>
            <a:ext cx="181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Volume testing</a:t>
            </a:r>
          </a:p>
        </p:txBody>
      </p:sp>
    </p:spTree>
    <p:extLst>
      <p:ext uri="{BB962C8B-B14F-4D97-AF65-F5344CB8AC3E}">
        <p14:creationId xmlns:p14="http://schemas.microsoft.com/office/powerpoint/2010/main" val="41794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5248C-F515-4EFF-A113-3461658A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D09B2B-8919-4AD4-BB77-0D2D2176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196834-3766-4ED7-8B21-17507DD6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1211DFB-7B8E-4D1B-B645-2B344ED8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057867"/>
            <a:ext cx="1590476" cy="17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AAE0996-0766-4F8B-9964-B17261DE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105485"/>
            <a:ext cx="1647619" cy="163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C79C172-5DB5-4B34-9A2F-F6BE6C9D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4124532"/>
            <a:ext cx="1580952" cy="16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67C0421-9086-473E-B38D-4730053DD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143580"/>
            <a:ext cx="1609524" cy="16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AF39B17-6FD5-4A3B-AA44-3108D01F3851}"/>
              </a:ext>
            </a:extLst>
          </p:cNvPr>
          <p:cNvSpPr txBox="1"/>
          <p:nvPr/>
        </p:nvSpPr>
        <p:spPr>
          <a:xfrm>
            <a:off x="609600" y="1752600"/>
            <a:ext cx="51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Non-functional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Non-functional Testing Types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04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D57C4-F1E3-4220-97DA-57AAF4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9C89E2-D51F-4591-8CC1-A0F10957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FSOFT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672098-B008-4EB5-AA2F-98E8586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021A39-A0C7-4AF5-9285-9489F7C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468765"/>
              </p:ext>
            </p:extLst>
          </p:nvPr>
        </p:nvGraphicFramePr>
        <p:xfrm>
          <a:off x="0" y="1905000"/>
          <a:ext cx="9677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8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F9605-B86D-4B86-9CBE-6006D586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7868-ECF2-4502-A167-BDFEB949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49F63A-4EBE-486F-B9E0-23C17916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C488AF-B418-4843-8FEA-D0253513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5919AAE-FB05-45F5-A8CD-C8706421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6" y="1457598"/>
            <a:ext cx="8285714" cy="5171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A1ACCE0-7960-42F1-BA58-095B2B81425A}"/>
              </a:ext>
            </a:extLst>
          </p:cNvPr>
          <p:cNvSpPr txBox="1"/>
          <p:nvPr/>
        </p:nvSpPr>
        <p:spPr>
          <a:xfrm>
            <a:off x="685800" y="2057773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Demonstrate </a:t>
            </a:r>
            <a:r>
              <a:rPr lang="en-US" sz="2400" b="1" dirty="0"/>
              <a:t>HOW WELL</a:t>
            </a:r>
            <a:r>
              <a:rPr lang="en-US" sz="2400" dirty="0"/>
              <a:t> the product behaves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software product </a:t>
            </a:r>
            <a:r>
              <a:rPr lang="en-US" sz="2400" b="1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102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F9605-B86D-4B86-9CBE-6006D586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Testing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49F63A-4EBE-486F-B9E0-23C17916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C488AF-B418-4843-8FEA-D0253513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5B19F65-A296-46CC-A937-7E3AA01F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23017"/>
            <a:ext cx="8285714" cy="5133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0ACEE90-C37B-4235-BA41-FFF7D57AE7C9}"/>
              </a:ext>
            </a:extLst>
          </p:cNvPr>
          <p:cNvSpPr txBox="1"/>
          <p:nvPr/>
        </p:nvSpPr>
        <p:spPr>
          <a:xfrm>
            <a:off x="914400" y="36576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 performed at all levels</a:t>
            </a:r>
          </a:p>
        </p:txBody>
      </p:sp>
    </p:spTree>
    <p:extLst>
      <p:ext uri="{BB962C8B-B14F-4D97-AF65-F5344CB8AC3E}">
        <p14:creationId xmlns:p14="http://schemas.microsoft.com/office/powerpoint/2010/main" val="32757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F9605-B86D-4B86-9CBE-6006D586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Testing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49F63A-4EBE-486F-B9E0-23C17916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C488AF-B418-4843-8FEA-D0253513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C:\Users\ngattt\AppData\Local\Temp\SNAGHTML531e5c21.PNG">
            <a:extLst>
              <a:ext uri="{FF2B5EF4-FFF2-40B4-BE49-F238E27FC236}">
                <a16:creationId xmlns="" xmlns:a16="http://schemas.microsoft.com/office/drawing/2014/main" id="{4BBB3FD3-7430-4962-BA07-EA7D8F9F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266825"/>
            <a:ext cx="82486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F9605-B86D-4B86-9CBE-6006D586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Testing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49F63A-4EBE-486F-B9E0-23C17916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C488AF-B418-4843-8FEA-D0253513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293247C-EAC8-44BD-85DB-18812C886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64" y="1221406"/>
            <a:ext cx="9162764" cy="5134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0D40000-3D5B-44D3-84FD-32EB49043872}"/>
              </a:ext>
            </a:extLst>
          </p:cNvPr>
          <p:cNvSpPr txBox="1"/>
          <p:nvPr/>
        </p:nvSpPr>
        <p:spPr>
          <a:xfrm>
            <a:off x="1447800" y="2442627"/>
            <a:ext cx="2819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Performance Testing</a:t>
            </a:r>
          </a:p>
          <a:p>
            <a:r>
              <a:rPr lang="en-US" sz="1700" dirty="0"/>
              <a:t>How well can the software system support up to 500 concurrent users?</a:t>
            </a:r>
          </a:p>
        </p:txBody>
      </p:sp>
    </p:spTree>
    <p:extLst>
      <p:ext uri="{BB962C8B-B14F-4D97-AF65-F5344CB8AC3E}">
        <p14:creationId xmlns:p14="http://schemas.microsoft.com/office/powerpoint/2010/main" val="6357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F9605-B86D-4B86-9CBE-6006D586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Testing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49F63A-4EBE-486F-B9E0-23C17916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C488AF-B418-4843-8FEA-D0253513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293247C-EAC8-44BD-85DB-18812C886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64" y="1221406"/>
            <a:ext cx="9162764" cy="5134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0D40000-3D5B-44D3-84FD-32EB49043872}"/>
              </a:ext>
            </a:extLst>
          </p:cNvPr>
          <p:cNvSpPr txBox="1"/>
          <p:nvPr/>
        </p:nvSpPr>
        <p:spPr>
          <a:xfrm>
            <a:off x="1447800" y="2286000"/>
            <a:ext cx="2438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Performance Testing</a:t>
            </a:r>
          </a:p>
          <a:p>
            <a:r>
              <a:rPr lang="en-US" sz="1700" dirty="0"/>
              <a:t>How well can the software system support up to 500 concurrent users?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6EA5E9C2-C9C9-4760-985D-CCD3E60939D4}"/>
              </a:ext>
            </a:extLst>
          </p:cNvPr>
          <p:cNvSpPr/>
          <p:nvPr/>
        </p:nvSpPr>
        <p:spPr>
          <a:xfrm>
            <a:off x="4572000" y="1676400"/>
            <a:ext cx="2286000" cy="1280160"/>
          </a:xfrm>
          <a:prstGeom prst="wedgeRectCallout">
            <a:avLst>
              <a:gd name="adj1" fmla="val -425"/>
              <a:gd name="adj2" fmla="val 811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   1 2 3 4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7B018EF-6BDF-4A3E-BF66-4F0F794AA9A7}"/>
              </a:ext>
            </a:extLst>
          </p:cNvPr>
          <p:cNvCxnSpPr>
            <a:cxnSpLocks/>
          </p:cNvCxnSpPr>
          <p:nvPr/>
        </p:nvCxnSpPr>
        <p:spPr>
          <a:xfrm>
            <a:off x="5029200" y="2286000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C114F4F-5E7C-4970-8003-546A8538887E}"/>
              </a:ext>
            </a:extLst>
          </p:cNvPr>
          <p:cNvCxnSpPr>
            <a:cxnSpLocks/>
          </p:cNvCxnSpPr>
          <p:nvPr/>
        </p:nvCxnSpPr>
        <p:spPr>
          <a:xfrm>
            <a:off x="4895461" y="2286000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8F60DD54-63B2-4FB2-A55E-1EA1FECFA6C8}"/>
              </a:ext>
            </a:extLst>
          </p:cNvPr>
          <p:cNvCxnSpPr>
            <a:cxnSpLocks/>
          </p:cNvCxnSpPr>
          <p:nvPr/>
        </p:nvCxnSpPr>
        <p:spPr>
          <a:xfrm>
            <a:off x="5181600" y="2286000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D3C33CE3-9EA9-4DA8-9504-500B9062D52C}"/>
              </a:ext>
            </a:extLst>
          </p:cNvPr>
          <p:cNvCxnSpPr>
            <a:cxnSpLocks/>
          </p:cNvCxnSpPr>
          <p:nvPr/>
        </p:nvCxnSpPr>
        <p:spPr>
          <a:xfrm>
            <a:off x="5334000" y="2286000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E8F82C5-23BB-423B-89E4-6AEA2AE2B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38" y="3869742"/>
            <a:ext cx="4104762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F9605-B86D-4B86-9CBE-6006D586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Testing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49F63A-4EBE-486F-B9E0-23C17916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14. Non-functional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C488AF-B418-4843-8FEA-D0253513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293247C-EAC8-44BD-85DB-18812C886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64" y="1221406"/>
            <a:ext cx="9162764" cy="5134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0D40000-3D5B-44D3-84FD-32EB49043872}"/>
              </a:ext>
            </a:extLst>
          </p:cNvPr>
          <p:cNvSpPr txBox="1"/>
          <p:nvPr/>
        </p:nvSpPr>
        <p:spPr>
          <a:xfrm>
            <a:off x="1447800" y="2286000"/>
            <a:ext cx="2438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Performance Testing</a:t>
            </a:r>
          </a:p>
          <a:p>
            <a:r>
              <a:rPr lang="en-US" sz="1700" dirty="0"/>
              <a:t>How well can the software system support up to 500 concurrent users?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6EA5E9C2-C9C9-4760-985D-CCD3E60939D4}"/>
              </a:ext>
            </a:extLst>
          </p:cNvPr>
          <p:cNvSpPr/>
          <p:nvPr/>
        </p:nvSpPr>
        <p:spPr>
          <a:xfrm>
            <a:off x="4572000" y="1371600"/>
            <a:ext cx="2667000" cy="1371600"/>
          </a:xfrm>
          <a:prstGeom prst="wedgeRectCallout">
            <a:avLst>
              <a:gd name="adj1" fmla="val -2524"/>
              <a:gd name="adj2" fmla="val 865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1 2 3 4                      500                       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…...........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7B018EF-6BDF-4A3E-BF66-4F0F794AA9A7}"/>
              </a:ext>
            </a:extLst>
          </p:cNvPr>
          <p:cNvCxnSpPr>
            <a:cxnSpLocks/>
          </p:cNvCxnSpPr>
          <p:nvPr/>
        </p:nvCxnSpPr>
        <p:spPr>
          <a:xfrm>
            <a:off x="5029200" y="2133600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C114F4F-5E7C-4970-8003-546A8538887E}"/>
              </a:ext>
            </a:extLst>
          </p:cNvPr>
          <p:cNvCxnSpPr>
            <a:cxnSpLocks/>
          </p:cNvCxnSpPr>
          <p:nvPr/>
        </p:nvCxnSpPr>
        <p:spPr>
          <a:xfrm>
            <a:off x="4895461" y="2133600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8F60DD54-63B2-4FB2-A55E-1EA1FECFA6C8}"/>
              </a:ext>
            </a:extLst>
          </p:cNvPr>
          <p:cNvCxnSpPr>
            <a:cxnSpLocks/>
          </p:cNvCxnSpPr>
          <p:nvPr/>
        </p:nvCxnSpPr>
        <p:spPr>
          <a:xfrm>
            <a:off x="5181600" y="2133600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D3C33CE3-9EA9-4DA8-9504-500B9062D52C}"/>
              </a:ext>
            </a:extLst>
          </p:cNvPr>
          <p:cNvCxnSpPr>
            <a:cxnSpLocks/>
          </p:cNvCxnSpPr>
          <p:nvPr/>
        </p:nvCxnSpPr>
        <p:spPr>
          <a:xfrm>
            <a:off x="5334000" y="2133600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C4DAE63-6BC2-4A8B-8BC1-28329161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4679266"/>
            <a:ext cx="1190476" cy="847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7739211-2735-4F39-A4C4-F50EA6858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297" y="4107837"/>
            <a:ext cx="1600000" cy="141904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96E3FD0A-532C-404F-AC7F-B9EA8B31C58D}"/>
              </a:ext>
            </a:extLst>
          </p:cNvPr>
          <p:cNvCxnSpPr>
            <a:cxnSpLocks/>
          </p:cNvCxnSpPr>
          <p:nvPr/>
        </p:nvCxnSpPr>
        <p:spPr>
          <a:xfrm>
            <a:off x="6858000" y="2133600"/>
            <a:ext cx="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360B656-C6CA-4888-8F61-473E071EB9C4}"/>
              </a:ext>
            </a:extLst>
          </p:cNvPr>
          <p:cNvSpPr txBox="1"/>
          <p:nvPr/>
        </p:nvSpPr>
        <p:spPr>
          <a:xfrm>
            <a:off x="4724400" y="2819400"/>
            <a:ext cx="7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7E380FD-57EB-4A91-A02E-FF61F7A34769}"/>
              </a:ext>
            </a:extLst>
          </p:cNvPr>
          <p:cNvSpPr txBox="1"/>
          <p:nvPr/>
        </p:nvSpPr>
        <p:spPr>
          <a:xfrm>
            <a:off x="6495667" y="2819400"/>
            <a:ext cx="7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6721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10841</TotalTime>
  <Words>1967</Words>
  <Application>Microsoft Macintosh PowerPoint</Application>
  <PresentationFormat>On-screen Show (4:3)</PresentationFormat>
  <Paragraphs>201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Mangal</vt:lpstr>
      <vt:lpstr>Times New Roman</vt:lpstr>
      <vt:lpstr>Wingdings</vt:lpstr>
      <vt:lpstr>Wingdings 2</vt:lpstr>
      <vt:lpstr>Arial</vt:lpstr>
      <vt:lpstr>Flow</vt:lpstr>
      <vt:lpstr>PowerPoint Presentation</vt:lpstr>
      <vt:lpstr>Learning Goals</vt:lpstr>
      <vt:lpstr>Content</vt:lpstr>
      <vt:lpstr>Non-functional Testing Overview</vt:lpstr>
      <vt:lpstr>Non-functional Testing Overview</vt:lpstr>
      <vt:lpstr>Non-functional Testing Overview</vt:lpstr>
      <vt:lpstr>Non-functional Testing Overview</vt:lpstr>
      <vt:lpstr>Non-functional Testing Overview</vt:lpstr>
      <vt:lpstr>Non-functional Testing Overview</vt:lpstr>
      <vt:lpstr>Non-functional Testing – Characteristics</vt:lpstr>
      <vt:lpstr>Non-functional Testing Types</vt:lpstr>
      <vt:lpstr>1. Performance Testing</vt:lpstr>
      <vt:lpstr>2. Load Testing (Concurrency Testing)</vt:lpstr>
      <vt:lpstr>3. Stress Testing</vt:lpstr>
      <vt:lpstr>3. Stress Testing</vt:lpstr>
      <vt:lpstr>4. Volume Testing</vt:lpstr>
      <vt:lpstr>4. Volume Testing</vt:lpstr>
      <vt:lpstr>4. Volume Testing</vt:lpstr>
      <vt:lpstr>Summary</vt:lpstr>
      <vt:lpstr>Tài liệu tham khảo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admin</dc:creator>
  <cp:lastModifiedBy>Microsoft Office User</cp:lastModifiedBy>
  <cp:revision>734</cp:revision>
  <dcterms:created xsi:type="dcterms:W3CDTF">2006-08-16T00:00:00Z</dcterms:created>
  <dcterms:modified xsi:type="dcterms:W3CDTF">2019-11-14T04:12:33Z</dcterms:modified>
</cp:coreProperties>
</file>