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7" r:id="rId2"/>
    <p:sldId id="356" r:id="rId3"/>
    <p:sldId id="259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6" r:id="rId13"/>
    <p:sldId id="367" r:id="rId14"/>
    <p:sldId id="368" r:id="rId15"/>
    <p:sldId id="369" r:id="rId16"/>
    <p:sldId id="371" r:id="rId17"/>
    <p:sldId id="370" r:id="rId18"/>
    <p:sldId id="372" r:id="rId19"/>
    <p:sldId id="365" r:id="rId20"/>
    <p:sldId id="373" r:id="rId21"/>
    <p:sldId id="374" r:id="rId22"/>
    <p:sldId id="375" r:id="rId23"/>
    <p:sldId id="378" r:id="rId24"/>
    <p:sldId id="379" r:id="rId25"/>
    <p:sldId id="380" r:id="rId26"/>
    <p:sldId id="377" r:id="rId27"/>
    <p:sldId id="381" r:id="rId28"/>
    <p:sldId id="33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F2A"/>
    <a:srgbClr val="D08D06"/>
    <a:srgbClr val="BC1A29"/>
    <a:srgbClr val="C11563"/>
    <a:srgbClr val="945273"/>
    <a:srgbClr val="C39113"/>
    <a:srgbClr val="361215"/>
    <a:srgbClr val="97583F"/>
    <a:srgbClr val="9A4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62" autoAdjust="0"/>
    <p:restoredTop sz="80804" autoAdjust="0"/>
  </p:normalViewPr>
  <p:slideViewPr>
    <p:cSldViewPr>
      <p:cViewPr varScale="1">
        <p:scale>
          <a:sx n="76" d="100"/>
          <a:sy n="76" d="100"/>
        </p:scale>
        <p:origin x="5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532"/>
    </p:cViewPr>
  </p:sorterViewPr>
  <p:notesViewPr>
    <p:cSldViewPr>
      <p:cViewPr varScale="1">
        <p:scale>
          <a:sx n="54" d="100"/>
          <a:sy n="54" d="100"/>
        </p:scale>
        <p:origin x="-283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FF15E1-977A-42CB-88BA-732C8D4BE11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B3D3A-F584-4B26-A9BE-A8DC0D6494DF}">
      <dgm:prSet phldrT="[Text]" custT="1"/>
      <dgm:spPr/>
      <dgm:t>
        <a:bodyPr/>
        <a:lstStyle/>
        <a:p>
          <a:pPr algn="l"/>
          <a:r>
            <a:rPr lang="en-US" sz="2800" dirty="0"/>
            <a:t>1. Structure Testing</a:t>
          </a:r>
        </a:p>
      </dgm:t>
    </dgm:pt>
    <dgm:pt modelId="{A20F56EB-F46E-4001-A9DC-72AC7FF0FEAE}" type="parTrans" cxnId="{71E83231-FB21-48FF-AF0B-9E9A0F136280}">
      <dgm:prSet/>
      <dgm:spPr/>
      <dgm:t>
        <a:bodyPr/>
        <a:lstStyle/>
        <a:p>
          <a:endParaRPr lang="en-US"/>
        </a:p>
      </dgm:t>
    </dgm:pt>
    <dgm:pt modelId="{21C2E291-C698-456A-976C-74A021850646}" type="sibTrans" cxnId="{71E83231-FB21-48FF-AF0B-9E9A0F136280}">
      <dgm:prSet/>
      <dgm:spPr/>
      <dgm:t>
        <a:bodyPr/>
        <a:lstStyle/>
        <a:p>
          <a:endParaRPr lang="en-US"/>
        </a:p>
      </dgm:t>
    </dgm:pt>
    <dgm:pt modelId="{AFB37450-FF48-49A6-80E2-5ABFD4B9E160}">
      <dgm:prSet phldrT="[Text]" custT="1"/>
      <dgm:spPr/>
      <dgm:t>
        <a:bodyPr/>
        <a:lstStyle/>
        <a:p>
          <a:pPr algn="l"/>
          <a:r>
            <a:rPr lang="en-US" sz="2800" dirty="0"/>
            <a:t>2. Structure Testing Types</a:t>
          </a:r>
        </a:p>
      </dgm:t>
    </dgm:pt>
    <dgm:pt modelId="{DC38D442-8620-4FFD-B966-899E9D26E7DB}" type="parTrans" cxnId="{A029A42E-D2C6-42B1-B431-BBC2077EE769}">
      <dgm:prSet/>
      <dgm:spPr/>
      <dgm:t>
        <a:bodyPr/>
        <a:lstStyle/>
        <a:p>
          <a:endParaRPr lang="en-US"/>
        </a:p>
      </dgm:t>
    </dgm:pt>
    <dgm:pt modelId="{9A662AE8-A1AF-4484-9CFE-F1D1A1BEC5AC}" type="sibTrans" cxnId="{A029A42E-D2C6-42B1-B431-BBC2077EE769}">
      <dgm:prSet/>
      <dgm:spPr/>
      <dgm:t>
        <a:bodyPr/>
        <a:lstStyle/>
        <a:p>
          <a:endParaRPr lang="en-US"/>
        </a:p>
      </dgm:t>
    </dgm:pt>
    <dgm:pt modelId="{3C5211AF-5F7B-43F7-A883-66A422A98129}" type="pres">
      <dgm:prSet presAssocID="{68FF15E1-977A-42CB-88BA-732C8D4BE110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4FD180-C2CB-4AC5-90A7-FEFFABA02883}" type="pres">
      <dgm:prSet presAssocID="{154B3D3A-F584-4B26-A9BE-A8DC0D6494DF}" presName="composite" presStyleCnt="0"/>
      <dgm:spPr/>
    </dgm:pt>
    <dgm:pt modelId="{F8937CCE-4F47-4A95-89E8-AB4466EE3BC6}" type="pres">
      <dgm:prSet presAssocID="{154B3D3A-F584-4B26-A9BE-A8DC0D6494DF}" presName="imgShp" presStyleLbl="fgImgPlace1" presStyleIdx="0" presStyleCnt="2"/>
      <dgm:spPr>
        <a:solidFill>
          <a:srgbClr val="9A433C"/>
        </a:solid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E24F0A5-F049-4A54-A417-EF1BA1DC1741}" type="pres">
      <dgm:prSet presAssocID="{154B3D3A-F584-4B26-A9BE-A8DC0D6494DF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5A9829-C8CC-4CB2-807A-304EE6B55D17}" type="pres">
      <dgm:prSet presAssocID="{21C2E291-C698-456A-976C-74A021850646}" presName="spacing" presStyleCnt="0"/>
      <dgm:spPr/>
    </dgm:pt>
    <dgm:pt modelId="{2BD3DA00-6827-4453-AC76-5AF704292641}" type="pres">
      <dgm:prSet presAssocID="{AFB37450-FF48-49A6-80E2-5ABFD4B9E160}" presName="composite" presStyleCnt="0"/>
      <dgm:spPr/>
    </dgm:pt>
    <dgm:pt modelId="{AFB7D9A9-BA53-44F6-A6BF-1A216FFA229D}" type="pres">
      <dgm:prSet presAssocID="{AFB37450-FF48-49A6-80E2-5ABFD4B9E160}" presName="imgShp" presStyleLbl="fgImgPlace1" presStyleIdx="1" presStyleCnt="2"/>
      <dgm:spPr>
        <a:solidFill>
          <a:srgbClr val="D08D06"/>
        </a:solidFill>
      </dgm:spPr>
    </dgm:pt>
    <dgm:pt modelId="{FFF96DB3-B8BE-41C4-8567-C78D6527BE75}" type="pres">
      <dgm:prSet presAssocID="{AFB37450-FF48-49A6-80E2-5ABFD4B9E160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E83231-FB21-48FF-AF0B-9E9A0F136280}" srcId="{68FF15E1-977A-42CB-88BA-732C8D4BE110}" destId="{154B3D3A-F584-4B26-A9BE-A8DC0D6494DF}" srcOrd="0" destOrd="0" parTransId="{A20F56EB-F46E-4001-A9DC-72AC7FF0FEAE}" sibTransId="{21C2E291-C698-456A-976C-74A021850646}"/>
    <dgm:cxn modelId="{91D3B912-D0EA-48D0-AD0F-AC9995C9D279}" type="presOf" srcId="{68FF15E1-977A-42CB-88BA-732C8D4BE110}" destId="{3C5211AF-5F7B-43F7-A883-66A422A98129}" srcOrd="0" destOrd="0" presId="urn:microsoft.com/office/officeart/2005/8/layout/vList3"/>
    <dgm:cxn modelId="{E893BCD8-DC06-46B2-A5D9-D40090BD088E}" type="presOf" srcId="{AFB37450-FF48-49A6-80E2-5ABFD4B9E160}" destId="{FFF96DB3-B8BE-41C4-8567-C78D6527BE75}" srcOrd="0" destOrd="0" presId="urn:microsoft.com/office/officeart/2005/8/layout/vList3"/>
    <dgm:cxn modelId="{DAC769EA-59EB-4989-9BCE-2503DFDBBCBC}" type="presOf" srcId="{154B3D3A-F584-4B26-A9BE-A8DC0D6494DF}" destId="{1E24F0A5-F049-4A54-A417-EF1BA1DC1741}" srcOrd="0" destOrd="0" presId="urn:microsoft.com/office/officeart/2005/8/layout/vList3"/>
    <dgm:cxn modelId="{A029A42E-D2C6-42B1-B431-BBC2077EE769}" srcId="{68FF15E1-977A-42CB-88BA-732C8D4BE110}" destId="{AFB37450-FF48-49A6-80E2-5ABFD4B9E160}" srcOrd="1" destOrd="0" parTransId="{DC38D442-8620-4FFD-B966-899E9D26E7DB}" sibTransId="{9A662AE8-A1AF-4484-9CFE-F1D1A1BEC5AC}"/>
    <dgm:cxn modelId="{B1CC858C-F157-4BA5-B964-D247822CBA14}" type="presParOf" srcId="{3C5211AF-5F7B-43F7-A883-66A422A98129}" destId="{994FD180-C2CB-4AC5-90A7-FEFFABA02883}" srcOrd="0" destOrd="0" presId="urn:microsoft.com/office/officeart/2005/8/layout/vList3"/>
    <dgm:cxn modelId="{8347714D-FB08-484A-A69B-B69A87BE7710}" type="presParOf" srcId="{994FD180-C2CB-4AC5-90A7-FEFFABA02883}" destId="{F8937CCE-4F47-4A95-89E8-AB4466EE3BC6}" srcOrd="0" destOrd="0" presId="urn:microsoft.com/office/officeart/2005/8/layout/vList3"/>
    <dgm:cxn modelId="{B718DDBC-6BD3-419B-8836-760D170B68F8}" type="presParOf" srcId="{994FD180-C2CB-4AC5-90A7-FEFFABA02883}" destId="{1E24F0A5-F049-4A54-A417-EF1BA1DC1741}" srcOrd="1" destOrd="0" presId="urn:microsoft.com/office/officeart/2005/8/layout/vList3"/>
    <dgm:cxn modelId="{E14D2F59-FABE-40CA-BA15-663131720339}" type="presParOf" srcId="{3C5211AF-5F7B-43F7-A883-66A422A98129}" destId="{515A9829-C8CC-4CB2-807A-304EE6B55D17}" srcOrd="1" destOrd="0" presId="urn:microsoft.com/office/officeart/2005/8/layout/vList3"/>
    <dgm:cxn modelId="{95B5C6A1-51E6-41BC-A581-DA0C3F1FD7E0}" type="presParOf" srcId="{3C5211AF-5F7B-43F7-A883-66A422A98129}" destId="{2BD3DA00-6827-4453-AC76-5AF704292641}" srcOrd="2" destOrd="0" presId="urn:microsoft.com/office/officeart/2005/8/layout/vList3"/>
    <dgm:cxn modelId="{261FC327-BA93-4E30-9A97-3043B0C9955D}" type="presParOf" srcId="{2BD3DA00-6827-4453-AC76-5AF704292641}" destId="{AFB7D9A9-BA53-44F6-A6BF-1A216FFA229D}" srcOrd="0" destOrd="0" presId="urn:microsoft.com/office/officeart/2005/8/layout/vList3"/>
    <dgm:cxn modelId="{B9884480-A92D-4D6C-A3F3-5287D60B0BE5}" type="presParOf" srcId="{2BD3DA00-6827-4453-AC76-5AF704292641}" destId="{FFF96DB3-B8BE-41C4-8567-C78D6527BE7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4F0A5-F049-4A54-A417-EF1BA1DC1741}">
      <dsp:nvSpPr>
        <dsp:cNvPr id="0" name=""/>
        <dsp:cNvSpPr/>
      </dsp:nvSpPr>
      <dsp:spPr>
        <a:xfrm rot="10800000">
          <a:off x="1513491" y="232"/>
          <a:ext cx="5168646" cy="8464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265" tIns="106680" rIns="199136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1. Structure Testing</a:t>
          </a:r>
        </a:p>
      </dsp:txBody>
      <dsp:txXfrm rot="10800000">
        <a:off x="1725106" y="232"/>
        <a:ext cx="4957031" cy="846459"/>
      </dsp:txXfrm>
    </dsp:sp>
    <dsp:sp modelId="{F8937CCE-4F47-4A95-89E8-AB4466EE3BC6}">
      <dsp:nvSpPr>
        <dsp:cNvPr id="0" name=""/>
        <dsp:cNvSpPr/>
      </dsp:nvSpPr>
      <dsp:spPr>
        <a:xfrm>
          <a:off x="1090262" y="232"/>
          <a:ext cx="846459" cy="846459"/>
        </a:xfrm>
        <a:prstGeom prst="ellipse">
          <a:avLst/>
        </a:prstGeom>
        <a:solidFill>
          <a:srgbClr val="9A433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96DB3-B8BE-41C4-8567-C78D6527BE75}">
      <dsp:nvSpPr>
        <dsp:cNvPr id="0" name=""/>
        <dsp:cNvSpPr/>
      </dsp:nvSpPr>
      <dsp:spPr>
        <a:xfrm rot="10800000">
          <a:off x="1513491" y="1058307"/>
          <a:ext cx="5168646" cy="8464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265" tIns="106680" rIns="199136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2. Structure Testing Types</a:t>
          </a:r>
        </a:p>
      </dsp:txBody>
      <dsp:txXfrm rot="10800000">
        <a:off x="1725106" y="1058307"/>
        <a:ext cx="4957031" cy="846459"/>
      </dsp:txXfrm>
    </dsp:sp>
    <dsp:sp modelId="{AFB7D9A9-BA53-44F6-A6BF-1A216FFA229D}">
      <dsp:nvSpPr>
        <dsp:cNvPr id="0" name=""/>
        <dsp:cNvSpPr/>
      </dsp:nvSpPr>
      <dsp:spPr>
        <a:xfrm>
          <a:off x="1090262" y="1058307"/>
          <a:ext cx="846459" cy="846459"/>
        </a:xfrm>
        <a:prstGeom prst="ellipse">
          <a:avLst/>
        </a:prstGeom>
        <a:solidFill>
          <a:srgbClr val="D08D0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7CF62-BA2D-4895-88B2-71C355420A6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BAF4A-11FF-4CF6-8E09-9A7B2A34D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4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55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Nếu kiểm thử toàn bộ câu lệnh trên thì Tester phải chọn bộ dữ liệu A, B nào đó mà có thể chạy hết được các câu lệnh. </a:t>
            </a:r>
          </a:p>
          <a:p>
            <a:r>
              <a:rPr lang="en-US" dirty="0"/>
              <a:t>Ví dụ nếu chọn A=10, B=8 thì 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ở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C = 26 &lt; 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2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baseline="0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để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thực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hiện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loại</a:t>
            </a:r>
            <a:r>
              <a:rPr lang="en-US" dirty="0">
                <a:sym typeface="Wingdings" panose="05000000000000000000" pitchFamily="2" charset="2"/>
              </a:rPr>
              <a:t> kiểm thử </a:t>
            </a:r>
            <a:r>
              <a:rPr lang="en-US" dirty="0" err="1">
                <a:sym typeface="Wingdings" panose="05000000000000000000" pitchFamily="2" charset="2"/>
              </a:rPr>
              <a:t>này</a:t>
            </a:r>
            <a:r>
              <a:rPr lang="en-US" dirty="0">
                <a:sym typeface="Wingdings" panose="05000000000000000000" pitchFamily="2" charset="2"/>
              </a:rPr>
              <a:t>, tester </a:t>
            </a:r>
            <a:r>
              <a:rPr lang="en-US" dirty="0" err="1">
                <a:sym typeface="Wingdings" panose="05000000000000000000" pitchFamily="2" charset="2"/>
              </a:rPr>
              <a:t>phải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nghĩ</a:t>
            </a:r>
            <a:r>
              <a:rPr lang="en-US" dirty="0">
                <a:sym typeface="Wingdings" panose="05000000000000000000" pitchFamily="2" charset="2"/>
              </a:rPr>
              <a:t> ra </a:t>
            </a:r>
            <a:r>
              <a:rPr lang="en-US" dirty="0" err="1">
                <a:sym typeface="Wingdings" panose="05000000000000000000" pitchFamily="2" charset="2"/>
              </a:rPr>
              <a:t>đc</a:t>
            </a:r>
            <a:r>
              <a:rPr lang="en-US" dirty="0">
                <a:sym typeface="Wingdings" panose="05000000000000000000" pitchFamily="2" charset="2"/>
              </a:rPr>
              <a:t> 1 </a:t>
            </a:r>
            <a:r>
              <a:rPr lang="en-US" dirty="0" err="1">
                <a:sym typeface="Wingdings" panose="05000000000000000000" pitchFamily="2" charset="2"/>
              </a:rPr>
              <a:t>hoặc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nhiều</a:t>
            </a:r>
            <a:r>
              <a:rPr lang="en-US" dirty="0">
                <a:sym typeface="Wingdings" panose="05000000000000000000" pitchFamily="2" charset="2"/>
              </a:rPr>
              <a:t> test case hay </a:t>
            </a:r>
            <a:r>
              <a:rPr lang="en-US" dirty="0" err="1">
                <a:sym typeface="Wingdings" panose="05000000000000000000" pitchFamily="2" charset="2"/>
              </a:rPr>
              <a:t>dữ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liệu</a:t>
            </a:r>
            <a:r>
              <a:rPr lang="en-US" dirty="0">
                <a:sym typeface="Wingdings" panose="05000000000000000000" pitchFamily="2" charset="2"/>
              </a:rPr>
              <a:t> test </a:t>
            </a:r>
            <a:r>
              <a:rPr lang="en-US" dirty="0" err="1">
                <a:sym typeface="Wingdings" panose="05000000000000000000" pitchFamily="2" charset="2"/>
              </a:rPr>
              <a:t>mà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tất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cả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câu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lệnh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trong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đoạn</a:t>
            </a:r>
            <a:r>
              <a:rPr lang="en-US" dirty="0">
                <a:sym typeface="Wingdings" panose="05000000000000000000" pitchFamily="2" charset="2"/>
              </a:rPr>
              <a:t> code </a:t>
            </a:r>
            <a:r>
              <a:rPr lang="en-US" dirty="0" err="1">
                <a:sym typeface="Wingdings" panose="05000000000000000000" pitchFamily="2" charset="2"/>
              </a:rPr>
              <a:t>đều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thực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hiện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25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nhánh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00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2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/>
              <a:t>a ra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hay </a:t>
            </a:r>
            <a:r>
              <a:rPr lang="en-US" dirty="0" err="1"/>
              <a:t>rẽ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A=5, B=4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4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if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ra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cần</a:t>
            </a:r>
            <a:r>
              <a:rPr lang="en-US" dirty="0">
                <a:sym typeface="Wingdings" panose="05000000000000000000" pitchFamily="2" charset="2"/>
              </a:rPr>
              <a:t> 2 </a:t>
            </a:r>
            <a:r>
              <a:rPr lang="en-US" dirty="0" err="1">
                <a:sym typeface="Wingdings" panose="05000000000000000000" pitchFamily="2" charset="2"/>
              </a:rPr>
              <a:t>bộ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dữ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liệu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kiểm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thử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marL="628650" lvl="1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Tr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ờng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hợp</a:t>
            </a:r>
            <a:r>
              <a:rPr lang="en-US" dirty="0">
                <a:sym typeface="Wingdings" panose="05000000000000000000" pitchFamily="2" charset="2"/>
              </a:rPr>
              <a:t> 1: A= 5, B=4: </a:t>
            </a:r>
            <a:r>
              <a:rPr lang="en-US" dirty="0" err="1">
                <a:sym typeface="Wingdings" panose="05000000000000000000" pitchFamily="2" charset="2"/>
              </a:rPr>
              <a:t>kiểm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tất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cả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câu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lệnh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kiểm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quyết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định</a:t>
            </a:r>
            <a:r>
              <a:rPr lang="en-US" dirty="0">
                <a:sym typeface="Wingdings" panose="05000000000000000000" pitchFamily="2" charset="2"/>
              </a:rPr>
              <a:t> “</a:t>
            </a:r>
            <a:r>
              <a:rPr lang="en-US" dirty="0" err="1">
                <a:sym typeface="Wingdings" panose="05000000000000000000" pitchFamily="2" charset="2"/>
              </a:rPr>
              <a:t>nếu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đúng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thì</a:t>
            </a:r>
            <a:r>
              <a:rPr lang="en-US" dirty="0">
                <a:sym typeface="Wingdings" panose="05000000000000000000" pitchFamily="2" charset="2"/>
              </a:rPr>
              <a:t>”</a:t>
            </a:r>
          </a:p>
          <a:p>
            <a:pPr marL="628650" lvl="1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Tr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ờng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hợp</a:t>
            </a:r>
            <a:r>
              <a:rPr lang="en-US" dirty="0">
                <a:sym typeface="Wingdings" panose="05000000000000000000" pitchFamily="2" charset="2"/>
              </a:rPr>
              <a:t> 1: A= 4, B=5: </a:t>
            </a:r>
            <a:r>
              <a:rPr lang="en-US" dirty="0" err="1">
                <a:sym typeface="Wingdings" panose="05000000000000000000" pitchFamily="2" charset="2"/>
              </a:rPr>
              <a:t>thực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hiện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đến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câu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lệnh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thứ</a:t>
            </a:r>
            <a:r>
              <a:rPr lang="en-US" dirty="0">
                <a:sym typeface="Wingdings" panose="05000000000000000000" pitchFamily="2" charset="2"/>
              </a:rPr>
              <a:t> 2 </a:t>
            </a:r>
            <a:r>
              <a:rPr lang="en-US" dirty="0" err="1">
                <a:sym typeface="Wingdings" panose="05000000000000000000" pitchFamily="2" charset="2"/>
              </a:rPr>
              <a:t>và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kiểm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quyết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định</a:t>
            </a:r>
            <a:r>
              <a:rPr lang="en-US" dirty="0">
                <a:sym typeface="Wingdings" panose="05000000000000000000" pitchFamily="2" charset="2"/>
              </a:rPr>
              <a:t> “</a:t>
            </a:r>
            <a:r>
              <a:rPr lang="en-US" dirty="0" err="1">
                <a:sym typeface="Wingdings" panose="05000000000000000000" pitchFamily="2" charset="2"/>
              </a:rPr>
              <a:t>nếu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thì</a:t>
            </a:r>
            <a:r>
              <a:rPr lang="en-US" dirty="0">
                <a:sym typeface="Wingdings" panose="05000000000000000000" pitchFamily="2" charset="2"/>
              </a:rPr>
              <a:t>”</a:t>
            </a:r>
          </a:p>
          <a:p>
            <a:pPr marL="171450" lvl="0" indent="-171450">
              <a:buFontTx/>
              <a:buChar char="-"/>
            </a:pPr>
            <a:r>
              <a:rPr lang="en-US" dirty="0" err="1">
                <a:sym typeface="Wingdings" panose="05000000000000000000" pitchFamily="2" charset="2"/>
              </a:rPr>
              <a:t>Trong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lập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trình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câu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lệnh</a:t>
            </a:r>
            <a:r>
              <a:rPr lang="en-US" dirty="0">
                <a:sym typeface="Wingdings" panose="05000000000000000000" pitchFamily="2" charset="2"/>
              </a:rPr>
              <a:t> switch...case, while…do, if… then </a:t>
            </a:r>
            <a:r>
              <a:rPr lang="en-US" dirty="0" err="1">
                <a:sym typeface="Wingdings" panose="05000000000000000000" pitchFamily="2" charset="2"/>
              </a:rPr>
              <a:t>đều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câu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lệnh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liên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đến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việc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kiểm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quyết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định</a:t>
            </a:r>
            <a:r>
              <a:rPr lang="en-US" dirty="0">
                <a:sym typeface="Wingdings" panose="05000000000000000000" pitchFamily="2" charset="2"/>
              </a:rPr>
              <a:t> hay </a:t>
            </a:r>
            <a:r>
              <a:rPr lang="en-US" dirty="0" err="1">
                <a:sym typeface="Wingdings" panose="05000000000000000000" pitchFamily="2" charset="2"/>
              </a:rPr>
              <a:t>rẽ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nhánh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09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.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/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. 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Arbitrarily: </a:t>
            </a:r>
            <a:r>
              <a:rPr lang="en-US" sz="1200" dirty="0" err="1"/>
              <a:t>tùy</a:t>
            </a:r>
            <a:r>
              <a:rPr lang="en-US" sz="1200" dirty="0"/>
              <a:t> 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23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if (A&gt;B) then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48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: if(A and B)</a:t>
            </a:r>
          </a:p>
          <a:p>
            <a:pPr marL="171450" indent="-171450">
              <a:buFontTx/>
              <a:buChar char="-"/>
            </a:pPr>
            <a:r>
              <a:rPr lang="en-US" dirty="0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: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 = F, b=T </a:t>
            </a:r>
            <a:r>
              <a:rPr lang="en-US" dirty="0">
                <a:sym typeface="Wingdings" panose="05000000000000000000" pitchFamily="2" charset="2"/>
              </a:rPr>
              <a:t> F: </a:t>
            </a:r>
            <a:r>
              <a:rPr lang="en-US" dirty="0" err="1">
                <a:sym typeface="Wingdings" panose="05000000000000000000" pitchFamily="2" charset="2"/>
              </a:rPr>
              <a:t>thực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hiện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nếu</a:t>
            </a:r>
            <a:r>
              <a:rPr lang="en-US" b="1" dirty="0">
                <a:sym typeface="Wingdings" panose="05000000000000000000" pitchFamily="2" charset="2"/>
              </a:rPr>
              <a:t> ko </a:t>
            </a:r>
            <a:r>
              <a:rPr lang="en-US" b="1" dirty="0" err="1">
                <a:sym typeface="Wingdings" panose="05000000000000000000" pitchFamily="2" charset="2"/>
              </a:rPr>
              <a:t>thì</a:t>
            </a:r>
            <a:endParaRPr lang="en-US" b="1" dirty="0">
              <a:sym typeface="Wingdings" panose="05000000000000000000" pitchFamily="2" charset="2"/>
            </a:endParaRPr>
          </a:p>
          <a:p>
            <a:pPr marL="628650" lvl="1" indent="-171450">
              <a:buFontTx/>
              <a:buChar char="-"/>
            </a:pPr>
            <a:r>
              <a:rPr lang="en-US" dirty="0"/>
              <a:t>a = T, b=T </a:t>
            </a:r>
            <a:r>
              <a:rPr lang="en-US" dirty="0">
                <a:sym typeface="Wingdings" panose="05000000000000000000" pitchFamily="2" charset="2"/>
              </a:rPr>
              <a:t> T: </a:t>
            </a:r>
            <a:r>
              <a:rPr lang="en-US" dirty="0" err="1">
                <a:sym typeface="Wingdings" panose="05000000000000000000" pitchFamily="2" charset="2"/>
              </a:rPr>
              <a:t>thực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hiện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nếu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đúng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thì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56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atomic: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(Decision Testing) </a:t>
            </a:r>
            <a:r>
              <a:rPr lang="en-US" dirty="0" err="1"/>
              <a:t>và</a:t>
            </a:r>
            <a:r>
              <a:rPr lang="en-US" dirty="0"/>
              <a:t> Condition Testing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bao </a:t>
            </a:r>
            <a:r>
              <a:rPr lang="en-US" dirty="0" err="1"/>
              <a:t>phủ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n,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30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(if a and b then):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decision </a:t>
            </a:r>
            <a:r>
              <a:rPr lang="en-US" dirty="0" err="1"/>
              <a:t>và</a:t>
            </a:r>
            <a:r>
              <a:rPr lang="en-US" dirty="0"/>
              <a:t> condition testing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4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 = F, b=T </a:t>
            </a:r>
            <a:r>
              <a:rPr lang="en-US" dirty="0">
                <a:sym typeface="Wingdings" panose="05000000000000000000" pitchFamily="2" charset="2"/>
              </a:rPr>
              <a:t> F: </a:t>
            </a:r>
            <a:r>
              <a:rPr lang="en-US" dirty="0" err="1">
                <a:sym typeface="Wingdings" panose="05000000000000000000" pitchFamily="2" charset="2"/>
              </a:rPr>
              <a:t>thực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hiện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“</a:t>
            </a:r>
            <a:r>
              <a:rPr lang="en-US" b="1" dirty="0" err="1">
                <a:sym typeface="Wingdings" panose="05000000000000000000" pitchFamily="2" charset="2"/>
              </a:rPr>
              <a:t>nếu</a:t>
            </a:r>
            <a:r>
              <a:rPr lang="en-US" b="1" dirty="0">
                <a:sym typeface="Wingdings" panose="05000000000000000000" pitchFamily="2" charset="2"/>
              </a:rPr>
              <a:t> ko </a:t>
            </a:r>
            <a:r>
              <a:rPr lang="en-US" b="1" dirty="0" err="1">
                <a:sym typeface="Wingdings" panose="05000000000000000000" pitchFamily="2" charset="2"/>
              </a:rPr>
              <a:t>thì</a:t>
            </a:r>
            <a:r>
              <a:rPr lang="en-US" b="1" dirty="0">
                <a:sym typeface="Wingdings" panose="05000000000000000000" pitchFamily="2" charset="2"/>
              </a:rPr>
              <a:t>”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 = T, b=F </a:t>
            </a:r>
            <a:r>
              <a:rPr lang="en-US" dirty="0">
                <a:sym typeface="Wingdings" panose="05000000000000000000" pitchFamily="2" charset="2"/>
              </a:rPr>
              <a:t> F: </a:t>
            </a:r>
            <a:r>
              <a:rPr lang="en-US" dirty="0" err="1">
                <a:sym typeface="Wingdings" panose="05000000000000000000" pitchFamily="2" charset="2"/>
              </a:rPr>
              <a:t>thực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hiện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“</a:t>
            </a:r>
            <a:r>
              <a:rPr lang="en-US" b="1" dirty="0" err="1">
                <a:sym typeface="Wingdings" panose="05000000000000000000" pitchFamily="2" charset="2"/>
              </a:rPr>
              <a:t>nếu</a:t>
            </a:r>
            <a:r>
              <a:rPr lang="en-US" b="1" dirty="0">
                <a:sym typeface="Wingdings" panose="05000000000000000000" pitchFamily="2" charset="2"/>
              </a:rPr>
              <a:t> ko </a:t>
            </a:r>
            <a:r>
              <a:rPr lang="en-US" b="1" dirty="0" err="1">
                <a:sym typeface="Wingdings" panose="05000000000000000000" pitchFamily="2" charset="2"/>
              </a:rPr>
              <a:t>thì</a:t>
            </a:r>
            <a:r>
              <a:rPr lang="en-US" b="1" dirty="0">
                <a:sym typeface="Wingdings" panose="05000000000000000000" pitchFamily="2" charset="2"/>
              </a:rPr>
              <a:t>”</a:t>
            </a:r>
            <a:endParaRPr lang="en-US" b="1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 = F, b=F </a:t>
            </a:r>
            <a:r>
              <a:rPr lang="en-US" dirty="0">
                <a:sym typeface="Wingdings" panose="05000000000000000000" pitchFamily="2" charset="2"/>
              </a:rPr>
              <a:t> F: </a:t>
            </a:r>
            <a:r>
              <a:rPr lang="en-US" dirty="0" err="1">
                <a:sym typeface="Wingdings" panose="05000000000000000000" pitchFamily="2" charset="2"/>
              </a:rPr>
              <a:t>thực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hiện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“</a:t>
            </a:r>
            <a:r>
              <a:rPr lang="en-US" b="1" dirty="0" err="1">
                <a:sym typeface="Wingdings" panose="05000000000000000000" pitchFamily="2" charset="2"/>
              </a:rPr>
              <a:t>nếu</a:t>
            </a:r>
            <a:r>
              <a:rPr lang="en-US" b="1" dirty="0">
                <a:sym typeface="Wingdings" panose="05000000000000000000" pitchFamily="2" charset="2"/>
              </a:rPr>
              <a:t> ko </a:t>
            </a:r>
            <a:r>
              <a:rPr lang="en-US" b="1" dirty="0" err="1">
                <a:sym typeface="Wingdings" panose="05000000000000000000" pitchFamily="2" charset="2"/>
              </a:rPr>
              <a:t>thì</a:t>
            </a:r>
            <a:r>
              <a:rPr lang="en-US" b="1" dirty="0">
                <a:sym typeface="Wingdings" panose="05000000000000000000" pitchFamily="2" charset="2"/>
              </a:rPr>
              <a:t>”</a:t>
            </a:r>
            <a:endParaRPr lang="en-US" b="1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 = T, b=T </a:t>
            </a:r>
            <a:r>
              <a:rPr lang="en-US" dirty="0">
                <a:sym typeface="Wingdings" panose="05000000000000000000" pitchFamily="2" charset="2"/>
              </a:rPr>
              <a:t> F: </a:t>
            </a:r>
            <a:r>
              <a:rPr lang="en-US" dirty="0" err="1">
                <a:sym typeface="Wingdings" panose="05000000000000000000" pitchFamily="2" charset="2"/>
              </a:rPr>
              <a:t>thực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hiện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“</a:t>
            </a:r>
            <a:r>
              <a:rPr lang="en-US" b="1" dirty="0" err="1">
                <a:sym typeface="Wingdings" panose="05000000000000000000" pitchFamily="2" charset="2"/>
              </a:rPr>
              <a:t>nếu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đúng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thì</a:t>
            </a:r>
            <a:r>
              <a:rPr lang="en-US" b="1" dirty="0">
                <a:sym typeface="Wingdings" panose="05000000000000000000" pitchFamily="2" charset="2"/>
              </a:rPr>
              <a:t>”</a:t>
            </a:r>
            <a:endParaRPr lang="en-US" b="1" dirty="0"/>
          </a:p>
          <a:p>
            <a:pPr marL="628650" lvl="1" indent="-171450">
              <a:buFontTx/>
              <a:buChar char="-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52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đi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Path hay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1 </a:t>
            </a:r>
            <a:r>
              <a:rPr lang="en-US" dirty="0" err="1"/>
              <a:t>việc</a:t>
            </a:r>
            <a:r>
              <a:rPr lang="en-US" dirty="0"/>
              <a:t> hay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Path </a:t>
            </a:r>
            <a:r>
              <a:rPr lang="en-US" dirty="0" err="1"/>
              <a:t>là</a:t>
            </a:r>
            <a:r>
              <a:rPr lang="en-US" dirty="0"/>
              <a:t> CFG (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hay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59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về</a:t>
            </a:r>
            <a:r>
              <a:rPr lang="en-US" dirty="0"/>
              <a:t>: </a:t>
            </a:r>
          </a:p>
          <a:p>
            <a:pPr marL="171450" indent="-171450">
              <a:buFontTx/>
              <a:buChar char="-"/>
            </a:pPr>
            <a:r>
              <a:rPr lang="en-US"/>
              <a:t>Mục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thử</a:t>
            </a:r>
            <a:r>
              <a:rPr lang="en-US" b="1" dirty="0"/>
              <a:t>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endParaRPr lang="en-US" b="1" dirty="0"/>
          </a:p>
          <a:p>
            <a:pPr marL="171450" indent="-171450">
              <a:buFontTx/>
              <a:buChar char="-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99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</a:t>
            </a:r>
            <a:r>
              <a:rPr lang="en-US" dirty="0" err="1"/>
              <a:t>Đọc</a:t>
            </a:r>
            <a:r>
              <a:rPr lang="en-US" dirty="0"/>
              <a:t> A, 2: </a:t>
            </a:r>
            <a:r>
              <a:rPr lang="en-US" dirty="0" err="1"/>
              <a:t>Đọc</a:t>
            </a:r>
            <a:r>
              <a:rPr lang="en-US" dirty="0"/>
              <a:t> B, 3: </a:t>
            </a:r>
            <a:r>
              <a:rPr lang="en-US" dirty="0" err="1"/>
              <a:t>gán</a:t>
            </a:r>
            <a:r>
              <a:rPr lang="en-US" dirty="0"/>
              <a:t> C=A+2*B</a:t>
            </a:r>
          </a:p>
          <a:p>
            <a:r>
              <a:rPr lang="en-US" dirty="0"/>
              <a:t>4: </a:t>
            </a:r>
            <a:r>
              <a:rPr lang="en-US" dirty="0" err="1"/>
              <a:t>nếu</a:t>
            </a:r>
            <a:r>
              <a:rPr lang="en-US" dirty="0"/>
              <a:t> C&gt;50 </a:t>
            </a:r>
            <a:r>
              <a:rPr lang="en-US" dirty="0" err="1"/>
              <a:t>thì</a:t>
            </a:r>
            <a:r>
              <a:rPr lang="en-US" dirty="0"/>
              <a:t>, 5: in ra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C; 6: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844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sang CFG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. </a:t>
            </a:r>
            <a:r>
              <a:rPr lang="en-US" dirty="0" err="1"/>
              <a:t>Từ</a:t>
            </a:r>
            <a:r>
              <a:rPr lang="en-US" dirty="0"/>
              <a:t> CFG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,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endParaRPr lang="en-US" dirty="0"/>
          </a:p>
          <a:p>
            <a:r>
              <a:rPr lang="en-US" dirty="0"/>
              <a:t>- Path 1: 1 – 2 – 3- 4 – 5- 6 (A=20, B=25)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01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Path 2: 1 – 2 – 3 – 4 – 6 (A=20, B=10)</a:t>
            </a:r>
          </a:p>
          <a:p>
            <a:r>
              <a:rPr lang="en-US" dirty="0" err="1"/>
              <a:t>Trong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,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,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,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590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 </a:t>
            </a:r>
          </a:p>
          <a:p>
            <a:r>
              <a:rPr lang="en-US" dirty="0"/>
              <a:t>1- </a:t>
            </a:r>
            <a:r>
              <a:rPr lang="en-US" dirty="0" err="1"/>
              <a:t>đọc</a:t>
            </a:r>
            <a:r>
              <a:rPr lang="en-US" dirty="0"/>
              <a:t> P, Q; 2: </a:t>
            </a:r>
            <a:r>
              <a:rPr lang="en-US" dirty="0" err="1"/>
              <a:t>nếu</a:t>
            </a:r>
            <a:r>
              <a:rPr lang="en-US" dirty="0"/>
              <a:t> P+Q&gt;100 </a:t>
            </a:r>
            <a:r>
              <a:rPr lang="en-US" dirty="0" err="1"/>
              <a:t>thì</a:t>
            </a:r>
            <a:r>
              <a:rPr lang="en-US" dirty="0"/>
              <a:t>; 3: in ra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Large</a:t>
            </a:r>
          </a:p>
          <a:p>
            <a:r>
              <a:rPr lang="en-US" dirty="0"/>
              <a:t>4: </a:t>
            </a:r>
            <a:r>
              <a:rPr lang="en-US" dirty="0" err="1"/>
              <a:t>nếu</a:t>
            </a:r>
            <a:r>
              <a:rPr lang="en-US" dirty="0"/>
              <a:t> P&gt;100 </a:t>
            </a:r>
            <a:r>
              <a:rPr lang="en-US" dirty="0" err="1"/>
              <a:t>thì</a:t>
            </a:r>
            <a:r>
              <a:rPr lang="en-US" dirty="0"/>
              <a:t>; 5: in ra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“P is greater”; 6: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3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Path 1: 1-2-3-4-5-6 (P=110, Q=50)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38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Path 2: 1-2-3-4-6: P=80, Q=70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019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Path 3: 1 2 4 6 (p=80, q=10)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545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thửu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 </a:t>
            </a:r>
            <a:r>
              <a:rPr lang="en-US" dirty="0" err="1"/>
              <a:t>đoạn</a:t>
            </a:r>
            <a:r>
              <a:rPr lang="en-US" dirty="0"/>
              <a:t> code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(CFG)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test case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: </a:t>
            </a:r>
            <a:r>
              <a:rPr lang="en-US" dirty="0" err="1"/>
              <a:t>Cùng</a:t>
            </a:r>
            <a:r>
              <a:rPr lang="en-US" dirty="0"/>
              <a:t> 1 </a:t>
            </a:r>
            <a:r>
              <a:rPr lang="en-US" dirty="0" err="1"/>
              <a:t>đoạn</a:t>
            </a:r>
            <a:r>
              <a:rPr lang="en-US" dirty="0"/>
              <a:t> code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thế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1 test case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code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cần</a:t>
            </a:r>
            <a:r>
              <a:rPr lang="en-US" dirty="0"/>
              <a:t> 2 test case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/ </a:t>
            </a:r>
            <a:r>
              <a:rPr lang="en-US" dirty="0" err="1"/>
              <a:t>rẽ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code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Cần</a:t>
            </a:r>
            <a:r>
              <a:rPr lang="en-US" dirty="0"/>
              <a:t> 3 test case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/>
              <a:t> code</a:t>
            </a:r>
            <a:endParaRPr lang="en-US" dirty="0"/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57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84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thử</a:t>
            </a:r>
            <a:r>
              <a:rPr lang="en-US" b="1" dirty="0"/>
              <a:t>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</a:t>
            </a:r>
            <a:r>
              <a:rPr lang="en-US" dirty="0"/>
              <a:t>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1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hay 1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20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trắng</a:t>
            </a:r>
            <a:r>
              <a:rPr lang="en-US" dirty="0"/>
              <a:t> (white box testing)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, tester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ra,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hay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/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trắng</a:t>
            </a:r>
            <a:r>
              <a:rPr lang="en-US" dirty="0"/>
              <a:t> ko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tuân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do </a:t>
            </a:r>
            <a:r>
              <a:rPr lang="en-US" dirty="0" err="1"/>
              <a:t>thiếu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trắng</a:t>
            </a:r>
            <a:r>
              <a:rPr lang="en-US" dirty="0"/>
              <a:t> ko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xót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0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tester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,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code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code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15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Unit Test </a:t>
            </a:r>
            <a:r>
              <a:rPr lang="en-US" dirty="0" err="1"/>
              <a:t>và</a:t>
            </a:r>
            <a:r>
              <a:rPr lang="en-US" dirty="0"/>
              <a:t> do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,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tester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69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/>
              <a:t>Statement Testing</a:t>
            </a:r>
            <a:r>
              <a:rPr lang="en-US" dirty="0"/>
              <a:t>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, </a:t>
            </a:r>
            <a:r>
              <a:rPr lang="en-US" dirty="0" err="1"/>
              <a:t>dòng</a:t>
            </a:r>
            <a:r>
              <a:rPr lang="en-US" dirty="0"/>
              <a:t> code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ra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Decision Testing</a:t>
            </a:r>
            <a:r>
              <a:rPr lang="en-US" dirty="0"/>
              <a:t>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/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code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ra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Condition Testing</a:t>
            </a:r>
            <a:r>
              <a:rPr lang="en-US" dirty="0"/>
              <a:t>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code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ra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Path Testing</a:t>
            </a:r>
            <a:r>
              <a:rPr lang="en-US" dirty="0"/>
              <a:t>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,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code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ra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78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Kiểm thử câu lệnh: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Kiểm thử toàn bộ câu lệnh, dòng code được viết ra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Thực hiện kiểm thử tất cả các dòng lệnh ít nhất 1 lần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AF4A-11FF-4CF6-8E09-9A7B2A34DF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61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15. Structure Testing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15. Structure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15. Structure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1991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15. Structure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15. Structure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15. Structure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15. Structure Testing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15. Structure Testing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15. Structure Testing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15. Structure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15. Structure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GB"/>
              <a:t>15. Structure Testing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86600" cy="1752600"/>
          </a:xfrm>
        </p:spPr>
        <p:txBody>
          <a:bodyPr/>
          <a:lstStyle/>
          <a:p>
            <a:pPr algn="l"/>
            <a:r>
              <a:rPr lang="en-US"/>
              <a:t>ThS. Trần Thị Thanh Nga</a:t>
            </a:r>
          </a:p>
          <a:p>
            <a:pPr algn="l"/>
            <a:r>
              <a:rPr lang="en-US"/>
              <a:t>Khoa CNTT, Trường ĐH Nông Lâm TPHCM</a:t>
            </a:r>
          </a:p>
          <a:p>
            <a:pPr algn="l"/>
            <a:r>
              <a:rPr lang="en-US"/>
              <a:t>Email: ngattt@hcmuaf.edu.vn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9352" y="2133600"/>
            <a:ext cx="8689848" cy="11430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Structure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15. Structure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6AE9B2-C18A-4AAA-92A0-695ED56E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Statement 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9BABCE9-0200-4217-9F2D-0E708622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15. Structure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0779ECE-3CBE-4D78-BEA9-23A30BB0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E788763-6BE8-43D6-B4EA-0F401DDC1247}"/>
              </a:ext>
            </a:extLst>
          </p:cNvPr>
          <p:cNvSpPr/>
          <p:nvPr/>
        </p:nvSpPr>
        <p:spPr>
          <a:xfrm>
            <a:off x="3352800" y="1828800"/>
            <a:ext cx="5029200" cy="45275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DEE1AEEA-D6D0-49E9-A06C-930A416E5D05}"/>
              </a:ext>
            </a:extLst>
          </p:cNvPr>
          <p:cNvGrpSpPr/>
          <p:nvPr/>
        </p:nvGrpSpPr>
        <p:grpSpPr>
          <a:xfrm>
            <a:off x="3943745" y="1992868"/>
            <a:ext cx="3981055" cy="4121793"/>
            <a:chOff x="2191139" y="1992868"/>
            <a:chExt cx="3981055" cy="412179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63D02345-7575-4B04-8DB5-B7B87696BB83}"/>
                </a:ext>
              </a:extLst>
            </p:cNvPr>
            <p:cNvSpPr txBox="1"/>
            <p:nvPr/>
          </p:nvSpPr>
          <p:spPr>
            <a:xfrm>
              <a:off x="2209800" y="1992868"/>
              <a:ext cx="1447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Read 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EE9893FE-3070-4FE3-911E-929DDF20288C}"/>
                </a:ext>
              </a:extLst>
            </p:cNvPr>
            <p:cNvSpPr txBox="1"/>
            <p:nvPr/>
          </p:nvSpPr>
          <p:spPr>
            <a:xfrm>
              <a:off x="2209800" y="2667000"/>
              <a:ext cx="1447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Read 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6A41F946-F825-4E0D-A223-0DC811F7F946}"/>
                </a:ext>
              </a:extLst>
            </p:cNvPr>
            <p:cNvSpPr txBox="1"/>
            <p:nvPr/>
          </p:nvSpPr>
          <p:spPr>
            <a:xfrm>
              <a:off x="2209800" y="3352800"/>
              <a:ext cx="1447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C = A + 2*B</a:t>
              </a:r>
            </a:p>
          </p:txBody>
        </p:sp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xmlns="" id="{611F77B4-2E01-4713-BD6E-11DB242A4774}"/>
                </a:ext>
              </a:extLst>
            </p:cNvPr>
            <p:cNvSpPr/>
            <p:nvPr/>
          </p:nvSpPr>
          <p:spPr>
            <a:xfrm>
              <a:off x="2191139" y="4038600"/>
              <a:ext cx="1524000" cy="121920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 C&gt;50</a:t>
              </a:r>
            </a:p>
          </p:txBody>
        </p:sp>
        <p:sp>
          <p:nvSpPr>
            <p:cNvPr id="17" name="Flowchart: Terminator 16">
              <a:extLst>
                <a:ext uri="{FF2B5EF4-FFF2-40B4-BE49-F238E27FC236}">
                  <a16:creationId xmlns:a16="http://schemas.microsoft.com/office/drawing/2014/main" xmlns="" id="{0F30B1F3-0647-4F75-A888-E9D166A6C4CD}"/>
                </a:ext>
              </a:extLst>
            </p:cNvPr>
            <p:cNvSpPr/>
            <p:nvPr/>
          </p:nvSpPr>
          <p:spPr>
            <a:xfrm>
              <a:off x="2209800" y="5581795"/>
              <a:ext cx="1447800" cy="532866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134D69BE-F016-4F97-8D02-6E39DEB7F807}"/>
                </a:ext>
              </a:extLst>
            </p:cNvPr>
            <p:cNvCxnSpPr/>
            <p:nvPr/>
          </p:nvCxnSpPr>
          <p:spPr>
            <a:xfrm>
              <a:off x="2971800" y="5276461"/>
              <a:ext cx="0" cy="305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xmlns="" id="{150CC9E1-9C7C-4CBC-925B-0A2449B7D2F6}"/>
                </a:ext>
              </a:extLst>
            </p:cNvPr>
            <p:cNvCxnSpPr/>
            <p:nvPr/>
          </p:nvCxnSpPr>
          <p:spPr>
            <a:xfrm>
              <a:off x="2971800" y="3733800"/>
              <a:ext cx="0" cy="305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xmlns="" id="{DFBED5CA-DAEB-40FF-B382-D57AB4EB0A54}"/>
                </a:ext>
              </a:extLst>
            </p:cNvPr>
            <p:cNvCxnSpPr/>
            <p:nvPr/>
          </p:nvCxnSpPr>
          <p:spPr>
            <a:xfrm>
              <a:off x="2971800" y="3048000"/>
              <a:ext cx="0" cy="305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xmlns="" id="{E7C037F5-B730-4F04-A012-BA5068F0EB53}"/>
                </a:ext>
              </a:extLst>
            </p:cNvPr>
            <p:cNvCxnSpPr/>
            <p:nvPr/>
          </p:nvCxnSpPr>
          <p:spPr>
            <a:xfrm>
              <a:off x="2971800" y="2361666"/>
              <a:ext cx="0" cy="305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xmlns="" id="{3F4083AE-490B-49B8-8AF9-7806AF51D0C9}"/>
                </a:ext>
              </a:extLst>
            </p:cNvPr>
            <p:cNvCxnSpPr/>
            <p:nvPr/>
          </p:nvCxnSpPr>
          <p:spPr>
            <a:xfrm>
              <a:off x="3810000" y="4648200"/>
              <a:ext cx="1371600" cy="457200"/>
            </a:xfrm>
            <a:prstGeom prst="bentConnector3">
              <a:avLst>
                <a:gd name="adj1" fmla="val 10034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4731B878-C964-4F99-A170-C5791ECDE370}"/>
                </a:ext>
              </a:extLst>
            </p:cNvPr>
            <p:cNvSpPr txBox="1"/>
            <p:nvPr/>
          </p:nvSpPr>
          <p:spPr>
            <a:xfrm>
              <a:off x="4495799" y="5105400"/>
              <a:ext cx="167639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Print “large C”</a:t>
              </a:r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xmlns="" id="{F45625F6-1D3B-421B-8D4F-D11F34786B9A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rot="10800000" flipV="1">
              <a:off x="3657600" y="5536810"/>
              <a:ext cx="1524000" cy="311417"/>
            </a:xfrm>
            <a:prstGeom prst="bentConnector3">
              <a:avLst>
                <a:gd name="adj1" fmla="val -20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xmlns="" id="{4948C1AE-9984-400D-99D5-828780C7F0C2}"/>
              </a:ext>
            </a:extLst>
          </p:cNvPr>
          <p:cNvSpPr/>
          <p:nvPr/>
        </p:nvSpPr>
        <p:spPr>
          <a:xfrm>
            <a:off x="381000" y="2514600"/>
            <a:ext cx="1828800" cy="1186934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 = 10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B = 8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37768A66-0191-4CE7-9DCC-AAC4A9FE133D}"/>
              </a:ext>
            </a:extLst>
          </p:cNvPr>
          <p:cNvCxnSpPr/>
          <p:nvPr/>
        </p:nvCxnSpPr>
        <p:spPr>
          <a:xfrm>
            <a:off x="2362200" y="3054993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2CBED9F-7107-44F9-8255-4C10160FBFDB}"/>
              </a:ext>
            </a:extLst>
          </p:cNvPr>
          <p:cNvSpPr txBox="1"/>
          <p:nvPr/>
        </p:nvSpPr>
        <p:spPr>
          <a:xfrm>
            <a:off x="6019800" y="4191000"/>
            <a:ext cx="59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7D8A6F84-4DA7-4858-8594-35B6B7C22F3D}"/>
              </a:ext>
            </a:extLst>
          </p:cNvPr>
          <p:cNvSpPr txBox="1"/>
          <p:nvPr/>
        </p:nvSpPr>
        <p:spPr>
          <a:xfrm>
            <a:off x="4191009" y="5193268"/>
            <a:ext cx="68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869C447-07D6-493A-B84C-9F1EB2E762AA}"/>
              </a:ext>
            </a:extLst>
          </p:cNvPr>
          <p:cNvSpPr txBox="1"/>
          <p:nvPr/>
        </p:nvSpPr>
        <p:spPr>
          <a:xfrm>
            <a:off x="5867400" y="3352800"/>
            <a:ext cx="182878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 = 10 + 2*8=26</a:t>
            </a:r>
          </a:p>
        </p:txBody>
      </p: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xmlns="" id="{6FC219AE-2627-414D-9006-44F2B1E2FFF9}"/>
              </a:ext>
            </a:extLst>
          </p:cNvPr>
          <p:cNvSpPr/>
          <p:nvPr/>
        </p:nvSpPr>
        <p:spPr>
          <a:xfrm>
            <a:off x="6477000" y="4953000"/>
            <a:ext cx="1009259" cy="742828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7" grpId="0" animBg="1"/>
      <p:bldP spid="42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6AE9B2-C18A-4AAA-92A0-695ED56E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Statement 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9BABCE9-0200-4217-9F2D-0E708622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15. Structure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0779ECE-3CBE-4D78-BEA9-23A30BB0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E788763-6BE8-43D6-B4EA-0F401DDC1247}"/>
              </a:ext>
            </a:extLst>
          </p:cNvPr>
          <p:cNvSpPr/>
          <p:nvPr/>
        </p:nvSpPr>
        <p:spPr>
          <a:xfrm>
            <a:off x="3352800" y="1828800"/>
            <a:ext cx="5029200" cy="45275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DEE1AEEA-D6D0-49E9-A06C-930A416E5D05}"/>
              </a:ext>
            </a:extLst>
          </p:cNvPr>
          <p:cNvGrpSpPr/>
          <p:nvPr/>
        </p:nvGrpSpPr>
        <p:grpSpPr>
          <a:xfrm>
            <a:off x="3943745" y="1992868"/>
            <a:ext cx="3981055" cy="4121793"/>
            <a:chOff x="2191139" y="1992868"/>
            <a:chExt cx="3981055" cy="412179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63D02345-7575-4B04-8DB5-B7B87696BB83}"/>
                </a:ext>
              </a:extLst>
            </p:cNvPr>
            <p:cNvSpPr txBox="1"/>
            <p:nvPr/>
          </p:nvSpPr>
          <p:spPr>
            <a:xfrm>
              <a:off x="2209800" y="1992868"/>
              <a:ext cx="1447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Read 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EE9893FE-3070-4FE3-911E-929DDF20288C}"/>
                </a:ext>
              </a:extLst>
            </p:cNvPr>
            <p:cNvSpPr txBox="1"/>
            <p:nvPr/>
          </p:nvSpPr>
          <p:spPr>
            <a:xfrm>
              <a:off x="2209800" y="2667000"/>
              <a:ext cx="1447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Read 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6A41F946-F825-4E0D-A223-0DC811F7F946}"/>
                </a:ext>
              </a:extLst>
            </p:cNvPr>
            <p:cNvSpPr txBox="1"/>
            <p:nvPr/>
          </p:nvSpPr>
          <p:spPr>
            <a:xfrm>
              <a:off x="2209800" y="3352800"/>
              <a:ext cx="1447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C = A + 2*B</a:t>
              </a:r>
            </a:p>
          </p:txBody>
        </p:sp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xmlns="" id="{611F77B4-2E01-4713-BD6E-11DB242A4774}"/>
                </a:ext>
              </a:extLst>
            </p:cNvPr>
            <p:cNvSpPr/>
            <p:nvPr/>
          </p:nvSpPr>
          <p:spPr>
            <a:xfrm>
              <a:off x="2191139" y="4038600"/>
              <a:ext cx="1524000" cy="121920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 C&gt;50</a:t>
              </a:r>
            </a:p>
          </p:txBody>
        </p:sp>
        <p:sp>
          <p:nvSpPr>
            <p:cNvPr id="17" name="Flowchart: Terminator 16">
              <a:extLst>
                <a:ext uri="{FF2B5EF4-FFF2-40B4-BE49-F238E27FC236}">
                  <a16:creationId xmlns:a16="http://schemas.microsoft.com/office/drawing/2014/main" xmlns="" id="{0F30B1F3-0647-4F75-A888-E9D166A6C4CD}"/>
                </a:ext>
              </a:extLst>
            </p:cNvPr>
            <p:cNvSpPr/>
            <p:nvPr/>
          </p:nvSpPr>
          <p:spPr>
            <a:xfrm>
              <a:off x="2209800" y="5581795"/>
              <a:ext cx="1447800" cy="532866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134D69BE-F016-4F97-8D02-6E39DEB7F807}"/>
                </a:ext>
              </a:extLst>
            </p:cNvPr>
            <p:cNvCxnSpPr/>
            <p:nvPr/>
          </p:nvCxnSpPr>
          <p:spPr>
            <a:xfrm>
              <a:off x="2971800" y="5276461"/>
              <a:ext cx="0" cy="305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xmlns="" id="{150CC9E1-9C7C-4CBC-925B-0A2449B7D2F6}"/>
                </a:ext>
              </a:extLst>
            </p:cNvPr>
            <p:cNvCxnSpPr/>
            <p:nvPr/>
          </p:nvCxnSpPr>
          <p:spPr>
            <a:xfrm>
              <a:off x="2971800" y="3733800"/>
              <a:ext cx="0" cy="305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xmlns="" id="{DFBED5CA-DAEB-40FF-B382-D57AB4EB0A54}"/>
                </a:ext>
              </a:extLst>
            </p:cNvPr>
            <p:cNvCxnSpPr/>
            <p:nvPr/>
          </p:nvCxnSpPr>
          <p:spPr>
            <a:xfrm>
              <a:off x="2971800" y="3048000"/>
              <a:ext cx="0" cy="305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xmlns="" id="{E7C037F5-B730-4F04-A012-BA5068F0EB53}"/>
                </a:ext>
              </a:extLst>
            </p:cNvPr>
            <p:cNvCxnSpPr/>
            <p:nvPr/>
          </p:nvCxnSpPr>
          <p:spPr>
            <a:xfrm>
              <a:off x="2971800" y="2361666"/>
              <a:ext cx="0" cy="305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xmlns="" id="{3F4083AE-490B-49B8-8AF9-7806AF51D0C9}"/>
                </a:ext>
              </a:extLst>
            </p:cNvPr>
            <p:cNvCxnSpPr/>
            <p:nvPr/>
          </p:nvCxnSpPr>
          <p:spPr>
            <a:xfrm>
              <a:off x="3810000" y="4648200"/>
              <a:ext cx="1371600" cy="457200"/>
            </a:xfrm>
            <a:prstGeom prst="bentConnector3">
              <a:avLst>
                <a:gd name="adj1" fmla="val 10034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4731B878-C964-4F99-A170-C5791ECDE370}"/>
                </a:ext>
              </a:extLst>
            </p:cNvPr>
            <p:cNvSpPr txBox="1"/>
            <p:nvPr/>
          </p:nvSpPr>
          <p:spPr>
            <a:xfrm>
              <a:off x="4495799" y="5105400"/>
              <a:ext cx="167639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Print “large C”</a:t>
              </a:r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xmlns="" id="{F45625F6-1D3B-421B-8D4F-D11F34786B9A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rot="10800000" flipV="1">
              <a:off x="3657600" y="5536810"/>
              <a:ext cx="1524000" cy="311417"/>
            </a:xfrm>
            <a:prstGeom prst="bentConnector3">
              <a:avLst>
                <a:gd name="adj1" fmla="val -20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xmlns="" id="{4948C1AE-9984-400D-99D5-828780C7F0C2}"/>
              </a:ext>
            </a:extLst>
          </p:cNvPr>
          <p:cNvSpPr/>
          <p:nvPr/>
        </p:nvSpPr>
        <p:spPr>
          <a:xfrm>
            <a:off x="381000" y="2514600"/>
            <a:ext cx="1828800" cy="958333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 = 10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B = 8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37768A66-0191-4CE7-9DCC-AAC4A9FE133D}"/>
              </a:ext>
            </a:extLst>
          </p:cNvPr>
          <p:cNvCxnSpPr/>
          <p:nvPr/>
        </p:nvCxnSpPr>
        <p:spPr>
          <a:xfrm>
            <a:off x="2362200" y="3054993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2CBED9F-7107-44F9-8255-4C10160FBFDB}"/>
              </a:ext>
            </a:extLst>
          </p:cNvPr>
          <p:cNvSpPr txBox="1"/>
          <p:nvPr/>
        </p:nvSpPr>
        <p:spPr>
          <a:xfrm>
            <a:off x="6019800" y="4191000"/>
            <a:ext cx="59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7D8A6F84-4DA7-4858-8594-35B6B7C22F3D}"/>
              </a:ext>
            </a:extLst>
          </p:cNvPr>
          <p:cNvSpPr txBox="1"/>
          <p:nvPr/>
        </p:nvSpPr>
        <p:spPr>
          <a:xfrm>
            <a:off x="4191009" y="5193268"/>
            <a:ext cx="68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xmlns="" id="{1020CA4E-03F9-4896-B08E-04EE5C952523}"/>
              </a:ext>
            </a:extLst>
          </p:cNvPr>
          <p:cNvSpPr/>
          <p:nvPr/>
        </p:nvSpPr>
        <p:spPr>
          <a:xfrm>
            <a:off x="1373723" y="2535916"/>
            <a:ext cx="1009259" cy="742828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Single Corner Snipped 25">
            <a:extLst>
              <a:ext uri="{FF2B5EF4-FFF2-40B4-BE49-F238E27FC236}">
                <a16:creationId xmlns:a16="http://schemas.microsoft.com/office/drawing/2014/main" xmlns="" id="{4914FDCC-A0EE-4694-BAF8-79182E05094D}"/>
              </a:ext>
            </a:extLst>
          </p:cNvPr>
          <p:cNvSpPr/>
          <p:nvPr/>
        </p:nvSpPr>
        <p:spPr>
          <a:xfrm>
            <a:off x="381000" y="3886200"/>
            <a:ext cx="1828800" cy="958334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 = 20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B = 25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6C97DE1-E039-4EE6-82D2-8D7442E61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304" y="3962400"/>
            <a:ext cx="438095" cy="457143"/>
          </a:xfrm>
          <a:prstGeom prst="rect">
            <a:avLst/>
          </a:prstGeom>
        </p:spPr>
      </p:pic>
      <p:sp>
        <p:nvSpPr>
          <p:cNvPr id="29" name="Rectangle: Single Corner Snipped 28">
            <a:extLst>
              <a:ext uri="{FF2B5EF4-FFF2-40B4-BE49-F238E27FC236}">
                <a16:creationId xmlns:a16="http://schemas.microsoft.com/office/drawing/2014/main" xmlns="" id="{17B4A67E-7879-475C-A0D9-62C8ABB3AD5A}"/>
              </a:ext>
            </a:extLst>
          </p:cNvPr>
          <p:cNvSpPr/>
          <p:nvPr/>
        </p:nvSpPr>
        <p:spPr>
          <a:xfrm>
            <a:off x="381000" y="5257800"/>
            <a:ext cx="1828800" cy="958334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Test case 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1192AD88-1DC4-49AC-A86A-097E6F23DDFC}"/>
              </a:ext>
            </a:extLst>
          </p:cNvPr>
          <p:cNvCxnSpPr/>
          <p:nvPr/>
        </p:nvCxnSpPr>
        <p:spPr>
          <a:xfrm>
            <a:off x="2362200" y="44196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06DF9F23-567C-4FFB-9A54-E3D5D3C1B44E}"/>
              </a:ext>
            </a:extLst>
          </p:cNvPr>
          <p:cNvGrpSpPr/>
          <p:nvPr/>
        </p:nvGrpSpPr>
        <p:grpSpPr>
          <a:xfrm>
            <a:off x="2362200" y="5560457"/>
            <a:ext cx="685800" cy="459343"/>
            <a:chOff x="2362200" y="5560457"/>
            <a:chExt cx="685800" cy="459343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04768EDB-B57E-49C5-9E75-6D9275222E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2200" y="5560457"/>
              <a:ext cx="685800" cy="21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xmlns="" id="{B604BD9A-D03E-4790-81F3-2AB8A1C81236}"/>
                </a:ext>
              </a:extLst>
            </p:cNvPr>
            <p:cNvCxnSpPr/>
            <p:nvPr/>
          </p:nvCxnSpPr>
          <p:spPr>
            <a:xfrm>
              <a:off x="2362200" y="5715000"/>
              <a:ext cx="68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xmlns="" id="{4389585C-2036-4E02-AB74-0F76816CE3E0}"/>
                </a:ext>
              </a:extLst>
            </p:cNvPr>
            <p:cNvCxnSpPr>
              <a:cxnSpLocks/>
            </p:cNvCxnSpPr>
            <p:nvPr/>
          </p:nvCxnSpPr>
          <p:spPr>
            <a:xfrm>
              <a:off x="2362200" y="5867400"/>
              <a:ext cx="68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xmlns="" id="{B0DC6B7C-74D5-42C0-A7A8-08B09DE92328}"/>
                </a:ext>
              </a:extLst>
            </p:cNvPr>
            <p:cNvCxnSpPr>
              <a:cxnSpLocks/>
            </p:cNvCxnSpPr>
            <p:nvPr/>
          </p:nvCxnSpPr>
          <p:spPr>
            <a:xfrm>
              <a:off x="2362200" y="6019800"/>
              <a:ext cx="68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490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7" grpId="0" animBg="1"/>
      <p:bldP spid="25" grpId="0" animBg="1"/>
      <p:bldP spid="26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6AE9B2-C18A-4AAA-92A0-695ED56E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Decision (Branch)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86D777-9238-41E9-8996-613437C6B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0" y="2708886"/>
            <a:ext cx="5690118" cy="18631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Execute </a:t>
            </a:r>
            <a:r>
              <a:rPr lang="en-US" sz="2800" b="1" dirty="0">
                <a:solidFill>
                  <a:schemeClr val="tx2"/>
                </a:solidFill>
              </a:rPr>
              <a:t>EVERY BRANCH</a:t>
            </a:r>
            <a:r>
              <a:rPr lang="en-US" sz="2800" dirty="0"/>
              <a:t> </a:t>
            </a:r>
            <a:r>
              <a:rPr lang="en-US" sz="2800" i="1" dirty="0"/>
              <a:t>(all branches in the programs should be executed </a:t>
            </a:r>
            <a:r>
              <a:rPr lang="en-US" sz="2800" b="1" i="1" dirty="0">
                <a:solidFill>
                  <a:schemeClr val="tx2"/>
                </a:solidFill>
              </a:rPr>
              <a:t>AT LEAST ONCE</a:t>
            </a:r>
            <a:r>
              <a:rPr lang="en-US" sz="2800" i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9BABCE9-0200-4217-9F2D-0E708622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15. Structure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0779ECE-3CBE-4D78-BEA9-23A30BB0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xmlns="" id="{2721F90E-C322-477C-B567-FCA26C5EC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47" y="2413361"/>
            <a:ext cx="1371429" cy="20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F24C45F-B91C-4CC9-BF5F-86E2BCDDEEA5}"/>
              </a:ext>
            </a:extLst>
          </p:cNvPr>
          <p:cNvSpPr txBox="1"/>
          <p:nvPr/>
        </p:nvSpPr>
        <p:spPr>
          <a:xfrm>
            <a:off x="801071" y="4495800"/>
            <a:ext cx="137142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Decision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5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6AE9B2-C18A-4AAA-92A0-695ED56E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Decision (Branch) 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9BABCE9-0200-4217-9F2D-0E708622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15. Structure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0779ECE-3CBE-4D78-BEA9-23A30BB0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E788763-6BE8-43D6-B4EA-0F401DDC1247}"/>
              </a:ext>
            </a:extLst>
          </p:cNvPr>
          <p:cNvSpPr/>
          <p:nvPr/>
        </p:nvSpPr>
        <p:spPr>
          <a:xfrm>
            <a:off x="3352800" y="1828800"/>
            <a:ext cx="5029200" cy="45275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3D02345-7575-4B04-8DB5-B7B87696BB83}"/>
              </a:ext>
            </a:extLst>
          </p:cNvPr>
          <p:cNvSpPr txBox="1"/>
          <p:nvPr/>
        </p:nvSpPr>
        <p:spPr>
          <a:xfrm>
            <a:off x="3962406" y="1992868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 =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E9893FE-3070-4FE3-911E-929DDF20288C}"/>
              </a:ext>
            </a:extLst>
          </p:cNvPr>
          <p:cNvSpPr txBox="1"/>
          <p:nvPr/>
        </p:nvSpPr>
        <p:spPr>
          <a:xfrm>
            <a:off x="6248400" y="3733800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 = 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A41F946-F825-4E0D-A223-0DC811F7F946}"/>
              </a:ext>
            </a:extLst>
          </p:cNvPr>
          <p:cNvSpPr txBox="1"/>
          <p:nvPr/>
        </p:nvSpPr>
        <p:spPr>
          <a:xfrm>
            <a:off x="6324600" y="4812268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 = 72/Z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xmlns="" id="{611F77B4-2E01-4713-BD6E-11DB242A4774}"/>
              </a:ext>
            </a:extLst>
          </p:cNvPr>
          <p:cNvSpPr/>
          <p:nvPr/>
        </p:nvSpPr>
        <p:spPr>
          <a:xfrm>
            <a:off x="3924300" y="2730305"/>
            <a:ext cx="1524000" cy="121920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A&gt;B</a:t>
            </a: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xmlns="" id="{0F30B1F3-0647-4F75-A888-E9D166A6C4CD}"/>
              </a:ext>
            </a:extLst>
          </p:cNvPr>
          <p:cNvSpPr/>
          <p:nvPr/>
        </p:nvSpPr>
        <p:spPr>
          <a:xfrm>
            <a:off x="3962406" y="5581795"/>
            <a:ext cx="1447800" cy="532866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134D69BE-F016-4F97-8D02-6E39DEB7F807}"/>
              </a:ext>
            </a:extLst>
          </p:cNvPr>
          <p:cNvCxnSpPr>
            <a:cxnSpLocks/>
          </p:cNvCxnSpPr>
          <p:nvPr/>
        </p:nvCxnSpPr>
        <p:spPr>
          <a:xfrm>
            <a:off x="4724406" y="4039134"/>
            <a:ext cx="0" cy="15426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DFBED5CA-DAEB-40FF-B382-D57AB4EB0A54}"/>
              </a:ext>
            </a:extLst>
          </p:cNvPr>
          <p:cNvCxnSpPr>
            <a:cxnSpLocks/>
          </p:cNvCxnSpPr>
          <p:nvPr/>
        </p:nvCxnSpPr>
        <p:spPr>
          <a:xfrm>
            <a:off x="6934200" y="4114266"/>
            <a:ext cx="0" cy="6218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E7C037F5-B730-4F04-A012-BA5068F0EB53}"/>
              </a:ext>
            </a:extLst>
          </p:cNvPr>
          <p:cNvCxnSpPr/>
          <p:nvPr/>
        </p:nvCxnSpPr>
        <p:spPr>
          <a:xfrm>
            <a:off x="4724406" y="2361666"/>
            <a:ext cx="0" cy="305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xmlns="" id="{3F4083AE-490B-49B8-8AF9-7806AF51D0C9}"/>
              </a:ext>
            </a:extLst>
          </p:cNvPr>
          <p:cNvCxnSpPr/>
          <p:nvPr/>
        </p:nvCxnSpPr>
        <p:spPr>
          <a:xfrm>
            <a:off x="5562606" y="3276600"/>
            <a:ext cx="1371600" cy="457200"/>
          </a:xfrm>
          <a:prstGeom prst="bentConnector3">
            <a:avLst>
              <a:gd name="adj1" fmla="val 1003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xmlns="" id="{F45625F6-1D3B-421B-8D4F-D11F34786B9A}"/>
              </a:ext>
            </a:extLst>
          </p:cNvPr>
          <p:cNvCxnSpPr>
            <a:cxnSpLocks/>
            <a:endCxn id="17" idx="3"/>
          </p:cNvCxnSpPr>
          <p:nvPr/>
        </p:nvCxnSpPr>
        <p:spPr>
          <a:xfrm rot="10800000" flipV="1">
            <a:off x="5410206" y="5288662"/>
            <a:ext cx="1523994" cy="559565"/>
          </a:xfrm>
          <a:prstGeom prst="bentConnector3">
            <a:avLst>
              <a:gd name="adj1" fmla="val -20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xmlns="" id="{4948C1AE-9984-400D-99D5-828780C7F0C2}"/>
              </a:ext>
            </a:extLst>
          </p:cNvPr>
          <p:cNvSpPr/>
          <p:nvPr/>
        </p:nvSpPr>
        <p:spPr>
          <a:xfrm>
            <a:off x="381000" y="2362200"/>
            <a:ext cx="1828800" cy="819911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 = 5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B = 4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37768A66-0191-4CE7-9DCC-AAC4A9FE133D}"/>
              </a:ext>
            </a:extLst>
          </p:cNvPr>
          <p:cNvCxnSpPr/>
          <p:nvPr/>
        </p:nvCxnSpPr>
        <p:spPr>
          <a:xfrm>
            <a:off x="2362200" y="29718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2CBED9F-7107-44F9-8255-4C10160FBFDB}"/>
              </a:ext>
            </a:extLst>
          </p:cNvPr>
          <p:cNvSpPr txBox="1"/>
          <p:nvPr/>
        </p:nvSpPr>
        <p:spPr>
          <a:xfrm>
            <a:off x="5791200" y="2907268"/>
            <a:ext cx="59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7D8A6F84-4DA7-4858-8594-35B6B7C22F3D}"/>
              </a:ext>
            </a:extLst>
          </p:cNvPr>
          <p:cNvSpPr txBox="1"/>
          <p:nvPr/>
        </p:nvSpPr>
        <p:spPr>
          <a:xfrm>
            <a:off x="4343404" y="4659868"/>
            <a:ext cx="53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1" name="Rectangle: Single Corner Snipped 30">
            <a:extLst>
              <a:ext uri="{FF2B5EF4-FFF2-40B4-BE49-F238E27FC236}">
                <a16:creationId xmlns:a16="http://schemas.microsoft.com/office/drawing/2014/main" xmlns="" id="{87A801BC-E5CE-4384-B74D-6E81AF40F045}"/>
              </a:ext>
            </a:extLst>
          </p:cNvPr>
          <p:cNvSpPr/>
          <p:nvPr/>
        </p:nvSpPr>
        <p:spPr>
          <a:xfrm>
            <a:off x="381000" y="3657600"/>
            <a:ext cx="1828800" cy="761999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 = 4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B = 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884744A9-70AF-41D3-B5FD-D0EB5729C702}"/>
              </a:ext>
            </a:extLst>
          </p:cNvPr>
          <p:cNvCxnSpPr/>
          <p:nvPr/>
        </p:nvCxnSpPr>
        <p:spPr>
          <a:xfrm>
            <a:off x="2362200" y="40386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xmlns="" id="{9CFAADE0-7B3E-48BC-A73E-DDB90402A9C5}"/>
              </a:ext>
            </a:extLst>
          </p:cNvPr>
          <p:cNvSpPr/>
          <p:nvPr/>
        </p:nvSpPr>
        <p:spPr>
          <a:xfrm>
            <a:off x="381000" y="4648200"/>
            <a:ext cx="1828800" cy="1186934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Switch – Case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While – Do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If - Then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A8F7DC2F-0E87-49D2-902A-A667AD56E718}"/>
              </a:ext>
            </a:extLst>
          </p:cNvPr>
          <p:cNvGrpSpPr/>
          <p:nvPr/>
        </p:nvGrpSpPr>
        <p:grpSpPr>
          <a:xfrm>
            <a:off x="2362200" y="5029200"/>
            <a:ext cx="685800" cy="459343"/>
            <a:chOff x="2362200" y="5560457"/>
            <a:chExt cx="685800" cy="45934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5BFC01BA-3F7A-4BBB-819D-C69D1B7947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2200" y="5560457"/>
              <a:ext cx="685800" cy="21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xmlns="" id="{44D462BF-7D06-4B4C-8233-B29A814036CD}"/>
                </a:ext>
              </a:extLst>
            </p:cNvPr>
            <p:cNvCxnSpPr/>
            <p:nvPr/>
          </p:nvCxnSpPr>
          <p:spPr>
            <a:xfrm>
              <a:off x="2362200" y="5715000"/>
              <a:ext cx="68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xmlns="" id="{BFAF6092-6591-4042-9290-D83E734D47D2}"/>
                </a:ext>
              </a:extLst>
            </p:cNvPr>
            <p:cNvCxnSpPr>
              <a:cxnSpLocks/>
            </p:cNvCxnSpPr>
            <p:nvPr/>
          </p:nvCxnSpPr>
          <p:spPr>
            <a:xfrm>
              <a:off x="2362200" y="5867400"/>
              <a:ext cx="68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xmlns="" id="{464F06B1-C2E9-41F7-B316-89743ECA1F21}"/>
                </a:ext>
              </a:extLst>
            </p:cNvPr>
            <p:cNvCxnSpPr>
              <a:cxnSpLocks/>
            </p:cNvCxnSpPr>
            <p:nvPr/>
          </p:nvCxnSpPr>
          <p:spPr>
            <a:xfrm>
              <a:off x="2362200" y="6019800"/>
              <a:ext cx="68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346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6AE9B2-C18A-4AAA-92A0-695ED56E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Condition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86D777-9238-41E9-8996-613437C6B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0" y="1752600"/>
            <a:ext cx="5690118" cy="18631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Check all </a:t>
            </a:r>
            <a:r>
              <a:rPr lang="en-US" sz="2800" b="1" dirty="0">
                <a:solidFill>
                  <a:schemeClr val="tx2"/>
                </a:solidFill>
              </a:rPr>
              <a:t>POSSIBLE COMBINATIONS </a:t>
            </a:r>
            <a:r>
              <a:rPr lang="en-US" sz="2800" dirty="0"/>
              <a:t>of conditions. Decisions may be arbitrarily complex</a:t>
            </a:r>
            <a:endParaRPr lang="en-US" sz="28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9BABCE9-0200-4217-9F2D-0E708622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15. Structure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0779ECE-3CBE-4D78-BEA9-23A30BB0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8C70C64-5102-4A07-B58F-CF1595858792}"/>
              </a:ext>
            </a:extLst>
          </p:cNvPr>
          <p:cNvGrpSpPr/>
          <p:nvPr/>
        </p:nvGrpSpPr>
        <p:grpSpPr>
          <a:xfrm>
            <a:off x="990600" y="2133600"/>
            <a:ext cx="1361905" cy="3027795"/>
            <a:chOff x="5038895" y="2480691"/>
            <a:chExt cx="1361905" cy="302779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39CB32C9-0D1B-4E6E-AE17-FFAA83FF6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8895" y="2480691"/>
              <a:ext cx="1361905" cy="199047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0B2AA019-7A9F-4674-810D-03232B9CD7A8}"/>
                </a:ext>
              </a:extLst>
            </p:cNvPr>
            <p:cNvSpPr txBox="1"/>
            <p:nvPr/>
          </p:nvSpPr>
          <p:spPr>
            <a:xfrm>
              <a:off x="5038895" y="4800600"/>
              <a:ext cx="13619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Condition 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00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6AE9B2-C18A-4AAA-92A0-695ED56E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Condition 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9BABCE9-0200-4217-9F2D-0E708622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15. Structure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0779ECE-3CBE-4D78-BEA9-23A30BB0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E788763-6BE8-43D6-B4EA-0F401DDC1247}"/>
              </a:ext>
            </a:extLst>
          </p:cNvPr>
          <p:cNvSpPr/>
          <p:nvPr/>
        </p:nvSpPr>
        <p:spPr>
          <a:xfrm>
            <a:off x="1371600" y="1828800"/>
            <a:ext cx="7010400" cy="45275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3D02345-7575-4B04-8DB5-B7B87696BB83}"/>
              </a:ext>
            </a:extLst>
          </p:cNvPr>
          <p:cNvSpPr txBox="1"/>
          <p:nvPr/>
        </p:nvSpPr>
        <p:spPr>
          <a:xfrm>
            <a:off x="3657600" y="1992334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Z=0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A41F946-F825-4E0D-A223-0DC811F7F946}"/>
              </a:ext>
            </a:extLst>
          </p:cNvPr>
          <p:cNvSpPr txBox="1"/>
          <p:nvPr/>
        </p:nvSpPr>
        <p:spPr>
          <a:xfrm>
            <a:off x="6579642" y="5029199"/>
            <a:ext cx="14213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X = 72/Z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xmlns="" id="{611F77B4-2E01-4713-BD6E-11DB242A4774}"/>
              </a:ext>
            </a:extLst>
          </p:cNvPr>
          <p:cNvSpPr/>
          <p:nvPr/>
        </p:nvSpPr>
        <p:spPr>
          <a:xfrm>
            <a:off x="3428219" y="3048000"/>
            <a:ext cx="2016187" cy="920875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(A&gt;B) then</a:t>
            </a: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xmlns="" id="{0F30B1F3-0647-4F75-A888-E9D166A6C4CD}"/>
              </a:ext>
            </a:extLst>
          </p:cNvPr>
          <p:cNvSpPr/>
          <p:nvPr/>
        </p:nvSpPr>
        <p:spPr>
          <a:xfrm>
            <a:off x="3657600" y="5581795"/>
            <a:ext cx="1447800" cy="532866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134D69BE-F016-4F97-8D02-6E39DEB7F807}"/>
              </a:ext>
            </a:extLst>
          </p:cNvPr>
          <p:cNvCxnSpPr>
            <a:cxnSpLocks/>
          </p:cNvCxnSpPr>
          <p:nvPr/>
        </p:nvCxnSpPr>
        <p:spPr>
          <a:xfrm>
            <a:off x="4481026" y="4038600"/>
            <a:ext cx="0" cy="1543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E7C037F5-B730-4F04-A012-BA5068F0EB53}"/>
              </a:ext>
            </a:extLst>
          </p:cNvPr>
          <p:cNvCxnSpPr>
            <a:cxnSpLocks/>
          </p:cNvCxnSpPr>
          <p:nvPr/>
        </p:nvCxnSpPr>
        <p:spPr>
          <a:xfrm>
            <a:off x="4419600" y="2361666"/>
            <a:ext cx="0" cy="6933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xmlns="" id="{3F4083AE-490B-49B8-8AF9-7806AF51D0C9}"/>
              </a:ext>
            </a:extLst>
          </p:cNvPr>
          <p:cNvCxnSpPr>
            <a:cxnSpLocks/>
          </p:cNvCxnSpPr>
          <p:nvPr/>
        </p:nvCxnSpPr>
        <p:spPr>
          <a:xfrm>
            <a:off x="5444406" y="3522109"/>
            <a:ext cx="1790700" cy="463778"/>
          </a:xfrm>
          <a:prstGeom prst="bentConnector3">
            <a:avLst>
              <a:gd name="adj1" fmla="val 10002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xmlns="" id="{F45625F6-1D3B-421B-8D4F-D11F34786B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4" y="5442738"/>
            <a:ext cx="2129703" cy="405490"/>
          </a:xfrm>
          <a:prstGeom prst="bentConnector3">
            <a:avLst>
              <a:gd name="adj1" fmla="val -82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2CBED9F-7107-44F9-8255-4C10160FBFDB}"/>
              </a:ext>
            </a:extLst>
          </p:cNvPr>
          <p:cNvSpPr txBox="1"/>
          <p:nvPr/>
        </p:nvSpPr>
        <p:spPr>
          <a:xfrm>
            <a:off x="5988698" y="3095171"/>
            <a:ext cx="59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7D8A6F84-4DA7-4858-8594-35B6B7C22F3D}"/>
              </a:ext>
            </a:extLst>
          </p:cNvPr>
          <p:cNvSpPr txBox="1"/>
          <p:nvPr/>
        </p:nvSpPr>
        <p:spPr>
          <a:xfrm>
            <a:off x="4038615" y="4431268"/>
            <a:ext cx="53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19CB0CD-286B-4640-B599-ECFEE25493F1}"/>
              </a:ext>
            </a:extLst>
          </p:cNvPr>
          <p:cNvSpPr txBox="1"/>
          <p:nvPr/>
        </p:nvSpPr>
        <p:spPr>
          <a:xfrm>
            <a:off x="6553200" y="4030093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Z=12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12C85E05-8F03-4167-A7FD-4F593ED3D439}"/>
              </a:ext>
            </a:extLst>
          </p:cNvPr>
          <p:cNvCxnSpPr>
            <a:cxnSpLocks/>
          </p:cNvCxnSpPr>
          <p:nvPr/>
        </p:nvCxnSpPr>
        <p:spPr>
          <a:xfrm>
            <a:off x="7258439" y="4399425"/>
            <a:ext cx="0" cy="6933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6AE9B2-C18A-4AAA-92A0-695ED56E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Condition 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9BABCE9-0200-4217-9F2D-0E708622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15. Structure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0779ECE-3CBE-4D78-BEA9-23A30BB0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E788763-6BE8-43D6-B4EA-0F401DDC1247}"/>
              </a:ext>
            </a:extLst>
          </p:cNvPr>
          <p:cNvSpPr/>
          <p:nvPr/>
        </p:nvSpPr>
        <p:spPr>
          <a:xfrm>
            <a:off x="152400" y="1828800"/>
            <a:ext cx="8229600" cy="45275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3D02345-7575-4B04-8DB5-B7B87696BB83}"/>
              </a:ext>
            </a:extLst>
          </p:cNvPr>
          <p:cNvSpPr txBox="1"/>
          <p:nvPr/>
        </p:nvSpPr>
        <p:spPr>
          <a:xfrm>
            <a:off x="3657600" y="1905000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E9893FE-3070-4FE3-911E-929DDF20288C}"/>
              </a:ext>
            </a:extLst>
          </p:cNvPr>
          <p:cNvSpPr txBox="1"/>
          <p:nvPr/>
        </p:nvSpPr>
        <p:spPr>
          <a:xfrm>
            <a:off x="6248400" y="4202668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xmlns="" id="{611F77B4-2E01-4713-BD6E-11DB242A4774}"/>
              </a:ext>
            </a:extLst>
          </p:cNvPr>
          <p:cNvSpPr/>
          <p:nvPr/>
        </p:nvSpPr>
        <p:spPr>
          <a:xfrm>
            <a:off x="3200404" y="2743200"/>
            <a:ext cx="2590796" cy="1219200"/>
          </a:xfrm>
          <a:prstGeom prst="diamon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(a AND b) then</a:t>
            </a: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xmlns="" id="{0F30B1F3-0647-4F75-A888-E9D166A6C4CD}"/>
              </a:ext>
            </a:extLst>
          </p:cNvPr>
          <p:cNvSpPr/>
          <p:nvPr/>
        </p:nvSpPr>
        <p:spPr>
          <a:xfrm>
            <a:off x="3657600" y="5581795"/>
            <a:ext cx="1447800" cy="532866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134D69BE-F016-4F97-8D02-6E39DEB7F807}"/>
              </a:ext>
            </a:extLst>
          </p:cNvPr>
          <p:cNvCxnSpPr>
            <a:cxnSpLocks/>
          </p:cNvCxnSpPr>
          <p:nvPr/>
        </p:nvCxnSpPr>
        <p:spPr>
          <a:xfrm>
            <a:off x="4477139" y="3962400"/>
            <a:ext cx="0" cy="609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E7C037F5-B730-4F04-A012-BA5068F0EB53}"/>
              </a:ext>
            </a:extLst>
          </p:cNvPr>
          <p:cNvCxnSpPr>
            <a:cxnSpLocks/>
          </p:cNvCxnSpPr>
          <p:nvPr/>
        </p:nvCxnSpPr>
        <p:spPr>
          <a:xfrm>
            <a:off x="4419600" y="2286000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xmlns="" id="{3F4083AE-490B-49B8-8AF9-7806AF51D0C9}"/>
              </a:ext>
            </a:extLst>
          </p:cNvPr>
          <p:cNvCxnSpPr>
            <a:cxnSpLocks/>
          </p:cNvCxnSpPr>
          <p:nvPr/>
        </p:nvCxnSpPr>
        <p:spPr>
          <a:xfrm>
            <a:off x="5753875" y="3334139"/>
            <a:ext cx="1180319" cy="868529"/>
          </a:xfrm>
          <a:prstGeom prst="bentConnector3">
            <a:avLst>
              <a:gd name="adj1" fmla="val 10059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xmlns="" id="{F45625F6-1D3B-421B-8D4F-D11F34786B9A}"/>
              </a:ext>
            </a:extLst>
          </p:cNvPr>
          <p:cNvCxnSpPr>
            <a:cxnSpLocks/>
            <a:endCxn id="17" idx="3"/>
          </p:cNvCxnSpPr>
          <p:nvPr/>
        </p:nvCxnSpPr>
        <p:spPr>
          <a:xfrm rot="10800000" flipV="1">
            <a:off x="5105400" y="4636532"/>
            <a:ext cx="1828800" cy="1211696"/>
          </a:xfrm>
          <a:prstGeom prst="bentConnector3">
            <a:avLst>
              <a:gd name="adj1" fmla="val 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2CBED9F-7107-44F9-8255-4C10160FBFDB}"/>
              </a:ext>
            </a:extLst>
          </p:cNvPr>
          <p:cNvSpPr txBox="1"/>
          <p:nvPr/>
        </p:nvSpPr>
        <p:spPr>
          <a:xfrm>
            <a:off x="5791200" y="2907268"/>
            <a:ext cx="59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7D8A6F84-4DA7-4858-8594-35B6B7C22F3D}"/>
              </a:ext>
            </a:extLst>
          </p:cNvPr>
          <p:cNvSpPr txBox="1"/>
          <p:nvPr/>
        </p:nvSpPr>
        <p:spPr>
          <a:xfrm>
            <a:off x="3733800" y="4038600"/>
            <a:ext cx="53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13BFFE0-D49A-4ED1-BE2A-41B7631D857B}"/>
              </a:ext>
            </a:extLst>
          </p:cNvPr>
          <p:cNvSpPr txBox="1"/>
          <p:nvPr/>
        </p:nvSpPr>
        <p:spPr>
          <a:xfrm>
            <a:off x="3733800" y="4551783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8F1AB70F-26CF-4E3D-A06E-878BBE6E871E}"/>
              </a:ext>
            </a:extLst>
          </p:cNvPr>
          <p:cNvCxnSpPr>
            <a:cxnSpLocks/>
          </p:cNvCxnSpPr>
          <p:nvPr/>
        </p:nvCxnSpPr>
        <p:spPr>
          <a:xfrm>
            <a:off x="4456922" y="4953000"/>
            <a:ext cx="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94691F8-571E-4579-B359-1468E2644BE8}"/>
              </a:ext>
            </a:extLst>
          </p:cNvPr>
          <p:cNvSpPr txBox="1"/>
          <p:nvPr/>
        </p:nvSpPr>
        <p:spPr>
          <a:xfrm>
            <a:off x="228600" y="3059668"/>
            <a:ext cx="182880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(a=F, b=T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 F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(a=T, b=T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 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ADC1449F-8853-462A-84B8-78484CDC273F}"/>
              </a:ext>
            </a:extLst>
          </p:cNvPr>
          <p:cNvCxnSpPr>
            <a:cxnSpLocks/>
          </p:cNvCxnSpPr>
          <p:nvPr/>
        </p:nvCxnSpPr>
        <p:spPr>
          <a:xfrm flipH="1">
            <a:off x="2057400" y="3334139"/>
            <a:ext cx="1295400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25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08B4FD-CAA2-43E2-8377-98AEA8F0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&amp; Condition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2F230F-0ABE-457E-AE9C-9E1199604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0" y="1371600"/>
            <a:ext cx="5562600" cy="18288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Each atomic condition must be evaluated </a:t>
            </a:r>
            <a:r>
              <a:rPr lang="en-US" b="1" dirty="0"/>
              <a:t>BOTH WAYS</a:t>
            </a:r>
            <a:r>
              <a:rPr lang="en-US" dirty="0"/>
              <a:t> AND</a:t>
            </a:r>
          </a:p>
          <a:p>
            <a:pPr marL="514350" indent="-514350">
              <a:buAutoNum type="arabicPeriod"/>
            </a:pPr>
            <a:r>
              <a:rPr lang="en-US" dirty="0"/>
              <a:t>Decision &amp; condition coverage must </a:t>
            </a:r>
            <a:r>
              <a:rPr lang="en-US" b="1" dirty="0"/>
              <a:t>BE SATISFIED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A9738EF-2935-4581-9F1A-F0BE90848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15. Structure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9B0C0D6-E476-4299-9EF1-608F0A9A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479507A-DDC9-4015-B966-9AB77B1E9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828800"/>
            <a:ext cx="2286000" cy="435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3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6AE9B2-C18A-4AAA-92A0-695ED56E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&amp; Condition 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9BABCE9-0200-4217-9F2D-0E708622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15. Structure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0779ECE-3CBE-4D78-BEA9-23A30BB0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E788763-6BE8-43D6-B4EA-0F401DDC1247}"/>
              </a:ext>
            </a:extLst>
          </p:cNvPr>
          <p:cNvSpPr/>
          <p:nvPr/>
        </p:nvSpPr>
        <p:spPr>
          <a:xfrm>
            <a:off x="228600" y="1774825"/>
            <a:ext cx="8229600" cy="45275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3D02345-7575-4B04-8DB5-B7B87696BB83}"/>
              </a:ext>
            </a:extLst>
          </p:cNvPr>
          <p:cNvSpPr txBox="1"/>
          <p:nvPr/>
        </p:nvSpPr>
        <p:spPr>
          <a:xfrm>
            <a:off x="3657600" y="1905000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E9893FE-3070-4FE3-911E-929DDF20288C}"/>
              </a:ext>
            </a:extLst>
          </p:cNvPr>
          <p:cNvSpPr txBox="1"/>
          <p:nvPr/>
        </p:nvSpPr>
        <p:spPr>
          <a:xfrm>
            <a:off x="6248400" y="4202668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xmlns="" id="{611F77B4-2E01-4713-BD6E-11DB242A4774}"/>
              </a:ext>
            </a:extLst>
          </p:cNvPr>
          <p:cNvSpPr/>
          <p:nvPr/>
        </p:nvSpPr>
        <p:spPr>
          <a:xfrm>
            <a:off x="3124205" y="2743200"/>
            <a:ext cx="2743195" cy="1219200"/>
          </a:xfrm>
          <a:prstGeom prst="diamon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(a AND b) then</a:t>
            </a: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xmlns="" id="{0F30B1F3-0647-4F75-A888-E9D166A6C4CD}"/>
              </a:ext>
            </a:extLst>
          </p:cNvPr>
          <p:cNvSpPr/>
          <p:nvPr/>
        </p:nvSpPr>
        <p:spPr>
          <a:xfrm>
            <a:off x="3657600" y="5581795"/>
            <a:ext cx="1447800" cy="532866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134D69BE-F016-4F97-8D02-6E39DEB7F807}"/>
              </a:ext>
            </a:extLst>
          </p:cNvPr>
          <p:cNvCxnSpPr>
            <a:cxnSpLocks/>
          </p:cNvCxnSpPr>
          <p:nvPr/>
        </p:nvCxnSpPr>
        <p:spPr>
          <a:xfrm>
            <a:off x="4477139" y="3962400"/>
            <a:ext cx="0" cy="609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E7C037F5-B730-4F04-A012-BA5068F0EB53}"/>
              </a:ext>
            </a:extLst>
          </p:cNvPr>
          <p:cNvCxnSpPr>
            <a:cxnSpLocks/>
          </p:cNvCxnSpPr>
          <p:nvPr/>
        </p:nvCxnSpPr>
        <p:spPr>
          <a:xfrm>
            <a:off x="4419600" y="2286000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xmlns="" id="{3F4083AE-490B-49B8-8AF9-7806AF51D0C9}"/>
              </a:ext>
            </a:extLst>
          </p:cNvPr>
          <p:cNvCxnSpPr>
            <a:cxnSpLocks/>
          </p:cNvCxnSpPr>
          <p:nvPr/>
        </p:nvCxnSpPr>
        <p:spPr>
          <a:xfrm>
            <a:off x="5753875" y="3334139"/>
            <a:ext cx="1180319" cy="868529"/>
          </a:xfrm>
          <a:prstGeom prst="bentConnector3">
            <a:avLst>
              <a:gd name="adj1" fmla="val 10059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xmlns="" id="{F45625F6-1D3B-421B-8D4F-D11F34786B9A}"/>
              </a:ext>
            </a:extLst>
          </p:cNvPr>
          <p:cNvCxnSpPr>
            <a:cxnSpLocks/>
            <a:endCxn id="17" idx="3"/>
          </p:cNvCxnSpPr>
          <p:nvPr/>
        </p:nvCxnSpPr>
        <p:spPr>
          <a:xfrm rot="10800000" flipV="1">
            <a:off x="5105400" y="4636532"/>
            <a:ext cx="1828800" cy="1211696"/>
          </a:xfrm>
          <a:prstGeom prst="bentConnector3">
            <a:avLst>
              <a:gd name="adj1" fmla="val 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2CBED9F-7107-44F9-8255-4C10160FBFDB}"/>
              </a:ext>
            </a:extLst>
          </p:cNvPr>
          <p:cNvSpPr txBox="1"/>
          <p:nvPr/>
        </p:nvSpPr>
        <p:spPr>
          <a:xfrm>
            <a:off x="5791200" y="2907268"/>
            <a:ext cx="59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7D8A6F84-4DA7-4858-8594-35B6B7C22F3D}"/>
              </a:ext>
            </a:extLst>
          </p:cNvPr>
          <p:cNvSpPr txBox="1"/>
          <p:nvPr/>
        </p:nvSpPr>
        <p:spPr>
          <a:xfrm>
            <a:off x="3733800" y="4038600"/>
            <a:ext cx="53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13BFFE0-D49A-4ED1-BE2A-41B7631D857B}"/>
              </a:ext>
            </a:extLst>
          </p:cNvPr>
          <p:cNvSpPr txBox="1"/>
          <p:nvPr/>
        </p:nvSpPr>
        <p:spPr>
          <a:xfrm>
            <a:off x="3733800" y="4551783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8F1AB70F-26CF-4E3D-A06E-878BBE6E871E}"/>
              </a:ext>
            </a:extLst>
          </p:cNvPr>
          <p:cNvCxnSpPr>
            <a:cxnSpLocks/>
          </p:cNvCxnSpPr>
          <p:nvPr/>
        </p:nvCxnSpPr>
        <p:spPr>
          <a:xfrm>
            <a:off x="4456922" y="4953000"/>
            <a:ext cx="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94691F8-571E-4579-B359-1468E2644BE8}"/>
              </a:ext>
            </a:extLst>
          </p:cNvPr>
          <p:cNvSpPr txBox="1"/>
          <p:nvPr/>
        </p:nvSpPr>
        <p:spPr>
          <a:xfrm>
            <a:off x="228600" y="3059668"/>
            <a:ext cx="182880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(a=F, b=T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 F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ADC1449F-8853-462A-84B8-78484CDC273F}"/>
              </a:ext>
            </a:extLst>
          </p:cNvPr>
          <p:cNvCxnSpPr>
            <a:cxnSpLocks/>
          </p:cNvCxnSpPr>
          <p:nvPr/>
        </p:nvCxnSpPr>
        <p:spPr>
          <a:xfrm flipH="1">
            <a:off x="2209800" y="3334139"/>
            <a:ext cx="1066800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ECB94D5-9857-4CB6-B396-498B296FFD61}"/>
              </a:ext>
            </a:extLst>
          </p:cNvPr>
          <p:cNvSpPr txBox="1"/>
          <p:nvPr/>
        </p:nvSpPr>
        <p:spPr>
          <a:xfrm>
            <a:off x="228600" y="3657600"/>
            <a:ext cx="182880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(a=T, b=F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 F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3DB5069-3268-4D0D-ACCA-B1AB7C62E85D}"/>
              </a:ext>
            </a:extLst>
          </p:cNvPr>
          <p:cNvSpPr txBox="1"/>
          <p:nvPr/>
        </p:nvSpPr>
        <p:spPr>
          <a:xfrm>
            <a:off x="228600" y="4267200"/>
            <a:ext cx="182880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(a=F, b=F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 F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5889C52-DE80-4BD2-9460-2B861A1327DD}"/>
              </a:ext>
            </a:extLst>
          </p:cNvPr>
          <p:cNvSpPr txBox="1"/>
          <p:nvPr/>
        </p:nvSpPr>
        <p:spPr>
          <a:xfrm>
            <a:off x="228600" y="4812268"/>
            <a:ext cx="182880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(a=T, b=T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 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916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0" grpId="0" animBg="1"/>
      <p:bldP spid="21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5251EE-AF12-4103-8992-69BA0D37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Path 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E1AE5E2-D104-4D7C-8AA1-182F1748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15. Structure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C6E2344-11B1-440F-9C60-1D8C3FC3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73B8B05B-75E4-4C74-AFB2-192CCD3BAF2E}"/>
              </a:ext>
            </a:extLst>
          </p:cNvPr>
          <p:cNvGrpSpPr/>
          <p:nvPr/>
        </p:nvGrpSpPr>
        <p:grpSpPr>
          <a:xfrm>
            <a:off x="533400" y="2378970"/>
            <a:ext cx="1361905" cy="3027922"/>
            <a:chOff x="7020095" y="2477139"/>
            <a:chExt cx="1361905" cy="302792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508DA239-294A-4312-B487-C244FF224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29619" y="2477139"/>
              <a:ext cx="1352381" cy="200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CEE388F-B0D6-456C-8776-9D95CC7517C1}"/>
                </a:ext>
              </a:extLst>
            </p:cNvPr>
            <p:cNvSpPr txBox="1"/>
            <p:nvPr/>
          </p:nvSpPr>
          <p:spPr>
            <a:xfrm>
              <a:off x="7020095" y="4797175"/>
              <a:ext cx="13619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Path Testing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0416F6A-4F8F-4532-9CB2-B9F639CBBA8F}"/>
              </a:ext>
            </a:extLst>
          </p:cNvPr>
          <p:cNvSpPr txBox="1"/>
          <p:nvPr/>
        </p:nvSpPr>
        <p:spPr>
          <a:xfrm>
            <a:off x="2209800" y="2438400"/>
            <a:ext cx="670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</a:rPr>
              <a:t>All paths</a:t>
            </a:r>
            <a:r>
              <a:rPr lang="en-US" sz="2800" dirty="0"/>
              <a:t> in the program </a:t>
            </a:r>
            <a:r>
              <a:rPr lang="en-US" sz="2800" b="1" dirty="0"/>
              <a:t>executed</a:t>
            </a:r>
            <a:r>
              <a:rPr lang="en-US" sz="2800" dirty="0"/>
              <a:t> at least once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</a:rPr>
              <a:t>CFG</a:t>
            </a:r>
            <a:r>
              <a:rPr lang="en-US" sz="2800" dirty="0"/>
              <a:t> – Control Flow Graph: </a:t>
            </a:r>
            <a:r>
              <a:rPr lang="en-US" sz="2800" b="1" dirty="0"/>
              <a:t>Independent</a:t>
            </a:r>
            <a:r>
              <a:rPr lang="en-US" sz="2800" dirty="0"/>
              <a:t> </a:t>
            </a:r>
            <a:r>
              <a:rPr lang="en-US" sz="2800" b="1" dirty="0"/>
              <a:t>path</a:t>
            </a:r>
            <a:r>
              <a:rPr lang="en-US" sz="2800" dirty="0"/>
              <a:t>. Test the each independent path</a:t>
            </a:r>
          </a:p>
        </p:txBody>
      </p:sp>
    </p:spTree>
    <p:extLst>
      <p:ext uri="{BB962C8B-B14F-4D97-AF65-F5344CB8AC3E}">
        <p14:creationId xmlns:p14="http://schemas.microsoft.com/office/powerpoint/2010/main" val="109131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9F3B45-ADB8-418C-BBF5-E70D06FE6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1C3CBB0-17C2-46EA-B57D-ADA28DAF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15. Structure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9F36F0F-0C43-45A7-A4E0-B87E227A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16CBCC4-77A2-4742-9C40-BA3B0B2CF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5108827"/>
            <a:ext cx="1380952" cy="980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EC767A-4A63-4349-A65A-6E513B2D6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336" y="5115047"/>
            <a:ext cx="1380952" cy="980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7B74967-35B7-41A5-9A1F-330B6ECAC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936" y="5108827"/>
            <a:ext cx="1380952" cy="9809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DBB7DAD-4C3D-4DAD-B103-989288AA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353" y="5115048"/>
            <a:ext cx="1380952" cy="9809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6674125-AAA5-445D-B9E6-1A9CA713A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448" y="3895848"/>
            <a:ext cx="1380952" cy="9809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24B3D51-78B9-43BF-8D49-3D1058FCA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848" y="3895848"/>
            <a:ext cx="1380952" cy="9809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5D119B9-2E88-4EB7-968D-572C09886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895848"/>
            <a:ext cx="1380952" cy="9809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1548250-03B3-4AFE-A420-876331D81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048" y="2693545"/>
            <a:ext cx="1380952" cy="9809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C2FAD077-0150-47A9-BE78-260E5016D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667000"/>
            <a:ext cx="1380952" cy="9809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F74960C3-51F7-4AFA-B0E9-4EA6F79EA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394" y="1457448"/>
            <a:ext cx="1380952" cy="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7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6AE9B2-C18A-4AAA-92A0-695ED56E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Path 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9BABCE9-0200-4217-9F2D-0E708622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15. Structure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0779ECE-3CBE-4D78-BEA9-23A30BB0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E788763-6BE8-43D6-B4EA-0F401DDC1247}"/>
              </a:ext>
            </a:extLst>
          </p:cNvPr>
          <p:cNvSpPr/>
          <p:nvPr/>
        </p:nvSpPr>
        <p:spPr>
          <a:xfrm>
            <a:off x="1295411" y="1828800"/>
            <a:ext cx="7010400" cy="45275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3D02345-7575-4B04-8DB5-B7B87696BB83}"/>
              </a:ext>
            </a:extLst>
          </p:cNvPr>
          <p:cNvSpPr txBox="1"/>
          <p:nvPr/>
        </p:nvSpPr>
        <p:spPr>
          <a:xfrm>
            <a:off x="3657600" y="1992868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A41F946-F825-4E0D-A223-0DC811F7F946}"/>
              </a:ext>
            </a:extLst>
          </p:cNvPr>
          <p:cNvSpPr txBox="1"/>
          <p:nvPr/>
        </p:nvSpPr>
        <p:spPr>
          <a:xfrm>
            <a:off x="6248400" y="5029200"/>
            <a:ext cx="16001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Print “large C”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xmlns="" id="{611F77B4-2E01-4713-BD6E-11DB242A4774}"/>
              </a:ext>
            </a:extLst>
          </p:cNvPr>
          <p:cNvSpPr/>
          <p:nvPr/>
        </p:nvSpPr>
        <p:spPr>
          <a:xfrm>
            <a:off x="3618722" y="4127489"/>
            <a:ext cx="1600198" cy="920875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C&gt;50</a:t>
            </a: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xmlns="" id="{0F30B1F3-0647-4F75-A888-E9D166A6C4CD}"/>
              </a:ext>
            </a:extLst>
          </p:cNvPr>
          <p:cNvSpPr/>
          <p:nvPr/>
        </p:nvSpPr>
        <p:spPr>
          <a:xfrm>
            <a:off x="3657600" y="5581795"/>
            <a:ext cx="1447800" cy="532866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134D69BE-F016-4F97-8D02-6E39DEB7F807}"/>
              </a:ext>
            </a:extLst>
          </p:cNvPr>
          <p:cNvCxnSpPr>
            <a:cxnSpLocks/>
          </p:cNvCxnSpPr>
          <p:nvPr/>
        </p:nvCxnSpPr>
        <p:spPr>
          <a:xfrm>
            <a:off x="4481026" y="5029200"/>
            <a:ext cx="0" cy="552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E7C037F5-B730-4F04-A012-BA5068F0EB53}"/>
              </a:ext>
            </a:extLst>
          </p:cNvPr>
          <p:cNvCxnSpPr/>
          <p:nvPr/>
        </p:nvCxnSpPr>
        <p:spPr>
          <a:xfrm>
            <a:off x="4419600" y="2361666"/>
            <a:ext cx="0" cy="305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xmlns="" id="{3F4083AE-490B-49B8-8AF9-7806AF51D0C9}"/>
              </a:ext>
            </a:extLst>
          </p:cNvPr>
          <p:cNvCxnSpPr>
            <a:cxnSpLocks/>
          </p:cNvCxnSpPr>
          <p:nvPr/>
        </p:nvCxnSpPr>
        <p:spPr>
          <a:xfrm>
            <a:off x="5181600" y="4584586"/>
            <a:ext cx="1790700" cy="463778"/>
          </a:xfrm>
          <a:prstGeom prst="bentConnector3">
            <a:avLst>
              <a:gd name="adj1" fmla="val 10002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xmlns="" id="{F45625F6-1D3B-421B-8D4F-D11F34786B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1" y="5486400"/>
            <a:ext cx="1828800" cy="361828"/>
          </a:xfrm>
          <a:prstGeom prst="bentConnector3">
            <a:avLst>
              <a:gd name="adj1" fmla="val -102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2CBED9F-7107-44F9-8255-4C10160FBFDB}"/>
              </a:ext>
            </a:extLst>
          </p:cNvPr>
          <p:cNvSpPr txBox="1"/>
          <p:nvPr/>
        </p:nvSpPr>
        <p:spPr>
          <a:xfrm>
            <a:off x="5424973" y="4117529"/>
            <a:ext cx="59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7D8A6F84-4DA7-4858-8594-35B6B7C22F3D}"/>
              </a:ext>
            </a:extLst>
          </p:cNvPr>
          <p:cNvSpPr txBox="1"/>
          <p:nvPr/>
        </p:nvSpPr>
        <p:spPr>
          <a:xfrm>
            <a:off x="3962404" y="5029200"/>
            <a:ext cx="53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55EE7C0-475E-4CAB-AD5E-DBD0B72853C2}"/>
              </a:ext>
            </a:extLst>
          </p:cNvPr>
          <p:cNvSpPr txBox="1"/>
          <p:nvPr/>
        </p:nvSpPr>
        <p:spPr>
          <a:xfrm>
            <a:off x="3657600" y="2685655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 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F2505871-CB5B-4079-B03D-B477EE9EFED2}"/>
              </a:ext>
            </a:extLst>
          </p:cNvPr>
          <p:cNvCxnSpPr/>
          <p:nvPr/>
        </p:nvCxnSpPr>
        <p:spPr>
          <a:xfrm>
            <a:off x="4419600" y="3123666"/>
            <a:ext cx="0" cy="305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19CB0CD-286B-4640-B599-ECFEE25493F1}"/>
              </a:ext>
            </a:extLst>
          </p:cNvPr>
          <p:cNvSpPr txBox="1"/>
          <p:nvPr/>
        </p:nvSpPr>
        <p:spPr>
          <a:xfrm>
            <a:off x="3657600" y="3429000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 = A + 2*B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01EBD771-D975-41CB-822E-168E3A53245C}"/>
              </a:ext>
            </a:extLst>
          </p:cNvPr>
          <p:cNvCxnSpPr/>
          <p:nvPr/>
        </p:nvCxnSpPr>
        <p:spPr>
          <a:xfrm>
            <a:off x="4419600" y="3809466"/>
            <a:ext cx="0" cy="305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09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41" grpId="0"/>
      <p:bldP spid="36" grpId="0" animBg="1"/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6AE9B2-C18A-4AAA-92A0-695ED56E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Path 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9BABCE9-0200-4217-9F2D-0E708622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15. Structure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0779ECE-3CBE-4D78-BEA9-23A30BB0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E788763-6BE8-43D6-B4EA-0F401DDC1247}"/>
              </a:ext>
            </a:extLst>
          </p:cNvPr>
          <p:cNvSpPr/>
          <p:nvPr/>
        </p:nvSpPr>
        <p:spPr>
          <a:xfrm>
            <a:off x="457200" y="1828800"/>
            <a:ext cx="7848611" cy="45275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3D02345-7575-4B04-8DB5-B7B87696BB83}"/>
              </a:ext>
            </a:extLst>
          </p:cNvPr>
          <p:cNvSpPr txBox="1"/>
          <p:nvPr/>
        </p:nvSpPr>
        <p:spPr>
          <a:xfrm>
            <a:off x="3657600" y="1992868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A41F946-F825-4E0D-A223-0DC811F7F946}"/>
              </a:ext>
            </a:extLst>
          </p:cNvPr>
          <p:cNvSpPr txBox="1"/>
          <p:nvPr/>
        </p:nvSpPr>
        <p:spPr>
          <a:xfrm>
            <a:off x="6248400" y="5029200"/>
            <a:ext cx="16001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Print “large C”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xmlns="" id="{611F77B4-2E01-4713-BD6E-11DB242A4774}"/>
              </a:ext>
            </a:extLst>
          </p:cNvPr>
          <p:cNvSpPr/>
          <p:nvPr/>
        </p:nvSpPr>
        <p:spPr>
          <a:xfrm>
            <a:off x="3618722" y="4127489"/>
            <a:ext cx="1600198" cy="920875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C&gt;50</a:t>
            </a: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xmlns="" id="{0F30B1F3-0647-4F75-A888-E9D166A6C4CD}"/>
              </a:ext>
            </a:extLst>
          </p:cNvPr>
          <p:cNvSpPr/>
          <p:nvPr/>
        </p:nvSpPr>
        <p:spPr>
          <a:xfrm>
            <a:off x="3657600" y="5581795"/>
            <a:ext cx="1447800" cy="532866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134D69BE-F016-4F97-8D02-6E39DEB7F807}"/>
              </a:ext>
            </a:extLst>
          </p:cNvPr>
          <p:cNvCxnSpPr>
            <a:cxnSpLocks/>
          </p:cNvCxnSpPr>
          <p:nvPr/>
        </p:nvCxnSpPr>
        <p:spPr>
          <a:xfrm>
            <a:off x="4481026" y="5029200"/>
            <a:ext cx="0" cy="552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E7C037F5-B730-4F04-A012-BA5068F0EB53}"/>
              </a:ext>
            </a:extLst>
          </p:cNvPr>
          <p:cNvCxnSpPr/>
          <p:nvPr/>
        </p:nvCxnSpPr>
        <p:spPr>
          <a:xfrm>
            <a:off x="4419600" y="2361666"/>
            <a:ext cx="0" cy="305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xmlns="" id="{3F4083AE-490B-49B8-8AF9-7806AF51D0C9}"/>
              </a:ext>
            </a:extLst>
          </p:cNvPr>
          <p:cNvCxnSpPr>
            <a:cxnSpLocks/>
          </p:cNvCxnSpPr>
          <p:nvPr/>
        </p:nvCxnSpPr>
        <p:spPr>
          <a:xfrm>
            <a:off x="5181600" y="4584586"/>
            <a:ext cx="1790700" cy="463778"/>
          </a:xfrm>
          <a:prstGeom prst="bentConnector3">
            <a:avLst>
              <a:gd name="adj1" fmla="val 10002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xmlns="" id="{F45625F6-1D3B-421B-8D4F-D11F34786B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1" y="5486400"/>
            <a:ext cx="1828800" cy="361828"/>
          </a:xfrm>
          <a:prstGeom prst="bentConnector3">
            <a:avLst>
              <a:gd name="adj1" fmla="val -102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2CBED9F-7107-44F9-8255-4C10160FBFDB}"/>
              </a:ext>
            </a:extLst>
          </p:cNvPr>
          <p:cNvSpPr txBox="1"/>
          <p:nvPr/>
        </p:nvSpPr>
        <p:spPr>
          <a:xfrm>
            <a:off x="5424973" y="4117529"/>
            <a:ext cx="59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7D8A6F84-4DA7-4858-8594-35B6B7C22F3D}"/>
              </a:ext>
            </a:extLst>
          </p:cNvPr>
          <p:cNvSpPr txBox="1"/>
          <p:nvPr/>
        </p:nvSpPr>
        <p:spPr>
          <a:xfrm>
            <a:off x="3962404" y="5029200"/>
            <a:ext cx="53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55EE7C0-475E-4CAB-AD5E-DBD0B72853C2}"/>
              </a:ext>
            </a:extLst>
          </p:cNvPr>
          <p:cNvSpPr txBox="1"/>
          <p:nvPr/>
        </p:nvSpPr>
        <p:spPr>
          <a:xfrm>
            <a:off x="3657600" y="2685655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 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F2505871-CB5B-4079-B03D-B477EE9EFED2}"/>
              </a:ext>
            </a:extLst>
          </p:cNvPr>
          <p:cNvCxnSpPr/>
          <p:nvPr/>
        </p:nvCxnSpPr>
        <p:spPr>
          <a:xfrm>
            <a:off x="4419600" y="3123666"/>
            <a:ext cx="0" cy="305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19CB0CD-286B-4640-B599-ECFEE25493F1}"/>
              </a:ext>
            </a:extLst>
          </p:cNvPr>
          <p:cNvSpPr txBox="1"/>
          <p:nvPr/>
        </p:nvSpPr>
        <p:spPr>
          <a:xfrm>
            <a:off x="3657600" y="3429000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 = A + 2*B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01EBD771-D975-41CB-822E-168E3A53245C}"/>
              </a:ext>
            </a:extLst>
          </p:cNvPr>
          <p:cNvCxnSpPr/>
          <p:nvPr/>
        </p:nvCxnSpPr>
        <p:spPr>
          <a:xfrm>
            <a:off x="4419600" y="3809466"/>
            <a:ext cx="0" cy="305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C7104E8E-012B-47EB-806D-0FD1BCD5A7AF}"/>
              </a:ext>
            </a:extLst>
          </p:cNvPr>
          <p:cNvCxnSpPr/>
          <p:nvPr/>
        </p:nvCxnSpPr>
        <p:spPr>
          <a:xfrm>
            <a:off x="4419600" y="2361666"/>
            <a:ext cx="0" cy="32398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81EEE4BB-7C02-4AEC-A25F-CE24C15FAAAC}"/>
              </a:ext>
            </a:extLst>
          </p:cNvPr>
          <p:cNvCxnSpPr/>
          <p:nvPr/>
        </p:nvCxnSpPr>
        <p:spPr>
          <a:xfrm>
            <a:off x="4419600" y="3105011"/>
            <a:ext cx="0" cy="32398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CAEB7467-79A6-4D70-A882-3F2320C6C0D4}"/>
              </a:ext>
            </a:extLst>
          </p:cNvPr>
          <p:cNvCxnSpPr/>
          <p:nvPr/>
        </p:nvCxnSpPr>
        <p:spPr>
          <a:xfrm>
            <a:off x="4419600" y="3733800"/>
            <a:ext cx="0" cy="32398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E5267803-C3F2-47C3-87B8-9EFABE417812}"/>
              </a:ext>
            </a:extLst>
          </p:cNvPr>
          <p:cNvCxnSpPr>
            <a:cxnSpLocks/>
          </p:cNvCxnSpPr>
          <p:nvPr/>
        </p:nvCxnSpPr>
        <p:spPr>
          <a:xfrm>
            <a:off x="6973078" y="4552811"/>
            <a:ext cx="0" cy="47638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78397468-01CC-4CC8-9E0D-B247B88D7763}"/>
              </a:ext>
            </a:extLst>
          </p:cNvPr>
          <p:cNvCxnSpPr>
            <a:cxnSpLocks/>
          </p:cNvCxnSpPr>
          <p:nvPr/>
        </p:nvCxnSpPr>
        <p:spPr>
          <a:xfrm>
            <a:off x="5181600" y="4580166"/>
            <a:ext cx="17907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6D16B9B-62FF-449E-8A54-FDB08B2F4043}"/>
              </a:ext>
            </a:extLst>
          </p:cNvPr>
          <p:cNvCxnSpPr/>
          <p:nvPr/>
        </p:nvCxnSpPr>
        <p:spPr>
          <a:xfrm>
            <a:off x="6952861" y="5486400"/>
            <a:ext cx="0" cy="32398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42987627-F42E-4979-A04B-B9C7FDB10910}"/>
              </a:ext>
            </a:extLst>
          </p:cNvPr>
          <p:cNvCxnSpPr>
            <a:cxnSpLocks/>
          </p:cNvCxnSpPr>
          <p:nvPr/>
        </p:nvCxnSpPr>
        <p:spPr>
          <a:xfrm>
            <a:off x="5143500" y="5828522"/>
            <a:ext cx="17907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xmlns="" id="{EE297D97-67A1-4335-9660-30CC89A141B6}"/>
              </a:ext>
            </a:extLst>
          </p:cNvPr>
          <p:cNvSpPr/>
          <p:nvPr/>
        </p:nvSpPr>
        <p:spPr>
          <a:xfrm>
            <a:off x="685800" y="2209800"/>
            <a:ext cx="1371595" cy="106733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A=20</a:t>
            </a:r>
          </a:p>
          <a:p>
            <a:pPr algn="ctr"/>
            <a:r>
              <a:rPr lang="en-US" dirty="0"/>
              <a:t>B=25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6F932C60-991D-4C7E-AB1C-2E5B1DD2B83C}"/>
              </a:ext>
            </a:extLst>
          </p:cNvPr>
          <p:cNvCxnSpPr/>
          <p:nvPr/>
        </p:nvCxnSpPr>
        <p:spPr>
          <a:xfrm>
            <a:off x="2172478" y="2870321"/>
            <a:ext cx="118032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42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41" grpId="0"/>
      <p:bldP spid="36" grpId="0" animBg="1"/>
      <p:bldP spid="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6AE9B2-C18A-4AAA-92A0-695ED56E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Path 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9BABCE9-0200-4217-9F2D-0E708622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15. Structure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0779ECE-3CBE-4D78-BEA9-23A30BB0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E788763-6BE8-43D6-B4EA-0F401DDC1247}"/>
              </a:ext>
            </a:extLst>
          </p:cNvPr>
          <p:cNvSpPr/>
          <p:nvPr/>
        </p:nvSpPr>
        <p:spPr>
          <a:xfrm>
            <a:off x="457200" y="1828800"/>
            <a:ext cx="7848611" cy="45275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3D02345-7575-4B04-8DB5-B7B87696BB83}"/>
              </a:ext>
            </a:extLst>
          </p:cNvPr>
          <p:cNvSpPr txBox="1"/>
          <p:nvPr/>
        </p:nvSpPr>
        <p:spPr>
          <a:xfrm>
            <a:off x="3657600" y="1992868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A41F946-F825-4E0D-A223-0DC811F7F946}"/>
              </a:ext>
            </a:extLst>
          </p:cNvPr>
          <p:cNvSpPr txBox="1"/>
          <p:nvPr/>
        </p:nvSpPr>
        <p:spPr>
          <a:xfrm>
            <a:off x="6248400" y="5029200"/>
            <a:ext cx="16001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Print “large C”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xmlns="" id="{611F77B4-2E01-4713-BD6E-11DB242A4774}"/>
              </a:ext>
            </a:extLst>
          </p:cNvPr>
          <p:cNvSpPr/>
          <p:nvPr/>
        </p:nvSpPr>
        <p:spPr>
          <a:xfrm>
            <a:off x="3618722" y="4127489"/>
            <a:ext cx="1600198" cy="920875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C&gt;50</a:t>
            </a: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xmlns="" id="{0F30B1F3-0647-4F75-A888-E9D166A6C4CD}"/>
              </a:ext>
            </a:extLst>
          </p:cNvPr>
          <p:cNvSpPr/>
          <p:nvPr/>
        </p:nvSpPr>
        <p:spPr>
          <a:xfrm>
            <a:off x="3657600" y="5581795"/>
            <a:ext cx="1447800" cy="532866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134D69BE-F016-4F97-8D02-6E39DEB7F807}"/>
              </a:ext>
            </a:extLst>
          </p:cNvPr>
          <p:cNvCxnSpPr>
            <a:cxnSpLocks/>
          </p:cNvCxnSpPr>
          <p:nvPr/>
        </p:nvCxnSpPr>
        <p:spPr>
          <a:xfrm>
            <a:off x="4481026" y="5029200"/>
            <a:ext cx="0" cy="552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E7C037F5-B730-4F04-A012-BA5068F0EB53}"/>
              </a:ext>
            </a:extLst>
          </p:cNvPr>
          <p:cNvCxnSpPr/>
          <p:nvPr/>
        </p:nvCxnSpPr>
        <p:spPr>
          <a:xfrm>
            <a:off x="4419600" y="2361666"/>
            <a:ext cx="0" cy="305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xmlns="" id="{3F4083AE-490B-49B8-8AF9-7806AF51D0C9}"/>
              </a:ext>
            </a:extLst>
          </p:cNvPr>
          <p:cNvCxnSpPr>
            <a:cxnSpLocks/>
          </p:cNvCxnSpPr>
          <p:nvPr/>
        </p:nvCxnSpPr>
        <p:spPr>
          <a:xfrm>
            <a:off x="5181600" y="4584586"/>
            <a:ext cx="1790700" cy="463778"/>
          </a:xfrm>
          <a:prstGeom prst="bentConnector3">
            <a:avLst>
              <a:gd name="adj1" fmla="val 10002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xmlns="" id="{F45625F6-1D3B-421B-8D4F-D11F34786B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5401" y="5486400"/>
            <a:ext cx="1828800" cy="361828"/>
          </a:xfrm>
          <a:prstGeom prst="bentConnector3">
            <a:avLst>
              <a:gd name="adj1" fmla="val -102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2CBED9F-7107-44F9-8255-4C10160FBFDB}"/>
              </a:ext>
            </a:extLst>
          </p:cNvPr>
          <p:cNvSpPr txBox="1"/>
          <p:nvPr/>
        </p:nvSpPr>
        <p:spPr>
          <a:xfrm>
            <a:off x="5424973" y="4117529"/>
            <a:ext cx="59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7D8A6F84-4DA7-4858-8594-35B6B7C22F3D}"/>
              </a:ext>
            </a:extLst>
          </p:cNvPr>
          <p:cNvSpPr txBox="1"/>
          <p:nvPr/>
        </p:nvSpPr>
        <p:spPr>
          <a:xfrm>
            <a:off x="3962404" y="5029200"/>
            <a:ext cx="53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55EE7C0-475E-4CAB-AD5E-DBD0B72853C2}"/>
              </a:ext>
            </a:extLst>
          </p:cNvPr>
          <p:cNvSpPr txBox="1"/>
          <p:nvPr/>
        </p:nvSpPr>
        <p:spPr>
          <a:xfrm>
            <a:off x="3657600" y="2685655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 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F2505871-CB5B-4079-B03D-B477EE9EFED2}"/>
              </a:ext>
            </a:extLst>
          </p:cNvPr>
          <p:cNvCxnSpPr/>
          <p:nvPr/>
        </p:nvCxnSpPr>
        <p:spPr>
          <a:xfrm>
            <a:off x="4419600" y="3123666"/>
            <a:ext cx="0" cy="305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19CB0CD-286B-4640-B599-ECFEE25493F1}"/>
              </a:ext>
            </a:extLst>
          </p:cNvPr>
          <p:cNvSpPr txBox="1"/>
          <p:nvPr/>
        </p:nvSpPr>
        <p:spPr>
          <a:xfrm>
            <a:off x="3657600" y="3429000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 = A + 2*B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01EBD771-D975-41CB-822E-168E3A53245C}"/>
              </a:ext>
            </a:extLst>
          </p:cNvPr>
          <p:cNvCxnSpPr/>
          <p:nvPr/>
        </p:nvCxnSpPr>
        <p:spPr>
          <a:xfrm>
            <a:off x="4419600" y="3809466"/>
            <a:ext cx="0" cy="305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C7104E8E-012B-47EB-806D-0FD1BCD5A7AF}"/>
              </a:ext>
            </a:extLst>
          </p:cNvPr>
          <p:cNvCxnSpPr/>
          <p:nvPr/>
        </p:nvCxnSpPr>
        <p:spPr>
          <a:xfrm>
            <a:off x="4419600" y="2361666"/>
            <a:ext cx="0" cy="32398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81EEE4BB-7C02-4AEC-A25F-CE24C15FAAAC}"/>
              </a:ext>
            </a:extLst>
          </p:cNvPr>
          <p:cNvCxnSpPr/>
          <p:nvPr/>
        </p:nvCxnSpPr>
        <p:spPr>
          <a:xfrm>
            <a:off x="4419600" y="3105011"/>
            <a:ext cx="0" cy="32398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CAEB7467-79A6-4D70-A882-3F2320C6C0D4}"/>
              </a:ext>
            </a:extLst>
          </p:cNvPr>
          <p:cNvCxnSpPr/>
          <p:nvPr/>
        </p:nvCxnSpPr>
        <p:spPr>
          <a:xfrm>
            <a:off x="4419600" y="3733800"/>
            <a:ext cx="0" cy="32398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E5267803-C3F2-47C3-87B8-9EFABE417812}"/>
              </a:ext>
            </a:extLst>
          </p:cNvPr>
          <p:cNvCxnSpPr>
            <a:cxnSpLocks/>
          </p:cNvCxnSpPr>
          <p:nvPr/>
        </p:nvCxnSpPr>
        <p:spPr>
          <a:xfrm>
            <a:off x="4481026" y="5010011"/>
            <a:ext cx="14774" cy="47638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xmlns="" id="{EE297D97-67A1-4335-9660-30CC89A141B6}"/>
              </a:ext>
            </a:extLst>
          </p:cNvPr>
          <p:cNvSpPr/>
          <p:nvPr/>
        </p:nvSpPr>
        <p:spPr>
          <a:xfrm>
            <a:off x="685800" y="2209800"/>
            <a:ext cx="1371595" cy="106733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A=20</a:t>
            </a:r>
          </a:p>
          <a:p>
            <a:pPr algn="ctr"/>
            <a:r>
              <a:rPr lang="en-US" dirty="0"/>
              <a:t>B=10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6F932C60-991D-4C7E-AB1C-2E5B1DD2B83C}"/>
              </a:ext>
            </a:extLst>
          </p:cNvPr>
          <p:cNvCxnSpPr>
            <a:cxnSpLocks/>
          </p:cNvCxnSpPr>
          <p:nvPr/>
        </p:nvCxnSpPr>
        <p:spPr>
          <a:xfrm>
            <a:off x="2172478" y="2870321"/>
            <a:ext cx="49452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97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41" grpId="0"/>
      <p:bldP spid="36" grpId="0" animBg="1"/>
      <p:bldP spid="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6AE9B2-C18A-4AAA-92A0-695ED56E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Path 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9BABCE9-0200-4217-9F2D-0E708622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15. Structure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0779ECE-3CBE-4D78-BEA9-23A30BB0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E788763-6BE8-43D6-B4EA-0F401DDC1247}"/>
              </a:ext>
            </a:extLst>
          </p:cNvPr>
          <p:cNvSpPr/>
          <p:nvPr/>
        </p:nvSpPr>
        <p:spPr>
          <a:xfrm>
            <a:off x="457200" y="1828800"/>
            <a:ext cx="7848611" cy="45275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3D02345-7575-4B04-8DB5-B7B87696BB83}"/>
              </a:ext>
            </a:extLst>
          </p:cNvPr>
          <p:cNvSpPr txBox="1"/>
          <p:nvPr/>
        </p:nvSpPr>
        <p:spPr>
          <a:xfrm>
            <a:off x="3657600" y="1992868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 P, Q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A41F946-F825-4E0D-A223-0DC811F7F946}"/>
              </a:ext>
            </a:extLst>
          </p:cNvPr>
          <p:cNvSpPr txBox="1"/>
          <p:nvPr/>
        </p:nvSpPr>
        <p:spPr>
          <a:xfrm>
            <a:off x="6610383" y="4050268"/>
            <a:ext cx="16001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Print “large C”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xmlns="" id="{611F77B4-2E01-4713-BD6E-11DB242A4774}"/>
              </a:ext>
            </a:extLst>
          </p:cNvPr>
          <p:cNvSpPr/>
          <p:nvPr/>
        </p:nvSpPr>
        <p:spPr>
          <a:xfrm>
            <a:off x="3200400" y="3048000"/>
            <a:ext cx="2352109" cy="920875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P+Q&gt;10</a:t>
            </a: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xmlns="" id="{0F30B1F3-0647-4F75-A888-E9D166A6C4CD}"/>
              </a:ext>
            </a:extLst>
          </p:cNvPr>
          <p:cNvSpPr/>
          <p:nvPr/>
        </p:nvSpPr>
        <p:spPr>
          <a:xfrm>
            <a:off x="1219200" y="5486400"/>
            <a:ext cx="1447800" cy="532866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134D69BE-F016-4F97-8D02-6E39DEB7F807}"/>
              </a:ext>
            </a:extLst>
          </p:cNvPr>
          <p:cNvCxnSpPr>
            <a:cxnSpLocks/>
          </p:cNvCxnSpPr>
          <p:nvPr/>
        </p:nvCxnSpPr>
        <p:spPr>
          <a:xfrm>
            <a:off x="4419600" y="3962400"/>
            <a:ext cx="0" cy="552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xmlns="" id="{3F4083AE-490B-49B8-8AF9-7806AF51D0C9}"/>
              </a:ext>
            </a:extLst>
          </p:cNvPr>
          <p:cNvCxnSpPr>
            <a:cxnSpLocks/>
          </p:cNvCxnSpPr>
          <p:nvPr/>
        </p:nvCxnSpPr>
        <p:spPr>
          <a:xfrm>
            <a:off x="5562600" y="3505200"/>
            <a:ext cx="1790700" cy="463778"/>
          </a:xfrm>
          <a:prstGeom prst="bentConnector3">
            <a:avLst>
              <a:gd name="adj1" fmla="val 10002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xmlns="" id="{F45625F6-1D3B-421B-8D4F-D11F34786B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86400" y="4514971"/>
            <a:ext cx="1828800" cy="361828"/>
          </a:xfrm>
          <a:prstGeom prst="bentConnector3">
            <a:avLst>
              <a:gd name="adj1" fmla="val -102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2CBED9F-7107-44F9-8255-4C10160FBFDB}"/>
              </a:ext>
            </a:extLst>
          </p:cNvPr>
          <p:cNvSpPr txBox="1"/>
          <p:nvPr/>
        </p:nvSpPr>
        <p:spPr>
          <a:xfrm>
            <a:off x="5424973" y="4117529"/>
            <a:ext cx="59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7D8A6F84-4DA7-4858-8594-35B6B7C22F3D}"/>
              </a:ext>
            </a:extLst>
          </p:cNvPr>
          <p:cNvSpPr txBox="1"/>
          <p:nvPr/>
        </p:nvSpPr>
        <p:spPr>
          <a:xfrm>
            <a:off x="3962404" y="5029200"/>
            <a:ext cx="53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01EBD771-D975-41CB-822E-168E3A53245C}"/>
              </a:ext>
            </a:extLst>
          </p:cNvPr>
          <p:cNvCxnSpPr>
            <a:cxnSpLocks/>
          </p:cNvCxnSpPr>
          <p:nvPr/>
        </p:nvCxnSpPr>
        <p:spPr>
          <a:xfrm>
            <a:off x="4378390" y="2362200"/>
            <a:ext cx="0" cy="6790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xmlns="" id="{EE297D97-67A1-4335-9660-30CC89A141B6}"/>
              </a:ext>
            </a:extLst>
          </p:cNvPr>
          <p:cNvSpPr/>
          <p:nvPr/>
        </p:nvSpPr>
        <p:spPr>
          <a:xfrm>
            <a:off x="685800" y="2209800"/>
            <a:ext cx="1371595" cy="106733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P=110</a:t>
            </a:r>
          </a:p>
          <a:p>
            <a:pPr algn="ctr"/>
            <a:r>
              <a:rPr lang="en-US" dirty="0"/>
              <a:t>Q=50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6F932C60-991D-4C7E-AB1C-2E5B1DD2B83C}"/>
              </a:ext>
            </a:extLst>
          </p:cNvPr>
          <p:cNvCxnSpPr/>
          <p:nvPr/>
        </p:nvCxnSpPr>
        <p:spPr>
          <a:xfrm>
            <a:off x="2172478" y="2870321"/>
            <a:ext cx="118032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amond 26">
            <a:extLst>
              <a:ext uri="{FF2B5EF4-FFF2-40B4-BE49-F238E27FC236}">
                <a16:creationId xmlns:a16="http://schemas.microsoft.com/office/drawing/2014/main" xmlns="" id="{5495F1A2-9049-4271-9782-58AF3A7F05EA}"/>
              </a:ext>
            </a:extLst>
          </p:cNvPr>
          <p:cNvSpPr/>
          <p:nvPr/>
        </p:nvSpPr>
        <p:spPr>
          <a:xfrm>
            <a:off x="3458143" y="4419600"/>
            <a:ext cx="2028257" cy="920875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P&gt;100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7D5A791-1B03-48C4-98FF-A8DEA9D97EF4}"/>
              </a:ext>
            </a:extLst>
          </p:cNvPr>
          <p:cNvSpPr txBox="1"/>
          <p:nvPr/>
        </p:nvSpPr>
        <p:spPr>
          <a:xfrm>
            <a:off x="6400799" y="5257800"/>
            <a:ext cx="16001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Print “P is Greater”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xmlns="" id="{AC1DE9B0-7CA4-48BF-9261-1CD6BA354066}"/>
              </a:ext>
            </a:extLst>
          </p:cNvPr>
          <p:cNvCxnSpPr>
            <a:cxnSpLocks/>
          </p:cNvCxnSpPr>
          <p:nvPr/>
        </p:nvCxnSpPr>
        <p:spPr>
          <a:xfrm>
            <a:off x="4519328" y="5486400"/>
            <a:ext cx="1881472" cy="117774"/>
          </a:xfrm>
          <a:prstGeom prst="bentConnector3">
            <a:avLst>
              <a:gd name="adj1" fmla="val 40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xmlns="" id="{74D13639-131C-49C8-8CD5-CC9FDDC452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90812" y="5873977"/>
            <a:ext cx="4419588" cy="145822"/>
          </a:xfrm>
          <a:prstGeom prst="bentConnector3">
            <a:avLst>
              <a:gd name="adj1" fmla="val 17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xmlns="" id="{E44DF124-DC63-41D9-AA88-284E9042428F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2031941" y="4880038"/>
            <a:ext cx="1426202" cy="579794"/>
          </a:xfrm>
          <a:prstGeom prst="bentConnector3">
            <a:avLst>
              <a:gd name="adj1" fmla="val 10103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F95333A5-65DD-4707-9A49-5BFD2859DDAF}"/>
              </a:ext>
            </a:extLst>
          </p:cNvPr>
          <p:cNvCxnSpPr>
            <a:cxnSpLocks/>
          </p:cNvCxnSpPr>
          <p:nvPr/>
        </p:nvCxnSpPr>
        <p:spPr>
          <a:xfrm>
            <a:off x="4419601" y="2361666"/>
            <a:ext cx="0" cy="67963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4219F3A3-7CA8-493D-8DC7-9B9D88E878E4}"/>
              </a:ext>
            </a:extLst>
          </p:cNvPr>
          <p:cNvCxnSpPr>
            <a:cxnSpLocks/>
          </p:cNvCxnSpPr>
          <p:nvPr/>
        </p:nvCxnSpPr>
        <p:spPr>
          <a:xfrm>
            <a:off x="5562600" y="3466322"/>
            <a:ext cx="17907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AF5F139B-F973-468B-B23C-664DEA484D31}"/>
              </a:ext>
            </a:extLst>
          </p:cNvPr>
          <p:cNvCxnSpPr>
            <a:cxnSpLocks/>
          </p:cNvCxnSpPr>
          <p:nvPr/>
        </p:nvCxnSpPr>
        <p:spPr>
          <a:xfrm>
            <a:off x="7333861" y="3447661"/>
            <a:ext cx="0" cy="533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55BEE8C2-323C-4536-924B-3F67042CA723}"/>
              </a:ext>
            </a:extLst>
          </p:cNvPr>
          <p:cNvCxnSpPr>
            <a:cxnSpLocks/>
          </p:cNvCxnSpPr>
          <p:nvPr/>
        </p:nvCxnSpPr>
        <p:spPr>
          <a:xfrm>
            <a:off x="7353300" y="4419600"/>
            <a:ext cx="0" cy="457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68BACD1D-D778-4884-A8E9-E996672C3C23}"/>
              </a:ext>
            </a:extLst>
          </p:cNvPr>
          <p:cNvCxnSpPr>
            <a:cxnSpLocks/>
          </p:cNvCxnSpPr>
          <p:nvPr/>
        </p:nvCxnSpPr>
        <p:spPr>
          <a:xfrm>
            <a:off x="5621693" y="4875244"/>
            <a:ext cx="17907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9C0528C0-014B-4D1A-8139-B1DB170CA3DB}"/>
              </a:ext>
            </a:extLst>
          </p:cNvPr>
          <p:cNvCxnSpPr>
            <a:cxnSpLocks/>
          </p:cNvCxnSpPr>
          <p:nvPr/>
        </p:nvCxnSpPr>
        <p:spPr>
          <a:xfrm>
            <a:off x="4529623" y="5611949"/>
            <a:ext cx="17907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31754D5A-EAAD-4622-B528-E784FFE7E5C6}"/>
              </a:ext>
            </a:extLst>
          </p:cNvPr>
          <p:cNvCxnSpPr>
            <a:cxnSpLocks/>
          </p:cNvCxnSpPr>
          <p:nvPr/>
        </p:nvCxnSpPr>
        <p:spPr>
          <a:xfrm>
            <a:off x="2667000" y="6019266"/>
            <a:ext cx="43434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11D5FF9A-4ECE-481F-A00F-2DAB9E03358D}"/>
              </a:ext>
            </a:extLst>
          </p:cNvPr>
          <p:cNvCxnSpPr>
            <a:cxnSpLocks/>
          </p:cNvCxnSpPr>
          <p:nvPr/>
        </p:nvCxnSpPr>
        <p:spPr>
          <a:xfrm>
            <a:off x="4519328" y="5316894"/>
            <a:ext cx="10295" cy="29505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D91BC430-478B-43E6-8892-B0EAFE4FE2AA}"/>
              </a:ext>
            </a:extLst>
          </p:cNvPr>
          <p:cNvCxnSpPr>
            <a:cxnSpLocks/>
          </p:cNvCxnSpPr>
          <p:nvPr/>
        </p:nvCxnSpPr>
        <p:spPr>
          <a:xfrm>
            <a:off x="7020695" y="5873977"/>
            <a:ext cx="0" cy="14528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56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41" grpId="0"/>
      <p:bldP spid="27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6AE9B2-C18A-4AAA-92A0-695ED56E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Path 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9BABCE9-0200-4217-9F2D-0E708622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15. Structure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0779ECE-3CBE-4D78-BEA9-23A30BB0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E788763-6BE8-43D6-B4EA-0F401DDC1247}"/>
              </a:ext>
            </a:extLst>
          </p:cNvPr>
          <p:cNvSpPr/>
          <p:nvPr/>
        </p:nvSpPr>
        <p:spPr>
          <a:xfrm>
            <a:off x="457200" y="1828800"/>
            <a:ext cx="7848611" cy="45275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3D02345-7575-4B04-8DB5-B7B87696BB83}"/>
              </a:ext>
            </a:extLst>
          </p:cNvPr>
          <p:cNvSpPr txBox="1"/>
          <p:nvPr/>
        </p:nvSpPr>
        <p:spPr>
          <a:xfrm>
            <a:off x="3657600" y="1992868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 P, Q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A41F946-F825-4E0D-A223-0DC811F7F946}"/>
              </a:ext>
            </a:extLst>
          </p:cNvPr>
          <p:cNvSpPr txBox="1"/>
          <p:nvPr/>
        </p:nvSpPr>
        <p:spPr>
          <a:xfrm>
            <a:off x="6610383" y="4050268"/>
            <a:ext cx="16001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Print “large C”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xmlns="" id="{611F77B4-2E01-4713-BD6E-11DB242A4774}"/>
              </a:ext>
            </a:extLst>
          </p:cNvPr>
          <p:cNvSpPr/>
          <p:nvPr/>
        </p:nvSpPr>
        <p:spPr>
          <a:xfrm>
            <a:off x="3200400" y="3048000"/>
            <a:ext cx="2352109" cy="920875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P+Q&gt;10</a:t>
            </a: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xmlns="" id="{0F30B1F3-0647-4F75-A888-E9D166A6C4CD}"/>
              </a:ext>
            </a:extLst>
          </p:cNvPr>
          <p:cNvSpPr/>
          <p:nvPr/>
        </p:nvSpPr>
        <p:spPr>
          <a:xfrm>
            <a:off x="1219200" y="5486400"/>
            <a:ext cx="1447800" cy="532866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134D69BE-F016-4F97-8D02-6E39DEB7F807}"/>
              </a:ext>
            </a:extLst>
          </p:cNvPr>
          <p:cNvCxnSpPr>
            <a:cxnSpLocks/>
          </p:cNvCxnSpPr>
          <p:nvPr/>
        </p:nvCxnSpPr>
        <p:spPr>
          <a:xfrm>
            <a:off x="4419600" y="3962400"/>
            <a:ext cx="0" cy="552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xmlns="" id="{3F4083AE-490B-49B8-8AF9-7806AF51D0C9}"/>
              </a:ext>
            </a:extLst>
          </p:cNvPr>
          <p:cNvCxnSpPr>
            <a:cxnSpLocks/>
          </p:cNvCxnSpPr>
          <p:nvPr/>
        </p:nvCxnSpPr>
        <p:spPr>
          <a:xfrm>
            <a:off x="5562600" y="3505200"/>
            <a:ext cx="1790700" cy="463778"/>
          </a:xfrm>
          <a:prstGeom prst="bentConnector3">
            <a:avLst>
              <a:gd name="adj1" fmla="val 10002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xmlns="" id="{F45625F6-1D3B-421B-8D4F-D11F34786B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86400" y="4514971"/>
            <a:ext cx="1828800" cy="361828"/>
          </a:xfrm>
          <a:prstGeom prst="bentConnector3">
            <a:avLst>
              <a:gd name="adj1" fmla="val -102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2CBED9F-7107-44F9-8255-4C10160FBFDB}"/>
              </a:ext>
            </a:extLst>
          </p:cNvPr>
          <p:cNvSpPr txBox="1"/>
          <p:nvPr/>
        </p:nvSpPr>
        <p:spPr>
          <a:xfrm>
            <a:off x="5424973" y="4117529"/>
            <a:ext cx="59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01EBD771-D975-41CB-822E-168E3A53245C}"/>
              </a:ext>
            </a:extLst>
          </p:cNvPr>
          <p:cNvCxnSpPr>
            <a:cxnSpLocks/>
          </p:cNvCxnSpPr>
          <p:nvPr/>
        </p:nvCxnSpPr>
        <p:spPr>
          <a:xfrm>
            <a:off x="4378390" y="2362200"/>
            <a:ext cx="0" cy="6790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xmlns="" id="{EE297D97-67A1-4335-9660-30CC89A141B6}"/>
              </a:ext>
            </a:extLst>
          </p:cNvPr>
          <p:cNvSpPr/>
          <p:nvPr/>
        </p:nvSpPr>
        <p:spPr>
          <a:xfrm>
            <a:off x="685800" y="2209800"/>
            <a:ext cx="1371595" cy="106733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P=80</a:t>
            </a:r>
          </a:p>
          <a:p>
            <a:pPr algn="ctr"/>
            <a:r>
              <a:rPr lang="en-US" dirty="0"/>
              <a:t>Q=70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6F932C60-991D-4C7E-AB1C-2E5B1DD2B83C}"/>
              </a:ext>
            </a:extLst>
          </p:cNvPr>
          <p:cNvCxnSpPr/>
          <p:nvPr/>
        </p:nvCxnSpPr>
        <p:spPr>
          <a:xfrm>
            <a:off x="2172478" y="2870321"/>
            <a:ext cx="118032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amond 26">
            <a:extLst>
              <a:ext uri="{FF2B5EF4-FFF2-40B4-BE49-F238E27FC236}">
                <a16:creationId xmlns:a16="http://schemas.microsoft.com/office/drawing/2014/main" xmlns="" id="{5495F1A2-9049-4271-9782-58AF3A7F05EA}"/>
              </a:ext>
            </a:extLst>
          </p:cNvPr>
          <p:cNvSpPr/>
          <p:nvPr/>
        </p:nvSpPr>
        <p:spPr>
          <a:xfrm>
            <a:off x="3458143" y="4419600"/>
            <a:ext cx="2028257" cy="920875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P&gt;100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7D5A791-1B03-48C4-98FF-A8DEA9D97EF4}"/>
              </a:ext>
            </a:extLst>
          </p:cNvPr>
          <p:cNvSpPr txBox="1"/>
          <p:nvPr/>
        </p:nvSpPr>
        <p:spPr>
          <a:xfrm>
            <a:off x="6400799" y="5257800"/>
            <a:ext cx="16001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Print “P is Greater”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xmlns="" id="{AC1DE9B0-7CA4-48BF-9261-1CD6BA354066}"/>
              </a:ext>
            </a:extLst>
          </p:cNvPr>
          <p:cNvCxnSpPr>
            <a:cxnSpLocks/>
          </p:cNvCxnSpPr>
          <p:nvPr/>
        </p:nvCxnSpPr>
        <p:spPr>
          <a:xfrm>
            <a:off x="4519328" y="5486400"/>
            <a:ext cx="1881472" cy="117774"/>
          </a:xfrm>
          <a:prstGeom prst="bentConnector3">
            <a:avLst>
              <a:gd name="adj1" fmla="val 40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xmlns="" id="{74D13639-131C-49C8-8CD5-CC9FDDC452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90812" y="5873977"/>
            <a:ext cx="4419588" cy="145822"/>
          </a:xfrm>
          <a:prstGeom prst="bentConnector3">
            <a:avLst>
              <a:gd name="adj1" fmla="val 17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xmlns="" id="{E44DF124-DC63-41D9-AA88-284E9042428F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2031941" y="4880038"/>
            <a:ext cx="1426202" cy="579794"/>
          </a:xfrm>
          <a:prstGeom prst="bentConnector3">
            <a:avLst>
              <a:gd name="adj1" fmla="val 10103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F95333A5-65DD-4707-9A49-5BFD2859DDAF}"/>
              </a:ext>
            </a:extLst>
          </p:cNvPr>
          <p:cNvCxnSpPr>
            <a:cxnSpLocks/>
          </p:cNvCxnSpPr>
          <p:nvPr/>
        </p:nvCxnSpPr>
        <p:spPr>
          <a:xfrm>
            <a:off x="4419601" y="2361666"/>
            <a:ext cx="0" cy="67963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4219F3A3-7CA8-493D-8DC7-9B9D88E878E4}"/>
              </a:ext>
            </a:extLst>
          </p:cNvPr>
          <p:cNvCxnSpPr>
            <a:cxnSpLocks/>
          </p:cNvCxnSpPr>
          <p:nvPr/>
        </p:nvCxnSpPr>
        <p:spPr>
          <a:xfrm>
            <a:off x="5562600" y="3466322"/>
            <a:ext cx="17907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AF5F139B-F973-468B-B23C-664DEA484D31}"/>
              </a:ext>
            </a:extLst>
          </p:cNvPr>
          <p:cNvCxnSpPr>
            <a:cxnSpLocks/>
          </p:cNvCxnSpPr>
          <p:nvPr/>
        </p:nvCxnSpPr>
        <p:spPr>
          <a:xfrm>
            <a:off x="7333861" y="3447661"/>
            <a:ext cx="0" cy="533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55BEE8C2-323C-4536-924B-3F67042CA723}"/>
              </a:ext>
            </a:extLst>
          </p:cNvPr>
          <p:cNvCxnSpPr>
            <a:cxnSpLocks/>
          </p:cNvCxnSpPr>
          <p:nvPr/>
        </p:nvCxnSpPr>
        <p:spPr>
          <a:xfrm>
            <a:off x="7353300" y="4419600"/>
            <a:ext cx="0" cy="457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68BACD1D-D778-4884-A8E9-E996672C3C23}"/>
              </a:ext>
            </a:extLst>
          </p:cNvPr>
          <p:cNvCxnSpPr>
            <a:cxnSpLocks/>
          </p:cNvCxnSpPr>
          <p:nvPr/>
        </p:nvCxnSpPr>
        <p:spPr>
          <a:xfrm>
            <a:off x="5621693" y="4875244"/>
            <a:ext cx="17907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9C0528C0-014B-4D1A-8139-B1DB170CA3DB}"/>
              </a:ext>
            </a:extLst>
          </p:cNvPr>
          <p:cNvCxnSpPr>
            <a:cxnSpLocks/>
          </p:cNvCxnSpPr>
          <p:nvPr/>
        </p:nvCxnSpPr>
        <p:spPr>
          <a:xfrm>
            <a:off x="2031940" y="4875244"/>
            <a:ext cx="142620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11D5FF9A-4ECE-481F-A00F-2DAB9E03358D}"/>
              </a:ext>
            </a:extLst>
          </p:cNvPr>
          <p:cNvCxnSpPr>
            <a:cxnSpLocks/>
          </p:cNvCxnSpPr>
          <p:nvPr/>
        </p:nvCxnSpPr>
        <p:spPr>
          <a:xfrm flipH="1">
            <a:off x="2005786" y="4886927"/>
            <a:ext cx="12736" cy="53558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61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27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6AE9B2-C18A-4AAA-92A0-695ED56E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Path 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9BABCE9-0200-4217-9F2D-0E708622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15. Structure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0779ECE-3CBE-4D78-BEA9-23A30BB0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E788763-6BE8-43D6-B4EA-0F401DDC1247}"/>
              </a:ext>
            </a:extLst>
          </p:cNvPr>
          <p:cNvSpPr/>
          <p:nvPr/>
        </p:nvSpPr>
        <p:spPr>
          <a:xfrm>
            <a:off x="457200" y="1828800"/>
            <a:ext cx="7848611" cy="45275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3D02345-7575-4B04-8DB5-B7B87696BB83}"/>
              </a:ext>
            </a:extLst>
          </p:cNvPr>
          <p:cNvSpPr txBox="1"/>
          <p:nvPr/>
        </p:nvSpPr>
        <p:spPr>
          <a:xfrm>
            <a:off x="3657600" y="1992868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 P, Q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A41F946-F825-4E0D-A223-0DC811F7F946}"/>
              </a:ext>
            </a:extLst>
          </p:cNvPr>
          <p:cNvSpPr txBox="1"/>
          <p:nvPr/>
        </p:nvSpPr>
        <p:spPr>
          <a:xfrm>
            <a:off x="6610383" y="4050268"/>
            <a:ext cx="16001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Print “large C”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xmlns="" id="{611F77B4-2E01-4713-BD6E-11DB242A4774}"/>
              </a:ext>
            </a:extLst>
          </p:cNvPr>
          <p:cNvSpPr/>
          <p:nvPr/>
        </p:nvSpPr>
        <p:spPr>
          <a:xfrm>
            <a:off x="3200400" y="3048000"/>
            <a:ext cx="2352109" cy="920875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P+Q</a:t>
            </a:r>
            <a:r>
              <a:rPr lang="en-US">
                <a:solidFill>
                  <a:schemeClr val="tx1"/>
                </a:solidFill>
              </a:rPr>
              <a:t>&gt;100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xmlns="" id="{0F30B1F3-0647-4F75-A888-E9D166A6C4CD}"/>
              </a:ext>
            </a:extLst>
          </p:cNvPr>
          <p:cNvSpPr/>
          <p:nvPr/>
        </p:nvSpPr>
        <p:spPr>
          <a:xfrm>
            <a:off x="1219200" y="5486400"/>
            <a:ext cx="1447800" cy="532866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134D69BE-F016-4F97-8D02-6E39DEB7F807}"/>
              </a:ext>
            </a:extLst>
          </p:cNvPr>
          <p:cNvCxnSpPr>
            <a:cxnSpLocks/>
          </p:cNvCxnSpPr>
          <p:nvPr/>
        </p:nvCxnSpPr>
        <p:spPr>
          <a:xfrm>
            <a:off x="4419600" y="3962400"/>
            <a:ext cx="0" cy="552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xmlns="" id="{3F4083AE-490B-49B8-8AF9-7806AF51D0C9}"/>
              </a:ext>
            </a:extLst>
          </p:cNvPr>
          <p:cNvCxnSpPr>
            <a:cxnSpLocks/>
          </p:cNvCxnSpPr>
          <p:nvPr/>
        </p:nvCxnSpPr>
        <p:spPr>
          <a:xfrm>
            <a:off x="5562600" y="3505200"/>
            <a:ext cx="1790700" cy="463778"/>
          </a:xfrm>
          <a:prstGeom prst="bentConnector3">
            <a:avLst>
              <a:gd name="adj1" fmla="val 10002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xmlns="" id="{F45625F6-1D3B-421B-8D4F-D11F34786B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86400" y="4514971"/>
            <a:ext cx="1828800" cy="361828"/>
          </a:xfrm>
          <a:prstGeom prst="bentConnector3">
            <a:avLst>
              <a:gd name="adj1" fmla="val -102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2CBED9F-7107-44F9-8255-4C10160FBFDB}"/>
              </a:ext>
            </a:extLst>
          </p:cNvPr>
          <p:cNvSpPr txBox="1"/>
          <p:nvPr/>
        </p:nvSpPr>
        <p:spPr>
          <a:xfrm>
            <a:off x="5424973" y="4117529"/>
            <a:ext cx="59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01EBD771-D975-41CB-822E-168E3A53245C}"/>
              </a:ext>
            </a:extLst>
          </p:cNvPr>
          <p:cNvCxnSpPr>
            <a:cxnSpLocks/>
          </p:cNvCxnSpPr>
          <p:nvPr/>
        </p:nvCxnSpPr>
        <p:spPr>
          <a:xfrm>
            <a:off x="4378390" y="2362200"/>
            <a:ext cx="0" cy="6790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xmlns="" id="{EE297D97-67A1-4335-9660-30CC89A141B6}"/>
              </a:ext>
            </a:extLst>
          </p:cNvPr>
          <p:cNvSpPr/>
          <p:nvPr/>
        </p:nvSpPr>
        <p:spPr>
          <a:xfrm>
            <a:off x="685800" y="2209800"/>
            <a:ext cx="1371595" cy="106733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P=80</a:t>
            </a:r>
          </a:p>
          <a:p>
            <a:pPr algn="ctr"/>
            <a:r>
              <a:rPr lang="en-US" dirty="0"/>
              <a:t>Q=10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6F932C60-991D-4C7E-AB1C-2E5B1DD2B83C}"/>
              </a:ext>
            </a:extLst>
          </p:cNvPr>
          <p:cNvCxnSpPr/>
          <p:nvPr/>
        </p:nvCxnSpPr>
        <p:spPr>
          <a:xfrm>
            <a:off x="2172478" y="2870321"/>
            <a:ext cx="118032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amond 26">
            <a:extLst>
              <a:ext uri="{FF2B5EF4-FFF2-40B4-BE49-F238E27FC236}">
                <a16:creationId xmlns:a16="http://schemas.microsoft.com/office/drawing/2014/main" xmlns="" id="{5495F1A2-9049-4271-9782-58AF3A7F05EA}"/>
              </a:ext>
            </a:extLst>
          </p:cNvPr>
          <p:cNvSpPr/>
          <p:nvPr/>
        </p:nvSpPr>
        <p:spPr>
          <a:xfrm>
            <a:off x="3458143" y="4419600"/>
            <a:ext cx="2028257" cy="920875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P&gt;100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7D5A791-1B03-48C4-98FF-A8DEA9D97EF4}"/>
              </a:ext>
            </a:extLst>
          </p:cNvPr>
          <p:cNvSpPr txBox="1"/>
          <p:nvPr/>
        </p:nvSpPr>
        <p:spPr>
          <a:xfrm>
            <a:off x="6400799" y="5257800"/>
            <a:ext cx="16001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Print “P is Greater”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xmlns="" id="{AC1DE9B0-7CA4-48BF-9261-1CD6BA354066}"/>
              </a:ext>
            </a:extLst>
          </p:cNvPr>
          <p:cNvCxnSpPr>
            <a:cxnSpLocks/>
          </p:cNvCxnSpPr>
          <p:nvPr/>
        </p:nvCxnSpPr>
        <p:spPr>
          <a:xfrm>
            <a:off x="4519328" y="5486400"/>
            <a:ext cx="1881472" cy="117774"/>
          </a:xfrm>
          <a:prstGeom prst="bentConnector3">
            <a:avLst>
              <a:gd name="adj1" fmla="val 40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xmlns="" id="{74D13639-131C-49C8-8CD5-CC9FDDC452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90812" y="5873977"/>
            <a:ext cx="4419588" cy="145822"/>
          </a:xfrm>
          <a:prstGeom prst="bentConnector3">
            <a:avLst>
              <a:gd name="adj1" fmla="val 17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xmlns="" id="{E44DF124-DC63-41D9-AA88-284E9042428F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2031941" y="4880038"/>
            <a:ext cx="1426202" cy="579794"/>
          </a:xfrm>
          <a:prstGeom prst="bentConnector3">
            <a:avLst>
              <a:gd name="adj1" fmla="val 10103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F95333A5-65DD-4707-9A49-5BFD2859DDAF}"/>
              </a:ext>
            </a:extLst>
          </p:cNvPr>
          <p:cNvCxnSpPr>
            <a:cxnSpLocks/>
          </p:cNvCxnSpPr>
          <p:nvPr/>
        </p:nvCxnSpPr>
        <p:spPr>
          <a:xfrm>
            <a:off x="4419601" y="2361666"/>
            <a:ext cx="0" cy="67963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4219F3A3-7CA8-493D-8DC7-9B9D88E878E4}"/>
              </a:ext>
            </a:extLst>
          </p:cNvPr>
          <p:cNvCxnSpPr>
            <a:cxnSpLocks/>
          </p:cNvCxnSpPr>
          <p:nvPr/>
        </p:nvCxnSpPr>
        <p:spPr>
          <a:xfrm>
            <a:off x="5562600" y="3466322"/>
            <a:ext cx="17907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AF5F139B-F973-468B-B23C-664DEA484D31}"/>
              </a:ext>
            </a:extLst>
          </p:cNvPr>
          <p:cNvCxnSpPr>
            <a:cxnSpLocks/>
          </p:cNvCxnSpPr>
          <p:nvPr/>
        </p:nvCxnSpPr>
        <p:spPr>
          <a:xfrm>
            <a:off x="7333861" y="3447661"/>
            <a:ext cx="0" cy="533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55BEE8C2-323C-4536-924B-3F67042CA723}"/>
              </a:ext>
            </a:extLst>
          </p:cNvPr>
          <p:cNvCxnSpPr>
            <a:cxnSpLocks/>
          </p:cNvCxnSpPr>
          <p:nvPr/>
        </p:nvCxnSpPr>
        <p:spPr>
          <a:xfrm>
            <a:off x="7353300" y="4419600"/>
            <a:ext cx="0" cy="457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68BACD1D-D778-4884-A8E9-E996672C3C23}"/>
              </a:ext>
            </a:extLst>
          </p:cNvPr>
          <p:cNvCxnSpPr>
            <a:cxnSpLocks/>
          </p:cNvCxnSpPr>
          <p:nvPr/>
        </p:nvCxnSpPr>
        <p:spPr>
          <a:xfrm>
            <a:off x="5621693" y="4875244"/>
            <a:ext cx="17907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9C0528C0-014B-4D1A-8139-B1DB170CA3DB}"/>
              </a:ext>
            </a:extLst>
          </p:cNvPr>
          <p:cNvCxnSpPr>
            <a:cxnSpLocks/>
          </p:cNvCxnSpPr>
          <p:nvPr/>
        </p:nvCxnSpPr>
        <p:spPr>
          <a:xfrm>
            <a:off x="2031940" y="4875244"/>
            <a:ext cx="142620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11D5FF9A-4ECE-481F-A00F-2DAB9E03358D}"/>
              </a:ext>
            </a:extLst>
          </p:cNvPr>
          <p:cNvCxnSpPr>
            <a:cxnSpLocks/>
          </p:cNvCxnSpPr>
          <p:nvPr/>
        </p:nvCxnSpPr>
        <p:spPr>
          <a:xfrm flipH="1">
            <a:off x="2005786" y="4886927"/>
            <a:ext cx="12736" cy="53558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27" grpId="0" animBg="1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B261D9-BA41-4650-9AD6-3AE4EC69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Testing Type Comparison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CD8A541D-B8A5-4AD9-B7C0-867CCA8A4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7752" y="2286000"/>
            <a:ext cx="1761905" cy="257142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CFDBFDB-47BE-45AA-90B9-6F7E2AE1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15. Structure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EABA3E3-504B-4DC4-88CF-120D97C55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60B2A1B-B057-4A21-A5FF-759ED2D3E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285" y="2314572"/>
            <a:ext cx="1771429" cy="2542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F827A8E-2F95-45FB-92BA-CEF45400A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0243" y="2286000"/>
            <a:ext cx="1733333" cy="25333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9CCFC60-AE7B-43FB-82C6-4D92B77874CD}"/>
              </a:ext>
            </a:extLst>
          </p:cNvPr>
          <p:cNvSpPr txBox="1"/>
          <p:nvPr/>
        </p:nvSpPr>
        <p:spPr>
          <a:xfrm>
            <a:off x="1076495" y="4953000"/>
            <a:ext cx="1361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Statement Testing</a:t>
            </a:r>
          </a:p>
          <a:p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DFF3AB5-A564-4403-A547-3DC2106AF4B0}"/>
              </a:ext>
            </a:extLst>
          </p:cNvPr>
          <p:cNvSpPr txBox="1"/>
          <p:nvPr/>
        </p:nvSpPr>
        <p:spPr>
          <a:xfrm>
            <a:off x="3819695" y="4946598"/>
            <a:ext cx="1361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Decision Testing</a:t>
            </a:r>
          </a:p>
          <a:p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220BEC4-8216-4670-828B-CC34AE9DA69F}"/>
              </a:ext>
            </a:extLst>
          </p:cNvPr>
          <p:cNvSpPr txBox="1"/>
          <p:nvPr/>
        </p:nvSpPr>
        <p:spPr>
          <a:xfrm>
            <a:off x="6791495" y="4953000"/>
            <a:ext cx="1361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Path Testing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842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006BBF-D981-4E0B-90DC-3C6D04C2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B246208A-D55D-4B0E-A243-A4081CBCA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771" y="3105400"/>
            <a:ext cx="1371429" cy="2000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E22DED8-318C-4DFE-9A11-CC4FDE06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15. Structure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9882032-6041-4B45-B6BB-055708FE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DBDA9B73-6D5D-4349-95D3-730A54992EDF}"/>
              </a:ext>
            </a:extLst>
          </p:cNvPr>
          <p:cNvGrpSpPr/>
          <p:nvPr/>
        </p:nvGrpSpPr>
        <p:grpSpPr>
          <a:xfrm>
            <a:off x="762000" y="3091404"/>
            <a:ext cx="1447800" cy="2849219"/>
            <a:chOff x="762000" y="3091404"/>
            <a:chExt cx="1447800" cy="284921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CE830CAE-B469-4B38-BD4F-290959FEA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000" y="3091404"/>
              <a:ext cx="1361905" cy="198095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09933AE2-291F-4E8F-A22C-98A0D53E9065}"/>
                </a:ext>
              </a:extLst>
            </p:cNvPr>
            <p:cNvSpPr txBox="1"/>
            <p:nvPr/>
          </p:nvSpPr>
          <p:spPr>
            <a:xfrm>
              <a:off x="847895" y="5232737"/>
              <a:ext cx="13619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Statement Testing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7A8BEF0-5DE7-41CE-B445-0278410E5F52}"/>
              </a:ext>
            </a:extLst>
          </p:cNvPr>
          <p:cNvGrpSpPr/>
          <p:nvPr/>
        </p:nvGrpSpPr>
        <p:grpSpPr>
          <a:xfrm>
            <a:off x="5038895" y="3090291"/>
            <a:ext cx="1361905" cy="2850332"/>
            <a:chOff x="5038895" y="3090291"/>
            <a:chExt cx="1361905" cy="28503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76F8E083-3003-4C73-8481-199460698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38895" y="3090291"/>
              <a:ext cx="1361905" cy="199047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4C26494C-29FD-4D71-9E45-6035BA659A3F}"/>
                </a:ext>
              </a:extLst>
            </p:cNvPr>
            <p:cNvSpPr txBox="1"/>
            <p:nvPr/>
          </p:nvSpPr>
          <p:spPr>
            <a:xfrm>
              <a:off x="5038895" y="5232737"/>
              <a:ext cx="13619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Condition Testing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ABAB9F5-9BAB-4B08-8976-3C60177CEC80}"/>
              </a:ext>
            </a:extLst>
          </p:cNvPr>
          <p:cNvGrpSpPr/>
          <p:nvPr/>
        </p:nvGrpSpPr>
        <p:grpSpPr>
          <a:xfrm>
            <a:off x="7029619" y="3086739"/>
            <a:ext cx="1428581" cy="2850459"/>
            <a:chOff x="7029619" y="3086739"/>
            <a:chExt cx="1428581" cy="285045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6DA5A69D-6812-446B-A7BA-81B8A54BA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29619" y="3086739"/>
              <a:ext cx="1352381" cy="2000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2494DF0F-F2F7-451C-8F05-A298EDFC8526}"/>
                </a:ext>
              </a:extLst>
            </p:cNvPr>
            <p:cNvSpPr txBox="1"/>
            <p:nvPr/>
          </p:nvSpPr>
          <p:spPr>
            <a:xfrm>
              <a:off x="7096295" y="5229312"/>
              <a:ext cx="13619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Path Testing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F2AA924-A48C-482E-91CA-A6139AECA69E}"/>
              </a:ext>
            </a:extLst>
          </p:cNvPr>
          <p:cNvSpPr txBox="1"/>
          <p:nvPr/>
        </p:nvSpPr>
        <p:spPr>
          <a:xfrm>
            <a:off x="2971800" y="5232737"/>
            <a:ext cx="1361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Decision Testing</a:t>
            </a:r>
          </a:p>
          <a:p>
            <a:endParaRPr lang="en-US" sz="20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AE015790-3630-4B15-A2A3-A33A1D90ADA9}"/>
              </a:ext>
            </a:extLst>
          </p:cNvPr>
          <p:cNvSpPr/>
          <p:nvPr/>
        </p:nvSpPr>
        <p:spPr>
          <a:xfrm>
            <a:off x="2438400" y="1447800"/>
            <a:ext cx="5029200" cy="81991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Structure Testing Types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11B0727E-7EB5-4E36-87EE-805095A9B420}"/>
              </a:ext>
            </a:extLst>
          </p:cNvPr>
          <p:cNvCxnSpPr/>
          <p:nvPr/>
        </p:nvCxnSpPr>
        <p:spPr>
          <a:xfrm>
            <a:off x="4876800" y="2286000"/>
            <a:ext cx="0" cy="32943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D655D1D-AE29-461C-B607-BAC460762FF1}"/>
              </a:ext>
            </a:extLst>
          </p:cNvPr>
          <p:cNvCxnSpPr>
            <a:cxnSpLocks/>
          </p:cNvCxnSpPr>
          <p:nvPr/>
        </p:nvCxnSpPr>
        <p:spPr>
          <a:xfrm>
            <a:off x="1524000" y="2615433"/>
            <a:ext cx="62484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9469108A-58CA-4AC7-A016-C833491BE6D5}"/>
              </a:ext>
            </a:extLst>
          </p:cNvPr>
          <p:cNvCxnSpPr/>
          <p:nvPr/>
        </p:nvCxnSpPr>
        <p:spPr>
          <a:xfrm>
            <a:off x="1542661" y="2615433"/>
            <a:ext cx="0" cy="47130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BBC613E9-E5D3-41B7-BF0A-662888DB39C3}"/>
              </a:ext>
            </a:extLst>
          </p:cNvPr>
          <p:cNvCxnSpPr/>
          <p:nvPr/>
        </p:nvCxnSpPr>
        <p:spPr>
          <a:xfrm>
            <a:off x="3581400" y="2590800"/>
            <a:ext cx="0" cy="47130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DA83F72D-5989-4E11-B807-E381E15B836A}"/>
              </a:ext>
            </a:extLst>
          </p:cNvPr>
          <p:cNvCxnSpPr/>
          <p:nvPr/>
        </p:nvCxnSpPr>
        <p:spPr>
          <a:xfrm>
            <a:off x="5715000" y="2590800"/>
            <a:ext cx="0" cy="47130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F91E391B-5B49-446A-891B-51BC123B8C64}"/>
              </a:ext>
            </a:extLst>
          </p:cNvPr>
          <p:cNvCxnSpPr/>
          <p:nvPr/>
        </p:nvCxnSpPr>
        <p:spPr>
          <a:xfrm>
            <a:off x="7753739" y="2609461"/>
            <a:ext cx="0" cy="47130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13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D57C4-F1E3-4220-97DA-57AAF453E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9C89E2-D51F-4591-8CC1-A0F10957A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cty</a:t>
            </a:r>
            <a:r>
              <a:rPr lang="en-US" dirty="0"/>
              <a:t> FSOFT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6672098-B008-4EB5-AA2F-98E85869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15. Structure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4021A39-A0C7-4AF5-9285-9489F7C3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3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4198C7-9485-491D-8DD5-3355157D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F3EE2FB-1E98-409E-9595-9090C9AE9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15. Structure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00ED931-B56C-4363-AD1C-7E0B54D9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848DC30E-9B02-4656-A33A-E39685A57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3755501"/>
              </p:ext>
            </p:extLst>
          </p:nvPr>
        </p:nvGraphicFramePr>
        <p:xfrm>
          <a:off x="152400" y="1676400"/>
          <a:ext cx="77724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83B872A-31B0-4760-9099-41A3085D0C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8267" y="3733800"/>
            <a:ext cx="4133333" cy="262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1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3F457F-E667-4768-B4A2-1ABC00E6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Testing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B931B5-E5B2-41B4-A14B-169A929E1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13715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Testing of the </a:t>
            </a:r>
            <a:r>
              <a:rPr lang="en-US" sz="4000" b="1" dirty="0"/>
              <a:t>STRUCTURE</a:t>
            </a:r>
            <a:r>
              <a:rPr lang="en-US" sz="4000" dirty="0"/>
              <a:t> of the system or component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C3A78AD-320E-414F-AC0A-8C8FE542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15. Structure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498D206-DBA2-47FB-93AE-F45D3D753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4A69A44-13FD-4DDE-8793-002807583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505200"/>
            <a:ext cx="3352800" cy="23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8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3F457F-E667-4768-B4A2-1ABC00E6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Testing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B931B5-E5B2-41B4-A14B-169A929E1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13715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Testing </a:t>
            </a:r>
            <a:r>
              <a:rPr lang="en-US" sz="4000" b="1" dirty="0"/>
              <a:t>what is happening</a:t>
            </a:r>
            <a:r>
              <a:rPr lang="en-US" sz="4000" dirty="0"/>
              <a:t> “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INSIDE</a:t>
            </a:r>
            <a:r>
              <a:rPr lang="en-US" sz="4000" dirty="0"/>
              <a:t> the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SYSTEM</a:t>
            </a:r>
            <a:r>
              <a:rPr lang="en-US" sz="4000" b="1" dirty="0"/>
              <a:t> /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APPLICATION</a:t>
            </a:r>
            <a:r>
              <a:rPr lang="en-US" sz="4000" dirty="0"/>
              <a:t>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C3A78AD-320E-414F-AC0A-8C8FE542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15. Structure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498D206-DBA2-47FB-93AE-F45D3D753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62D79E5-B7EB-402E-8EED-302AD4495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05" y="3539038"/>
            <a:ext cx="7876190" cy="2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9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3F457F-E667-4768-B4A2-1ABC00E6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Testing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B931B5-E5B2-41B4-A14B-169A929E1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1371599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4000" dirty="0"/>
              <a:t>The </a:t>
            </a:r>
            <a:r>
              <a:rPr lang="en-US" sz="4000" b="1" dirty="0"/>
              <a:t>TESTERS </a:t>
            </a:r>
            <a:r>
              <a:rPr lang="en-US" sz="4000" dirty="0"/>
              <a:t>are required to know about internal implementations of the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CODE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C3A78AD-320E-414F-AC0A-8C8FE542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15. Structure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498D206-DBA2-47FB-93AE-F45D3D753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7F429AF-0114-4B66-A8C9-B86D24CDD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762" y="3315048"/>
            <a:ext cx="6190476" cy="2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3F457F-E667-4768-B4A2-1ABC00E6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Testing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B931B5-E5B2-41B4-A14B-169A929E1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13715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Mostly be performed at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UNIT TEST LEVEL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C3A78AD-320E-414F-AC0A-8C8FE542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15. Structure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498D206-DBA2-47FB-93AE-F45D3D753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9477658-E0C1-4BB0-AF56-7E28340D8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381" y="3362638"/>
            <a:ext cx="4095238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006BBF-D981-4E0B-90DC-3C6D04C2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Testing Types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B246208A-D55D-4B0E-A243-A4081CBCA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5771" y="2495800"/>
            <a:ext cx="1371429" cy="2000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E22DED8-318C-4DFE-9A11-CC4FDE06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15. Structure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9882032-6041-4B45-B6BB-055708FE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51A13386-CAB0-4C43-8F6D-5E3E3803AC7A}"/>
              </a:ext>
            </a:extLst>
          </p:cNvPr>
          <p:cNvGrpSpPr/>
          <p:nvPr/>
        </p:nvGrpSpPr>
        <p:grpSpPr>
          <a:xfrm>
            <a:off x="762000" y="2481804"/>
            <a:ext cx="1447800" cy="3026682"/>
            <a:chOff x="762000" y="2481804"/>
            <a:chExt cx="1447800" cy="302668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CE830CAE-B469-4B38-BD4F-290959FEA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0" y="2481804"/>
              <a:ext cx="1361905" cy="198095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09933AE2-291F-4E8F-A22C-98A0D53E9065}"/>
                </a:ext>
              </a:extLst>
            </p:cNvPr>
            <p:cNvSpPr txBox="1"/>
            <p:nvPr/>
          </p:nvSpPr>
          <p:spPr>
            <a:xfrm>
              <a:off x="847895" y="4800600"/>
              <a:ext cx="13619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Statement Testing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4163823F-81EE-497C-B240-70722F5202C6}"/>
              </a:ext>
            </a:extLst>
          </p:cNvPr>
          <p:cNvGrpSpPr/>
          <p:nvPr/>
        </p:nvGrpSpPr>
        <p:grpSpPr>
          <a:xfrm>
            <a:off x="5038895" y="2480691"/>
            <a:ext cx="1361905" cy="3027795"/>
            <a:chOff x="5038895" y="2480691"/>
            <a:chExt cx="1361905" cy="302779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76F8E083-3003-4C73-8481-199460698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38895" y="2480691"/>
              <a:ext cx="1361905" cy="199047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4C26494C-29FD-4D71-9E45-6035BA659A3F}"/>
                </a:ext>
              </a:extLst>
            </p:cNvPr>
            <p:cNvSpPr txBox="1"/>
            <p:nvPr/>
          </p:nvSpPr>
          <p:spPr>
            <a:xfrm>
              <a:off x="5038895" y="4800600"/>
              <a:ext cx="13619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Condition Testing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CACA4F5-2D3E-486A-A2D9-CBDEDA2C859E}"/>
              </a:ext>
            </a:extLst>
          </p:cNvPr>
          <p:cNvGrpSpPr/>
          <p:nvPr/>
        </p:nvGrpSpPr>
        <p:grpSpPr>
          <a:xfrm>
            <a:off x="7020095" y="2477139"/>
            <a:ext cx="1361905" cy="3027922"/>
            <a:chOff x="7020095" y="2477139"/>
            <a:chExt cx="1361905" cy="302792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6DA5A69D-6812-446B-A7BA-81B8A54BA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619" y="2477139"/>
              <a:ext cx="1352381" cy="2000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2494DF0F-F2F7-451C-8F05-A298EDFC8526}"/>
                </a:ext>
              </a:extLst>
            </p:cNvPr>
            <p:cNvSpPr txBox="1"/>
            <p:nvPr/>
          </p:nvSpPr>
          <p:spPr>
            <a:xfrm>
              <a:off x="7020095" y="4797175"/>
              <a:ext cx="13619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Path Testing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F2AA924-A48C-482E-91CA-A6139AECA69E}"/>
              </a:ext>
            </a:extLst>
          </p:cNvPr>
          <p:cNvSpPr txBox="1"/>
          <p:nvPr/>
        </p:nvSpPr>
        <p:spPr>
          <a:xfrm>
            <a:off x="2895771" y="4876800"/>
            <a:ext cx="1361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Decision Testing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571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6AE9B2-C18A-4AAA-92A0-695ED56E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Statement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86D777-9238-41E9-8996-613437C6B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6682" y="2481804"/>
            <a:ext cx="5385318" cy="18631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Execute </a:t>
            </a:r>
            <a:r>
              <a:rPr lang="en-US" sz="2800" b="1" dirty="0">
                <a:solidFill>
                  <a:schemeClr val="tx2"/>
                </a:solidFill>
              </a:rPr>
              <a:t>EVERY LINE</a:t>
            </a:r>
            <a:r>
              <a:rPr lang="en-US" sz="2800" dirty="0"/>
              <a:t> of code </a:t>
            </a:r>
            <a:r>
              <a:rPr lang="en-US" sz="2800" i="1" dirty="0"/>
              <a:t>(mean all statements in the programs should be executed </a:t>
            </a:r>
            <a:r>
              <a:rPr lang="en-US" sz="2800" b="1" i="1" dirty="0">
                <a:solidFill>
                  <a:schemeClr val="tx2"/>
                </a:solidFill>
              </a:rPr>
              <a:t>AT LEAST ONCE</a:t>
            </a:r>
            <a:r>
              <a:rPr lang="en-US" sz="2800" i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9BABCE9-0200-4217-9F2D-0E708622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15. Structure Testing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0779ECE-3CBE-4D78-BEA9-23A30BB0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E280814-24DB-465B-BE5A-F3FF7F3ECB1F}"/>
              </a:ext>
            </a:extLst>
          </p:cNvPr>
          <p:cNvGrpSpPr/>
          <p:nvPr/>
        </p:nvGrpSpPr>
        <p:grpSpPr>
          <a:xfrm>
            <a:off x="762000" y="2481804"/>
            <a:ext cx="1447800" cy="3026682"/>
            <a:chOff x="762000" y="2481804"/>
            <a:chExt cx="1447800" cy="30266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E4B14268-326F-4DA0-AAB6-748C2F22C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000" y="2481804"/>
              <a:ext cx="1361905" cy="198095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DB69C460-8623-404F-BDDF-4A68674F47FE}"/>
                </a:ext>
              </a:extLst>
            </p:cNvPr>
            <p:cNvSpPr txBox="1"/>
            <p:nvPr/>
          </p:nvSpPr>
          <p:spPr>
            <a:xfrm>
              <a:off x="847895" y="4800600"/>
              <a:ext cx="13619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Statement 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59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9970</TotalTime>
  <Words>2055</Words>
  <Application>Microsoft Macintosh PowerPoint</Application>
  <PresentationFormat>On-screen Show (4:3)</PresentationFormat>
  <Paragraphs>325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Times New Roman</vt:lpstr>
      <vt:lpstr>Wingdings</vt:lpstr>
      <vt:lpstr>Wingdings 2</vt:lpstr>
      <vt:lpstr>Arial</vt:lpstr>
      <vt:lpstr>Flow</vt:lpstr>
      <vt:lpstr>PowerPoint Presentation</vt:lpstr>
      <vt:lpstr>Learning Goals</vt:lpstr>
      <vt:lpstr>Content</vt:lpstr>
      <vt:lpstr>Structure Testing - Overview</vt:lpstr>
      <vt:lpstr>Structure Testing - Overview</vt:lpstr>
      <vt:lpstr>Structure Testing - Overview</vt:lpstr>
      <vt:lpstr>Structure Testing - Overview</vt:lpstr>
      <vt:lpstr>Structure Testing Types</vt:lpstr>
      <vt:lpstr>1. Statement Testing</vt:lpstr>
      <vt:lpstr>1. Statement Testing</vt:lpstr>
      <vt:lpstr>1. Statement Testing</vt:lpstr>
      <vt:lpstr>2. Decision (Branch) Testing</vt:lpstr>
      <vt:lpstr>2. Decision (Branch) Testing</vt:lpstr>
      <vt:lpstr>3. Condition Testing</vt:lpstr>
      <vt:lpstr>3. Condition Testing</vt:lpstr>
      <vt:lpstr>3. Condition Testing</vt:lpstr>
      <vt:lpstr>Decision &amp; Condition Testing</vt:lpstr>
      <vt:lpstr>Decision &amp; Condition Testing</vt:lpstr>
      <vt:lpstr>3. Path Testing</vt:lpstr>
      <vt:lpstr>3. Path Testing</vt:lpstr>
      <vt:lpstr>3. Path Testing</vt:lpstr>
      <vt:lpstr>3. Path Testing</vt:lpstr>
      <vt:lpstr>3. Path Testing</vt:lpstr>
      <vt:lpstr>3. Path Testing</vt:lpstr>
      <vt:lpstr>3. Path Testing</vt:lpstr>
      <vt:lpstr>Structure Testing Type Comparison</vt:lpstr>
      <vt:lpstr>Summary</vt:lpstr>
      <vt:lpstr>Tài liệu tham khảo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</dc:title>
  <dc:creator>admin</dc:creator>
  <cp:lastModifiedBy>Microsoft Office User</cp:lastModifiedBy>
  <cp:revision>748</cp:revision>
  <dcterms:created xsi:type="dcterms:W3CDTF">2006-08-16T00:00:00Z</dcterms:created>
  <dcterms:modified xsi:type="dcterms:W3CDTF">2019-11-14T09:38:01Z</dcterms:modified>
</cp:coreProperties>
</file>