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56" r:id="rId3"/>
    <p:sldId id="259" r:id="rId4"/>
    <p:sldId id="357" r:id="rId5"/>
    <p:sldId id="359" r:id="rId6"/>
    <p:sldId id="361" r:id="rId7"/>
    <p:sldId id="362" r:id="rId8"/>
    <p:sldId id="363" r:id="rId9"/>
    <p:sldId id="360" r:id="rId10"/>
    <p:sldId id="364" r:id="rId11"/>
    <p:sldId id="365" r:id="rId12"/>
    <p:sldId id="366" r:id="rId13"/>
    <p:sldId id="367" r:id="rId14"/>
    <p:sldId id="33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A29"/>
    <a:srgbClr val="FDE7FA"/>
    <a:srgbClr val="D08D06"/>
    <a:srgbClr val="C11563"/>
    <a:srgbClr val="B71F2A"/>
    <a:srgbClr val="945273"/>
    <a:srgbClr val="C39113"/>
    <a:srgbClr val="361215"/>
    <a:srgbClr val="97583F"/>
    <a:srgbClr val="9A4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67589" autoAdjust="0"/>
  </p:normalViewPr>
  <p:slideViewPr>
    <p:cSldViewPr>
      <p:cViewPr varScale="1">
        <p:scale>
          <a:sx n="62" d="100"/>
          <a:sy n="62" d="100"/>
        </p:scale>
        <p:origin x="2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532"/>
    </p:cViewPr>
  </p:sorterViewPr>
  <p:notesViewPr>
    <p:cSldViewPr>
      <p:cViewPr varScale="1">
        <p:scale>
          <a:sx n="54" d="100"/>
          <a:sy n="54" d="100"/>
        </p:scale>
        <p:origin x="-283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F15E1-977A-42CB-88BA-732C8D4BE1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B3D3A-F584-4B26-A9BE-A8DC0D6494DF}">
      <dgm:prSet phldrT="[Text]" custT="1"/>
      <dgm:spPr/>
      <dgm:t>
        <a:bodyPr/>
        <a:lstStyle/>
        <a:p>
          <a:pPr algn="l"/>
          <a:r>
            <a:rPr lang="en-US" sz="2800" dirty="0"/>
            <a:t>1. Testing related to changes</a:t>
          </a:r>
        </a:p>
      </dgm:t>
    </dgm:pt>
    <dgm:pt modelId="{A20F56EB-F46E-4001-A9DC-72AC7FF0FEAE}" type="parTrans" cxnId="{71E83231-FB21-48FF-AF0B-9E9A0F136280}">
      <dgm:prSet/>
      <dgm:spPr/>
      <dgm:t>
        <a:bodyPr/>
        <a:lstStyle/>
        <a:p>
          <a:endParaRPr lang="en-US"/>
        </a:p>
      </dgm:t>
    </dgm:pt>
    <dgm:pt modelId="{21C2E291-C698-456A-976C-74A021850646}" type="sibTrans" cxnId="{71E83231-FB21-48FF-AF0B-9E9A0F136280}">
      <dgm:prSet/>
      <dgm:spPr/>
      <dgm:t>
        <a:bodyPr/>
        <a:lstStyle/>
        <a:p>
          <a:endParaRPr lang="en-US"/>
        </a:p>
      </dgm:t>
    </dgm:pt>
    <dgm:pt modelId="{AFB37450-FF48-49A6-80E2-5ABFD4B9E160}">
      <dgm:prSet phldrT="[Text]" custT="1"/>
      <dgm:spPr/>
      <dgm:t>
        <a:bodyPr/>
        <a:lstStyle/>
        <a:p>
          <a:pPr algn="l"/>
          <a:r>
            <a:rPr lang="en-US" sz="2800" dirty="0"/>
            <a:t>2. Confirm testing (Re-testing)</a:t>
          </a:r>
        </a:p>
      </dgm:t>
    </dgm:pt>
    <dgm:pt modelId="{DC38D442-8620-4FFD-B966-899E9D26E7DB}" type="parTrans" cxnId="{A029A42E-D2C6-42B1-B431-BBC2077EE769}">
      <dgm:prSet/>
      <dgm:spPr/>
      <dgm:t>
        <a:bodyPr/>
        <a:lstStyle/>
        <a:p>
          <a:endParaRPr lang="en-US"/>
        </a:p>
      </dgm:t>
    </dgm:pt>
    <dgm:pt modelId="{9A662AE8-A1AF-4484-9CFE-F1D1A1BEC5AC}" type="sibTrans" cxnId="{A029A42E-D2C6-42B1-B431-BBC2077EE769}">
      <dgm:prSet/>
      <dgm:spPr/>
      <dgm:t>
        <a:bodyPr/>
        <a:lstStyle/>
        <a:p>
          <a:endParaRPr lang="en-US"/>
        </a:p>
      </dgm:t>
    </dgm:pt>
    <dgm:pt modelId="{E96450C9-8DDE-4C9C-B0DA-D9964CFBA433}">
      <dgm:prSet phldrT="[Text]"/>
      <dgm:spPr/>
      <dgm:t>
        <a:bodyPr/>
        <a:lstStyle/>
        <a:p>
          <a:pPr algn="l"/>
          <a:r>
            <a:rPr lang="en-US" dirty="0"/>
            <a:t>3. Regression testing</a:t>
          </a:r>
        </a:p>
      </dgm:t>
    </dgm:pt>
    <dgm:pt modelId="{3DD955CB-94AE-4224-8796-85883A64FE34}" type="parTrans" cxnId="{7A90F306-B38A-4FB1-B1CB-3BC17FCE0303}">
      <dgm:prSet/>
      <dgm:spPr/>
      <dgm:t>
        <a:bodyPr/>
        <a:lstStyle/>
        <a:p>
          <a:endParaRPr lang="en-US"/>
        </a:p>
      </dgm:t>
    </dgm:pt>
    <dgm:pt modelId="{CDCC1CD4-322B-4D44-9595-809A1E6760D0}" type="sibTrans" cxnId="{7A90F306-B38A-4FB1-B1CB-3BC17FCE0303}">
      <dgm:prSet/>
      <dgm:spPr/>
      <dgm:t>
        <a:bodyPr/>
        <a:lstStyle/>
        <a:p>
          <a:endParaRPr lang="en-US"/>
        </a:p>
      </dgm:t>
    </dgm:pt>
    <dgm:pt modelId="{3C5211AF-5F7B-43F7-A883-66A422A98129}" type="pres">
      <dgm:prSet presAssocID="{68FF15E1-977A-42CB-88BA-732C8D4BE11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4FD180-C2CB-4AC5-90A7-FEFFABA02883}" type="pres">
      <dgm:prSet presAssocID="{154B3D3A-F584-4B26-A9BE-A8DC0D6494DF}" presName="composite" presStyleCnt="0"/>
      <dgm:spPr/>
    </dgm:pt>
    <dgm:pt modelId="{F8937CCE-4F47-4A95-89E8-AB4466EE3BC6}" type="pres">
      <dgm:prSet presAssocID="{154B3D3A-F584-4B26-A9BE-A8DC0D6494DF}" presName="imgShp" presStyleLbl="fgImgPlace1" presStyleIdx="0" presStyleCnt="3"/>
      <dgm:spPr>
        <a:solidFill>
          <a:srgbClr val="9A433C"/>
        </a:solid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24F0A5-F049-4A54-A417-EF1BA1DC1741}" type="pres">
      <dgm:prSet presAssocID="{154B3D3A-F584-4B26-A9BE-A8DC0D6494D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A9829-C8CC-4CB2-807A-304EE6B55D17}" type="pres">
      <dgm:prSet presAssocID="{21C2E291-C698-456A-976C-74A021850646}" presName="spacing" presStyleCnt="0"/>
      <dgm:spPr/>
    </dgm:pt>
    <dgm:pt modelId="{2BD3DA00-6827-4453-AC76-5AF704292641}" type="pres">
      <dgm:prSet presAssocID="{AFB37450-FF48-49A6-80E2-5ABFD4B9E160}" presName="composite" presStyleCnt="0"/>
      <dgm:spPr/>
    </dgm:pt>
    <dgm:pt modelId="{AFB7D9A9-BA53-44F6-A6BF-1A216FFA229D}" type="pres">
      <dgm:prSet presAssocID="{AFB37450-FF48-49A6-80E2-5ABFD4B9E160}" presName="imgShp" presStyleLbl="fgImgPlace1" presStyleIdx="1" presStyleCnt="3"/>
      <dgm:spPr>
        <a:solidFill>
          <a:srgbClr val="D08D06"/>
        </a:solidFill>
      </dgm:spPr>
    </dgm:pt>
    <dgm:pt modelId="{FFF96DB3-B8BE-41C4-8567-C78D6527BE75}" type="pres">
      <dgm:prSet presAssocID="{AFB37450-FF48-49A6-80E2-5ABFD4B9E16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B0AB3-2DF1-4D9A-8F16-C37C58DB120E}" type="pres">
      <dgm:prSet presAssocID="{9A662AE8-A1AF-4484-9CFE-F1D1A1BEC5AC}" presName="spacing" presStyleCnt="0"/>
      <dgm:spPr/>
    </dgm:pt>
    <dgm:pt modelId="{8B1D39C0-8A79-4DEA-A101-EC505E5AAE85}" type="pres">
      <dgm:prSet presAssocID="{E96450C9-8DDE-4C9C-B0DA-D9964CFBA433}" presName="composite" presStyleCnt="0"/>
      <dgm:spPr/>
    </dgm:pt>
    <dgm:pt modelId="{3BB7460D-054C-4C11-86B1-3F723AAF9D9C}" type="pres">
      <dgm:prSet presAssocID="{E96450C9-8DDE-4C9C-B0DA-D9964CFBA433}" presName="imgShp" presStyleLbl="fgImgPlace1" presStyleIdx="2" presStyleCnt="3"/>
      <dgm:spPr>
        <a:solidFill>
          <a:schemeClr val="accent6"/>
        </a:solidFill>
      </dgm:spPr>
    </dgm:pt>
    <dgm:pt modelId="{9BDCC6FE-4E1D-43EB-9DF5-73A6375899F4}" type="pres">
      <dgm:prSet presAssocID="{E96450C9-8DDE-4C9C-B0DA-D9964CFBA43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83231-FB21-48FF-AF0B-9E9A0F136280}" srcId="{68FF15E1-977A-42CB-88BA-732C8D4BE110}" destId="{154B3D3A-F584-4B26-A9BE-A8DC0D6494DF}" srcOrd="0" destOrd="0" parTransId="{A20F56EB-F46E-4001-A9DC-72AC7FF0FEAE}" sibTransId="{21C2E291-C698-456A-976C-74A021850646}"/>
    <dgm:cxn modelId="{A029A42E-D2C6-42B1-B431-BBC2077EE769}" srcId="{68FF15E1-977A-42CB-88BA-732C8D4BE110}" destId="{AFB37450-FF48-49A6-80E2-5ABFD4B9E160}" srcOrd="1" destOrd="0" parTransId="{DC38D442-8620-4FFD-B966-899E9D26E7DB}" sibTransId="{9A662AE8-A1AF-4484-9CFE-F1D1A1BEC5AC}"/>
    <dgm:cxn modelId="{7A90F306-B38A-4FB1-B1CB-3BC17FCE0303}" srcId="{68FF15E1-977A-42CB-88BA-732C8D4BE110}" destId="{E96450C9-8DDE-4C9C-B0DA-D9964CFBA433}" srcOrd="2" destOrd="0" parTransId="{3DD955CB-94AE-4224-8796-85883A64FE34}" sibTransId="{CDCC1CD4-322B-4D44-9595-809A1E6760D0}"/>
    <dgm:cxn modelId="{91D3B912-D0EA-48D0-AD0F-AC9995C9D279}" type="presOf" srcId="{68FF15E1-977A-42CB-88BA-732C8D4BE110}" destId="{3C5211AF-5F7B-43F7-A883-66A422A98129}" srcOrd="0" destOrd="0" presId="urn:microsoft.com/office/officeart/2005/8/layout/vList3"/>
    <dgm:cxn modelId="{E893BCD8-DC06-46B2-A5D9-D40090BD088E}" type="presOf" srcId="{AFB37450-FF48-49A6-80E2-5ABFD4B9E160}" destId="{FFF96DB3-B8BE-41C4-8567-C78D6527BE75}" srcOrd="0" destOrd="0" presId="urn:microsoft.com/office/officeart/2005/8/layout/vList3"/>
    <dgm:cxn modelId="{2E997A97-D45C-4267-BB10-7765A4363BB5}" type="presOf" srcId="{E96450C9-8DDE-4C9C-B0DA-D9964CFBA433}" destId="{9BDCC6FE-4E1D-43EB-9DF5-73A6375899F4}" srcOrd="0" destOrd="0" presId="urn:microsoft.com/office/officeart/2005/8/layout/vList3"/>
    <dgm:cxn modelId="{DAC769EA-59EB-4989-9BCE-2503DFDBBCBC}" type="presOf" srcId="{154B3D3A-F584-4B26-A9BE-A8DC0D6494DF}" destId="{1E24F0A5-F049-4A54-A417-EF1BA1DC1741}" srcOrd="0" destOrd="0" presId="urn:microsoft.com/office/officeart/2005/8/layout/vList3"/>
    <dgm:cxn modelId="{B1CC858C-F157-4BA5-B964-D247822CBA14}" type="presParOf" srcId="{3C5211AF-5F7B-43F7-A883-66A422A98129}" destId="{994FD180-C2CB-4AC5-90A7-FEFFABA02883}" srcOrd="0" destOrd="0" presId="urn:microsoft.com/office/officeart/2005/8/layout/vList3"/>
    <dgm:cxn modelId="{8347714D-FB08-484A-A69B-B69A87BE7710}" type="presParOf" srcId="{994FD180-C2CB-4AC5-90A7-FEFFABA02883}" destId="{F8937CCE-4F47-4A95-89E8-AB4466EE3BC6}" srcOrd="0" destOrd="0" presId="urn:microsoft.com/office/officeart/2005/8/layout/vList3"/>
    <dgm:cxn modelId="{B718DDBC-6BD3-419B-8836-760D170B68F8}" type="presParOf" srcId="{994FD180-C2CB-4AC5-90A7-FEFFABA02883}" destId="{1E24F0A5-F049-4A54-A417-EF1BA1DC1741}" srcOrd="1" destOrd="0" presId="urn:microsoft.com/office/officeart/2005/8/layout/vList3"/>
    <dgm:cxn modelId="{E14D2F59-FABE-40CA-BA15-663131720339}" type="presParOf" srcId="{3C5211AF-5F7B-43F7-A883-66A422A98129}" destId="{515A9829-C8CC-4CB2-807A-304EE6B55D17}" srcOrd="1" destOrd="0" presId="urn:microsoft.com/office/officeart/2005/8/layout/vList3"/>
    <dgm:cxn modelId="{95B5C6A1-51E6-41BC-A581-DA0C3F1FD7E0}" type="presParOf" srcId="{3C5211AF-5F7B-43F7-A883-66A422A98129}" destId="{2BD3DA00-6827-4453-AC76-5AF704292641}" srcOrd="2" destOrd="0" presId="urn:microsoft.com/office/officeart/2005/8/layout/vList3"/>
    <dgm:cxn modelId="{261FC327-BA93-4E30-9A97-3043B0C9955D}" type="presParOf" srcId="{2BD3DA00-6827-4453-AC76-5AF704292641}" destId="{AFB7D9A9-BA53-44F6-A6BF-1A216FFA229D}" srcOrd="0" destOrd="0" presId="urn:microsoft.com/office/officeart/2005/8/layout/vList3"/>
    <dgm:cxn modelId="{B9884480-A92D-4D6C-A3F3-5287D60B0BE5}" type="presParOf" srcId="{2BD3DA00-6827-4453-AC76-5AF704292641}" destId="{FFF96DB3-B8BE-41C4-8567-C78D6527BE75}" srcOrd="1" destOrd="0" presId="urn:microsoft.com/office/officeart/2005/8/layout/vList3"/>
    <dgm:cxn modelId="{81E21A16-910B-415B-805F-33ED0E4B022A}" type="presParOf" srcId="{3C5211AF-5F7B-43F7-A883-66A422A98129}" destId="{B2CB0AB3-2DF1-4D9A-8F16-C37C58DB120E}" srcOrd="3" destOrd="0" presId="urn:microsoft.com/office/officeart/2005/8/layout/vList3"/>
    <dgm:cxn modelId="{1D2FA41C-7203-4E37-B7AC-597C2D3A1640}" type="presParOf" srcId="{3C5211AF-5F7B-43F7-A883-66A422A98129}" destId="{8B1D39C0-8A79-4DEA-A101-EC505E5AAE85}" srcOrd="4" destOrd="0" presId="urn:microsoft.com/office/officeart/2005/8/layout/vList3"/>
    <dgm:cxn modelId="{154801F7-299E-45AA-A52F-BFBA70FB48D6}" type="presParOf" srcId="{8B1D39C0-8A79-4DEA-A101-EC505E5AAE85}" destId="{3BB7460D-054C-4C11-86B1-3F723AAF9D9C}" srcOrd="0" destOrd="0" presId="urn:microsoft.com/office/officeart/2005/8/layout/vList3"/>
    <dgm:cxn modelId="{CE3C59D9-E76C-44F0-AFF2-25F405730F61}" type="presParOf" srcId="{8B1D39C0-8A79-4DEA-A101-EC505E5AAE85}" destId="{9BDCC6FE-4E1D-43EB-9DF5-73A6375899F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F0A5-F049-4A54-A417-EF1BA1DC1741}">
      <dsp:nvSpPr>
        <dsp:cNvPr id="0" name=""/>
        <dsp:cNvSpPr/>
      </dsp:nvSpPr>
      <dsp:spPr>
        <a:xfrm rot="10800000">
          <a:off x="1501732" y="232"/>
          <a:ext cx="5422011" cy="5441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5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1. Testing related to changes</a:t>
          </a:r>
        </a:p>
      </dsp:txBody>
      <dsp:txXfrm rot="10800000">
        <a:off x="1637770" y="232"/>
        <a:ext cx="5285973" cy="544152"/>
      </dsp:txXfrm>
    </dsp:sp>
    <dsp:sp modelId="{F8937CCE-4F47-4A95-89E8-AB4466EE3BC6}">
      <dsp:nvSpPr>
        <dsp:cNvPr id="0" name=""/>
        <dsp:cNvSpPr/>
      </dsp:nvSpPr>
      <dsp:spPr>
        <a:xfrm>
          <a:off x="1229656" y="232"/>
          <a:ext cx="544152" cy="544152"/>
        </a:xfrm>
        <a:prstGeom prst="ellipse">
          <a:avLst/>
        </a:prstGeom>
        <a:solidFill>
          <a:srgbClr val="9A43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96DB3-B8BE-41C4-8567-C78D6527BE75}">
      <dsp:nvSpPr>
        <dsp:cNvPr id="0" name=""/>
        <dsp:cNvSpPr/>
      </dsp:nvSpPr>
      <dsp:spPr>
        <a:xfrm rot="10800000">
          <a:off x="1501732" y="680423"/>
          <a:ext cx="5422011" cy="5441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5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2. Confirm testing (Re-testing)</a:t>
          </a:r>
        </a:p>
      </dsp:txBody>
      <dsp:txXfrm rot="10800000">
        <a:off x="1637770" y="680423"/>
        <a:ext cx="5285973" cy="544152"/>
      </dsp:txXfrm>
    </dsp:sp>
    <dsp:sp modelId="{AFB7D9A9-BA53-44F6-A6BF-1A216FFA229D}">
      <dsp:nvSpPr>
        <dsp:cNvPr id="0" name=""/>
        <dsp:cNvSpPr/>
      </dsp:nvSpPr>
      <dsp:spPr>
        <a:xfrm>
          <a:off x="1229656" y="680423"/>
          <a:ext cx="544152" cy="544152"/>
        </a:xfrm>
        <a:prstGeom prst="ellipse">
          <a:avLst/>
        </a:prstGeom>
        <a:solidFill>
          <a:srgbClr val="D08D0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CC6FE-4E1D-43EB-9DF5-73A6375899F4}">
      <dsp:nvSpPr>
        <dsp:cNvPr id="0" name=""/>
        <dsp:cNvSpPr/>
      </dsp:nvSpPr>
      <dsp:spPr>
        <a:xfrm rot="10800000">
          <a:off x="1501732" y="1360614"/>
          <a:ext cx="5422011" cy="5441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56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3. Regression testing</a:t>
          </a:r>
        </a:p>
      </dsp:txBody>
      <dsp:txXfrm rot="10800000">
        <a:off x="1637770" y="1360614"/>
        <a:ext cx="5285973" cy="544152"/>
      </dsp:txXfrm>
    </dsp:sp>
    <dsp:sp modelId="{3BB7460D-054C-4C11-86B1-3F723AAF9D9C}">
      <dsp:nvSpPr>
        <dsp:cNvPr id="0" name=""/>
        <dsp:cNvSpPr/>
      </dsp:nvSpPr>
      <dsp:spPr>
        <a:xfrm>
          <a:off x="1229656" y="1360614"/>
          <a:ext cx="544152" cy="544152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7CF62-BA2D-4895-88B2-71C355420A6E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AF4A-11FF-4CF6-8E09-9A7B2A34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5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, tester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b="1" dirty="0" err="1"/>
              <a:t>toàn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test case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test suite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tồn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2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hay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test case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test case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tester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t</a:t>
            </a:r>
            <a:r>
              <a:rPr lang="en-US" dirty="0" err="1"/>
              <a:t>ốn</a:t>
            </a:r>
            <a:r>
              <a:rPr lang="en-US" dirty="0"/>
              <a:t> chi </a:t>
            </a:r>
            <a:r>
              <a:rPr lang="en-US" dirty="0" err="1"/>
              <a:t>phí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hồi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7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hồi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nhận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1 test case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test case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</a:t>
            </a:r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hồi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test case </a:t>
            </a:r>
            <a:r>
              <a:rPr lang="en-US" dirty="0" err="1"/>
              <a:t>mà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b="1" dirty="0"/>
              <a:t>ko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tâm</a:t>
            </a:r>
            <a:r>
              <a:rPr lang="en-US" b="1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test case </a:t>
            </a:r>
            <a:r>
              <a:rPr lang="en-US" b="1" dirty="0" err="1"/>
              <a:t>đó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hay ko </a:t>
            </a:r>
            <a:r>
              <a:rPr lang="en-US" b="1" dirty="0" err="1"/>
              <a:t>đạt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(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0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(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đến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dirty="0"/>
              <a:t>: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hay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nhận</a:t>
            </a:r>
            <a:r>
              <a:rPr lang="en-US" dirty="0"/>
              <a:t> (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hồi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test case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r>
              <a:rPr lang="en-US" b="1" dirty="0"/>
              <a:t>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ứng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lỗi</a:t>
            </a:r>
            <a:r>
              <a:rPr lang="en-US" b="1" dirty="0">
                <a:sym typeface="Wingdings" panose="05000000000000000000" pitchFamily="2" charset="2"/>
              </a:rPr>
              <a:t> đ</a:t>
            </a:r>
            <a:r>
              <a:rPr lang="vi-VN" b="1" dirty="0">
                <a:sym typeface="Wingdings" panose="05000000000000000000" pitchFamily="2" charset="2"/>
              </a:rPr>
              <a:t>ư</a:t>
            </a:r>
            <a:r>
              <a:rPr lang="en-US" b="1" dirty="0" err="1">
                <a:sym typeface="Wingdings" panose="05000000000000000000" pitchFamily="2" charset="2"/>
              </a:rPr>
              <a:t>ợc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phát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hiện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và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ghi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nhận</a:t>
            </a:r>
            <a:endParaRPr lang="en-US" b="1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đó</a:t>
            </a:r>
            <a:r>
              <a:rPr lang="en-US" b="1" dirty="0">
                <a:sym typeface="Wingdings" panose="05000000000000000000" pitchFamily="2" charset="2"/>
              </a:rPr>
              <a:t> đ</a:t>
            </a:r>
            <a:r>
              <a:rPr lang="vi-VN" b="1" dirty="0">
                <a:sym typeface="Wingdings" panose="05000000000000000000" pitchFamily="2" charset="2"/>
              </a:rPr>
              <a:t>ư</a:t>
            </a:r>
            <a:r>
              <a:rPr lang="en-US" b="1" dirty="0" err="1">
                <a:sym typeface="Wingdings" panose="05000000000000000000" pitchFamily="2" charset="2"/>
              </a:rPr>
              <a:t>ợc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sửa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và</a:t>
            </a:r>
            <a:r>
              <a:rPr lang="en-US" b="1" dirty="0">
                <a:sym typeface="Wingdings" panose="05000000000000000000" pitchFamily="2" charset="2"/>
              </a:rPr>
              <a:t> đ</a:t>
            </a:r>
            <a:r>
              <a:rPr lang="vi-VN" b="1" dirty="0">
                <a:sym typeface="Wingdings" panose="05000000000000000000" pitchFamily="2" charset="2"/>
              </a:rPr>
              <a:t>ư</a:t>
            </a:r>
            <a:r>
              <a:rPr lang="en-US" b="1" dirty="0" err="1">
                <a:sym typeface="Wingdings" panose="05000000000000000000" pitchFamily="2" charset="2"/>
              </a:rPr>
              <a:t>ợc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cài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đặt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phiên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tester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kiểm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thử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lại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test case </a:t>
            </a:r>
            <a:r>
              <a:rPr lang="en-US" dirty="0" err="1">
                <a:sym typeface="Wingdings" panose="05000000000000000000" pitchFamily="2" charset="2"/>
              </a:rPr>
              <a:t>đó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đã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toàn</a:t>
            </a:r>
            <a:r>
              <a:rPr lang="en-US" dirty="0">
                <a:sym typeface="Wingdings" panose="05000000000000000000" pitchFamily="2" charset="2"/>
              </a:rPr>
              <a:t> hay </a:t>
            </a:r>
            <a:r>
              <a:rPr lang="en-US" dirty="0" err="1">
                <a:sym typeface="Wingdings" panose="05000000000000000000" pitchFamily="2" charset="2"/>
              </a:rPr>
              <a:t>ch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Hoạt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này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gọi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Kiểm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thử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xác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hay </a:t>
            </a:r>
            <a:r>
              <a:rPr lang="en-US" dirty="0" err="1">
                <a:sym typeface="Wingdings" panose="05000000000000000000" pitchFamily="2" charset="2"/>
              </a:rPr>
              <a:t>còn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gọi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Kiểm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thử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lại</a:t>
            </a:r>
            <a:endParaRPr lang="en-US" b="1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Như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vậy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Kiểm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thử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xác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test case </a:t>
            </a:r>
            <a:r>
              <a:rPr lang="en-US" dirty="0" err="1">
                <a:sym typeface="Wingdings" panose="05000000000000000000" pitchFamily="2" charset="2"/>
              </a:rPr>
              <a:t>mà</a:t>
            </a:r>
            <a:r>
              <a:rPr lang="en-US" dirty="0">
                <a:sym typeface="Wingdings" panose="05000000000000000000" pitchFamily="2" charset="2"/>
              </a:rPr>
              <a:t> ko </a:t>
            </a:r>
            <a:r>
              <a:rPr lang="en-US" dirty="0" err="1">
                <a:sym typeface="Wingdings" panose="05000000000000000000" pitchFamily="2" charset="2"/>
              </a:rPr>
              <a:t>đạt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lúc</a:t>
            </a:r>
            <a:r>
              <a:rPr lang="en-US" dirty="0">
                <a:sym typeface="Wingdings" panose="05000000000000000000" pitchFamily="2" charset="2"/>
              </a:rPr>
              <a:t> tr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ớc</a:t>
            </a:r>
            <a:r>
              <a:rPr lang="en-US" dirty="0">
                <a:sym typeface="Wingdings" panose="05000000000000000000" pitchFamily="2" charset="2"/>
              </a:rPr>
              <a:t>, giờ </a:t>
            </a:r>
            <a:r>
              <a:rPr lang="en-US" dirty="0" err="1">
                <a:sym typeface="Wingdings" panose="05000000000000000000" pitchFamily="2" charset="2"/>
              </a:rPr>
              <a:t>đã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đạt</a:t>
            </a:r>
            <a:r>
              <a:rPr lang="en-US" dirty="0">
                <a:sym typeface="Wingdings" panose="05000000000000000000" pitchFamily="2" charset="2"/>
              </a:rPr>
              <a:t> hay </a:t>
            </a:r>
            <a:r>
              <a:rPr lang="en-US" dirty="0" err="1">
                <a:sym typeface="Wingdings" panose="05000000000000000000" pitchFamily="2" charset="2"/>
              </a:rPr>
              <a:t>ch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a?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tr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hợp</a:t>
            </a:r>
            <a:r>
              <a:rPr lang="en-US" dirty="0">
                <a:sym typeface="Wingdings" panose="05000000000000000000" pitchFamily="2" charset="2"/>
              </a:rPr>
              <a:t> 1 test case ko </a:t>
            </a:r>
            <a:r>
              <a:rPr lang="en-US" dirty="0" err="1">
                <a:sym typeface="Wingdings" panose="05000000000000000000" pitchFamily="2" charset="2"/>
              </a:rPr>
              <a:t>đạt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ng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thấy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</a:t>
            </a:r>
            <a:r>
              <a:rPr lang="en-US" dirty="0">
                <a:sym typeface="Wingdings" panose="05000000000000000000" pitchFamily="2" charset="2"/>
              </a:rPr>
              <a:t> ko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tester </a:t>
            </a:r>
            <a:r>
              <a:rPr lang="en-US" dirty="0" err="1">
                <a:sym typeface="Wingdings" panose="05000000000000000000" pitchFamily="2" charset="2"/>
              </a:rPr>
              <a:t>cũng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lúc</a:t>
            </a:r>
            <a:r>
              <a:rPr lang="en-US" dirty="0">
                <a:sym typeface="Wingdings" panose="05000000000000000000" pitchFamily="2" charset="2"/>
              </a:rPr>
              <a:t> tr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ớc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test case ko </a:t>
            </a:r>
            <a:r>
              <a:rPr lang="en-US" dirty="0" err="1">
                <a:sym typeface="Wingdings" panose="05000000000000000000" pitchFamily="2" charset="2"/>
              </a:rPr>
              <a:t>đạt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đã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sửa</a:t>
            </a:r>
            <a:r>
              <a:rPr lang="en-US" dirty="0">
                <a:sym typeface="Wingdings" panose="05000000000000000000" pitchFamily="2" charset="2"/>
              </a:rPr>
              <a:t> hay </a:t>
            </a:r>
            <a:r>
              <a:rPr lang="en-US" dirty="0" err="1">
                <a:sym typeface="Wingdings" panose="05000000000000000000" pitchFamily="2" charset="2"/>
              </a:rPr>
              <a:t>ch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0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Ví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,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năng</a:t>
            </a:r>
            <a:r>
              <a:rPr lang="en-US" dirty="0">
                <a:sym typeface="Wingdings" panose="05000000000000000000" pitchFamily="2" charset="2"/>
              </a:rPr>
              <a:t> Login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Học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tiếng</a:t>
            </a:r>
            <a:r>
              <a:rPr lang="en-US" dirty="0">
                <a:sym typeface="Wingdings" panose="05000000000000000000" pitchFamily="2" charset="2"/>
              </a:rPr>
              <a:t> Anh, tr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hợp</a:t>
            </a:r>
            <a:r>
              <a:rPr lang="en-US" dirty="0">
                <a:sym typeface="Wingdings" panose="05000000000000000000" pitchFamily="2" charset="2"/>
              </a:rPr>
              <a:t> test case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u="sng" dirty="0">
                <a:sym typeface="Wingdings" panose="05000000000000000000" pitchFamily="2" charset="2"/>
              </a:rPr>
              <a:t>“</a:t>
            </a:r>
            <a:r>
              <a:rPr lang="en-US" u="sng" dirty="0" err="1">
                <a:sym typeface="Wingdings" panose="05000000000000000000" pitchFamily="2" charset="2"/>
              </a:rPr>
              <a:t>Nhập</a:t>
            </a:r>
            <a:r>
              <a:rPr lang="en-US" u="sng" dirty="0">
                <a:sym typeface="Wingdings" panose="05000000000000000000" pitchFamily="2" charset="2"/>
              </a:rPr>
              <a:t> </a:t>
            </a:r>
            <a:r>
              <a:rPr lang="en-US" u="sng" dirty="0" err="1">
                <a:sym typeface="Wingdings" panose="05000000000000000000" pitchFamily="2" charset="2"/>
              </a:rPr>
              <a:t>tên</a:t>
            </a:r>
            <a:r>
              <a:rPr lang="en-US" u="sng" dirty="0">
                <a:sym typeface="Wingdings" panose="05000000000000000000" pitchFamily="2" charset="2"/>
              </a:rPr>
              <a:t> </a:t>
            </a:r>
            <a:r>
              <a:rPr lang="en-US" u="sng" dirty="0" err="1">
                <a:sym typeface="Wingdings" panose="05000000000000000000" pitchFamily="2" charset="2"/>
              </a:rPr>
              <a:t>truy</a:t>
            </a:r>
            <a:r>
              <a:rPr lang="en-US" u="sng" dirty="0">
                <a:sym typeface="Wingdings" panose="05000000000000000000" pitchFamily="2" charset="2"/>
              </a:rPr>
              <a:t> </a:t>
            </a:r>
            <a:r>
              <a:rPr lang="en-US" u="sng" dirty="0" err="1">
                <a:sym typeface="Wingdings" panose="05000000000000000000" pitchFamily="2" charset="2"/>
              </a:rPr>
              <a:t>cập</a:t>
            </a:r>
            <a:r>
              <a:rPr lang="en-US" u="sng" dirty="0">
                <a:sym typeface="Wingdings" panose="05000000000000000000" pitchFamily="2" charset="2"/>
              </a:rPr>
              <a:t>, username </a:t>
            </a:r>
            <a:r>
              <a:rPr lang="en-US" u="sng" dirty="0" err="1">
                <a:sym typeface="Wingdings" panose="05000000000000000000" pitchFamily="2" charset="2"/>
              </a:rPr>
              <a:t>đúng</a:t>
            </a:r>
            <a:r>
              <a:rPr lang="en-US" u="sng" dirty="0">
                <a:sym typeface="Wingdings" panose="05000000000000000000" pitchFamily="2" charset="2"/>
              </a:rPr>
              <a:t> </a:t>
            </a:r>
            <a:r>
              <a:rPr lang="en-US" u="sng" dirty="0" err="1">
                <a:sym typeface="Wingdings" panose="05000000000000000000" pitchFamily="2" charset="2"/>
              </a:rPr>
              <a:t>nhưng</a:t>
            </a:r>
            <a:r>
              <a:rPr lang="en-US" u="sng" dirty="0">
                <a:sym typeface="Wingdings" panose="05000000000000000000" pitchFamily="2" charset="2"/>
              </a:rPr>
              <a:t> </a:t>
            </a:r>
            <a:r>
              <a:rPr lang="en-US" u="sng" dirty="0" err="1">
                <a:sym typeface="Wingdings" panose="05000000000000000000" pitchFamily="2" charset="2"/>
              </a:rPr>
              <a:t>mật</a:t>
            </a:r>
            <a:r>
              <a:rPr lang="en-US" u="sng" dirty="0">
                <a:sym typeface="Wingdings" panose="05000000000000000000" pitchFamily="2" charset="2"/>
              </a:rPr>
              <a:t> </a:t>
            </a:r>
            <a:r>
              <a:rPr lang="en-US" u="sng" dirty="0" err="1">
                <a:sym typeface="Wingdings" panose="05000000000000000000" pitchFamily="2" charset="2"/>
              </a:rPr>
              <a:t>khẩu</a:t>
            </a:r>
            <a:r>
              <a:rPr lang="en-US" u="sng" dirty="0">
                <a:sym typeface="Wingdings" panose="05000000000000000000" pitchFamily="2" charset="2"/>
              </a:rPr>
              <a:t> </a:t>
            </a:r>
            <a:r>
              <a:rPr lang="en-US" u="sng" dirty="0" err="1">
                <a:sym typeface="Wingdings" panose="05000000000000000000" pitchFamily="2" charset="2"/>
              </a:rPr>
              <a:t>sai</a:t>
            </a:r>
            <a:r>
              <a:rPr lang="en-US" u="sng" dirty="0">
                <a:sym typeface="Wingdings" panose="05000000000000000000" pitchFamily="2" charset="2"/>
              </a:rPr>
              <a:t>”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muốn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báo</a:t>
            </a:r>
            <a:r>
              <a:rPr lang="en-US" dirty="0">
                <a:sym typeface="Wingdings" panose="05000000000000000000" pitchFamily="2" charset="2"/>
              </a:rPr>
              <a:t> “Password ko </a:t>
            </a:r>
            <a:r>
              <a:rPr lang="en-US" dirty="0" err="1">
                <a:sym typeface="Wingdings" panose="05000000000000000000" pitchFamily="2" charset="2"/>
              </a:rPr>
              <a:t>đúng</a:t>
            </a:r>
            <a:r>
              <a:rPr lang="en-US" dirty="0">
                <a:sym typeface="Wingdings" panose="05000000000000000000" pitchFamily="2" charset="2"/>
              </a:rPr>
              <a:t>”. Nh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ng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“</a:t>
            </a:r>
            <a:r>
              <a:rPr lang="en-US" dirty="0" err="1">
                <a:sym typeface="Wingdings" panose="05000000000000000000" pitchFamily="2" charset="2"/>
              </a:rPr>
              <a:t>Bạn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nhập</a:t>
            </a:r>
            <a:r>
              <a:rPr lang="en-US" dirty="0">
                <a:sym typeface="Wingdings" panose="05000000000000000000" pitchFamily="2" charset="2"/>
              </a:rPr>
              <a:t> password”  test case </a:t>
            </a:r>
            <a:r>
              <a:rPr lang="en-US" dirty="0" err="1">
                <a:sym typeface="Wingdings" panose="05000000000000000000" pitchFamily="2" charset="2"/>
              </a:rPr>
              <a:t>này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đánh</a:t>
            </a:r>
            <a:r>
              <a:rPr lang="en-US" dirty="0">
                <a:sym typeface="Wingdings" panose="05000000000000000000" pitchFamily="2" charset="2"/>
              </a:rPr>
              <a:t> fail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- Sau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developer </a:t>
            </a:r>
            <a:r>
              <a:rPr lang="en-US" dirty="0" err="1">
                <a:sym typeface="Wingdings" panose="05000000000000000000" pitchFamily="2" charset="2"/>
              </a:rPr>
              <a:t>sửa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deploy </a:t>
            </a:r>
            <a:r>
              <a:rPr lang="en-US" dirty="0" err="1">
                <a:sym typeface="Wingdings" panose="05000000000000000000" pitchFamily="2" charset="2"/>
              </a:rPr>
              <a:t>phiên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tester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huống (test case)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này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đã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fix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test case </a:t>
            </a:r>
            <a:r>
              <a:rPr lang="en-US" dirty="0" err="1">
                <a:sym typeface="Wingdings" panose="05000000000000000000" pitchFamily="2" charset="2"/>
              </a:rPr>
              <a:t>này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đánh</a:t>
            </a:r>
            <a:r>
              <a:rPr lang="en-US" dirty="0">
                <a:sym typeface="Wingdings" panose="05000000000000000000" pitchFamily="2" charset="2"/>
              </a:rPr>
              <a:t> pass. 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ko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vẫn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fail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bug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mở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test case,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input, </a:t>
            </a:r>
            <a:r>
              <a:rPr lang="en-US" dirty="0" err="1"/>
              <a:t>cùng</a:t>
            </a:r>
            <a:r>
              <a:rPr lang="en-US" dirty="0"/>
              <a:t> test data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ko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hàng: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hàng </a:t>
            </a:r>
            <a:r>
              <a:rPr lang="en-US" dirty="0" err="1"/>
              <a:t>từ</a:t>
            </a:r>
            <a:r>
              <a:rPr lang="en-US" dirty="0"/>
              <a:t> website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đặt</a:t>
            </a:r>
            <a:r>
              <a:rPr lang="en-US" dirty="0"/>
              <a:t> hàng.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đặt</a:t>
            </a:r>
            <a:r>
              <a:rPr lang="en-US" dirty="0"/>
              <a:t> hàng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qua 1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link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ko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dần</a:t>
            </a:r>
            <a:r>
              <a:rPr lang="en-US" dirty="0"/>
              <a:t> (iterative development model) </a:t>
            </a:r>
            <a:r>
              <a:rPr lang="en-US" dirty="0" err="1"/>
              <a:t>thì</a:t>
            </a:r>
            <a:r>
              <a:rPr lang="en-US" dirty="0"/>
              <a:t> test leader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triền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u="sng" dirty="0" err="1"/>
              <a:t>phát</a:t>
            </a:r>
            <a:r>
              <a:rPr lang="en-US" u="sng" dirty="0"/>
              <a:t> </a:t>
            </a:r>
            <a:r>
              <a:rPr lang="en-US" u="sng" dirty="0" err="1"/>
              <a:t>triển</a:t>
            </a:r>
            <a:r>
              <a:rPr lang="en-US" u="sng" dirty="0"/>
              <a:t> </a:t>
            </a:r>
            <a:r>
              <a:rPr lang="en-US" u="sng" dirty="0" err="1"/>
              <a:t>từng</a:t>
            </a:r>
            <a:r>
              <a:rPr lang="en-US" u="sng" dirty="0"/>
              <a:t> </a:t>
            </a:r>
            <a:r>
              <a:rPr lang="en-US" u="sng" dirty="0" err="1"/>
              <a:t>phần</a:t>
            </a:r>
            <a:r>
              <a:rPr lang="en-US" u="sng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iteration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iteration 2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iteration 2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iteration 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iteration 2.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test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iteration 1.</a:t>
            </a:r>
            <a:r>
              <a:rPr lang="en-US" baseline="0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qua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hồi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1991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l"/>
            <a:r>
              <a:rPr lang="en-US"/>
              <a:t>ThS. Trần Thị Thanh Nga</a:t>
            </a:r>
          </a:p>
          <a:p>
            <a:pPr algn="l"/>
            <a:r>
              <a:rPr lang="en-US"/>
              <a:t>Khoa CNTT, Trường ĐH Nông Lâm TPHCM</a:t>
            </a:r>
          </a:p>
          <a:p>
            <a:pPr algn="l"/>
            <a:r>
              <a:rPr lang="en-US"/>
              <a:t>Email: ngattt@hcmuaf.edu.vn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9352" y="2133600"/>
            <a:ext cx="8689848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Re-Testing and Regression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72AD5B-B4F4-4E67-B369-D16075E1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Regression Testing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8036A7-A1BA-45E7-96C7-04D77441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2BB484C-E521-47D0-8FF4-5CECCD15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0970A69-3791-4355-AE8D-2D377447A8CB}"/>
              </a:ext>
            </a:extLst>
          </p:cNvPr>
          <p:cNvSpPr/>
          <p:nvPr/>
        </p:nvSpPr>
        <p:spPr>
          <a:xfrm>
            <a:off x="4164835" y="2054784"/>
            <a:ext cx="4293365" cy="1864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REUSE</a:t>
            </a:r>
            <a:r>
              <a:rPr lang="en-US" sz="2400" dirty="0">
                <a:solidFill>
                  <a:schemeClr val="tx1"/>
                </a:solidFill>
              </a:rPr>
              <a:t> the set of test cases from an </a:t>
            </a:r>
            <a:r>
              <a:rPr lang="en-US" sz="2400" b="1" dirty="0">
                <a:solidFill>
                  <a:schemeClr val="tx2"/>
                </a:solidFill>
              </a:rPr>
              <a:t>EXISTING TEST SUITE</a:t>
            </a:r>
            <a:r>
              <a:rPr lang="en-US" sz="2400" dirty="0">
                <a:solidFill>
                  <a:schemeClr val="tx1"/>
                </a:solidFill>
              </a:rPr>
              <a:t> to test a modified modules, changes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6829E8D-7B72-4B73-B9B3-021C62B8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79" y="1958511"/>
            <a:ext cx="3542857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4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72AD5B-B4F4-4E67-B369-D16075E1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Regression Testing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8036A7-A1BA-45E7-96C7-04D77441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2BB484C-E521-47D0-8FF4-5CECCD15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6FEE303-A35C-4C73-8D76-8C24BE4D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3" y="2352809"/>
            <a:ext cx="7485714" cy="21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6BCCE5E-77ED-4283-B996-377C33AD6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05" y="2376619"/>
            <a:ext cx="7476190" cy="21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F3DF0CC-0950-40AC-9694-9F154159A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00" y="2414714"/>
            <a:ext cx="7400000" cy="2028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877860C-A53F-49DA-8727-F504468F0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00" y="2405190"/>
            <a:ext cx="7400000" cy="20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25F19C-43E0-4E9B-8F3B-33213980C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286" y="2386143"/>
            <a:ext cx="7371428" cy="208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E1BF48E-7C5A-41CC-9FF1-DE16F3499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714" y="2362200"/>
            <a:ext cx="7428571" cy="2028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0F2E3F8-56D5-4DDD-99A9-2799A532A7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76" y="4495800"/>
            <a:ext cx="3419048" cy="1761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E204D31-91BC-41DD-94B7-9CAF9F89D271}"/>
              </a:ext>
            </a:extLst>
          </p:cNvPr>
          <p:cNvSpPr txBox="1"/>
          <p:nvPr/>
        </p:nvSpPr>
        <p:spPr>
          <a:xfrm>
            <a:off x="4571998" y="4724400"/>
            <a:ext cx="4114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Should be 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AUTOMATION</a:t>
            </a:r>
            <a:r>
              <a:rPr lang="en-US" sz="2800" dirty="0"/>
              <a:t> testing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299D19-E14E-45C8-AB7F-46C15CE9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Confirmation Testing vs. Regression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E0B873-2511-4566-B770-AFDE1C57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A850F6-F145-4F7C-A5E5-6A1F0D06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0D1D966-5286-48CC-A2C6-8C3F1951D23D}"/>
              </a:ext>
            </a:extLst>
          </p:cNvPr>
          <p:cNvSpPr txBox="1"/>
          <p:nvPr/>
        </p:nvSpPr>
        <p:spPr>
          <a:xfrm>
            <a:off x="304800" y="19812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Confirmation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D2FDBEB-FA0C-4913-BF37-31EFBF12EE3D}"/>
              </a:ext>
            </a:extLst>
          </p:cNvPr>
          <p:cNvSpPr txBox="1"/>
          <p:nvPr/>
        </p:nvSpPr>
        <p:spPr>
          <a:xfrm>
            <a:off x="4876800" y="19812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Regression Testing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3A5D362-3913-4293-AE88-68F4174F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714" y="3238600"/>
            <a:ext cx="1228571" cy="800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E2280D53-ACF5-4789-80C7-A4BBC266DE3B}"/>
              </a:ext>
            </a:extLst>
          </p:cNvPr>
          <p:cNvGrpSpPr/>
          <p:nvPr/>
        </p:nvGrpSpPr>
        <p:grpSpPr>
          <a:xfrm>
            <a:off x="438539" y="2795741"/>
            <a:ext cx="7867261" cy="385998"/>
            <a:chOff x="438539" y="2795741"/>
            <a:chExt cx="7867261" cy="385998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6C3CAEA2-30E5-41CF-92F7-C0852A54D282}"/>
                </a:ext>
              </a:extLst>
            </p:cNvPr>
            <p:cNvCxnSpPr>
              <a:cxnSpLocks/>
            </p:cNvCxnSpPr>
            <p:nvPr/>
          </p:nvCxnSpPr>
          <p:spPr>
            <a:xfrm>
              <a:off x="5115158" y="2795741"/>
              <a:ext cx="31906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7BA3F97F-20EC-4B5C-AEA2-8FEC2F5732B0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9" y="2819400"/>
              <a:ext cx="3437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8578E60-A235-4290-A06F-55C4E33EF010}"/>
                </a:ext>
              </a:extLst>
            </p:cNvPr>
            <p:cNvCxnSpPr/>
            <p:nvPr/>
          </p:nvCxnSpPr>
          <p:spPr>
            <a:xfrm flipH="1">
              <a:off x="4858139" y="2800739"/>
              <a:ext cx="276381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717B98C8-3933-420A-97AE-ADA200C6B02C}"/>
                </a:ext>
              </a:extLst>
            </p:cNvPr>
            <p:cNvCxnSpPr/>
            <p:nvPr/>
          </p:nvCxnSpPr>
          <p:spPr>
            <a:xfrm>
              <a:off x="3883070" y="2814402"/>
              <a:ext cx="233286" cy="3666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01DE101-F979-42FA-ABEA-A4E2240913AE}"/>
              </a:ext>
            </a:extLst>
          </p:cNvPr>
          <p:cNvSpPr txBox="1"/>
          <p:nvPr/>
        </p:nvSpPr>
        <p:spPr>
          <a:xfrm>
            <a:off x="304800" y="3276600"/>
            <a:ext cx="3505200" cy="1384995"/>
          </a:xfrm>
          <a:prstGeom prst="rect">
            <a:avLst/>
          </a:prstGeom>
          <a:solidFill>
            <a:srgbClr val="FDE7FA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2800" dirty="0"/>
              <a:t>is running a test again</a:t>
            </a:r>
          </a:p>
          <a:p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0629C87-AB91-4A31-83DB-1D95893C20C1}"/>
              </a:ext>
            </a:extLst>
          </p:cNvPr>
          <p:cNvSpPr txBox="1"/>
          <p:nvPr/>
        </p:nvSpPr>
        <p:spPr>
          <a:xfrm>
            <a:off x="304800" y="4876800"/>
            <a:ext cx="3505200" cy="1384995"/>
          </a:xfrm>
          <a:prstGeom prst="rect">
            <a:avLst/>
          </a:prstGeom>
          <a:solidFill>
            <a:srgbClr val="FDE7FA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2800" dirty="0"/>
              <a:t>is executed on </a:t>
            </a:r>
            <a:r>
              <a:rPr lang="en-US" sz="2800" b="1" dirty="0"/>
              <a:t>failed test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4FE5C9C-E854-4113-ABA6-C80C4BED4084}"/>
              </a:ext>
            </a:extLst>
          </p:cNvPr>
          <p:cNvSpPr txBox="1"/>
          <p:nvPr/>
        </p:nvSpPr>
        <p:spPr>
          <a:xfrm>
            <a:off x="5257800" y="3276600"/>
            <a:ext cx="3733800" cy="13849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2800" dirty="0"/>
              <a:t>is testing </a:t>
            </a:r>
            <a:r>
              <a:rPr lang="en-US" sz="2800" b="1" dirty="0"/>
              <a:t>looks for unexpected side effects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F754F15-6B86-4611-8500-88945B34C3ED}"/>
              </a:ext>
            </a:extLst>
          </p:cNvPr>
          <p:cNvSpPr txBox="1"/>
          <p:nvPr/>
        </p:nvSpPr>
        <p:spPr>
          <a:xfrm>
            <a:off x="5257800" y="4863405"/>
            <a:ext cx="3733800" cy="13849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is executed on </a:t>
            </a:r>
            <a:r>
              <a:rPr lang="en-US" sz="2800" b="1" dirty="0"/>
              <a:t>all</a:t>
            </a:r>
            <a:r>
              <a:rPr lang="en-US" sz="2800" dirty="0"/>
              <a:t> previous </a:t>
            </a:r>
            <a:r>
              <a:rPr lang="en-US" sz="2800" b="1" dirty="0"/>
              <a:t>test cases</a:t>
            </a:r>
            <a:r>
              <a:rPr lang="en-US" sz="2800" dirty="0"/>
              <a:t> (failed/passed)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7364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5C14C-922B-48DE-A0B2-99A9B9F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1979CE-1237-4349-8489-B07CAE72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78465"/>
            <a:ext cx="5488443" cy="764735"/>
          </a:xfrm>
          <a:solidFill>
            <a:schemeClr val="tx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TESTING RELATED TO CHANGES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9A7C3AC-7B8F-44C2-AAFF-C550238A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F0F024D-E6D8-4207-BC0B-05AA2782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943243A-C78C-41EF-B7F0-200269A9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19" y="1066800"/>
            <a:ext cx="2352381" cy="230476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C0EE554-3C7E-471F-BB04-4375C86B2C63}"/>
              </a:ext>
            </a:extLst>
          </p:cNvPr>
          <p:cNvGrpSpPr/>
          <p:nvPr/>
        </p:nvGrpSpPr>
        <p:grpSpPr>
          <a:xfrm>
            <a:off x="1447800" y="2814935"/>
            <a:ext cx="3620272" cy="2519065"/>
            <a:chOff x="1447800" y="2057400"/>
            <a:chExt cx="3620272" cy="2519065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4797EE6-E9EB-4CB3-ACDB-56591C0B12AD}"/>
                </a:ext>
              </a:extLst>
            </p:cNvPr>
            <p:cNvGrpSpPr/>
            <p:nvPr/>
          </p:nvGrpSpPr>
          <p:grpSpPr>
            <a:xfrm>
              <a:off x="1447800" y="2057400"/>
              <a:ext cx="685800" cy="2362200"/>
              <a:chOff x="1447800" y="2057400"/>
              <a:chExt cx="685800" cy="236220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="" xmlns:a16="http://schemas.microsoft.com/office/drawing/2014/main" id="{494B21C6-F475-4D69-B83B-EBE65ABE5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2057400"/>
                <a:ext cx="0" cy="23622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="" xmlns:a16="http://schemas.microsoft.com/office/drawing/2014/main" id="{B52E27F6-A904-484A-BD12-008BF27A09FB}"/>
                  </a:ext>
                </a:extLst>
              </p:cNvPr>
              <p:cNvCxnSpPr/>
              <p:nvPr/>
            </p:nvCxnSpPr>
            <p:spPr>
              <a:xfrm>
                <a:off x="1447800" y="2514600"/>
                <a:ext cx="685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="" xmlns:a16="http://schemas.microsoft.com/office/drawing/2014/main" id="{2BBB0FCA-CB56-4332-8B13-6AA9187B92C9}"/>
                  </a:ext>
                </a:extLst>
              </p:cNvPr>
              <p:cNvCxnSpPr/>
              <p:nvPr/>
            </p:nvCxnSpPr>
            <p:spPr>
              <a:xfrm>
                <a:off x="1447800" y="4399384"/>
                <a:ext cx="685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267C8EC-6A5C-4945-BF69-C8440591A874}"/>
                </a:ext>
              </a:extLst>
            </p:cNvPr>
            <p:cNvSpPr txBox="1"/>
            <p:nvPr/>
          </p:nvSpPr>
          <p:spPr>
            <a:xfrm>
              <a:off x="2133600" y="2286000"/>
              <a:ext cx="2895594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Confirmation testing </a:t>
              </a:r>
            </a:p>
            <a:p>
              <a:r>
                <a:rPr lang="en-US" sz="2400" dirty="0"/>
                <a:t>(Re-testing)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CBE4DD5-6C1F-4F68-8108-A9BB4887B353}"/>
                </a:ext>
              </a:extLst>
            </p:cNvPr>
            <p:cNvSpPr txBox="1"/>
            <p:nvPr/>
          </p:nvSpPr>
          <p:spPr>
            <a:xfrm>
              <a:off x="2172478" y="4114800"/>
              <a:ext cx="289559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Regression testing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28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D57C4-F1E3-4220-97DA-57AAF453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9C89E2-D51F-4591-8CC1-A0F10957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 FSOFT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6672098-B008-4EB5-AA2F-98E85869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021A39-A0C7-4AF5-9285-9489F7C3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9F3B45-ADB8-418C-BBF5-E70D06FE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9912"/>
          </a:xfrm>
        </p:spPr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C3CBB0-17C2-46EA-B57D-ADA28DAF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9F36F0F-0C43-45A7-A4E0-B87E227A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C:\Users\ngattt\AppData\Local\Temp\SNAGHTML5a773a06.PNG">
            <a:extLst>
              <a:ext uri="{FF2B5EF4-FFF2-40B4-BE49-F238E27FC236}">
                <a16:creationId xmlns="" xmlns:a16="http://schemas.microsoft.com/office/drawing/2014/main" id="{185C266F-68C8-48FA-A972-419F59D2D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1220509"/>
            <a:ext cx="7681913" cy="525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87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4198C7-9485-491D-8DD5-3355157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F3EE2FB-1E98-409E-9595-9090C9A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0ED931-B56C-4363-AD1C-7E0B54D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848DC30E-9B02-4656-A33A-E39685A5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023769"/>
              </p:ext>
            </p:extLst>
          </p:nvPr>
        </p:nvGraphicFramePr>
        <p:xfrm>
          <a:off x="152400" y="1676400"/>
          <a:ext cx="8153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C500B58-F5A7-4900-B45A-F3D7EE3F2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133" y="3828288"/>
            <a:ext cx="2466667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E1A91E-1F65-4819-AA67-A919BE4C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related to changes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0C2282-6C3E-4BDF-AAEC-8C7C1644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057AFB-0E2E-4DB1-A344-B6B01E33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CD41CE4-E79D-4527-BF95-CC78A1E1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57" y="1600200"/>
            <a:ext cx="2457143" cy="14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8CBDC9-651C-4EA5-A365-C17CB01CB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600200"/>
            <a:ext cx="2447619" cy="146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18F89C5-F2F3-478E-8B32-90CB53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86" y="3301681"/>
            <a:ext cx="2485714" cy="12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CBD6CF7-8276-4C37-B5BB-54DEB5DFE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381" y="4821823"/>
            <a:ext cx="2447619" cy="1171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68A56B1-38A8-40FC-B380-F2BF3EBA4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9105" y="3301681"/>
            <a:ext cx="2438095" cy="12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D96C109-25B7-41E7-8A64-DEBA0B418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4774978"/>
            <a:ext cx="2447619" cy="11809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282C0CD-0EB3-4EBD-B79B-E43FA989A845}"/>
              </a:ext>
            </a:extLst>
          </p:cNvPr>
          <p:cNvCxnSpPr/>
          <p:nvPr/>
        </p:nvCxnSpPr>
        <p:spPr>
          <a:xfrm>
            <a:off x="3733800" y="2359088"/>
            <a:ext cx="1524000" cy="0"/>
          </a:xfrm>
          <a:prstGeom prst="straightConnector1">
            <a:avLst/>
          </a:prstGeom>
          <a:ln w="177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386371A9-9015-4651-9699-A3F91EAFF3AE}"/>
              </a:ext>
            </a:extLst>
          </p:cNvPr>
          <p:cNvCxnSpPr/>
          <p:nvPr/>
        </p:nvCxnSpPr>
        <p:spPr>
          <a:xfrm>
            <a:off x="3733800" y="3886200"/>
            <a:ext cx="1524000" cy="0"/>
          </a:xfrm>
          <a:prstGeom prst="straightConnector1">
            <a:avLst/>
          </a:prstGeom>
          <a:ln w="177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38AFEC3-B240-443B-8842-23260A5C7E1D}"/>
              </a:ext>
            </a:extLst>
          </p:cNvPr>
          <p:cNvCxnSpPr/>
          <p:nvPr/>
        </p:nvCxnSpPr>
        <p:spPr>
          <a:xfrm>
            <a:off x="3752461" y="5410200"/>
            <a:ext cx="1524000" cy="0"/>
          </a:xfrm>
          <a:prstGeom prst="straightConnector1">
            <a:avLst/>
          </a:prstGeom>
          <a:ln w="1778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27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06D26E-E7CF-45F6-863F-3BD4A3F7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Confirmation Testing (Re-Testing)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3E283E-4551-4BF7-AF58-BCF3A008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8F5411-B1D8-44F6-A09C-F53E4EA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ngattt\AppData\Local\Temp\SNAGHTML5d2a0f5b.PNG">
            <a:extLst>
              <a:ext uri="{FF2B5EF4-FFF2-40B4-BE49-F238E27FC236}">
                <a16:creationId xmlns="" xmlns:a16="http://schemas.microsoft.com/office/drawing/2014/main" id="{215BBF1F-3E1C-4B6F-99F9-FB484A851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76400"/>
            <a:ext cx="30575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6CF88BA-B285-464D-9B5B-B8B1D2AEA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62" y="2743200"/>
            <a:ext cx="1695238" cy="17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D2DF768-6520-4509-9ADC-089C953A2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943" y="3359198"/>
            <a:ext cx="895238" cy="428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38960F3-E8CD-4A01-B984-029EC2F94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446" y="2762248"/>
            <a:ext cx="1695238" cy="168571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34672AC-9AE1-49D2-B344-D2D8F0F030AF}"/>
              </a:ext>
            </a:extLst>
          </p:cNvPr>
          <p:cNvGrpSpPr/>
          <p:nvPr/>
        </p:nvGrpSpPr>
        <p:grpSpPr>
          <a:xfrm>
            <a:off x="5205150" y="2762248"/>
            <a:ext cx="3100650" cy="2995702"/>
            <a:chOff x="5205150" y="3371848"/>
            <a:chExt cx="3100650" cy="2995702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20466B1C-2343-4824-A2F4-885B12C8D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8036" y="4215513"/>
              <a:ext cx="885714" cy="171429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D5FE08C9-0E96-43BD-AAA4-7D4A33FC6423}"/>
                </a:ext>
              </a:extLst>
            </p:cNvPr>
            <p:cNvGrpSpPr/>
            <p:nvPr/>
          </p:nvGrpSpPr>
          <p:grpSpPr>
            <a:xfrm>
              <a:off x="5205150" y="3371848"/>
              <a:ext cx="3100650" cy="2995702"/>
              <a:chOff x="5205150" y="3371848"/>
              <a:chExt cx="3100650" cy="299570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64649360-0B57-4068-8068-FF1ED302A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7705" y="3371848"/>
                <a:ext cx="1638095" cy="172381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="" xmlns:a16="http://schemas.microsoft.com/office/drawing/2014/main" id="{CA21F5F4-55B4-4ECA-BC02-FD8346338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5150" y="5062788"/>
                <a:ext cx="2419048" cy="1304762"/>
              </a:xfrm>
              <a:prstGeom prst="rect">
                <a:avLst/>
              </a:prstGeom>
            </p:spPr>
          </p:pic>
        </p:grpSp>
      </p:grp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F3553FF-9512-477C-BE29-44B63E6B19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0" y="3324257"/>
            <a:ext cx="695238" cy="2571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C23D756-CA9A-4741-A6D6-9BD1D15B94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2762" y="4848257"/>
            <a:ext cx="695238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06D26E-E7CF-45F6-863F-3BD4A3F7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Confirmation Testing (Re-Testing)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3E283E-4551-4BF7-AF58-BCF3A008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8F5411-B1D8-44F6-A09C-F53E4EA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0D2A5683-4B3A-4A08-94A8-479F764D95D7}"/>
              </a:ext>
            </a:extLst>
          </p:cNvPr>
          <p:cNvGrpSpPr/>
          <p:nvPr/>
        </p:nvGrpSpPr>
        <p:grpSpPr>
          <a:xfrm>
            <a:off x="971762" y="1676400"/>
            <a:ext cx="7334038" cy="4081550"/>
            <a:chOff x="971762" y="1676400"/>
            <a:chExt cx="7334038" cy="4081550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6D2DF768-6520-4509-9ADC-089C953A2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3943" y="3359198"/>
              <a:ext cx="895238" cy="42857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92024B25-04F3-4F96-B31F-69B5407F8483}"/>
                </a:ext>
              </a:extLst>
            </p:cNvPr>
            <p:cNvGrpSpPr/>
            <p:nvPr/>
          </p:nvGrpSpPr>
          <p:grpSpPr>
            <a:xfrm>
              <a:off x="971762" y="1676400"/>
              <a:ext cx="7334038" cy="4081550"/>
              <a:chOff x="971762" y="1676400"/>
              <a:chExt cx="7334038" cy="408155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="" xmlns:a16="http://schemas.microsoft.com/office/drawing/2014/main" id="{002B12F3-982C-4A96-B19E-7632E0E40ECC}"/>
                  </a:ext>
                </a:extLst>
              </p:cNvPr>
              <p:cNvGrpSpPr/>
              <p:nvPr/>
            </p:nvGrpSpPr>
            <p:grpSpPr>
              <a:xfrm>
                <a:off x="971762" y="1676400"/>
                <a:ext cx="7334038" cy="4081550"/>
                <a:chOff x="971762" y="1676400"/>
                <a:chExt cx="7334038" cy="408155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="" xmlns:a16="http://schemas.microsoft.com/office/drawing/2014/main" id="{B59069BC-EDAF-41C7-8ED1-9B78F4C86647}"/>
                    </a:ext>
                  </a:extLst>
                </p:cNvPr>
                <p:cNvGrpSpPr/>
                <p:nvPr/>
              </p:nvGrpSpPr>
              <p:grpSpPr>
                <a:xfrm>
                  <a:off x="971762" y="1676400"/>
                  <a:ext cx="7334038" cy="4081550"/>
                  <a:chOff x="971762" y="1676400"/>
                  <a:chExt cx="7334038" cy="4081550"/>
                </a:xfrm>
              </p:grpSpPr>
              <p:pic>
                <p:nvPicPr>
                  <p:cNvPr id="1026" name="Picture 2" descr="C:\Users\ngattt\AppData\Local\Temp\SNAGHTML5d2a0f5b.PNG">
                    <a:extLst>
                      <a:ext uri="{FF2B5EF4-FFF2-40B4-BE49-F238E27FC236}">
                        <a16:creationId xmlns="" xmlns:a16="http://schemas.microsoft.com/office/drawing/2014/main" id="{215BBF1F-3E1C-4B6F-99F9-FB484A8519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33475" y="1676400"/>
                    <a:ext cx="3057525" cy="10858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" name="Picture 6">
                    <a:extLst>
                      <a:ext uri="{FF2B5EF4-FFF2-40B4-BE49-F238E27FC236}">
                        <a16:creationId xmlns="" xmlns:a16="http://schemas.microsoft.com/office/drawing/2014/main" id="{E6CF88BA-B285-464D-9B5B-B8B1D2AEA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71762" y="2743200"/>
                    <a:ext cx="1695238" cy="1704762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>
                    <a:extLst>
                      <a:ext uri="{FF2B5EF4-FFF2-40B4-BE49-F238E27FC236}">
                        <a16:creationId xmlns="" xmlns:a16="http://schemas.microsoft.com/office/drawing/2014/main" id="{B38960F3-E8CD-4A01-B984-029EC2F945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733446" y="2762248"/>
                    <a:ext cx="1695238" cy="1685714"/>
                  </a:xfrm>
                  <a:prstGeom prst="rect">
                    <a:avLst/>
                  </a:prstGeom>
                </p:spPr>
              </p:pic>
              <p:grpSp>
                <p:nvGrpSpPr>
                  <p:cNvPr id="14" name="Group 13">
                    <a:extLst>
                      <a:ext uri="{FF2B5EF4-FFF2-40B4-BE49-F238E27FC236}">
                        <a16:creationId xmlns="" xmlns:a16="http://schemas.microsoft.com/office/drawing/2014/main" id="{C34672AC-9AE1-49D2-B344-D2D8F0F030AF}"/>
                      </a:ext>
                    </a:extLst>
                  </p:cNvPr>
                  <p:cNvGrpSpPr/>
                  <p:nvPr/>
                </p:nvGrpSpPr>
                <p:grpSpPr>
                  <a:xfrm>
                    <a:off x="5205150" y="2762248"/>
                    <a:ext cx="3100650" cy="2995702"/>
                    <a:chOff x="5205150" y="3371848"/>
                    <a:chExt cx="3100650" cy="2995702"/>
                  </a:xfrm>
                </p:grpSpPr>
                <p:pic>
                  <p:nvPicPr>
                    <p:cNvPr id="10" name="Picture 9">
                      <a:extLst>
                        <a:ext uri="{FF2B5EF4-FFF2-40B4-BE49-F238E27FC236}">
                          <a16:creationId xmlns="" xmlns:a16="http://schemas.microsoft.com/office/drawing/2014/main" id="{20466B1C-2343-4824-A2F4-885B12C8DE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558036" y="4215513"/>
                      <a:ext cx="885714" cy="171429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3" name="Group 12">
                      <a:extLst>
                        <a:ext uri="{FF2B5EF4-FFF2-40B4-BE49-F238E27FC236}">
                          <a16:creationId xmlns="" xmlns:a16="http://schemas.microsoft.com/office/drawing/2014/main" id="{D5FE08C9-0E96-43BD-AAA4-7D4A33FC64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05150" y="3371848"/>
                      <a:ext cx="3100650" cy="2995702"/>
                      <a:chOff x="5205150" y="3371848"/>
                      <a:chExt cx="3100650" cy="2995702"/>
                    </a:xfrm>
                  </p:grpSpPr>
                  <p:pic>
                    <p:nvPicPr>
                      <p:cNvPr id="11" name="Picture 10">
                        <a:extLst>
                          <a:ext uri="{FF2B5EF4-FFF2-40B4-BE49-F238E27FC236}">
                            <a16:creationId xmlns="" xmlns:a16="http://schemas.microsoft.com/office/drawing/2014/main" id="{64649360-0B57-4068-8068-FF1ED302A06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7705" y="3371848"/>
                        <a:ext cx="1638095" cy="172381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" name="Picture 11">
                        <a:extLst>
                          <a:ext uri="{FF2B5EF4-FFF2-40B4-BE49-F238E27FC236}">
                            <a16:creationId xmlns="" xmlns:a16="http://schemas.microsoft.com/office/drawing/2014/main" id="{CA21F5F4-55B4-4ECA-BC02-FD834633854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05150" y="5062788"/>
                        <a:ext cx="2419048" cy="1304762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pic>
              <p:nvPicPr>
                <p:cNvPr id="16" name="Picture 15">
                  <a:extLst>
                    <a:ext uri="{FF2B5EF4-FFF2-40B4-BE49-F238E27FC236}">
                      <a16:creationId xmlns="" xmlns:a16="http://schemas.microsoft.com/office/drawing/2014/main" id="{6F3553FF-9512-477C-BE29-44B63E6B19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43200" y="3324257"/>
                  <a:ext cx="695238" cy="257143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="" xmlns:a16="http://schemas.microsoft.com/office/drawing/2014/main" id="{2C23D756-CA9A-4741-A6D6-9BD1D15B9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62762" y="4848257"/>
                <a:ext cx="695238" cy="257143"/>
              </a:xfrm>
              <a:prstGeom prst="rect">
                <a:avLst/>
              </a:prstGeom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28B2E1B-6C55-4A96-B5D6-2F870E3AB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3189" y="1805039"/>
            <a:ext cx="1038095" cy="8285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B7157004-D38D-48A4-BF75-5FD866BE37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8221" y="2816966"/>
            <a:ext cx="971429" cy="11714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B7A52E46-059E-48CD-A908-1E0EC91E00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86466" y="1606714"/>
            <a:ext cx="3266667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0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06D26E-E7CF-45F6-863F-3BD4A3F7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Confirmation Testing (Re-Testing)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3E283E-4551-4BF7-AF58-BCF3A008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8F5411-B1D8-44F6-A09C-F53E4EA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8B79B46-9C8F-49D5-83CA-6F9B26F6DF8F}"/>
              </a:ext>
            </a:extLst>
          </p:cNvPr>
          <p:cNvGrpSpPr/>
          <p:nvPr/>
        </p:nvGrpSpPr>
        <p:grpSpPr>
          <a:xfrm>
            <a:off x="971762" y="1905000"/>
            <a:ext cx="7334038" cy="4151236"/>
            <a:chOff x="971762" y="1606714"/>
            <a:chExt cx="7334038" cy="4151236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0D2A5683-4B3A-4A08-94A8-479F764D95D7}"/>
                </a:ext>
              </a:extLst>
            </p:cNvPr>
            <p:cNvGrpSpPr/>
            <p:nvPr/>
          </p:nvGrpSpPr>
          <p:grpSpPr>
            <a:xfrm>
              <a:off x="971762" y="1676400"/>
              <a:ext cx="7334038" cy="4081550"/>
              <a:chOff x="971762" y="1676400"/>
              <a:chExt cx="7334038" cy="4081550"/>
            </a:xfrm>
          </p:grpSpPr>
          <p:pic>
            <p:nvPicPr>
              <p:cNvPr id="6" name="Picture 5">
                <a:extLst>
                  <a:ext uri="{FF2B5EF4-FFF2-40B4-BE49-F238E27FC236}">
                    <a16:creationId xmlns="" xmlns:a16="http://schemas.microsoft.com/office/drawing/2014/main" id="{6D2DF768-6520-4509-9ADC-089C953A2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3943" y="3359198"/>
                <a:ext cx="895238" cy="428571"/>
              </a:xfrm>
              <a:prstGeom prst="rect">
                <a:avLst/>
              </a:prstGeom>
            </p:spPr>
          </p:pic>
          <p:grpSp>
            <p:nvGrpSpPr>
              <p:cNvPr id="18" name="Group 17">
                <a:extLst>
                  <a:ext uri="{FF2B5EF4-FFF2-40B4-BE49-F238E27FC236}">
                    <a16:creationId xmlns="" xmlns:a16="http://schemas.microsoft.com/office/drawing/2014/main" id="{92024B25-04F3-4F96-B31F-69B5407F8483}"/>
                  </a:ext>
                </a:extLst>
              </p:cNvPr>
              <p:cNvGrpSpPr/>
              <p:nvPr/>
            </p:nvGrpSpPr>
            <p:grpSpPr>
              <a:xfrm>
                <a:off x="971762" y="1676400"/>
                <a:ext cx="7334038" cy="4081550"/>
                <a:chOff x="971762" y="1676400"/>
                <a:chExt cx="7334038" cy="408155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="" xmlns:a16="http://schemas.microsoft.com/office/drawing/2014/main" id="{002B12F3-982C-4A96-B19E-7632E0E40ECC}"/>
                    </a:ext>
                  </a:extLst>
                </p:cNvPr>
                <p:cNvGrpSpPr/>
                <p:nvPr/>
              </p:nvGrpSpPr>
              <p:grpSpPr>
                <a:xfrm>
                  <a:off x="971762" y="1676400"/>
                  <a:ext cx="7334038" cy="4081550"/>
                  <a:chOff x="971762" y="1676400"/>
                  <a:chExt cx="7334038" cy="4081550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="" xmlns:a16="http://schemas.microsoft.com/office/drawing/2014/main" id="{B59069BC-EDAF-41C7-8ED1-9B78F4C86647}"/>
                      </a:ext>
                    </a:extLst>
                  </p:cNvPr>
                  <p:cNvGrpSpPr/>
                  <p:nvPr/>
                </p:nvGrpSpPr>
                <p:grpSpPr>
                  <a:xfrm>
                    <a:off x="971762" y="1676400"/>
                    <a:ext cx="7334038" cy="4081550"/>
                    <a:chOff x="971762" y="1676400"/>
                    <a:chExt cx="7334038" cy="4081550"/>
                  </a:xfrm>
                </p:grpSpPr>
                <p:pic>
                  <p:nvPicPr>
                    <p:cNvPr id="1026" name="Picture 2" descr="C:\Users\ngattt\AppData\Local\Temp\SNAGHTML5d2a0f5b.PNG">
                      <a:extLst>
                        <a:ext uri="{FF2B5EF4-FFF2-40B4-BE49-F238E27FC236}">
                          <a16:creationId xmlns="" xmlns:a16="http://schemas.microsoft.com/office/drawing/2014/main" id="{215BBF1F-3E1C-4B6F-99F9-FB484A85199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133475" y="1676400"/>
                      <a:ext cx="3057525" cy="10858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" name="Picture 6">
                      <a:extLst>
                        <a:ext uri="{FF2B5EF4-FFF2-40B4-BE49-F238E27FC236}">
                          <a16:creationId xmlns="" xmlns:a16="http://schemas.microsoft.com/office/drawing/2014/main" id="{E6CF88BA-B285-464D-9B5B-B8B1D2AEA0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71762" y="2743200"/>
                      <a:ext cx="1695238" cy="17047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Picture 7">
                      <a:extLst>
                        <a:ext uri="{FF2B5EF4-FFF2-40B4-BE49-F238E27FC236}">
                          <a16:creationId xmlns="" xmlns:a16="http://schemas.microsoft.com/office/drawing/2014/main" id="{B38960F3-E8CD-4A01-B984-029EC2F945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733446" y="2762248"/>
                      <a:ext cx="1695238" cy="168571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4" name="Group 13">
                      <a:extLst>
                        <a:ext uri="{FF2B5EF4-FFF2-40B4-BE49-F238E27FC236}">
                          <a16:creationId xmlns="" xmlns:a16="http://schemas.microsoft.com/office/drawing/2014/main" id="{C34672AC-9AE1-49D2-B344-D2D8F0F030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05150" y="2762248"/>
                      <a:ext cx="3100650" cy="2995702"/>
                      <a:chOff x="5205150" y="3371848"/>
                      <a:chExt cx="3100650" cy="2995702"/>
                    </a:xfrm>
                  </p:grpSpPr>
                  <p:pic>
                    <p:nvPicPr>
                      <p:cNvPr id="10" name="Picture 9">
                        <a:extLst>
                          <a:ext uri="{FF2B5EF4-FFF2-40B4-BE49-F238E27FC236}">
                            <a16:creationId xmlns="" xmlns:a16="http://schemas.microsoft.com/office/drawing/2014/main" id="{20466B1C-2343-4824-A2F4-885B12C8DEE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8036" y="4215513"/>
                        <a:ext cx="885714" cy="171429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13" name="Group 12">
                        <a:extLst>
                          <a:ext uri="{FF2B5EF4-FFF2-40B4-BE49-F238E27FC236}">
                            <a16:creationId xmlns="" xmlns:a16="http://schemas.microsoft.com/office/drawing/2014/main" id="{D5FE08C9-0E96-43BD-AAA4-7D4A33FC64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5150" y="3371848"/>
                        <a:ext cx="3100650" cy="2995702"/>
                        <a:chOff x="5205150" y="3371848"/>
                        <a:chExt cx="3100650" cy="2995702"/>
                      </a:xfrm>
                    </p:grpSpPr>
                    <p:pic>
                      <p:nvPicPr>
                        <p:cNvPr id="11" name="Picture 10">
                          <a:extLst>
                            <a:ext uri="{FF2B5EF4-FFF2-40B4-BE49-F238E27FC236}">
                              <a16:creationId xmlns="" xmlns:a16="http://schemas.microsoft.com/office/drawing/2014/main" id="{64649360-0B57-4068-8068-FF1ED302A06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667705" y="3371848"/>
                          <a:ext cx="1638095" cy="172381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" name="Picture 11">
                          <a:extLst>
                            <a:ext uri="{FF2B5EF4-FFF2-40B4-BE49-F238E27FC236}">
                              <a16:creationId xmlns="" xmlns:a16="http://schemas.microsoft.com/office/drawing/2014/main" id="{CA21F5F4-55B4-4ECA-BC02-FD834633854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205150" y="5062788"/>
                          <a:ext cx="2419048" cy="1304762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pic>
                <p:nvPicPr>
                  <p:cNvPr id="16" name="Picture 15">
                    <a:extLst>
                      <a:ext uri="{FF2B5EF4-FFF2-40B4-BE49-F238E27FC236}">
                        <a16:creationId xmlns="" xmlns:a16="http://schemas.microsoft.com/office/drawing/2014/main" id="{6F3553FF-9512-477C-BE29-44B63E6B19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43200" y="3324257"/>
                    <a:ext cx="695238" cy="25714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Picture 16">
                  <a:extLst>
                    <a:ext uri="{FF2B5EF4-FFF2-40B4-BE49-F238E27FC236}">
                      <a16:creationId xmlns="" xmlns:a16="http://schemas.microsoft.com/office/drawing/2014/main" id="{2C23D756-CA9A-4741-A6D6-9BD1D15B94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62762" y="4848257"/>
                  <a:ext cx="695238" cy="257143"/>
                </a:xfrm>
                <a:prstGeom prst="rect">
                  <a:avLst/>
                </a:prstGeom>
              </p:spPr>
            </p:pic>
          </p:grpSp>
        </p:grpSp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128B2E1B-6C55-4A96-B5D6-2F870E3AB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43189" y="1805039"/>
              <a:ext cx="1038095" cy="82857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B7157004-D38D-48A4-BF75-5FD866BE3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28221" y="2816966"/>
              <a:ext cx="971429" cy="117142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B7A52E46-059E-48CD-A908-1E0EC91E0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86466" y="1606714"/>
              <a:ext cx="3266667" cy="1133333"/>
            </a:xfrm>
            <a:prstGeom prst="rect">
              <a:avLst/>
            </a:prstGeom>
          </p:spPr>
        </p:pic>
      </p:grpSp>
      <p:sp>
        <p:nvSpPr>
          <p:cNvPr id="40" name="Speech Bubble: Rectangle 39">
            <a:extLst>
              <a:ext uri="{FF2B5EF4-FFF2-40B4-BE49-F238E27FC236}">
                <a16:creationId xmlns="" xmlns:a16="http://schemas.microsoft.com/office/drawing/2014/main" id="{D1D90331-399F-4B20-AC84-E542F838FFA8}"/>
              </a:ext>
            </a:extLst>
          </p:cNvPr>
          <p:cNvSpPr/>
          <p:nvPr/>
        </p:nvSpPr>
        <p:spPr>
          <a:xfrm>
            <a:off x="685800" y="1609152"/>
            <a:ext cx="3057525" cy="1500874"/>
          </a:xfrm>
          <a:prstGeom prst="wedgeRectCallout">
            <a:avLst>
              <a:gd name="adj1" fmla="val -19002"/>
              <a:gd name="adj2" fmla="val 72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Environment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="" xmlns:a16="http://schemas.microsoft.com/office/drawing/2014/main" id="{A88A60EE-362A-4962-8681-EA18C4092DB3}"/>
              </a:ext>
            </a:extLst>
          </p:cNvPr>
          <p:cNvSpPr/>
          <p:nvPr/>
        </p:nvSpPr>
        <p:spPr>
          <a:xfrm>
            <a:off x="5410200" y="1612373"/>
            <a:ext cx="3057525" cy="1615979"/>
          </a:xfrm>
          <a:prstGeom prst="wedgeRectCallout">
            <a:avLst>
              <a:gd name="adj1" fmla="val -3744"/>
              <a:gd name="adj2" fmla="val 72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Failed Test 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Environment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D4CCB43-1F9B-4303-88F0-E692819F3E5A}"/>
              </a:ext>
            </a:extLst>
          </p:cNvPr>
          <p:cNvSpPr txBox="1"/>
          <p:nvPr/>
        </p:nvSpPr>
        <p:spPr>
          <a:xfrm>
            <a:off x="457200" y="3581400"/>
            <a:ext cx="8229600" cy="26776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The test is executed in executed in exactly the same way as it was the first time. If the test 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Passes</a:t>
            </a:r>
            <a:r>
              <a:rPr lang="en-US" sz="2800" dirty="0"/>
              <a:t>, then </a:t>
            </a:r>
            <a:r>
              <a:rPr lang="en-US" sz="2800" b="1" dirty="0"/>
              <a:t>close</a:t>
            </a:r>
            <a:r>
              <a:rPr lang="en-US" sz="2800" dirty="0"/>
              <a:t> the defect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Fails</a:t>
            </a:r>
            <a:r>
              <a:rPr lang="en-US" sz="2800" dirty="0"/>
              <a:t>, then </a:t>
            </a:r>
            <a:r>
              <a:rPr lang="en-US" sz="2800" b="1" dirty="0"/>
              <a:t>re-open</a:t>
            </a:r>
            <a:r>
              <a:rPr lang="en-US" sz="2800" dirty="0"/>
              <a:t> the defect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32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78022B-3CEB-42B3-81B0-F9160DE5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19912"/>
          </a:xfrm>
        </p:spPr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003DFEC-A8B6-4EBB-A8DA-848DDDAE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33C02-9A58-491E-A96A-BBCC83F6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72BEDAB-802B-42A9-B7BD-9342284D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19410"/>
            <a:ext cx="1643118" cy="1180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3729590-ECED-4F84-A695-360CEF887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282" y="1981200"/>
            <a:ext cx="1706118" cy="1209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C8BC065-A75A-495A-AEBF-3673F8C5A2BB}"/>
              </a:ext>
            </a:extLst>
          </p:cNvPr>
          <p:cNvSpPr txBox="1"/>
          <p:nvPr/>
        </p:nvSpPr>
        <p:spPr>
          <a:xfrm>
            <a:off x="762000" y="1447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Have requirement changes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07CBBEC-3CCF-4FA7-A704-6607B7618326}"/>
              </a:ext>
            </a:extLst>
          </p:cNvPr>
          <p:cNvSpPr txBox="1"/>
          <p:nvPr/>
        </p:nvSpPr>
        <p:spPr>
          <a:xfrm>
            <a:off x="5181600" y="14433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Regression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AB0E31-0C98-4F16-9A6B-F015F9A20F5F}"/>
              </a:ext>
            </a:extLst>
          </p:cNvPr>
          <p:cNvSpPr txBox="1"/>
          <p:nvPr/>
        </p:nvSpPr>
        <p:spPr>
          <a:xfrm>
            <a:off x="304800" y="3124200"/>
            <a:ext cx="434340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After the Software has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the Environment has changed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76F169-8D83-449E-9338-4749958EA9FC}"/>
              </a:ext>
            </a:extLst>
          </p:cNvPr>
          <p:cNvSpPr txBox="1"/>
          <p:nvPr/>
        </p:nvSpPr>
        <p:spPr>
          <a:xfrm>
            <a:off x="5257800" y="3124200"/>
            <a:ext cx="268899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Validation of change</a:t>
            </a:r>
          </a:p>
          <a:p>
            <a:pPr algn="ctr"/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209710A-A33C-49DF-865F-5E9873D34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172276"/>
            <a:ext cx="8468228" cy="2609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427B7D-9393-483C-A2D2-52D6504E4BD0}"/>
              </a:ext>
            </a:extLst>
          </p:cNvPr>
          <p:cNvSpPr txBox="1"/>
          <p:nvPr/>
        </p:nvSpPr>
        <p:spPr>
          <a:xfrm>
            <a:off x="838200" y="52578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More</a:t>
            </a:r>
            <a:r>
              <a:rPr lang="en-US" sz="2000" dirty="0"/>
              <a:t> ways of order confirmation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CA30604-1049-4AF1-9B01-6D424A72981A}"/>
              </a:ext>
            </a:extLst>
          </p:cNvPr>
          <p:cNvSpPr txBox="1"/>
          <p:nvPr/>
        </p:nvSpPr>
        <p:spPr>
          <a:xfrm>
            <a:off x="5257800" y="5257800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Make sure that the modification </a:t>
            </a:r>
            <a:r>
              <a:rPr lang="en-US" sz="2000" b="1" dirty="0"/>
              <a:t>does not cause errors</a:t>
            </a:r>
            <a:r>
              <a:rPr lang="en-US" sz="2000" dirty="0"/>
              <a:t> in other parts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94BABD0-CEAB-4268-9BB4-C07281440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5708984"/>
            <a:ext cx="2104762" cy="7714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14AAE91A-CCA2-43FE-87E3-8988ACAD733C}"/>
              </a:ext>
            </a:extLst>
          </p:cNvPr>
          <p:cNvCxnSpPr/>
          <p:nvPr/>
        </p:nvCxnSpPr>
        <p:spPr>
          <a:xfrm>
            <a:off x="3704962" y="2514600"/>
            <a:ext cx="155283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72AD5B-B4F4-4E67-B369-D16075E1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Regression Testing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8036A7-A1BA-45E7-96C7-04D77441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16. Re-Testing and Regression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2BB484C-E521-47D0-8FF4-5CECCD15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3E2E577-35B2-413A-A2CC-8EA071AAD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57571"/>
            <a:ext cx="3752381" cy="19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96BE22C-51E4-4837-A225-65988064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457571"/>
            <a:ext cx="3790476" cy="1923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EA80EA5-2A00-4188-81E7-31EFE0D5FCD9}"/>
              </a:ext>
            </a:extLst>
          </p:cNvPr>
          <p:cNvSpPr txBox="1"/>
          <p:nvPr/>
        </p:nvSpPr>
        <p:spPr>
          <a:xfrm>
            <a:off x="533400" y="3505200"/>
            <a:ext cx="3752381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Development project with </a:t>
            </a:r>
            <a:r>
              <a:rPr lang="en-US" sz="2800" b="1" dirty="0"/>
              <a:t>iterative development model</a:t>
            </a:r>
          </a:p>
          <a:p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4BD9CA-06E6-433D-873E-4BEF2DCB12C5}"/>
              </a:ext>
            </a:extLst>
          </p:cNvPr>
          <p:cNvSpPr txBox="1"/>
          <p:nvPr/>
        </p:nvSpPr>
        <p:spPr>
          <a:xfrm>
            <a:off x="4897097" y="3429000"/>
            <a:ext cx="3752381" cy="200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Maintenance projects</a:t>
            </a:r>
          </a:p>
          <a:p>
            <a:r>
              <a:rPr lang="en-US" sz="2400" i="1" dirty="0"/>
              <a:t>(fix failures, collected from help desk or system upgraded with some new, changed features)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57803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11093</TotalTime>
  <Words>1645</Words>
  <Application>Microsoft Macintosh PowerPoint</Application>
  <PresentationFormat>On-screen Show (4:3)</PresentationFormat>
  <Paragraphs>140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Wingdings 2</vt:lpstr>
      <vt:lpstr>Flow</vt:lpstr>
      <vt:lpstr>PowerPoint Presentation</vt:lpstr>
      <vt:lpstr>Learning Goals</vt:lpstr>
      <vt:lpstr>Content</vt:lpstr>
      <vt:lpstr>Testing related to changes types</vt:lpstr>
      <vt:lpstr>Confirmation Testing (Re-Testing)</vt:lpstr>
      <vt:lpstr>Confirmation Testing (Re-Testing)</vt:lpstr>
      <vt:lpstr>Confirmation Testing (Re-Testing)</vt:lpstr>
      <vt:lpstr>Regression Testing</vt:lpstr>
      <vt:lpstr>Regression Testing</vt:lpstr>
      <vt:lpstr>Regression Testing</vt:lpstr>
      <vt:lpstr>Regression Testing</vt:lpstr>
      <vt:lpstr>Confirmation Testing vs. Regression Testing</vt:lpstr>
      <vt:lpstr>Summary</vt:lpstr>
      <vt:lpstr>Tài liệu tham khảo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admin</dc:creator>
  <cp:lastModifiedBy>Microsoft Office User</cp:lastModifiedBy>
  <cp:revision>784</cp:revision>
  <dcterms:created xsi:type="dcterms:W3CDTF">2006-08-16T00:00:00Z</dcterms:created>
  <dcterms:modified xsi:type="dcterms:W3CDTF">2019-11-21T05:26:09Z</dcterms:modified>
</cp:coreProperties>
</file>