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334" r:id="rId3"/>
    <p:sldId id="259" r:id="rId4"/>
    <p:sldId id="335" r:id="rId5"/>
    <p:sldId id="336" r:id="rId6"/>
    <p:sldId id="337" r:id="rId7"/>
    <p:sldId id="339" r:id="rId8"/>
    <p:sldId id="338" r:id="rId9"/>
    <p:sldId id="341" r:id="rId10"/>
    <p:sldId id="342" r:id="rId11"/>
    <p:sldId id="340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3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F"/>
    <a:srgbClr val="BC1A29"/>
    <a:srgbClr val="FDE7FA"/>
    <a:srgbClr val="D08D06"/>
    <a:srgbClr val="C11563"/>
    <a:srgbClr val="B71F2A"/>
    <a:srgbClr val="945273"/>
    <a:srgbClr val="C39113"/>
    <a:srgbClr val="361215"/>
    <a:srgbClr val="975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5625" autoAdjust="0"/>
  </p:normalViewPr>
  <p:slideViewPr>
    <p:cSldViewPr>
      <p:cViewPr varScale="1">
        <p:scale>
          <a:sx n="60" d="100"/>
          <a:sy n="60" d="100"/>
        </p:scale>
        <p:origin x="2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2800" dirty="0"/>
            <a:t>1. Test Plan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2800" dirty="0"/>
            <a:t>2. Test Plan Process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E96450C9-8DDE-4C9C-B0DA-D9964CFBA433}">
      <dgm:prSet phldrT="[Text]" custT="1"/>
      <dgm:spPr/>
      <dgm:t>
        <a:bodyPr/>
        <a:lstStyle/>
        <a:p>
          <a:pPr algn="l"/>
          <a:r>
            <a:rPr lang="en-US" sz="2800" dirty="0"/>
            <a:t>3. Test Plan Structure</a:t>
          </a:r>
        </a:p>
      </dgm:t>
    </dgm:pt>
    <dgm:pt modelId="{3DD955CB-94AE-4224-8796-85883A64FE34}" type="parTrans" cxnId="{7A90F306-B38A-4FB1-B1CB-3BC17FCE0303}">
      <dgm:prSet/>
      <dgm:spPr/>
      <dgm:t>
        <a:bodyPr/>
        <a:lstStyle/>
        <a:p>
          <a:endParaRPr lang="en-US"/>
        </a:p>
      </dgm:t>
    </dgm:pt>
    <dgm:pt modelId="{CDCC1CD4-322B-4D44-9595-809A1E6760D0}" type="sibTrans" cxnId="{7A90F306-B38A-4FB1-B1CB-3BC17FCE0303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3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3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B0AB3-2DF1-4D9A-8F16-C37C58DB120E}" type="pres">
      <dgm:prSet presAssocID="{9A662AE8-A1AF-4484-9CFE-F1D1A1BEC5AC}" presName="spacing" presStyleCnt="0"/>
      <dgm:spPr/>
    </dgm:pt>
    <dgm:pt modelId="{8B1D39C0-8A79-4DEA-A101-EC505E5AAE85}" type="pres">
      <dgm:prSet presAssocID="{E96450C9-8DDE-4C9C-B0DA-D9964CFBA433}" presName="composite" presStyleCnt="0"/>
      <dgm:spPr/>
    </dgm:pt>
    <dgm:pt modelId="{3BB7460D-054C-4C11-86B1-3F723AAF9D9C}" type="pres">
      <dgm:prSet presAssocID="{E96450C9-8DDE-4C9C-B0DA-D9964CFBA433}" presName="imgShp" presStyleLbl="fgImgPlace1" presStyleIdx="2" presStyleCnt="3"/>
      <dgm:spPr>
        <a:solidFill>
          <a:schemeClr val="accent6"/>
        </a:solidFill>
      </dgm:spPr>
    </dgm:pt>
    <dgm:pt modelId="{9BDCC6FE-4E1D-43EB-9DF5-73A6375899F4}" type="pres">
      <dgm:prSet presAssocID="{E96450C9-8DDE-4C9C-B0DA-D9964CFBA43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7A90F306-B38A-4FB1-B1CB-3BC17FCE0303}" srcId="{68FF15E1-977A-42CB-88BA-732C8D4BE110}" destId="{E96450C9-8DDE-4C9C-B0DA-D9964CFBA433}" srcOrd="2" destOrd="0" parTransId="{3DD955CB-94AE-4224-8796-85883A64FE34}" sibTransId="{CDCC1CD4-322B-4D44-9595-809A1E6760D0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2E997A97-D45C-4267-BB10-7765A4363BB5}" type="presOf" srcId="{E96450C9-8DDE-4C9C-B0DA-D9964CFBA433}" destId="{9BDCC6FE-4E1D-43EB-9DF5-73A6375899F4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  <dgm:cxn modelId="{81E21A16-910B-415B-805F-33ED0E4B022A}" type="presParOf" srcId="{3C5211AF-5F7B-43F7-A883-66A422A98129}" destId="{B2CB0AB3-2DF1-4D9A-8F16-C37C58DB120E}" srcOrd="3" destOrd="0" presId="urn:microsoft.com/office/officeart/2005/8/layout/vList3"/>
    <dgm:cxn modelId="{1D2FA41C-7203-4E37-B7AC-597C2D3A1640}" type="presParOf" srcId="{3C5211AF-5F7B-43F7-A883-66A422A98129}" destId="{8B1D39C0-8A79-4DEA-A101-EC505E5AAE85}" srcOrd="4" destOrd="0" presId="urn:microsoft.com/office/officeart/2005/8/layout/vList3"/>
    <dgm:cxn modelId="{154801F7-299E-45AA-A52F-BFBA70FB48D6}" type="presParOf" srcId="{8B1D39C0-8A79-4DEA-A101-EC505E5AAE85}" destId="{3BB7460D-054C-4C11-86B1-3F723AAF9D9C}" srcOrd="0" destOrd="0" presId="urn:microsoft.com/office/officeart/2005/8/layout/vList3"/>
    <dgm:cxn modelId="{CE3C59D9-E76C-44F0-AFF2-25F405730F61}" type="presParOf" srcId="{8B1D39C0-8A79-4DEA-A101-EC505E5AAE85}" destId="{9BDCC6FE-4E1D-43EB-9DF5-73A6375899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2800" dirty="0"/>
            <a:t>1. Test Plan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2800" dirty="0"/>
            <a:t>2. Test Plan Process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E96450C9-8DDE-4C9C-B0DA-D9964CFBA43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2800" dirty="0"/>
            <a:t>3. Test Plan Structure</a:t>
          </a:r>
        </a:p>
      </dgm:t>
    </dgm:pt>
    <dgm:pt modelId="{3DD955CB-94AE-4224-8796-85883A64FE34}" type="parTrans" cxnId="{7A90F306-B38A-4FB1-B1CB-3BC17FCE0303}">
      <dgm:prSet/>
      <dgm:spPr/>
      <dgm:t>
        <a:bodyPr/>
        <a:lstStyle/>
        <a:p>
          <a:endParaRPr lang="en-US"/>
        </a:p>
      </dgm:t>
    </dgm:pt>
    <dgm:pt modelId="{CDCC1CD4-322B-4D44-9595-809A1E6760D0}" type="sibTrans" cxnId="{7A90F306-B38A-4FB1-B1CB-3BC17FCE0303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3"/>
      <dgm:spPr>
        <a:solidFill>
          <a:schemeClr val="bg1">
            <a:lumMod val="85000"/>
          </a:schemeClr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3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B0AB3-2DF1-4D9A-8F16-C37C58DB120E}" type="pres">
      <dgm:prSet presAssocID="{9A662AE8-A1AF-4484-9CFE-F1D1A1BEC5AC}" presName="spacing" presStyleCnt="0"/>
      <dgm:spPr/>
    </dgm:pt>
    <dgm:pt modelId="{8B1D39C0-8A79-4DEA-A101-EC505E5AAE85}" type="pres">
      <dgm:prSet presAssocID="{E96450C9-8DDE-4C9C-B0DA-D9964CFBA433}" presName="composite" presStyleCnt="0"/>
      <dgm:spPr/>
    </dgm:pt>
    <dgm:pt modelId="{3BB7460D-054C-4C11-86B1-3F723AAF9D9C}" type="pres">
      <dgm:prSet presAssocID="{E96450C9-8DDE-4C9C-B0DA-D9964CFBA433}" presName="imgShp" presStyleLbl="fgImgPlace1" presStyleIdx="2" presStyleCnt="3"/>
      <dgm:spPr>
        <a:solidFill>
          <a:schemeClr val="bg1">
            <a:lumMod val="85000"/>
          </a:schemeClr>
        </a:solidFill>
      </dgm:spPr>
    </dgm:pt>
    <dgm:pt modelId="{9BDCC6FE-4E1D-43EB-9DF5-73A6375899F4}" type="pres">
      <dgm:prSet presAssocID="{E96450C9-8DDE-4C9C-B0DA-D9964CFBA43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7A90F306-B38A-4FB1-B1CB-3BC17FCE0303}" srcId="{68FF15E1-977A-42CB-88BA-732C8D4BE110}" destId="{E96450C9-8DDE-4C9C-B0DA-D9964CFBA433}" srcOrd="2" destOrd="0" parTransId="{3DD955CB-94AE-4224-8796-85883A64FE34}" sibTransId="{CDCC1CD4-322B-4D44-9595-809A1E6760D0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2E997A97-D45C-4267-BB10-7765A4363BB5}" type="presOf" srcId="{E96450C9-8DDE-4C9C-B0DA-D9964CFBA433}" destId="{9BDCC6FE-4E1D-43EB-9DF5-73A6375899F4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  <dgm:cxn modelId="{81E21A16-910B-415B-805F-33ED0E4B022A}" type="presParOf" srcId="{3C5211AF-5F7B-43F7-A883-66A422A98129}" destId="{B2CB0AB3-2DF1-4D9A-8F16-C37C58DB120E}" srcOrd="3" destOrd="0" presId="urn:microsoft.com/office/officeart/2005/8/layout/vList3"/>
    <dgm:cxn modelId="{1D2FA41C-7203-4E37-B7AC-597C2D3A1640}" type="presParOf" srcId="{3C5211AF-5F7B-43F7-A883-66A422A98129}" destId="{8B1D39C0-8A79-4DEA-A101-EC505E5AAE85}" srcOrd="4" destOrd="0" presId="urn:microsoft.com/office/officeart/2005/8/layout/vList3"/>
    <dgm:cxn modelId="{154801F7-299E-45AA-A52F-BFBA70FB48D6}" type="presParOf" srcId="{8B1D39C0-8A79-4DEA-A101-EC505E5AAE85}" destId="{3BB7460D-054C-4C11-86B1-3F723AAF9D9C}" srcOrd="0" destOrd="0" presId="urn:microsoft.com/office/officeart/2005/8/layout/vList3"/>
    <dgm:cxn modelId="{CE3C59D9-E76C-44F0-AFF2-25F405730F61}" type="presParOf" srcId="{8B1D39C0-8A79-4DEA-A101-EC505E5AAE85}" destId="{9BDCC6FE-4E1D-43EB-9DF5-73A6375899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561412" y="724"/>
          <a:ext cx="5422011" cy="7828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1. Test Plan</a:t>
          </a:r>
        </a:p>
      </dsp:txBody>
      <dsp:txXfrm rot="10800000">
        <a:off x="1757130" y="724"/>
        <a:ext cx="5226293" cy="782873"/>
      </dsp:txXfrm>
    </dsp:sp>
    <dsp:sp modelId="{F8937CCE-4F47-4A95-89E8-AB4466EE3BC6}">
      <dsp:nvSpPr>
        <dsp:cNvPr id="0" name=""/>
        <dsp:cNvSpPr/>
      </dsp:nvSpPr>
      <dsp:spPr>
        <a:xfrm>
          <a:off x="1169976" y="724"/>
          <a:ext cx="782873" cy="782873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561412" y="980163"/>
          <a:ext cx="5422011" cy="7828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2. Test Plan Process</a:t>
          </a:r>
        </a:p>
      </dsp:txBody>
      <dsp:txXfrm rot="10800000">
        <a:off x="1757130" y="980163"/>
        <a:ext cx="5226293" cy="782873"/>
      </dsp:txXfrm>
    </dsp:sp>
    <dsp:sp modelId="{AFB7D9A9-BA53-44F6-A6BF-1A216FFA229D}">
      <dsp:nvSpPr>
        <dsp:cNvPr id="0" name=""/>
        <dsp:cNvSpPr/>
      </dsp:nvSpPr>
      <dsp:spPr>
        <a:xfrm>
          <a:off x="1169976" y="980163"/>
          <a:ext cx="782873" cy="782873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CC6FE-4E1D-43EB-9DF5-73A6375899F4}">
      <dsp:nvSpPr>
        <dsp:cNvPr id="0" name=""/>
        <dsp:cNvSpPr/>
      </dsp:nvSpPr>
      <dsp:spPr>
        <a:xfrm rot="10800000">
          <a:off x="1561412" y="1959601"/>
          <a:ext cx="5422011" cy="7828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3. Test Plan Structure</a:t>
          </a:r>
        </a:p>
      </dsp:txBody>
      <dsp:txXfrm rot="10800000">
        <a:off x="1757130" y="1959601"/>
        <a:ext cx="5226293" cy="782873"/>
      </dsp:txXfrm>
    </dsp:sp>
    <dsp:sp modelId="{3BB7460D-054C-4C11-86B1-3F723AAF9D9C}">
      <dsp:nvSpPr>
        <dsp:cNvPr id="0" name=""/>
        <dsp:cNvSpPr/>
      </dsp:nvSpPr>
      <dsp:spPr>
        <a:xfrm>
          <a:off x="1169976" y="1959601"/>
          <a:ext cx="782873" cy="782873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561412" y="724"/>
          <a:ext cx="5422011" cy="782873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1. Test Plan</a:t>
          </a:r>
        </a:p>
      </dsp:txBody>
      <dsp:txXfrm rot="10800000">
        <a:off x="1757130" y="724"/>
        <a:ext cx="5226293" cy="782873"/>
      </dsp:txXfrm>
    </dsp:sp>
    <dsp:sp modelId="{F8937CCE-4F47-4A95-89E8-AB4466EE3BC6}">
      <dsp:nvSpPr>
        <dsp:cNvPr id="0" name=""/>
        <dsp:cNvSpPr/>
      </dsp:nvSpPr>
      <dsp:spPr>
        <a:xfrm>
          <a:off x="1169976" y="724"/>
          <a:ext cx="782873" cy="78287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561412" y="980163"/>
          <a:ext cx="5422011" cy="7828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2. Test Plan Process</a:t>
          </a:r>
        </a:p>
      </dsp:txBody>
      <dsp:txXfrm rot="10800000">
        <a:off x="1757130" y="980163"/>
        <a:ext cx="5226293" cy="782873"/>
      </dsp:txXfrm>
    </dsp:sp>
    <dsp:sp modelId="{AFB7D9A9-BA53-44F6-A6BF-1A216FFA229D}">
      <dsp:nvSpPr>
        <dsp:cNvPr id="0" name=""/>
        <dsp:cNvSpPr/>
      </dsp:nvSpPr>
      <dsp:spPr>
        <a:xfrm>
          <a:off x="1169976" y="980163"/>
          <a:ext cx="782873" cy="782873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CC6FE-4E1D-43EB-9DF5-73A6375899F4}">
      <dsp:nvSpPr>
        <dsp:cNvPr id="0" name=""/>
        <dsp:cNvSpPr/>
      </dsp:nvSpPr>
      <dsp:spPr>
        <a:xfrm rot="10800000">
          <a:off x="1561412" y="1959601"/>
          <a:ext cx="5422011" cy="782873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3. Test Plan Structure</a:t>
          </a:r>
        </a:p>
      </dsp:txBody>
      <dsp:txXfrm rot="10800000">
        <a:off x="1757130" y="1959601"/>
        <a:ext cx="5226293" cy="782873"/>
      </dsp:txXfrm>
    </dsp:sp>
    <dsp:sp modelId="{3BB7460D-054C-4C11-86B1-3F723AAF9D9C}">
      <dsp:nvSpPr>
        <dsp:cNvPr id="0" name=""/>
        <dsp:cNvSpPr/>
      </dsp:nvSpPr>
      <dsp:spPr>
        <a:xfrm>
          <a:off x="1169976" y="1959601"/>
          <a:ext cx="782873" cy="78287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v.v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test plan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(Project Plan):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sàng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hang: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hang,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43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acronyms and abbreviations: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rủi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rủi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 Test Coverage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test case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defects: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Leakage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rò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rỉ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5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hang,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tiễn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 (Test Type)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Level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 (Test Tool)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9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err="1"/>
              <a:t>Nguồn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dirty="0"/>
              <a:t>: test leader, tester,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/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, ai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chịu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nhiệm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cụ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gì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dirty="0" err="1">
                <a:sym typeface="Wingdings" panose="05000000000000000000" pitchFamily="2" charset="2"/>
              </a:rPr>
              <a:t>Nguồn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lực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hệ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phần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cứng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và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phần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mềm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môi</a:t>
            </a:r>
            <a:r>
              <a:rPr lang="en-US" b="1" dirty="0">
                <a:sym typeface="Wingdings" panose="05000000000000000000" pitchFamily="2" charset="2"/>
              </a:rPr>
              <a:t> tr</a:t>
            </a:r>
            <a:r>
              <a:rPr lang="vi-VN" b="1" dirty="0">
                <a:sym typeface="Wingdings" panose="05000000000000000000" pitchFamily="2" charset="2"/>
              </a:rPr>
              <a:t>ư</a:t>
            </a:r>
            <a:r>
              <a:rPr lang="en-US" b="1" dirty="0" err="1">
                <a:sym typeface="Wingdings" panose="05000000000000000000" pitchFamily="2" charset="2"/>
              </a:rPr>
              <a:t>ờng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giúp</a:t>
            </a:r>
            <a:r>
              <a:rPr lang="en-US" dirty="0">
                <a:sym typeface="Wingdings" panose="05000000000000000000" pitchFamily="2" charset="2"/>
              </a:rPr>
              <a:t> tester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US" b="1" dirty="0">
                <a:sym typeface="Wingdings" panose="05000000000000000000" pitchFamily="2" charset="2"/>
              </a:rPr>
              <a:t>Server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Mỗi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 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bao </a:t>
            </a:r>
            <a:r>
              <a:rPr lang="en-US" dirty="0" err="1">
                <a:sym typeface="Wingdings" panose="05000000000000000000" pitchFamily="2" charset="2"/>
              </a:rPr>
              <a:t>giờ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server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client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Wingdings" charset="2"/>
              <a:buChar char="è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</a:p>
          <a:p>
            <a:pPr marL="0" indent="0">
              <a:buFontTx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</a:t>
            </a:r>
          </a:p>
          <a:p>
            <a:pPr marL="0" indent="0">
              <a:buFontTx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 mới: </a:t>
            </a:r>
            <a:r>
              <a:rPr lang="en-US" sz="1200" i="1" dirty="0">
                <a:solidFill>
                  <a:schemeClr val="tx1"/>
                </a:solidFill>
              </a:rPr>
              <a:t>infrastructure:</a:t>
            </a:r>
            <a:r>
              <a:rPr lang="en-US" sz="1200" i="1" baseline="0" dirty="0">
                <a:solidFill>
                  <a:schemeClr val="tx1"/>
                </a:solidFill>
              </a:rPr>
              <a:t> cơ sở hạ tầng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5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Test_Plan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Test_case_for_iteration1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case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plan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plan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plan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(scope),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(resources)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2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kiểm thử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rủi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plan ko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obtain</a:t>
            </a:r>
            <a:r>
              <a:rPr lang="en-US" dirty="0"/>
              <a:t>: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; </a:t>
            </a:r>
            <a:r>
              <a:rPr lang="en-US" b="1" dirty="0"/>
              <a:t>commitment</a:t>
            </a:r>
            <a:r>
              <a:rPr lang="en-US" dirty="0"/>
              <a:t>: cam </a:t>
            </a:r>
            <a:r>
              <a:rPr lang="en-US" dirty="0" err="1"/>
              <a:t>kết</a:t>
            </a:r>
            <a:r>
              <a:rPr lang="en-US" dirty="0"/>
              <a:t>; </a:t>
            </a:r>
            <a:r>
              <a:rPr lang="en-US" b="1" dirty="0"/>
              <a:t>collaboration</a:t>
            </a:r>
            <a:r>
              <a:rPr lang="en-US" b="0" dirty="0"/>
              <a:t>: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/>
              <a:t>cộng</a:t>
            </a:r>
            <a:r>
              <a:rPr lang="en-US" b="0" dirty="0"/>
              <a:t> </a:t>
            </a:r>
            <a:r>
              <a:rPr lang="en-US" b="0" dirty="0" err="1"/>
              <a:t>tác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 mềm 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test plan, test case, test report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1 test plan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planning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(input)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plan?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17. Test Plan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9352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Test 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069857"/>
              </p:ext>
            </p:extLst>
          </p:nvPr>
        </p:nvGraphicFramePr>
        <p:xfrm>
          <a:off x="152400" y="1752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27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98D2-E094-4EAA-B7DB-7A4AE2CA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6DEFA8-62B3-49A2-AB56-B2D9645E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D4FBC6-82B1-477C-849A-E957EEC4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37749B-5C8C-41A8-9FC1-644C203C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322242"/>
            <a:ext cx="2362200" cy="23254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4964A78-FC10-40E4-B887-B318E4E0F1E3}"/>
              </a:ext>
            </a:extLst>
          </p:cNvPr>
          <p:cNvSpPr/>
          <p:nvPr/>
        </p:nvSpPr>
        <p:spPr>
          <a:xfrm>
            <a:off x="3276600" y="2951583"/>
            <a:ext cx="2362200" cy="1066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964068D-E5AA-4948-85DE-AB9DBC7CDA24}"/>
              </a:ext>
            </a:extLst>
          </p:cNvPr>
          <p:cNvSpPr/>
          <p:nvPr/>
        </p:nvSpPr>
        <p:spPr>
          <a:xfrm>
            <a:off x="457200" y="30480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0600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98D2-E094-4EAA-B7DB-7A4AE2CA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/>
          <a:lstStyle/>
          <a:p>
            <a:r>
              <a:rPr lang="en-US" dirty="0"/>
              <a:t>Test Plan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6DEFA8-62B3-49A2-AB56-B2D9645E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D4FBC6-82B1-477C-849A-E957EEC4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37749B-5C8C-41A8-9FC1-644C203C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322242"/>
            <a:ext cx="2362200" cy="23254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4964A78-FC10-40E4-B887-B318E4E0F1E3}"/>
              </a:ext>
            </a:extLst>
          </p:cNvPr>
          <p:cNvSpPr/>
          <p:nvPr/>
        </p:nvSpPr>
        <p:spPr>
          <a:xfrm>
            <a:off x="3276600" y="2951583"/>
            <a:ext cx="2362200" cy="1066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964068D-E5AA-4948-85DE-AB9DBC7CDA24}"/>
              </a:ext>
            </a:extLst>
          </p:cNvPr>
          <p:cNvSpPr/>
          <p:nvPr/>
        </p:nvSpPr>
        <p:spPr>
          <a:xfrm>
            <a:off x="457200" y="1219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A7C972-EC7A-42C7-B777-EDF75FE7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00" y="2133600"/>
            <a:ext cx="2104900" cy="18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9FFF1E-6CE0-4969-A5D2-E5298CE5D11D}"/>
              </a:ext>
            </a:extLst>
          </p:cNvPr>
          <p:cNvSpPr txBox="1"/>
          <p:nvPr/>
        </p:nvSpPr>
        <p:spPr>
          <a:xfrm>
            <a:off x="562100" y="3962400"/>
            <a:ext cx="2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DBD4062-5A3B-440B-BEC5-012BBF1D8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1" y="4343400"/>
            <a:ext cx="1942857" cy="1857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DED0BA-6C6D-4846-8B13-29E8A5320051}"/>
              </a:ext>
            </a:extLst>
          </p:cNvPr>
          <p:cNvSpPr txBox="1"/>
          <p:nvPr/>
        </p:nvSpPr>
        <p:spPr>
          <a:xfrm>
            <a:off x="22860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Requirements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8334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5D9C-6172-4058-981E-898E2856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of Test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B6386D-6D5C-4EF4-ADD6-1F53B66A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181CA6-182A-43A6-B917-78835C98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6E33FE-E2BB-4B78-8864-21B9F718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5102"/>
            <a:ext cx="2209800" cy="2156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18495B-9626-40C5-9DC8-A57893A6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82" y="3701755"/>
            <a:ext cx="2191139" cy="2019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B69146-BBFF-4C83-BBEB-D0C6B0533B4E}"/>
              </a:ext>
            </a:extLst>
          </p:cNvPr>
          <p:cNvSpPr/>
          <p:nvPr/>
        </p:nvSpPr>
        <p:spPr>
          <a:xfrm>
            <a:off x="2306217" y="3727205"/>
            <a:ext cx="6380583" cy="1994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 requirements and Acceptance criteria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SRS: Software Requirement Specification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Acceptance criteria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7FF8FC8-DD54-4026-828D-CC2B9022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55429"/>
            <a:ext cx="2209800" cy="21565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5EE6D89-1C3E-4AD1-803E-D67A4DCDF887}"/>
              </a:ext>
            </a:extLst>
          </p:cNvPr>
          <p:cNvSpPr/>
          <p:nvPr/>
        </p:nvSpPr>
        <p:spPr>
          <a:xfrm>
            <a:off x="2286000" y="1594452"/>
            <a:ext cx="6400800" cy="2091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Project Plan: What information should be get?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When requirement specification is available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When detail design is available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When the first testing task can start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When the project release</a:t>
            </a:r>
          </a:p>
        </p:txBody>
      </p:sp>
    </p:spTree>
    <p:extLst>
      <p:ext uri="{BB962C8B-B14F-4D97-AF65-F5344CB8AC3E}">
        <p14:creationId xmlns:p14="http://schemas.microsoft.com/office/powerpoint/2010/main" val="33047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9018C-2E04-4B13-B9B6-97056AF3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ED386C-D65D-477A-BA0C-15493BEF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Acceptance Criteria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Test Strategy</a:t>
            </a:r>
          </a:p>
          <a:p>
            <a:r>
              <a:rPr lang="en-US" dirty="0"/>
              <a:t>Resource</a:t>
            </a:r>
          </a:p>
          <a:p>
            <a:r>
              <a:rPr lang="en-US" dirty="0"/>
              <a:t>Test Milestones</a:t>
            </a:r>
          </a:p>
          <a:p>
            <a:r>
              <a:rPr lang="en-US" dirty="0"/>
              <a:t>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348667-FCBC-46D3-AD27-7CD0C0E7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EA1BF1-AD43-43E9-8F46-5566DDCE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24B65-95B2-4DEB-8620-137B2FD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-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E00FB5-D2B2-49E8-AA31-C18C9B56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6BADBA-8DC1-492B-BA29-22F93A65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353E11DF-DD46-4324-9B5B-51F9D2AED4A7}"/>
              </a:ext>
            </a:extLst>
          </p:cNvPr>
          <p:cNvGrpSpPr/>
          <p:nvPr/>
        </p:nvGrpSpPr>
        <p:grpSpPr>
          <a:xfrm>
            <a:off x="173613" y="1447800"/>
            <a:ext cx="4378170" cy="942857"/>
            <a:chOff x="173613" y="1447800"/>
            <a:chExt cx="4378170" cy="9428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4748760-F620-4C4A-A530-BBF576CC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613" y="1447800"/>
              <a:ext cx="778109" cy="94285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9F4330E-169A-4A74-9582-AE97688DA528}"/>
                </a:ext>
              </a:extLst>
            </p:cNvPr>
            <p:cNvSpPr/>
            <p:nvPr/>
          </p:nvSpPr>
          <p:spPr>
            <a:xfrm>
              <a:off x="951722" y="1473946"/>
              <a:ext cx="3600061" cy="8998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Purpose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Briefly about the purpose and organization of the documents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0B7F0CF-D5C0-4C3A-A757-10F6EBFEF79A}"/>
              </a:ext>
            </a:extLst>
          </p:cNvPr>
          <p:cNvGrpSpPr/>
          <p:nvPr/>
        </p:nvGrpSpPr>
        <p:grpSpPr>
          <a:xfrm>
            <a:off x="132766" y="2625402"/>
            <a:ext cx="4419016" cy="1053497"/>
            <a:chOff x="132766" y="2625402"/>
            <a:chExt cx="4419016" cy="1053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C9D9A76-64BA-488A-A193-45BED670B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766" y="2625402"/>
              <a:ext cx="896585" cy="105349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9774C95-F02A-43AF-BDB6-96D169703037}"/>
                </a:ext>
              </a:extLst>
            </p:cNvPr>
            <p:cNvSpPr/>
            <p:nvPr/>
          </p:nvSpPr>
          <p:spPr>
            <a:xfrm>
              <a:off x="990599" y="2659071"/>
              <a:ext cx="3561183" cy="981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Definitions, Acronyms, and Abbreviations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Provides the definitions of all terms, acronyms, and abbreviations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B547683-8057-4254-8147-07EC957436DC}"/>
              </a:ext>
            </a:extLst>
          </p:cNvPr>
          <p:cNvGrpSpPr/>
          <p:nvPr/>
        </p:nvGrpSpPr>
        <p:grpSpPr>
          <a:xfrm>
            <a:off x="152400" y="3914895"/>
            <a:ext cx="4399382" cy="961905"/>
            <a:chOff x="152400" y="3914895"/>
            <a:chExt cx="4399382" cy="9619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9050E9FE-C7D0-4A84-A80E-D736F5C85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00" y="3914895"/>
              <a:ext cx="835092" cy="96190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9067B37-7ABA-422D-9C60-245D60F18E82}"/>
                </a:ext>
              </a:extLst>
            </p:cNvPr>
            <p:cNvSpPr/>
            <p:nvPr/>
          </p:nvSpPr>
          <p:spPr>
            <a:xfrm>
              <a:off x="990600" y="3959328"/>
              <a:ext cx="3561182" cy="898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Document reference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 all documents used to create the plan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E7802B3-D816-4B00-B26B-C2A998EFF34E}"/>
              </a:ext>
            </a:extLst>
          </p:cNvPr>
          <p:cNvGrpSpPr/>
          <p:nvPr/>
        </p:nvGrpSpPr>
        <p:grpSpPr>
          <a:xfrm>
            <a:off x="232975" y="5128582"/>
            <a:ext cx="4294536" cy="971429"/>
            <a:chOff x="232975" y="5128582"/>
            <a:chExt cx="4294536" cy="9714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002200CD-0C16-4A39-823C-9C6D31AF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975" y="5128582"/>
              <a:ext cx="859653" cy="97142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390B5C8-5F2F-4FE6-8381-6E88BFBD6E5E}"/>
                </a:ext>
              </a:extLst>
            </p:cNvPr>
            <p:cNvSpPr/>
            <p:nvPr/>
          </p:nvSpPr>
          <p:spPr>
            <a:xfrm>
              <a:off x="1066800" y="5159867"/>
              <a:ext cx="3460711" cy="898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Background information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Briefly information of the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1F10706-E3E8-4338-9CA1-CA1D3A4E7016}"/>
              </a:ext>
            </a:extLst>
          </p:cNvPr>
          <p:cNvGrpSpPr/>
          <p:nvPr/>
        </p:nvGrpSpPr>
        <p:grpSpPr>
          <a:xfrm>
            <a:off x="4648200" y="1495543"/>
            <a:ext cx="4322186" cy="942857"/>
            <a:chOff x="4648200" y="1447800"/>
            <a:chExt cx="4322186" cy="94285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E253C4EB-6849-421F-BE1F-22A4FEEB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8200" y="1447800"/>
              <a:ext cx="990476" cy="94285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D62B222-EF86-411E-976F-2B0F6B014599}"/>
                </a:ext>
              </a:extLst>
            </p:cNvPr>
            <p:cNvSpPr/>
            <p:nvPr/>
          </p:nvSpPr>
          <p:spPr>
            <a:xfrm>
              <a:off x="5638799" y="1447800"/>
              <a:ext cx="3331587" cy="898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Scope of testing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 stages of testing and test types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5B9C7407-A2F9-44DF-81AE-1B30F7E2D1F6}"/>
              </a:ext>
            </a:extLst>
          </p:cNvPr>
          <p:cNvGrpSpPr/>
          <p:nvPr/>
        </p:nvGrpSpPr>
        <p:grpSpPr>
          <a:xfrm>
            <a:off x="4648200" y="2590800"/>
            <a:ext cx="4245986" cy="1000000"/>
            <a:chOff x="4724400" y="2590800"/>
            <a:chExt cx="4245986" cy="1000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1956C99-B56B-4E60-BDD4-4B424C86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4400" y="2590800"/>
              <a:ext cx="1009524" cy="1000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F660E0AE-58B4-43B9-ADC5-4CFD457645AC}"/>
                </a:ext>
              </a:extLst>
            </p:cNvPr>
            <p:cNvSpPr/>
            <p:nvPr/>
          </p:nvSpPr>
          <p:spPr>
            <a:xfrm>
              <a:off x="5715000" y="2663928"/>
              <a:ext cx="3255386" cy="898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Risk list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 any risks that may affect the design or execution of testing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2E3D924E-4EDD-4143-93E6-F6D4FC8CA7DA}"/>
              </a:ext>
            </a:extLst>
          </p:cNvPr>
          <p:cNvGrpSpPr/>
          <p:nvPr/>
        </p:nvGrpSpPr>
        <p:grpSpPr>
          <a:xfrm>
            <a:off x="4572000" y="3920648"/>
            <a:ext cx="4398386" cy="1260952"/>
            <a:chOff x="4572000" y="3920648"/>
            <a:chExt cx="4398386" cy="126095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525FD4C7-1F3A-4810-928F-469094CC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000" y="3920648"/>
              <a:ext cx="1284970" cy="126095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9EEAC71-2622-4FB9-A34E-135AB6026A84}"/>
                </a:ext>
              </a:extLst>
            </p:cNvPr>
            <p:cNvSpPr/>
            <p:nvPr/>
          </p:nvSpPr>
          <p:spPr>
            <a:xfrm>
              <a:off x="5812414" y="3962205"/>
              <a:ext cx="3157972" cy="1130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Training Needs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 any needs for training of team members to implement and execute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0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5210E-D935-4F3F-B5F8-FADF02BD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Plan – Acceptance Test Criteria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DFFC67-10A5-430E-A2ED-861B0D6A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48D808-1F97-4ED2-895C-DE2335AC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05E08F-AA67-4633-8B2C-D87270C2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057400"/>
            <a:ext cx="323809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5210E-D935-4F3F-B5F8-FADF02BD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Plan – Acceptance Test Criteria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D0B0CF0B-F4D2-4AEA-8B5E-ED0F724AE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0" y="1371600"/>
            <a:ext cx="1304762" cy="11714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DFFC67-10A5-430E-A2ED-861B0D6A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48D808-1F97-4ED2-895C-DE2335AC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4D6BDE-969A-4D39-83FC-6C70C821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71" y="3943543"/>
            <a:ext cx="1552381" cy="1542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68D34D-1361-4C01-BB24-9934234105F7}"/>
              </a:ext>
            </a:extLst>
          </p:cNvPr>
          <p:cNvSpPr txBox="1"/>
          <p:nvPr/>
        </p:nvSpPr>
        <p:spPr>
          <a:xfrm>
            <a:off x="3124200" y="5562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Acceptance Test Criteria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1AE3BFB-D6CB-4B1E-8A97-2F68116943EA}"/>
              </a:ext>
            </a:extLst>
          </p:cNvPr>
          <p:cNvSpPr txBox="1"/>
          <p:nvPr/>
        </p:nvSpPr>
        <p:spPr>
          <a:xfrm>
            <a:off x="7201678" y="27211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Leakage Rate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080698F-EB95-4AEB-BAB0-59AF945B5928}"/>
              </a:ext>
            </a:extLst>
          </p:cNvPr>
          <p:cNvGrpSpPr/>
          <p:nvPr/>
        </p:nvGrpSpPr>
        <p:grpSpPr>
          <a:xfrm>
            <a:off x="228600" y="1371600"/>
            <a:ext cx="3124200" cy="3333810"/>
            <a:chOff x="228600" y="1371600"/>
            <a:chExt cx="3124200" cy="33338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250BD3D0-C931-4804-9598-FC9536689140}"/>
                </a:ext>
              </a:extLst>
            </p:cNvPr>
            <p:cNvGrpSpPr/>
            <p:nvPr/>
          </p:nvGrpSpPr>
          <p:grpSpPr>
            <a:xfrm>
              <a:off x="228600" y="1371600"/>
              <a:ext cx="1676400" cy="1847910"/>
              <a:chOff x="228600" y="1371600"/>
              <a:chExt cx="1676400" cy="18479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2E9778F3-864A-430C-B516-02B48F8D8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184" y="1371600"/>
                <a:ext cx="1257143" cy="120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2A5E8C5-1A08-4369-9244-AA8AF83142A9}"/>
                  </a:ext>
                </a:extLst>
              </p:cNvPr>
              <p:cNvSpPr txBox="1"/>
              <p:nvPr/>
            </p:nvSpPr>
            <p:spPr>
              <a:xfrm>
                <a:off x="228600" y="2819400"/>
                <a:ext cx="1676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 Coverage</a:t>
                </a:r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xmlns="" id="{C67AFA79-C799-49FB-9077-5A48A7327F5D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3733800"/>
              <a:ext cx="2209800" cy="971610"/>
            </a:xfrm>
            <a:prstGeom prst="bentConnector3">
              <a:avLst>
                <a:gd name="adj1" fmla="val 1020"/>
              </a:avLst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FB5CFC94-2F74-49FE-B78B-136045FE7B71}"/>
              </a:ext>
            </a:extLst>
          </p:cNvPr>
          <p:cNvGrpSpPr/>
          <p:nvPr/>
        </p:nvGrpSpPr>
        <p:grpSpPr>
          <a:xfrm>
            <a:off x="2057400" y="1371600"/>
            <a:ext cx="1676400" cy="2857500"/>
            <a:chOff x="2057400" y="1371600"/>
            <a:chExt cx="1676400" cy="2857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6DB0904B-19B0-4668-845F-EEF657D98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0" y="1371600"/>
              <a:ext cx="1228571" cy="119047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792E4CA-15FA-4B12-B4E8-616F9DFAD247}"/>
                </a:ext>
              </a:extLst>
            </p:cNvPr>
            <p:cNvSpPr txBox="1"/>
            <p:nvPr/>
          </p:nvSpPr>
          <p:spPr>
            <a:xfrm>
              <a:off x="2057400" y="2743200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Successful Test Coverage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xmlns="" id="{47EBFC7B-9F95-451E-9D2B-E21F6EB9B874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3733800"/>
              <a:ext cx="685800" cy="495300"/>
            </a:xfrm>
            <a:prstGeom prst="bentConnector3">
              <a:avLst>
                <a:gd name="adj1" fmla="val 1020"/>
              </a:avLst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8446611C-6804-4120-BA92-B429FD7A3FE1}"/>
              </a:ext>
            </a:extLst>
          </p:cNvPr>
          <p:cNvGrpSpPr/>
          <p:nvPr/>
        </p:nvGrpSpPr>
        <p:grpSpPr>
          <a:xfrm>
            <a:off x="3787403" y="1371600"/>
            <a:ext cx="1676400" cy="2667000"/>
            <a:chOff x="3787403" y="1371600"/>
            <a:chExt cx="1676400" cy="2667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9FCD876-A1AA-4484-9D53-9A9E47FE4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8600" y="1371600"/>
              <a:ext cx="1200000" cy="11523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9C7F73C-7CCD-479A-8DA2-DA661A6FF193}"/>
                </a:ext>
              </a:extLst>
            </p:cNvPr>
            <p:cNvSpPr txBox="1"/>
            <p:nvPr/>
          </p:nvSpPr>
          <p:spPr>
            <a:xfrm>
              <a:off x="3787403" y="2743200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Test Cases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DE85315-630E-4D2B-AA36-4F0CDF3CDA81}"/>
                </a:ext>
              </a:extLst>
            </p:cNvPr>
            <p:cNvCxnSpPr>
              <a:cxnSpLocks/>
            </p:cNvCxnSpPr>
            <p:nvPr/>
          </p:nvCxnSpPr>
          <p:spPr>
            <a:xfrm>
              <a:off x="4290761" y="3733800"/>
              <a:ext cx="0" cy="3048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A617B7B9-849B-4D4E-9D5A-8D512E0A3946}"/>
              </a:ext>
            </a:extLst>
          </p:cNvPr>
          <p:cNvGrpSpPr/>
          <p:nvPr/>
        </p:nvGrpSpPr>
        <p:grpSpPr>
          <a:xfrm>
            <a:off x="5238605" y="1343171"/>
            <a:ext cx="1924195" cy="2866115"/>
            <a:chOff x="5238605" y="1343171"/>
            <a:chExt cx="1924195" cy="2866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3957D27-7590-4C70-B038-C0AD2E5A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6105" y="1343171"/>
              <a:ext cx="1238095" cy="117142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BA8496F-D36E-4AA9-83BE-63E12EFABF97}"/>
                </a:ext>
              </a:extLst>
            </p:cNvPr>
            <p:cNvSpPr txBox="1"/>
            <p:nvPr/>
          </p:nvSpPr>
          <p:spPr>
            <a:xfrm>
              <a:off x="5486400" y="2743200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Number of Defects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xmlns="" id="{01C73D22-B8C9-40CA-AC97-F2E0A5555D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38605" y="3657600"/>
              <a:ext cx="943043" cy="551686"/>
            </a:xfrm>
            <a:prstGeom prst="bentConnector3">
              <a:avLst>
                <a:gd name="adj1" fmla="val 529"/>
              </a:avLst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xmlns="" id="{0C285594-A14C-44A1-87FF-368FF70B6F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2138" y="3597167"/>
            <a:ext cx="2848476" cy="1101923"/>
          </a:xfrm>
          <a:prstGeom prst="bentConnector3">
            <a:avLst>
              <a:gd name="adj1" fmla="val -445"/>
            </a:avLst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5A593-68B7-4C55-883B-6BD1821F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>
            <a:noAutofit/>
          </a:bodyPr>
          <a:lstStyle/>
          <a:p>
            <a:r>
              <a:rPr lang="en-US" sz="4400" dirty="0"/>
              <a:t>Test Plan – Requirement for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FDD766-AF72-4E57-BE31-C30B811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64A2E4-B69F-4440-8390-9DC248DC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B7D9F5-D618-445C-9530-8E62A465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2266752" cy="2157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D13259-4AB6-4402-9817-FB498C5F8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" y="4243288"/>
            <a:ext cx="2354931" cy="215751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13E4BB9F-CCB2-47A5-BC9D-75EB96881E79}"/>
              </a:ext>
            </a:extLst>
          </p:cNvPr>
          <p:cNvSpPr/>
          <p:nvPr/>
        </p:nvSpPr>
        <p:spPr>
          <a:xfrm>
            <a:off x="2667000" y="1429512"/>
            <a:ext cx="6019800" cy="2523545"/>
          </a:xfrm>
          <a:prstGeom prst="wedgeRectCallout">
            <a:avLst>
              <a:gd name="adj1" fmla="val -54557"/>
              <a:gd name="adj2" fmla="val -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Functional requirements</a:t>
            </a:r>
            <a:r>
              <a:rPr lang="en-US" sz="2400" dirty="0">
                <a:solidFill>
                  <a:schemeClr val="tx1"/>
                </a:solidFill>
              </a:rPr>
              <a:t>: things that a system has to do related to business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Non-functional requirements</a:t>
            </a:r>
            <a:r>
              <a:rPr lang="en-US" sz="2400" dirty="0">
                <a:solidFill>
                  <a:schemeClr val="tx1"/>
                </a:solidFill>
              </a:rPr>
              <a:t>: characteristic that a system must have e.g. Reliability – Performance, Security, Usability, Maintainability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E064D26B-28ED-4830-BA8B-96095383ED05}"/>
              </a:ext>
            </a:extLst>
          </p:cNvPr>
          <p:cNvSpPr/>
          <p:nvPr/>
        </p:nvSpPr>
        <p:spPr>
          <a:xfrm>
            <a:off x="2667000" y="4343400"/>
            <a:ext cx="6019800" cy="1905000"/>
          </a:xfrm>
          <a:prstGeom prst="wedgeRectCallout">
            <a:avLst>
              <a:gd name="adj1" fmla="val -54557"/>
              <a:gd name="adj2" fmla="val -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List of features and functions</a:t>
            </a:r>
            <a:r>
              <a:rPr lang="en-US" sz="2400" b="1" dirty="0">
                <a:solidFill>
                  <a:schemeClr val="tx1"/>
                </a:solidFill>
              </a:rPr>
              <a:t> not to be tested</a:t>
            </a:r>
          </a:p>
        </p:txBody>
      </p:sp>
    </p:spTree>
    <p:extLst>
      <p:ext uri="{BB962C8B-B14F-4D97-AF65-F5344CB8AC3E}">
        <p14:creationId xmlns:p14="http://schemas.microsoft.com/office/powerpoint/2010/main" val="36911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27177-EC19-4DD5-AA31-ABAD080D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– Test Strategy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E959560-C7BB-4565-8A10-A11B0258A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676400"/>
            <a:ext cx="1695238" cy="16952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322A-2CF4-4751-8080-E238776F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A5FC83-4104-4171-84BC-92275BB2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305316-4C25-472A-BCF6-7AB9B0415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257" y="1714705"/>
            <a:ext cx="1657143" cy="16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DB35EE-3B7B-4984-BD00-2F2658E86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038" y="1676400"/>
            <a:ext cx="1704762" cy="167619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4DDB14E-4874-4E3C-A321-907CF22BA935}"/>
              </a:ext>
            </a:extLst>
          </p:cNvPr>
          <p:cNvSpPr/>
          <p:nvPr/>
        </p:nvSpPr>
        <p:spPr>
          <a:xfrm>
            <a:off x="609600" y="3381380"/>
            <a:ext cx="2362201" cy="28670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 TYPES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Each test type meets for a specific test requirement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EC5AA717-BF8B-4CF6-B5CA-C93586FFEB34}"/>
              </a:ext>
            </a:extLst>
          </p:cNvPr>
          <p:cNvSpPr/>
          <p:nvPr/>
        </p:nvSpPr>
        <p:spPr>
          <a:xfrm>
            <a:off x="3562563" y="3381380"/>
            <a:ext cx="2381037" cy="28382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 LEVELS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What test levels will be implemented and which test types are implemented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DBEB1951-A5FA-4633-BB2D-04B34C86EB67}"/>
              </a:ext>
            </a:extLst>
          </p:cNvPr>
          <p:cNvSpPr/>
          <p:nvPr/>
        </p:nvSpPr>
        <p:spPr>
          <a:xfrm>
            <a:off x="6419636" y="3381380"/>
            <a:ext cx="2267164" cy="28670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 TOOL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List tools will be used to support testing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40867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753EB-601D-459F-9B1F-16A75465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F66A71-5224-4D4F-A1B0-4F0BA4D6FD6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C70323-4AD6-48D3-A5DE-07692226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B46643-C734-4006-9F30-6960A145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E8A808-5278-477C-89F1-42056B0A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4" y="2652809"/>
            <a:ext cx="2038094" cy="173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9DD7FE-76E2-475B-AF0A-983C1B63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352" y="2615486"/>
            <a:ext cx="2215556" cy="1739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315C03-DFB9-4BE4-8D04-F902DDCB5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476" y="2536434"/>
            <a:ext cx="1942323" cy="17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27177-EC19-4DD5-AA31-ABAD080D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r>
              <a:rPr lang="en-US" dirty="0"/>
              <a:t>Test Plan –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322A-2CF4-4751-8080-E238776F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A5FC83-4104-4171-84BC-92275BB2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4DDB14E-4874-4E3C-A321-907CF22BA935}"/>
              </a:ext>
            </a:extLst>
          </p:cNvPr>
          <p:cNvSpPr/>
          <p:nvPr/>
        </p:nvSpPr>
        <p:spPr>
          <a:xfrm>
            <a:off x="609600" y="1219200"/>
            <a:ext cx="3657600" cy="5428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Human resource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Test leader, testers, infrastructure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worker/doer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Specific responsibilities / 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EC5AA717-BF8B-4CF6-B5CA-C93586FFEB34}"/>
              </a:ext>
            </a:extLst>
          </p:cNvPr>
          <p:cNvSpPr/>
          <p:nvPr/>
        </p:nvSpPr>
        <p:spPr>
          <a:xfrm>
            <a:off x="4800600" y="1219200"/>
            <a:ext cx="3657600" cy="5428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System resource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List of required software, hardware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Servers (web, application, database)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4A88EF-03CB-4C87-8BB6-B2E54ED9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1333333" cy="13523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28C44E1-84FE-42E3-A6F2-D39A8DDC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48" y="1524000"/>
            <a:ext cx="138095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75F54-34D6-4CDA-B72C-07FFA26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– Test Milestones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807A80-957C-4F7B-A304-C770BA5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5E2712-AEAD-4260-9CF6-1638190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89658A6A-603E-4BBF-8E14-7BD0AB600877}"/>
              </a:ext>
            </a:extLst>
          </p:cNvPr>
          <p:cNvSpPr/>
          <p:nvPr/>
        </p:nvSpPr>
        <p:spPr>
          <a:xfrm>
            <a:off x="733543" y="1503187"/>
            <a:ext cx="7561073" cy="1138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               </a:t>
            </a:r>
            <a:r>
              <a:rPr lang="en-US" sz="2800" b="1" dirty="0">
                <a:solidFill>
                  <a:schemeClr val="tx1"/>
                </a:solidFill>
              </a:rPr>
              <a:t>Milestones name</a:t>
            </a:r>
            <a:r>
              <a:rPr lang="en-US" sz="2800" dirty="0">
                <a:solidFill>
                  <a:schemeClr val="tx1"/>
                </a:solidFill>
              </a:rPr>
              <a:t>: List test tasks will be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	implemented for the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9BF5A50-EDBE-45F9-A486-729688D4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84" y="1647933"/>
            <a:ext cx="828571" cy="86666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10828BBD-0099-4164-8C7F-20ED2988C442}"/>
              </a:ext>
            </a:extLst>
          </p:cNvPr>
          <p:cNvSpPr/>
          <p:nvPr/>
        </p:nvSpPr>
        <p:spPr>
          <a:xfrm>
            <a:off x="744727" y="2895600"/>
            <a:ext cx="7561073" cy="1138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               </a:t>
            </a:r>
            <a:r>
              <a:rPr lang="en-US" sz="2800" b="1" dirty="0">
                <a:solidFill>
                  <a:schemeClr val="tx1"/>
                </a:solidFill>
              </a:rPr>
              <a:t>Effort</a:t>
            </a:r>
            <a:r>
              <a:rPr lang="en-US" sz="2800" dirty="0">
                <a:solidFill>
                  <a:schemeClr val="tx1"/>
                </a:solidFill>
              </a:rPr>
              <a:t>: Estimated effort for each task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35016B7-AE51-4B80-9757-068E76996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84" y="3000486"/>
            <a:ext cx="857143" cy="88571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9FC15104-0997-47FE-BE36-5B860A26CC7F}"/>
              </a:ext>
            </a:extLst>
          </p:cNvPr>
          <p:cNvSpPr/>
          <p:nvPr/>
        </p:nvSpPr>
        <p:spPr>
          <a:xfrm>
            <a:off x="762000" y="4267200"/>
            <a:ext cx="7561073" cy="1138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               </a:t>
            </a:r>
            <a:r>
              <a:rPr lang="en-US" sz="2800" b="1" dirty="0">
                <a:solidFill>
                  <a:schemeClr val="tx1"/>
                </a:solidFill>
              </a:rPr>
              <a:t>Start date</a:t>
            </a:r>
            <a:r>
              <a:rPr lang="en-US" sz="2800" dirty="0">
                <a:solidFill>
                  <a:schemeClr val="tx1"/>
                </a:solidFill>
              </a:rPr>
              <a:t>: start date of the task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8EF6AFD-E821-41FB-8DE5-224527D0DFBA}"/>
              </a:ext>
            </a:extLst>
          </p:cNvPr>
          <p:cNvSpPr/>
          <p:nvPr/>
        </p:nvSpPr>
        <p:spPr>
          <a:xfrm>
            <a:off x="733542" y="5626584"/>
            <a:ext cx="7561073" cy="1138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               </a:t>
            </a:r>
            <a:r>
              <a:rPr lang="en-US" sz="2800" b="1" dirty="0">
                <a:solidFill>
                  <a:schemeClr val="tx1"/>
                </a:solidFill>
              </a:rPr>
              <a:t>End date</a:t>
            </a:r>
            <a:r>
              <a:rPr lang="en-US" sz="2800" dirty="0">
                <a:solidFill>
                  <a:schemeClr val="tx1"/>
                </a:solidFill>
              </a:rPr>
              <a:t>: end date of the task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DA1305E-8121-4E18-A98E-A36959ED1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5" y="5767061"/>
            <a:ext cx="866667" cy="857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4C0192D-9FE2-4B35-ADF2-413980483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065" y="4476098"/>
            <a:ext cx="866667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C4BB1-C496-4FB9-80C8-8A803A66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r>
              <a:rPr lang="en-US" dirty="0"/>
              <a:t>Test plan - 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5A2D1F-C1A3-4476-9484-8DA60D71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17. Test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0D851F-29AA-4904-B949-698B1B5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EAE560-3C3B-4BE6-BFA3-1CA67952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3421"/>
            <a:ext cx="7315200" cy="4967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BEA41D-E068-45F0-9643-F7CC6A7D2941}"/>
              </a:ext>
            </a:extLst>
          </p:cNvPr>
          <p:cNvSpPr txBox="1"/>
          <p:nvPr/>
        </p:nvSpPr>
        <p:spPr>
          <a:xfrm>
            <a:off x="1295400" y="5486400"/>
            <a:ext cx="259080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Product deliverable name</a:t>
            </a:r>
            <a:r>
              <a:rPr lang="en-US" sz="2000" dirty="0">
                <a:solidFill>
                  <a:schemeClr val="bg1"/>
                </a:solidFill>
              </a:rPr>
              <a:t>: all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178C14-5564-44B3-BC92-E97B0BCE93ED}"/>
              </a:ext>
            </a:extLst>
          </p:cNvPr>
          <p:cNvSpPr txBox="1"/>
          <p:nvPr/>
        </p:nvSpPr>
        <p:spPr>
          <a:xfrm>
            <a:off x="1295400" y="4572000"/>
            <a:ext cx="25908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Deliverable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24ED5D-7B6B-4F9A-93D1-33C08CD5AC4D}"/>
              </a:ext>
            </a:extLst>
          </p:cNvPr>
          <p:cNvSpPr txBox="1"/>
          <p:nvPr/>
        </p:nvSpPr>
        <p:spPr>
          <a:xfrm>
            <a:off x="1371600" y="1752600"/>
            <a:ext cx="259080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Deliver to</a:t>
            </a:r>
            <a:r>
              <a:rPr lang="en-US" sz="2000" dirty="0">
                <a:solidFill>
                  <a:schemeClr val="bg1"/>
                </a:solidFill>
              </a:rPr>
              <a:t>: person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E62977-5087-42D0-9FF2-B6F4A9A115DC}"/>
              </a:ext>
            </a:extLst>
          </p:cNvPr>
          <p:cNvSpPr txBox="1"/>
          <p:nvPr/>
        </p:nvSpPr>
        <p:spPr>
          <a:xfrm>
            <a:off x="5029200" y="1752600"/>
            <a:ext cx="259080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Deliverable by</a:t>
            </a:r>
            <a:r>
              <a:rPr lang="en-US" sz="2000" dirty="0">
                <a:solidFill>
                  <a:schemeClr val="bg1"/>
                </a:solidFill>
              </a:rPr>
              <a:t>: person name</a:t>
            </a:r>
          </a:p>
        </p:txBody>
      </p:sp>
    </p:spTree>
    <p:extLst>
      <p:ext uri="{BB962C8B-B14F-4D97-AF65-F5344CB8AC3E}">
        <p14:creationId xmlns:p14="http://schemas.microsoft.com/office/powerpoint/2010/main" val="12537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F8FAD-A423-411C-9CC9-DDD2F1BF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55F62B-9267-4C52-8B04-BB07F4DA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B9B48E-714F-445B-8D29-B122E8D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A3ACDB-B1B5-4BC0-B738-A77AC054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89731F-FD10-470B-ADB9-4C4E3915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71" y="1938524"/>
            <a:ext cx="3142857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706693"/>
              </p:ext>
            </p:extLst>
          </p:nvPr>
        </p:nvGraphicFramePr>
        <p:xfrm>
          <a:off x="152400" y="1752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1D973-6EA5-4017-8A2C-ADADCF2D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/>
          <a:lstStyle/>
          <a:p>
            <a:r>
              <a:rPr lang="en-US" dirty="0"/>
              <a:t>Test Plan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975C4A-AE95-4844-A17B-4FEC470C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3A6685-8835-43CC-8632-25CE8C5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811B3AA-8526-4846-A802-F36B7B2F309E}"/>
              </a:ext>
            </a:extLst>
          </p:cNvPr>
          <p:cNvSpPr/>
          <p:nvPr/>
        </p:nvSpPr>
        <p:spPr>
          <a:xfrm>
            <a:off x="342900" y="1429512"/>
            <a:ext cx="8458200" cy="5123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3ACBC4E-F578-4014-B5D3-B43C0453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05000"/>
            <a:ext cx="1161905" cy="119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737F7D-ED51-47B7-931E-46EB6224C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2362200"/>
            <a:ext cx="1000000" cy="10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83A8F0C-E9E5-4B6A-A4E9-8054B66A0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86" y="3581400"/>
            <a:ext cx="1085714" cy="10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040C44-940F-4D97-A373-CB69B303A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990" y="4800724"/>
            <a:ext cx="1123810" cy="990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BB4E6-A929-494E-BE73-A59022567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486" y="4953133"/>
            <a:ext cx="1085714" cy="106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0D979E2-EA81-48B5-BDFA-3185699E4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248" y="4734057"/>
            <a:ext cx="980952" cy="1057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CF86FB1-04E7-4753-98B8-E1EC1794F9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9525" y="3590924"/>
            <a:ext cx="1038095" cy="1047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69A854-50AF-44D3-997E-1ECF70C4A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2514600"/>
            <a:ext cx="1000000" cy="933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850008-90E6-4B96-AD3E-82A373FD20C9}"/>
              </a:ext>
            </a:extLst>
          </p:cNvPr>
          <p:cNvSpPr txBox="1"/>
          <p:nvPr/>
        </p:nvSpPr>
        <p:spPr>
          <a:xfrm>
            <a:off x="3743200" y="1443335"/>
            <a:ext cx="1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CA82512-4FD6-42E1-889F-1A289D2F9298}"/>
              </a:ext>
            </a:extLst>
          </p:cNvPr>
          <p:cNvSpPr txBox="1"/>
          <p:nvPr/>
        </p:nvSpPr>
        <p:spPr>
          <a:xfrm>
            <a:off x="6562600" y="3881735"/>
            <a:ext cx="1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Strategy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0D710E4-DCAB-4CC8-8502-95423CC05444}"/>
              </a:ext>
            </a:extLst>
          </p:cNvPr>
          <p:cNvSpPr txBox="1"/>
          <p:nvPr/>
        </p:nvSpPr>
        <p:spPr>
          <a:xfrm>
            <a:off x="3657600" y="6015335"/>
            <a:ext cx="1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C0561C9-E421-4A46-8F5A-9A7892F16A06}"/>
              </a:ext>
            </a:extLst>
          </p:cNvPr>
          <p:cNvSpPr txBox="1"/>
          <p:nvPr/>
        </p:nvSpPr>
        <p:spPr>
          <a:xfrm>
            <a:off x="685800" y="3771122"/>
            <a:ext cx="1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D71BD8-F16E-4E10-8F91-7BA4882C2BFF}"/>
              </a:ext>
            </a:extLst>
          </p:cNvPr>
          <p:cNvSpPr txBox="1"/>
          <p:nvPr/>
        </p:nvSpPr>
        <p:spPr>
          <a:xfrm>
            <a:off x="3395724" y="3429000"/>
            <a:ext cx="216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 PROJECT</a:t>
            </a:r>
          </a:p>
        </p:txBody>
      </p:sp>
    </p:spTree>
    <p:extLst>
      <p:ext uri="{BB962C8B-B14F-4D97-AF65-F5344CB8AC3E}">
        <p14:creationId xmlns:p14="http://schemas.microsoft.com/office/powerpoint/2010/main" val="9643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44634-2100-4C4C-BF05-0D260EDB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27755-133D-4C44-BBA9-1BCAC235C3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09689A-FD1F-4015-BEDC-42CAEB5E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807B4C-AEE1-4C08-8C57-3C58CD7E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85CB67-0114-4315-B8A5-0B65758F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6" y="2362200"/>
            <a:ext cx="3216154" cy="31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40D98E-D678-4E2E-BCDB-D8E2344F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62" y="3619552"/>
            <a:ext cx="790476" cy="4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23432C-5420-4426-AB70-0A649E2F1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138600"/>
            <a:ext cx="1352381" cy="1380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2C0B0E-A65C-4B52-AB78-A7D33F4594F8}"/>
              </a:ext>
            </a:extLst>
          </p:cNvPr>
          <p:cNvSpPr txBox="1"/>
          <p:nvPr/>
        </p:nvSpPr>
        <p:spPr>
          <a:xfrm>
            <a:off x="5105400" y="4724400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 used to agree and communicate to relevant stakeholders</a:t>
            </a:r>
          </a:p>
        </p:txBody>
      </p:sp>
    </p:spTree>
    <p:extLst>
      <p:ext uri="{BB962C8B-B14F-4D97-AF65-F5344CB8AC3E}">
        <p14:creationId xmlns:p14="http://schemas.microsoft.com/office/powerpoint/2010/main" val="3314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A11E9-73E4-4095-9322-68252EF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79CB7F-A745-492B-B2E3-F7FD705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0212F-1CC3-4526-A4EB-DFECF6F9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FF57C83-13DE-434C-8EE4-8E01E39F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5662"/>
            <a:ext cx="8229600" cy="3186938"/>
          </a:xfrm>
          <a:solidFill>
            <a:srgbClr val="F6F4EF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Identify testing </a:t>
            </a:r>
            <a:r>
              <a:rPr lang="en-US" b="1" dirty="0"/>
              <a:t>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Identify testing </a:t>
            </a:r>
            <a:r>
              <a:rPr lang="en-US" b="1" dirty="0"/>
              <a:t>risks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Identify </a:t>
            </a:r>
            <a:r>
              <a:rPr lang="en-US" b="1" dirty="0"/>
              <a:t>acceptance criteria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3359136-2F21-4343-8127-47C0B99B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95" y="2421119"/>
            <a:ext cx="3161905" cy="3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523E51-B392-425A-B562-61ABAD9F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58907"/>
            <a:ext cx="3128879" cy="3128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6BB44A-17D3-4D05-809A-6DC8C0007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016" y="2402414"/>
            <a:ext cx="3219924" cy="3120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EF7C13-5C22-483D-96B0-B57BF46D6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894" y="2387869"/>
            <a:ext cx="3128879" cy="30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A11E9-73E4-4095-9322-68252EF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79CB7F-A745-492B-B2E3-F7FD705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0212F-1CC3-4526-A4EB-DFECF6F9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FF57C83-13DE-434C-8EE4-8E01E39F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1869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- Obtain commitment </a:t>
            </a: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	affected group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Bring in </a:t>
            </a:r>
            <a:r>
              <a:rPr lang="en-US" b="1" dirty="0"/>
              <a:t>effective collaboration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among the teams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2EDD0D-E93E-485D-8063-17C3A5F1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348273"/>
            <a:ext cx="3276600" cy="3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4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A4654-F143-45F8-80A6-618DF76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737B2-C608-492B-972F-ABAA8830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8771"/>
            <a:ext cx="8229600" cy="357143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5. Define </a:t>
            </a:r>
            <a:r>
              <a:rPr lang="en-US" sz="3200" b="1" dirty="0"/>
              <a:t>test strategy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6. Define </a:t>
            </a:r>
            <a:r>
              <a:rPr lang="en-US" sz="3200" b="1" dirty="0"/>
              <a:t>the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47677C-972C-4E2B-9F81-7C5E134F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D6034-1D34-421A-97A5-F2F79C50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004114-B063-4D01-9BAD-3036372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59" y="1838771"/>
            <a:ext cx="368571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A4654-F143-45F8-80A6-618DF76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737B2-C608-492B-972F-ABAA8830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1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Decide on Test Metrics &amp; </a:t>
            </a:r>
          </a:p>
          <a:p>
            <a:pPr marL="0" indent="0">
              <a:buNone/>
            </a:pPr>
            <a:r>
              <a:rPr lang="en-US" dirty="0"/>
              <a:t>Manage through Metrics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 Specify deliverables (</a:t>
            </a:r>
            <a:r>
              <a:rPr lang="en-US" i="1" dirty="0"/>
              <a:t>test plan,</a:t>
            </a:r>
          </a:p>
          <a:p>
            <a:pPr marL="0" indent="0">
              <a:buNone/>
            </a:pPr>
            <a:r>
              <a:rPr lang="en-US" i="1" dirty="0"/>
              <a:t>test case, test report)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9. Specify schedule/timetable for 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47677C-972C-4E2B-9F81-7C5E134F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17. Test Plan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D6034-1D34-421A-97A5-F2F79C50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F0E0AA-8C1B-49D8-A6EC-4CE43F51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53057"/>
            <a:ext cx="3171429" cy="31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F3698E-53FC-4877-84D9-A9FF01000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34" y="2115953"/>
            <a:ext cx="3038095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11512</TotalTime>
  <Words>2727</Words>
  <Application>Microsoft Macintosh PowerPoint</Application>
  <PresentationFormat>On-screen Show (4:3)</PresentationFormat>
  <Paragraphs>305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Times New Roman</vt:lpstr>
      <vt:lpstr>Wingdings</vt:lpstr>
      <vt:lpstr>Wingdings 2</vt:lpstr>
      <vt:lpstr>Arial</vt:lpstr>
      <vt:lpstr>Flow</vt:lpstr>
      <vt:lpstr>PowerPoint Presentation</vt:lpstr>
      <vt:lpstr>Learning Goals</vt:lpstr>
      <vt:lpstr>Content</vt:lpstr>
      <vt:lpstr>Test Plan Definition</vt:lpstr>
      <vt:lpstr>Test Plan Definition</vt:lpstr>
      <vt:lpstr>Test plan objectives</vt:lpstr>
      <vt:lpstr>Test plan objectives</vt:lpstr>
      <vt:lpstr>Test plan objectives</vt:lpstr>
      <vt:lpstr>Test plan objectives</vt:lpstr>
      <vt:lpstr>Content</vt:lpstr>
      <vt:lpstr>Test Plan Process</vt:lpstr>
      <vt:lpstr>Test Plan Process</vt:lpstr>
      <vt:lpstr>Inputs of Test Plan</vt:lpstr>
      <vt:lpstr>Test plan structure</vt:lpstr>
      <vt:lpstr>Test Plan - Introduction</vt:lpstr>
      <vt:lpstr>Test Plan – Acceptance Test Criteria</vt:lpstr>
      <vt:lpstr>Test Plan – Acceptance Test Criteria</vt:lpstr>
      <vt:lpstr>Test Plan – Requirement for Test</vt:lpstr>
      <vt:lpstr>Test Plan – Test Strategy</vt:lpstr>
      <vt:lpstr>Test Plan – Resource</vt:lpstr>
      <vt:lpstr>Test plan – Test Milestones</vt:lpstr>
      <vt:lpstr>Test plan - Deliverables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877</cp:revision>
  <dcterms:created xsi:type="dcterms:W3CDTF">2006-08-16T00:00:00Z</dcterms:created>
  <dcterms:modified xsi:type="dcterms:W3CDTF">2019-11-21T08:27:22Z</dcterms:modified>
</cp:coreProperties>
</file>