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334" r:id="rId3"/>
    <p:sldId id="335" r:id="rId4"/>
    <p:sldId id="336" r:id="rId5"/>
    <p:sldId id="337" r:id="rId6"/>
    <p:sldId id="338" r:id="rId7"/>
    <p:sldId id="339" r:id="rId8"/>
    <p:sldId id="340" r:id="rId9"/>
    <p:sldId id="341" r:id="rId10"/>
    <p:sldId id="342" r:id="rId11"/>
    <p:sldId id="343" r:id="rId12"/>
    <p:sldId id="344" r:id="rId13"/>
    <p:sldId id="356" r:id="rId14"/>
    <p:sldId id="346" r:id="rId15"/>
    <p:sldId id="347" r:id="rId16"/>
    <p:sldId id="348" r:id="rId17"/>
    <p:sldId id="349" r:id="rId18"/>
    <p:sldId id="350" r:id="rId19"/>
    <p:sldId id="352" r:id="rId20"/>
    <p:sldId id="353" r:id="rId21"/>
    <p:sldId id="354" r:id="rId22"/>
    <p:sldId id="355"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F2A"/>
    <a:srgbClr val="BC1A29"/>
    <a:srgbClr val="FDE7FA"/>
    <a:srgbClr val="D08D06"/>
    <a:srgbClr val="C11563"/>
    <a:srgbClr val="945273"/>
    <a:srgbClr val="C39113"/>
    <a:srgbClr val="361215"/>
    <a:srgbClr val="97583F"/>
    <a:srgbClr val="9A4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65179" autoAdjust="0"/>
  </p:normalViewPr>
  <p:slideViewPr>
    <p:cSldViewPr>
      <p:cViewPr varScale="1">
        <p:scale>
          <a:sx n="60" d="100"/>
          <a:sy n="60" d="100"/>
        </p:scale>
        <p:origin x="1280" y="16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11/25/19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Bước 2:</a:t>
            </a:r>
          </a:p>
          <a:p>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tiến</a:t>
            </a:r>
            <a:r>
              <a:rPr lang="en-US" dirty="0"/>
              <a:t> </a:t>
            </a:r>
            <a:r>
              <a:rPr lang="en-US" dirty="0" err="1"/>
              <a:t>hành</a:t>
            </a:r>
            <a:r>
              <a:rPr lang="en-US" dirty="0"/>
              <a:t> </a:t>
            </a:r>
            <a:r>
              <a:rPr lang="en-US" dirty="0" err="1"/>
              <a:t>xây</a:t>
            </a:r>
            <a:r>
              <a:rPr lang="en-US" dirty="0"/>
              <a:t> </a:t>
            </a:r>
            <a:r>
              <a:rPr lang="en-US" dirty="0" err="1"/>
              <a:t>dựng</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với</a:t>
            </a:r>
            <a:r>
              <a:rPr lang="en-US" dirty="0"/>
              <a:t> </a:t>
            </a:r>
            <a:r>
              <a:rPr lang="en-US" dirty="0" err="1"/>
              <a:t>các</a:t>
            </a:r>
            <a:r>
              <a:rPr lang="en-US" dirty="0"/>
              <a:t> b</a:t>
            </a:r>
            <a:r>
              <a:rPr lang="vi-VN" dirty="0"/>
              <a:t>ư</a:t>
            </a:r>
            <a:r>
              <a:rPr lang="en-US" dirty="0" err="1"/>
              <a:t>ớc</a:t>
            </a:r>
            <a:r>
              <a:rPr lang="en-US" dirty="0"/>
              <a:t> </a:t>
            </a:r>
            <a:r>
              <a:rPr lang="en-US" dirty="0" err="1"/>
              <a:t>sau</a:t>
            </a:r>
            <a:r>
              <a:rPr lang="en-US" dirty="0"/>
              <a:t>:</a:t>
            </a:r>
          </a:p>
          <a:p>
            <a:pPr marL="171450" indent="-171450">
              <a:buFontTx/>
              <a:buChar char="-"/>
            </a:pPr>
            <a:r>
              <a:rPr lang="en-US" dirty="0" err="1"/>
              <a:t>Lựa</a:t>
            </a:r>
            <a:r>
              <a:rPr lang="en-US" dirty="0"/>
              <a:t> </a:t>
            </a:r>
            <a:r>
              <a:rPr lang="en-US" dirty="0" err="1"/>
              <a:t>chọn</a:t>
            </a:r>
            <a:r>
              <a:rPr lang="en-US" dirty="0"/>
              <a:t> đ</a:t>
            </a:r>
            <a:r>
              <a:rPr lang="vi-VN" dirty="0"/>
              <a:t>ư</a:t>
            </a:r>
            <a:r>
              <a:rPr lang="en-US" dirty="0" err="1"/>
              <a:t>ợc</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thích</a:t>
            </a:r>
            <a:r>
              <a:rPr lang="en-US" dirty="0"/>
              <a:t> </a:t>
            </a:r>
            <a:r>
              <a:rPr lang="en-US" dirty="0" err="1"/>
              <a:t>hợp</a:t>
            </a:r>
            <a:r>
              <a:rPr lang="en-US" dirty="0"/>
              <a:t> / </a:t>
            </a:r>
            <a:r>
              <a:rPr lang="en-US" dirty="0" err="1"/>
              <a:t>phù</a:t>
            </a:r>
            <a:r>
              <a:rPr lang="en-US" dirty="0"/>
              <a:t> </a:t>
            </a:r>
            <a:r>
              <a:rPr lang="en-US" dirty="0" err="1"/>
              <a:t>hợp</a:t>
            </a:r>
            <a:r>
              <a:rPr lang="en-US" dirty="0"/>
              <a:t>, </a:t>
            </a:r>
            <a:r>
              <a:rPr lang="en-US" dirty="0" err="1"/>
              <a:t>thực</a:t>
            </a:r>
            <a:r>
              <a:rPr lang="en-US" dirty="0"/>
              <a:t> </a:t>
            </a:r>
            <a:r>
              <a:rPr lang="en-US" dirty="0" err="1"/>
              <a:t>hiện</a:t>
            </a:r>
            <a:r>
              <a:rPr lang="en-US" dirty="0"/>
              <a:t> </a:t>
            </a:r>
            <a:r>
              <a:rPr lang="en-US" dirty="0" err="1"/>
              <a:t>cho</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đó</a:t>
            </a:r>
            <a:endParaRPr lang="en-US" dirty="0"/>
          </a:p>
          <a:p>
            <a:pPr marL="171450" indent="-171450">
              <a:buFontTx/>
              <a:buChar char="-"/>
            </a:pPr>
            <a:r>
              <a:rPr lang="en-US" dirty="0" err="1"/>
              <a:t>Xác</a:t>
            </a:r>
            <a:r>
              <a:rPr lang="en-US" dirty="0"/>
              <a:t> </a:t>
            </a:r>
            <a:r>
              <a:rPr lang="en-US" dirty="0" err="1"/>
              <a:t>định</a:t>
            </a:r>
            <a:r>
              <a:rPr lang="en-US" dirty="0"/>
              <a:t> </a:t>
            </a:r>
            <a:r>
              <a:rPr lang="en-US" dirty="0" err="1"/>
              <a:t>xem</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nào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 </a:t>
            </a:r>
            <a:r>
              <a:rPr lang="en-US" dirty="0" err="1"/>
              <a:t>nào</a:t>
            </a:r>
            <a:r>
              <a:rPr lang="en-US" dirty="0"/>
              <a:t>. VD: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 </a:t>
            </a:r>
            <a:r>
              <a:rPr lang="en-US" dirty="0" err="1"/>
              <a:t>thì</a:t>
            </a:r>
            <a:r>
              <a:rPr lang="en-US" dirty="0"/>
              <a:t> dung: </a:t>
            </a:r>
            <a:r>
              <a:rPr lang="en-US" dirty="0" err="1"/>
              <a:t>kiểm</a:t>
            </a:r>
            <a:r>
              <a:rPr lang="en-US" dirty="0"/>
              <a:t> </a:t>
            </a:r>
            <a:r>
              <a:rPr lang="en-US" dirty="0" err="1"/>
              <a:t>thử</a:t>
            </a:r>
            <a:r>
              <a:rPr lang="en-US" dirty="0"/>
              <a:t> </a:t>
            </a:r>
            <a:r>
              <a:rPr lang="en-US" dirty="0" err="1"/>
              <a:t>giao</a:t>
            </a:r>
            <a:r>
              <a:rPr lang="en-US" dirty="0"/>
              <a:t> </a:t>
            </a:r>
            <a:r>
              <a:rPr lang="en-US" dirty="0" err="1"/>
              <a:t>diện</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năng</a:t>
            </a:r>
            <a:r>
              <a:rPr lang="en-US" dirty="0"/>
              <a:t>; </a:t>
            </a:r>
            <a:r>
              <a:rPr lang="en-US" dirty="0" err="1"/>
              <a:t>nh</a:t>
            </a:r>
            <a:r>
              <a:rPr lang="vi-VN" dirty="0"/>
              <a:t>ư</a:t>
            </a:r>
            <a:r>
              <a:rPr lang="en-US" dirty="0"/>
              <a:t>ng </a:t>
            </a:r>
            <a:r>
              <a:rPr lang="en-US" dirty="0" err="1"/>
              <a:t>trong</a:t>
            </a:r>
            <a:r>
              <a:rPr lang="en-US" dirty="0"/>
              <a:t> </a:t>
            </a:r>
            <a:r>
              <a:rPr lang="en-US" dirty="0" err="1"/>
              <a:t>gia</a:t>
            </a:r>
            <a:r>
              <a:rPr lang="en-US" dirty="0"/>
              <a:t> </a:t>
            </a:r>
            <a:r>
              <a:rPr lang="en-US" dirty="0" err="1"/>
              <a:t>đoạn</a:t>
            </a:r>
            <a:r>
              <a:rPr lang="en-US" dirty="0"/>
              <a:t> </a:t>
            </a:r>
            <a:r>
              <a:rPr lang="en-US" dirty="0" err="1"/>
              <a:t>kiểm</a:t>
            </a:r>
            <a:r>
              <a:rPr lang="en-US" dirty="0"/>
              <a:t> </a:t>
            </a:r>
            <a:r>
              <a:rPr lang="en-US" dirty="0" err="1"/>
              <a:t>thử</a:t>
            </a:r>
            <a:r>
              <a:rPr lang="en-US" dirty="0"/>
              <a:t> đ</a:t>
            </a:r>
            <a:r>
              <a:rPr lang="vi-VN" dirty="0"/>
              <a:t>ơ</a:t>
            </a:r>
            <a:r>
              <a:rPr lang="en-US" dirty="0"/>
              <a:t>n </a:t>
            </a:r>
            <a:r>
              <a:rPr lang="en-US" dirty="0" err="1"/>
              <a:t>vị</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năng</a:t>
            </a:r>
            <a:endParaRPr lang="en-US" dirty="0"/>
          </a:p>
          <a:p>
            <a:pPr marL="171450" indent="-171450">
              <a:buFontTx/>
              <a:buChar char="-"/>
            </a:pPr>
            <a:r>
              <a:rPr lang="en-US" dirty="0" err="1"/>
              <a:t>Xác</a:t>
            </a:r>
            <a:r>
              <a:rPr lang="en-US" dirty="0"/>
              <a:t> </a:t>
            </a:r>
            <a:r>
              <a:rPr lang="en-US" dirty="0" err="1"/>
              <a:t>định</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dự</a:t>
            </a:r>
            <a:r>
              <a:rPr lang="en-US" dirty="0"/>
              <a:t> </a:t>
            </a:r>
            <a:r>
              <a:rPr lang="en-US" dirty="0" err="1"/>
              <a:t>án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56111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Sau </a:t>
            </a:r>
            <a:r>
              <a:rPr lang="en-US" dirty="0" err="1"/>
              <a:t>khi</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yêu</a:t>
            </a:r>
            <a:r>
              <a:rPr lang="en-US" dirty="0"/>
              <a:t> </a:t>
            </a:r>
            <a:r>
              <a:rPr lang="en-US" dirty="0" err="1"/>
              <a:t>cầu</a:t>
            </a:r>
            <a:r>
              <a:rPr lang="en-US" dirty="0"/>
              <a:t> đ</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thì</a:t>
            </a:r>
            <a:r>
              <a:rPr lang="en-US" dirty="0"/>
              <a:t> b</a:t>
            </a:r>
            <a:r>
              <a:rPr lang="vi-VN" dirty="0"/>
              <a:t>ư</a:t>
            </a:r>
            <a:r>
              <a:rPr lang="en-US" dirty="0" err="1"/>
              <a:t>ớc</a:t>
            </a:r>
            <a:r>
              <a:rPr lang="en-US" dirty="0"/>
              <a:t> </a:t>
            </a:r>
            <a:r>
              <a:rPr lang="en-US" dirty="0" err="1"/>
              <a:t>tiếp</a:t>
            </a:r>
            <a:r>
              <a:rPr lang="en-US" dirty="0"/>
              <a:t> </a:t>
            </a:r>
            <a:r>
              <a:rPr lang="en-US" dirty="0" err="1"/>
              <a:t>theo</a:t>
            </a:r>
            <a:r>
              <a:rPr lang="en-US" dirty="0"/>
              <a:t> </a:t>
            </a:r>
            <a:r>
              <a:rPr lang="en-US" dirty="0" err="1"/>
              <a:t>sẽ</a:t>
            </a:r>
            <a:r>
              <a:rPr lang="en-US" dirty="0"/>
              <a:t> </a:t>
            </a:r>
            <a:r>
              <a:rPr lang="en-US" dirty="0" err="1"/>
              <a:t>là</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phù</a:t>
            </a:r>
            <a:r>
              <a:rPr lang="en-US" dirty="0"/>
              <a:t> </a:t>
            </a:r>
            <a:r>
              <a:rPr lang="en-US" dirty="0" err="1"/>
              <a:t>hợp</a:t>
            </a:r>
            <a:r>
              <a:rPr lang="en-US" dirty="0"/>
              <a:t> hay </a:t>
            </a:r>
            <a:r>
              <a:rPr lang="en-US" dirty="0" err="1"/>
              <a:t>thỏa</a:t>
            </a:r>
            <a:r>
              <a:rPr lang="en-US" dirty="0"/>
              <a:t> </a:t>
            </a:r>
            <a:r>
              <a:rPr lang="en-US" dirty="0" err="1"/>
              <a:t>mãn</a:t>
            </a:r>
            <a:r>
              <a:rPr lang="en-US" dirty="0"/>
              <a:t> </a:t>
            </a:r>
            <a:r>
              <a:rPr lang="en-US" dirty="0" err="1"/>
              <a:t>cho</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đó</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198213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Cần</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rõ</a:t>
            </a:r>
            <a:r>
              <a:rPr lang="en-US" dirty="0"/>
              <a:t>, </a:t>
            </a:r>
            <a:r>
              <a:rPr lang="en-US" dirty="0" err="1"/>
              <a:t>bạn</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đó</a:t>
            </a:r>
            <a:r>
              <a:rPr lang="en-US" dirty="0"/>
              <a:t> </a:t>
            </a:r>
            <a:r>
              <a:rPr lang="en-US" dirty="0" err="1"/>
              <a:t>với</a:t>
            </a:r>
            <a:r>
              <a:rPr lang="en-US" dirty="0"/>
              <a:t>:</a:t>
            </a:r>
          </a:p>
          <a:p>
            <a:pPr marL="228600" indent="-228600">
              <a:buAutoNum type="arabicPeriod"/>
            </a:pPr>
            <a:r>
              <a:rPr lang="en-US" dirty="0" err="1"/>
              <a:t>Mục</a:t>
            </a:r>
            <a:r>
              <a:rPr lang="en-US" dirty="0"/>
              <a:t> </a:t>
            </a:r>
            <a:r>
              <a:rPr lang="en-US" dirty="0" err="1"/>
              <a:t>tiêu</a:t>
            </a:r>
            <a:r>
              <a:rPr lang="en-US" dirty="0"/>
              <a:t> </a:t>
            </a:r>
            <a:r>
              <a:rPr lang="en-US" dirty="0" err="1"/>
              <a:t>để</a:t>
            </a:r>
            <a:r>
              <a:rPr lang="en-US" dirty="0"/>
              <a:t> </a:t>
            </a:r>
            <a:r>
              <a:rPr lang="en-US" dirty="0" err="1"/>
              <a:t>làm</a:t>
            </a:r>
            <a:r>
              <a:rPr lang="en-US" dirty="0"/>
              <a:t> </a:t>
            </a:r>
            <a:r>
              <a:rPr lang="en-US" dirty="0" err="1"/>
              <a:t>gì</a:t>
            </a:r>
            <a:endParaRPr lang="en-US" dirty="0"/>
          </a:p>
          <a:p>
            <a:pPr marL="228600" indent="-228600">
              <a:buAutoNum type="arabicPeriod"/>
            </a:pPr>
            <a:r>
              <a:rPr lang="en-US" dirty="0" err="1"/>
              <a:t>Kỹ</a:t>
            </a:r>
            <a:r>
              <a:rPr lang="en-US" dirty="0"/>
              <a:t> </a:t>
            </a:r>
            <a:r>
              <a:rPr lang="en-US" dirty="0" err="1"/>
              <a:t>thuật</a:t>
            </a:r>
            <a:r>
              <a:rPr lang="en-US" dirty="0"/>
              <a:t> </a:t>
            </a:r>
            <a:r>
              <a:rPr lang="en-US" dirty="0" err="1"/>
              <a:t>thực</a:t>
            </a:r>
            <a:r>
              <a:rPr lang="en-US" dirty="0"/>
              <a:t> </a:t>
            </a:r>
            <a:r>
              <a:rPr lang="en-US" dirty="0" err="1"/>
              <a:t>hiện</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đó</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a:p>
            <a:pPr marL="228600" indent="-228600">
              <a:buAutoNum type="arabicPeriod"/>
            </a:pPr>
            <a:r>
              <a:rPr lang="en-US" dirty="0" err="1"/>
              <a:t>Tiêu</a:t>
            </a:r>
            <a:r>
              <a:rPr lang="en-US" dirty="0"/>
              <a:t> </a:t>
            </a:r>
            <a:r>
              <a:rPr lang="en-US" dirty="0" err="1"/>
              <a:t>chí</a:t>
            </a:r>
            <a:r>
              <a:rPr lang="en-US" dirty="0"/>
              <a:t> </a:t>
            </a:r>
            <a:r>
              <a:rPr lang="en-US" dirty="0" err="1"/>
              <a:t>để</a:t>
            </a:r>
            <a:r>
              <a:rPr lang="en-US" dirty="0"/>
              <a:t> </a:t>
            </a:r>
            <a:r>
              <a:rPr lang="en-US" dirty="0" err="1"/>
              <a:t>dừng</a:t>
            </a:r>
            <a:r>
              <a:rPr lang="en-US" dirty="0"/>
              <a:t> hay </a:t>
            </a:r>
            <a:r>
              <a:rPr lang="en-US" dirty="0" err="1"/>
              <a:t>kết</a:t>
            </a:r>
            <a:r>
              <a:rPr lang="en-US" dirty="0"/>
              <a:t> </a:t>
            </a:r>
            <a:r>
              <a:rPr lang="en-US" dirty="0" err="1"/>
              <a:t>thúc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này</a:t>
            </a:r>
            <a:endParaRPr lang="en-US" dirty="0"/>
          </a:p>
          <a:p>
            <a:pPr marL="228600" indent="-228600">
              <a:buAutoNum type="arabicPeriod"/>
            </a:pPr>
            <a:r>
              <a:rPr lang="en-US" dirty="0" err="1"/>
              <a:t>Vấn</a:t>
            </a:r>
            <a:r>
              <a:rPr lang="en-US" dirty="0"/>
              <a:t> </a:t>
            </a:r>
            <a:r>
              <a:rPr lang="en-US" dirty="0" err="1"/>
              <a:t>đề</a:t>
            </a:r>
            <a:r>
              <a:rPr lang="en-US" dirty="0"/>
              <a:t> </a:t>
            </a:r>
            <a:r>
              <a:rPr lang="en-US" dirty="0" err="1"/>
              <a:t>khác</a:t>
            </a:r>
            <a:r>
              <a:rPr lang="en-US" dirty="0"/>
              <a:t> </a:t>
            </a:r>
            <a:r>
              <a:rPr lang="en-US" dirty="0" err="1"/>
              <a:t>cần</a:t>
            </a:r>
            <a:r>
              <a:rPr lang="en-US" dirty="0"/>
              <a:t> </a:t>
            </a:r>
            <a:r>
              <a:rPr lang="en-US" dirty="0" err="1"/>
              <a:t>cân</a:t>
            </a:r>
            <a:r>
              <a:rPr lang="en-US" dirty="0"/>
              <a:t> </a:t>
            </a:r>
            <a:r>
              <a:rPr lang="en-US" dirty="0" err="1"/>
              <a:t>nhắc</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8204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Cần</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giao</a:t>
            </a:r>
            <a:r>
              <a:rPr lang="en-US" dirty="0"/>
              <a:t> </a:t>
            </a:r>
            <a:r>
              <a:rPr lang="en-US" dirty="0" err="1"/>
              <a:t>diện</a:t>
            </a:r>
            <a:r>
              <a:rPr lang="en-US" dirty="0"/>
              <a:t> </a:t>
            </a:r>
            <a:r>
              <a:rPr lang="en-US" dirty="0" err="1"/>
              <a:t>cho</a:t>
            </a:r>
            <a:r>
              <a:rPr lang="en-US" dirty="0"/>
              <a:t> </a:t>
            </a:r>
            <a:r>
              <a:rPr lang="en-US" dirty="0" err="1"/>
              <a:t>sản</a:t>
            </a:r>
            <a:r>
              <a:rPr lang="en-US" dirty="0"/>
              <a:t> </a:t>
            </a:r>
            <a:r>
              <a:rPr lang="en-US" dirty="0" err="1"/>
              <a:t>phẩm</a:t>
            </a:r>
            <a:r>
              <a:rPr lang="en-US" dirty="0"/>
              <a:t>, </a:t>
            </a:r>
            <a:r>
              <a:rPr lang="en-US" dirty="0" err="1"/>
              <a:t>có</a:t>
            </a:r>
            <a:r>
              <a:rPr lang="en-US" dirty="0"/>
              <a:t> </a:t>
            </a:r>
            <a:r>
              <a:rPr lang="en-US" dirty="0" err="1"/>
              <a:t>thể</a:t>
            </a:r>
            <a:r>
              <a:rPr lang="en-US" dirty="0"/>
              <a:t> </a:t>
            </a:r>
            <a:r>
              <a:rPr lang="en-US" dirty="0" err="1"/>
              <a:t>mô</a:t>
            </a:r>
            <a:r>
              <a:rPr lang="en-US" dirty="0"/>
              <a:t> </a:t>
            </a:r>
            <a:r>
              <a:rPr lang="en-US" dirty="0" err="1"/>
              <a:t>tả</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đó</a:t>
            </a:r>
            <a:r>
              <a:rPr lang="en-US" dirty="0"/>
              <a:t> </a:t>
            </a:r>
            <a:r>
              <a:rPr lang="en-US" dirty="0" err="1"/>
              <a:t>nh</a:t>
            </a:r>
            <a:r>
              <a:rPr lang="vi-VN" dirty="0"/>
              <a:t>ư</a:t>
            </a:r>
            <a:r>
              <a:rPr lang="en-US" dirty="0"/>
              <a:t> </a:t>
            </a:r>
            <a:r>
              <a:rPr lang="en-US" dirty="0" err="1"/>
              <a:t>sau</a:t>
            </a:r>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151720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Mục</a:t>
            </a:r>
            <a:r>
              <a:rPr lang="en-US" b="1" dirty="0"/>
              <a:t> </a:t>
            </a:r>
            <a:r>
              <a:rPr lang="en-US" b="1" dirty="0" err="1"/>
              <a:t>tiêu</a:t>
            </a:r>
            <a:r>
              <a:rPr lang="en-US" dirty="0"/>
              <a:t>: </a:t>
            </a:r>
            <a:r>
              <a:rPr lang="en-US" dirty="0" err="1"/>
              <a:t>nhằm</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màn</a:t>
            </a:r>
            <a:r>
              <a:rPr lang="en-US" dirty="0"/>
              <a:t> </a:t>
            </a:r>
            <a:r>
              <a:rPr lang="en-US" dirty="0" err="1"/>
              <a:t>hình</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giống</a:t>
            </a:r>
            <a:r>
              <a:rPr lang="en-US" dirty="0"/>
              <a:t> </a:t>
            </a:r>
            <a:r>
              <a:rPr lang="en-US" dirty="0" err="1"/>
              <a:t>với</a:t>
            </a:r>
            <a:r>
              <a:rPr lang="en-US" dirty="0"/>
              <a:t> </a:t>
            </a:r>
            <a:r>
              <a:rPr lang="en-US" dirty="0" err="1"/>
              <a:t>màn</a:t>
            </a:r>
            <a:r>
              <a:rPr lang="en-US" dirty="0"/>
              <a:t> </a:t>
            </a:r>
            <a:r>
              <a:rPr lang="en-US" dirty="0" err="1"/>
              <a:t>hình</a:t>
            </a:r>
            <a:r>
              <a:rPr lang="en-US" dirty="0"/>
              <a:t> </a:t>
            </a:r>
            <a:r>
              <a:rPr lang="en-US" dirty="0" err="1"/>
              <a:t>đã</a:t>
            </a:r>
            <a:r>
              <a:rPr lang="en-US" dirty="0"/>
              <a:t> </a:t>
            </a:r>
            <a:r>
              <a:rPr lang="en-US" dirty="0" err="1"/>
              <a:t>thiết</a:t>
            </a:r>
            <a:r>
              <a:rPr lang="en-US" dirty="0"/>
              <a:t> </a:t>
            </a:r>
            <a:r>
              <a:rPr lang="en-US" dirty="0" err="1"/>
              <a:t>kế</a:t>
            </a:r>
            <a:r>
              <a:rPr lang="en-US" dirty="0"/>
              <a:t> </a:t>
            </a:r>
            <a:r>
              <a:rPr lang="en-US" dirty="0" err="1"/>
              <a:t>nh</a:t>
            </a:r>
            <a:r>
              <a:rPr lang="vi-VN" dirty="0"/>
              <a:t>ư</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hang </a:t>
            </a:r>
            <a:r>
              <a:rPr lang="en-US" dirty="0" err="1"/>
              <a:t>và</a:t>
            </a:r>
            <a:r>
              <a:rPr lang="en-US" dirty="0"/>
              <a:t> </a:t>
            </a:r>
            <a:r>
              <a:rPr lang="en-US" dirty="0" err="1"/>
              <a:t>đã</a:t>
            </a:r>
            <a:r>
              <a:rPr lang="en-US" dirty="0"/>
              <a:t> </a:t>
            </a:r>
            <a:r>
              <a:rPr lang="en-US" dirty="0" err="1"/>
              <a:t>đc</a:t>
            </a:r>
            <a:r>
              <a:rPr lang="en-US" dirty="0"/>
              <a:t> </a:t>
            </a:r>
            <a:r>
              <a:rPr lang="en-US" dirty="0" err="1"/>
              <a:t>khách</a:t>
            </a:r>
            <a:r>
              <a:rPr lang="en-US" dirty="0"/>
              <a:t> hang </a:t>
            </a:r>
            <a:r>
              <a:rPr lang="en-US" dirty="0" err="1"/>
              <a:t>đồng</a:t>
            </a:r>
            <a:r>
              <a:rPr lang="en-US" dirty="0"/>
              <a:t> ý</a:t>
            </a:r>
          </a:p>
        </p:txBody>
      </p:sp>
      <p:sp>
        <p:nvSpPr>
          <p:cNvPr id="4" name="Slide Number Placeholder 3"/>
          <p:cNvSpPr>
            <a:spLocks noGrp="1"/>
          </p:cNvSpPr>
          <p:nvPr>
            <p:ph type="sldNum" sz="quarter" idx="5"/>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292367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Kỹ</a:t>
            </a:r>
            <a:r>
              <a:rPr lang="en-US" b="1" dirty="0"/>
              <a:t> </a:t>
            </a:r>
            <a:r>
              <a:rPr lang="en-US" b="1" dirty="0" err="1"/>
              <a:t>thuật</a:t>
            </a:r>
            <a:r>
              <a:rPr lang="en-US" b="1" dirty="0"/>
              <a:t>: </a:t>
            </a:r>
            <a:r>
              <a:rPr lang="en-US" dirty="0" err="1"/>
              <a:t>truy</a:t>
            </a:r>
            <a:r>
              <a:rPr lang="en-US" dirty="0"/>
              <a:t> </a:t>
            </a:r>
            <a:r>
              <a:rPr lang="en-US" dirty="0" err="1"/>
              <a:t>cập</a:t>
            </a:r>
            <a:r>
              <a:rPr lang="en-US" dirty="0"/>
              <a:t> </a:t>
            </a:r>
            <a:r>
              <a:rPr lang="en-US" dirty="0" err="1"/>
              <a:t>vào</a:t>
            </a:r>
            <a:r>
              <a:rPr lang="en-US" dirty="0"/>
              <a:t> </a:t>
            </a:r>
            <a:r>
              <a:rPr lang="en-US" dirty="0" err="1"/>
              <a:t>từng</a:t>
            </a:r>
            <a:r>
              <a:rPr lang="en-US" dirty="0"/>
              <a:t> </a:t>
            </a:r>
            <a:r>
              <a:rPr lang="en-US" dirty="0" err="1"/>
              <a:t>màn</a:t>
            </a:r>
            <a:r>
              <a:rPr lang="en-US" dirty="0"/>
              <a:t> </a:t>
            </a:r>
            <a:r>
              <a:rPr lang="en-US" dirty="0" err="1"/>
              <a:t>hình</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a:t>
            </a:r>
          </a:p>
          <a:p>
            <a:pPr marL="171450" indent="-171450">
              <a:buFontTx/>
              <a:buChar char="-"/>
            </a:pPr>
            <a:r>
              <a:rPr lang="en-US" b="1" dirty="0" err="1"/>
              <a:t>Giao</a:t>
            </a:r>
            <a:r>
              <a:rPr lang="en-US" b="1" dirty="0"/>
              <a:t> </a:t>
            </a:r>
            <a:r>
              <a:rPr lang="en-US" b="1" dirty="0" err="1"/>
              <a:t>diện</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vị</a:t>
            </a:r>
            <a:r>
              <a:rPr lang="en-US" dirty="0"/>
              <a:t> </a:t>
            </a:r>
            <a:r>
              <a:rPr lang="en-US" dirty="0" err="1"/>
              <a:t>trí</a:t>
            </a:r>
            <a:r>
              <a:rPr lang="en-US" dirty="0"/>
              <a:t>, menu, logo, </a:t>
            </a:r>
            <a:r>
              <a:rPr lang="en-US" dirty="0" err="1"/>
              <a:t>các</a:t>
            </a:r>
            <a:r>
              <a:rPr lang="en-US" dirty="0"/>
              <a:t> </a:t>
            </a:r>
            <a:r>
              <a:rPr lang="en-US" dirty="0" err="1"/>
              <a:t>chức</a:t>
            </a:r>
            <a:r>
              <a:rPr lang="en-US" dirty="0"/>
              <a:t> </a:t>
            </a:r>
            <a:r>
              <a:rPr lang="en-US" dirty="0" err="1"/>
              <a:t>có</a:t>
            </a:r>
            <a:r>
              <a:rPr lang="en-US" dirty="0"/>
              <a:t> đ</a:t>
            </a:r>
            <a:r>
              <a:rPr lang="vi-VN" dirty="0"/>
              <a:t>ư</a:t>
            </a:r>
            <a:r>
              <a:rPr lang="en-US" dirty="0" err="1"/>
              <a:t>ợc</a:t>
            </a:r>
            <a:r>
              <a:rPr lang="en-US" dirty="0"/>
              <a:t> </a:t>
            </a:r>
            <a:r>
              <a:rPr lang="en-US" dirty="0" err="1"/>
              <a:t>căn</a:t>
            </a:r>
            <a:r>
              <a:rPr lang="en-US" dirty="0"/>
              <a:t> </a:t>
            </a:r>
            <a:r>
              <a:rPr lang="en-US" dirty="0" err="1"/>
              <a:t>thẳng</a:t>
            </a:r>
            <a:r>
              <a:rPr lang="en-US" dirty="0"/>
              <a:t> hang ko, </a:t>
            </a:r>
            <a:r>
              <a:rPr lang="en-US" dirty="0" err="1"/>
              <a:t>độ</a:t>
            </a:r>
            <a:r>
              <a:rPr lang="en-US" dirty="0"/>
              <a:t> </a:t>
            </a:r>
            <a:r>
              <a:rPr lang="en-US" dirty="0" err="1"/>
              <a:t>thu</a:t>
            </a:r>
            <a:r>
              <a:rPr lang="en-US" dirty="0"/>
              <a:t> </a:t>
            </a:r>
            <a:r>
              <a:rPr lang="en-US" dirty="0" err="1"/>
              <a:t>hút</a:t>
            </a:r>
            <a:r>
              <a:rPr lang="en-US" dirty="0"/>
              <a:t> </a:t>
            </a:r>
            <a:r>
              <a:rPr lang="en-US" dirty="0" err="1"/>
              <a:t>của</a:t>
            </a:r>
            <a:r>
              <a:rPr lang="en-US" dirty="0"/>
              <a:t> </a:t>
            </a:r>
            <a:r>
              <a:rPr lang="en-US" dirty="0" err="1"/>
              <a:t>màn</a:t>
            </a:r>
            <a:r>
              <a:rPr lang="en-US" dirty="0"/>
              <a:t> </a:t>
            </a:r>
            <a:r>
              <a:rPr lang="en-US" dirty="0" err="1"/>
              <a:t>hình</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a:p>
            <a:pPr marL="171450" indent="-171450">
              <a:buFontTx/>
              <a:buChar char="-"/>
            </a:pPr>
            <a:r>
              <a:rPr lang="en-US" b="1" dirty="0" err="1"/>
              <a:t>Đối</a:t>
            </a:r>
            <a:r>
              <a:rPr lang="en-US" b="1" dirty="0"/>
              <a:t> t</a:t>
            </a:r>
            <a:r>
              <a:rPr lang="vi-VN" b="1" dirty="0"/>
              <a:t>ư</a:t>
            </a:r>
            <a:r>
              <a:rPr lang="en-US" b="1" dirty="0" err="1"/>
              <a:t>ợng</a:t>
            </a:r>
            <a:r>
              <a:rPr lang="en-US" dirty="0"/>
              <a:t>: </a:t>
            </a:r>
            <a:r>
              <a:rPr lang="en-US" dirty="0" err="1"/>
              <a:t>bất</a:t>
            </a:r>
            <a:r>
              <a:rPr lang="en-US" dirty="0"/>
              <a:t> </a:t>
            </a:r>
            <a:r>
              <a:rPr lang="en-US" dirty="0" err="1"/>
              <a:t>kỳ</a:t>
            </a:r>
            <a:r>
              <a:rPr lang="en-US" dirty="0"/>
              <a:t> </a:t>
            </a:r>
            <a:r>
              <a:rPr lang="en-US" dirty="0" err="1"/>
              <a:t>cái</a:t>
            </a:r>
            <a:r>
              <a:rPr lang="en-US" dirty="0"/>
              <a:t> </a:t>
            </a:r>
            <a:r>
              <a:rPr lang="en-US" dirty="0" err="1"/>
              <a:t>gì</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err="1"/>
              <a:t>màn</a:t>
            </a:r>
            <a:r>
              <a:rPr lang="en-US" dirty="0"/>
              <a:t> </a:t>
            </a:r>
            <a:r>
              <a:rPr lang="en-US" dirty="0" err="1"/>
              <a:t>hình</a:t>
            </a:r>
            <a:r>
              <a:rPr lang="en-US" dirty="0"/>
              <a:t> </a:t>
            </a:r>
            <a:r>
              <a:rPr lang="en-US" dirty="0" err="1"/>
              <a:t>đều</a:t>
            </a:r>
            <a:r>
              <a:rPr lang="en-US" dirty="0"/>
              <a:t> </a:t>
            </a:r>
            <a:r>
              <a:rPr lang="en-US" dirty="0" err="1"/>
              <a:t>là</a:t>
            </a:r>
            <a:r>
              <a:rPr lang="en-US" dirty="0"/>
              <a:t> </a:t>
            </a:r>
            <a:r>
              <a:rPr lang="en-US" dirty="0" err="1"/>
              <a:t>đối</a:t>
            </a:r>
            <a:r>
              <a:rPr lang="en-US" dirty="0"/>
              <a:t> t</a:t>
            </a:r>
            <a:r>
              <a:rPr lang="vi-VN" dirty="0"/>
              <a:t>ư</a:t>
            </a:r>
            <a:r>
              <a:rPr lang="en-US" dirty="0" err="1"/>
              <a:t>ợng</a:t>
            </a:r>
            <a:r>
              <a:rPr lang="en-US" dirty="0"/>
              <a:t> </a:t>
            </a:r>
            <a:r>
              <a:rPr lang="en-US" dirty="0" err="1"/>
              <a:t>cần</a:t>
            </a:r>
            <a:r>
              <a:rPr lang="en-US" dirty="0"/>
              <a:t> </a:t>
            </a:r>
            <a:r>
              <a:rPr lang="en-US" dirty="0" err="1"/>
              <a:t>kiểm</a:t>
            </a:r>
            <a:r>
              <a:rPr lang="en-US" dirty="0"/>
              <a:t> </a:t>
            </a:r>
            <a:r>
              <a:rPr lang="en-US" dirty="0" err="1"/>
              <a:t>thử</a:t>
            </a:r>
            <a:r>
              <a:rPr lang="en-US" dirty="0"/>
              <a:t>: button...</a:t>
            </a:r>
          </a:p>
          <a:p>
            <a:pPr marL="171450" indent="-171450">
              <a:buFontTx/>
              <a:buChar char="-"/>
            </a:pPr>
            <a:r>
              <a:rPr lang="en-US" b="1" dirty="0" err="1"/>
              <a:t>Cách</a:t>
            </a:r>
            <a:r>
              <a:rPr lang="en-US" b="1" dirty="0"/>
              <a:t> </a:t>
            </a:r>
            <a:r>
              <a:rPr lang="en-US" b="1" dirty="0" err="1"/>
              <a:t>thức</a:t>
            </a:r>
            <a:r>
              <a:rPr lang="en-US" b="1" dirty="0"/>
              <a:t> </a:t>
            </a:r>
            <a:r>
              <a:rPr lang="en-US" b="1" dirty="0" err="1"/>
              <a:t>truy</a:t>
            </a:r>
            <a:r>
              <a:rPr lang="en-US" b="1" dirty="0"/>
              <a:t> </a:t>
            </a:r>
            <a:r>
              <a:rPr lang="en-US" b="1" dirty="0" err="1"/>
              <a:t>cập</a:t>
            </a:r>
            <a:r>
              <a:rPr lang="en-US" dirty="0"/>
              <a:t>: </a:t>
            </a:r>
            <a:r>
              <a:rPr lang="en-US" dirty="0" err="1"/>
              <a:t>thông</a:t>
            </a:r>
            <a:r>
              <a:rPr lang="en-US" dirty="0"/>
              <a:t> qua </a:t>
            </a:r>
            <a:r>
              <a:rPr lang="en-US" dirty="0" err="1"/>
              <a:t>phím</a:t>
            </a:r>
            <a:r>
              <a:rPr lang="en-US" dirty="0"/>
              <a:t> </a:t>
            </a:r>
            <a:r>
              <a:rPr lang="en-US" dirty="0" err="1"/>
              <a:t>tắt</a:t>
            </a:r>
            <a:r>
              <a:rPr lang="en-US" dirty="0"/>
              <a:t> </a:t>
            </a:r>
            <a:r>
              <a:rPr lang="en-US" dirty="0" err="1"/>
              <a:t>trên</a:t>
            </a:r>
            <a:r>
              <a:rPr lang="en-US" dirty="0"/>
              <a:t> </a:t>
            </a:r>
            <a:r>
              <a:rPr lang="en-US" dirty="0" err="1"/>
              <a:t>bàn</a:t>
            </a:r>
            <a:r>
              <a:rPr lang="en-US" dirty="0"/>
              <a:t> </a:t>
            </a:r>
            <a:r>
              <a:rPr lang="en-US" dirty="0" err="1"/>
              <a:t>phím</a:t>
            </a:r>
            <a:r>
              <a:rPr lang="en-US" dirty="0"/>
              <a:t>, </a:t>
            </a:r>
            <a:r>
              <a:rPr lang="en-US" dirty="0" err="1"/>
              <a:t>thông</a:t>
            </a:r>
            <a:r>
              <a:rPr lang="en-US" dirty="0"/>
              <a:t> qua </a:t>
            </a:r>
            <a:r>
              <a:rPr lang="en-US" dirty="0" err="1"/>
              <a:t>chuột</a:t>
            </a:r>
            <a:r>
              <a:rPr lang="en-US" dirty="0"/>
              <a:t> hay </a:t>
            </a:r>
            <a:r>
              <a:rPr lang="en-US" dirty="0" err="1"/>
              <a:t>khi</a:t>
            </a:r>
            <a:r>
              <a:rPr lang="en-US" dirty="0"/>
              <a:t> di </a:t>
            </a:r>
            <a:r>
              <a:rPr lang="en-US" dirty="0" err="1"/>
              <a:t>chuyển</a:t>
            </a:r>
            <a:r>
              <a:rPr lang="en-US" dirty="0"/>
              <a:t> </a:t>
            </a:r>
            <a:r>
              <a:rPr lang="en-US" dirty="0" err="1"/>
              <a:t>chuột</a:t>
            </a:r>
            <a:r>
              <a:rPr lang="en-US" dirty="0"/>
              <a:t> </a:t>
            </a:r>
            <a:r>
              <a:rPr lang="en-US" dirty="0" err="1"/>
              <a:t>tới</a:t>
            </a:r>
            <a:r>
              <a:rPr lang="en-US" dirty="0"/>
              <a:t> 1 </a:t>
            </a:r>
            <a:r>
              <a:rPr lang="en-US" dirty="0" err="1"/>
              <a:t>đối</a:t>
            </a:r>
            <a:r>
              <a:rPr lang="en-US" dirty="0"/>
              <a:t> t</a:t>
            </a:r>
            <a:r>
              <a:rPr lang="vi-VN" dirty="0"/>
              <a:t>ư</a:t>
            </a:r>
            <a:r>
              <a:rPr lang="en-US" dirty="0" err="1"/>
              <a:t>ợng</a:t>
            </a:r>
            <a:r>
              <a:rPr lang="en-US" dirty="0"/>
              <a:t> </a:t>
            </a:r>
            <a:r>
              <a:rPr lang="en-US" dirty="0" err="1"/>
              <a:t>nào</a:t>
            </a:r>
            <a:r>
              <a:rPr lang="en-US" dirty="0"/>
              <a:t> </a:t>
            </a:r>
            <a:r>
              <a:rPr lang="en-US" dirty="0" err="1"/>
              <a:t>đó</a:t>
            </a:r>
            <a:r>
              <a:rPr lang="en-US" dirty="0"/>
              <a:t> </a:t>
            </a:r>
            <a:r>
              <a:rPr lang="en-US" dirty="0" err="1"/>
              <a:t>thì</a:t>
            </a:r>
            <a:r>
              <a:rPr lang="en-US" dirty="0"/>
              <a:t> </a:t>
            </a:r>
            <a:r>
              <a:rPr lang="en-US" dirty="0" err="1"/>
              <a:t>có</a:t>
            </a:r>
            <a:r>
              <a:rPr lang="en-US" dirty="0"/>
              <a:t> tool tip</a:t>
            </a:r>
          </a:p>
        </p:txBody>
      </p:sp>
      <p:sp>
        <p:nvSpPr>
          <p:cNvPr id="4" name="Slide Number Placeholder 3"/>
          <p:cNvSpPr>
            <a:spLocks noGrp="1"/>
          </p:cNvSpPr>
          <p:nvPr>
            <p:ph type="sldNum" sz="quarter" idx="5"/>
          </p:nvPr>
        </p:nvSpPr>
        <p:spPr/>
        <p:txBody>
          <a:bodyPr/>
          <a:lstStyle/>
          <a:p>
            <a:fld id="{518BAF4A-11FF-4CF6-8E09-9A7B2A34DF82}" type="slidenum">
              <a:rPr lang="en-US" smtClean="0"/>
              <a:t>15</a:t>
            </a:fld>
            <a:endParaRPr lang="en-US"/>
          </a:p>
        </p:txBody>
      </p:sp>
    </p:spTree>
    <p:extLst>
      <p:ext uri="{BB962C8B-B14F-4D97-AF65-F5344CB8AC3E}">
        <p14:creationId xmlns:p14="http://schemas.microsoft.com/office/powerpoint/2010/main" val="1739661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Tiêu</a:t>
            </a:r>
            <a:r>
              <a:rPr lang="en-US" b="1" dirty="0"/>
              <a:t> </a:t>
            </a:r>
            <a:r>
              <a:rPr lang="en-US" b="1" dirty="0" err="1"/>
              <a:t>chí</a:t>
            </a:r>
            <a:r>
              <a:rPr lang="en-US" b="1" dirty="0"/>
              <a:t> </a:t>
            </a:r>
            <a:r>
              <a:rPr lang="en-US" b="1" dirty="0" err="1"/>
              <a:t>dừng</a:t>
            </a:r>
            <a:r>
              <a:rPr lang="en-US" dirty="0"/>
              <a:t>: </a:t>
            </a:r>
            <a:r>
              <a:rPr lang="en-US" dirty="0" err="1"/>
              <a:t>tất</a:t>
            </a:r>
            <a:r>
              <a:rPr lang="en-US" dirty="0"/>
              <a:t> </a:t>
            </a:r>
            <a:r>
              <a:rPr lang="en-US" dirty="0" err="1"/>
              <a:t>cả</a:t>
            </a:r>
            <a:r>
              <a:rPr lang="en-US" dirty="0"/>
              <a:t> </a:t>
            </a:r>
            <a:r>
              <a:rPr lang="en-US" dirty="0" err="1"/>
              <a:t>các</a:t>
            </a:r>
            <a:r>
              <a:rPr lang="en-US" dirty="0"/>
              <a:t> test case </a:t>
            </a:r>
            <a:r>
              <a:rPr lang="en-US" dirty="0" err="1"/>
              <a:t>đc</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tìm</a:t>
            </a:r>
            <a:r>
              <a:rPr lang="en-US" dirty="0"/>
              <a:t> </a:t>
            </a:r>
            <a:r>
              <a:rPr lang="en-US" dirty="0" err="1"/>
              <a:t>đc</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phải</a:t>
            </a:r>
            <a:r>
              <a:rPr lang="en-US" dirty="0"/>
              <a:t> </a:t>
            </a:r>
            <a:r>
              <a:rPr lang="en-US" dirty="0" err="1"/>
              <a:t>đc</a:t>
            </a:r>
            <a:r>
              <a:rPr lang="en-US" dirty="0"/>
              <a:t> </a:t>
            </a:r>
            <a:r>
              <a:rPr lang="en-US" dirty="0" err="1"/>
              <a:t>ghi</a:t>
            </a:r>
            <a:r>
              <a:rPr lang="en-US" dirty="0"/>
              <a:t> </a:t>
            </a:r>
            <a:r>
              <a:rPr lang="en-US" dirty="0" err="1"/>
              <a:t>nhận</a:t>
            </a:r>
            <a:r>
              <a:rPr lang="en-US" dirty="0"/>
              <a:t> </a:t>
            </a:r>
            <a:r>
              <a:rPr lang="en-US" dirty="0" err="1"/>
              <a:t>và</a:t>
            </a:r>
            <a:r>
              <a:rPr lang="en-US" dirty="0"/>
              <a:t> </a:t>
            </a:r>
            <a:r>
              <a:rPr lang="en-US" dirty="0" err="1"/>
              <a:t>theo</a:t>
            </a:r>
            <a:r>
              <a:rPr lang="en-US" dirty="0"/>
              <a:t> </a:t>
            </a:r>
            <a:r>
              <a:rPr lang="en-US" dirty="0" err="1"/>
              <a:t>dõi</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16</a:t>
            </a:fld>
            <a:endParaRPr lang="en-US"/>
          </a:p>
        </p:txBody>
      </p:sp>
    </p:spTree>
    <p:extLst>
      <p:ext uri="{BB962C8B-B14F-4D97-AF65-F5344CB8AC3E}">
        <p14:creationId xmlns:p14="http://schemas.microsoft.com/office/powerpoint/2010/main" val="3784792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Các</a:t>
            </a:r>
            <a:r>
              <a:rPr lang="en-US" b="1" dirty="0"/>
              <a:t> </a:t>
            </a:r>
            <a:r>
              <a:rPr lang="en-US" b="1" dirty="0" err="1"/>
              <a:t>vấn</a:t>
            </a:r>
            <a:r>
              <a:rPr lang="en-US" b="1" dirty="0"/>
              <a:t> </a:t>
            </a:r>
            <a:r>
              <a:rPr lang="en-US" b="1" dirty="0" err="1"/>
              <a:t>đề</a:t>
            </a:r>
            <a:r>
              <a:rPr lang="en-US" b="1" dirty="0"/>
              <a:t> </a:t>
            </a:r>
            <a:r>
              <a:rPr lang="en-US" b="1" dirty="0" err="1"/>
              <a:t>cần</a:t>
            </a:r>
            <a:r>
              <a:rPr lang="en-US" b="1" dirty="0"/>
              <a:t> </a:t>
            </a:r>
            <a:r>
              <a:rPr lang="en-US" b="1" dirty="0" err="1"/>
              <a:t>cân</a:t>
            </a:r>
            <a:r>
              <a:rPr lang="en-US" b="1" dirty="0"/>
              <a:t> </a:t>
            </a:r>
            <a:r>
              <a:rPr lang="en-US" b="1" dirty="0" err="1"/>
              <a:t>nhắc</a:t>
            </a:r>
            <a:r>
              <a:rPr lang="en-US" dirty="0"/>
              <a:t>: </a:t>
            </a:r>
            <a:r>
              <a:rPr lang="en-US" dirty="0" err="1"/>
              <a:t>cần</a:t>
            </a:r>
            <a:r>
              <a:rPr lang="en-US" dirty="0"/>
              <a:t> </a:t>
            </a:r>
            <a:r>
              <a:rPr lang="en-US" dirty="0" err="1"/>
              <a:t>kiểm</a:t>
            </a:r>
            <a:r>
              <a:rPr lang="en-US" dirty="0"/>
              <a:t> </a:t>
            </a:r>
            <a:r>
              <a:rPr lang="en-US" dirty="0" err="1"/>
              <a:t>thử</a:t>
            </a:r>
            <a:r>
              <a:rPr lang="en-US" dirty="0"/>
              <a:t> </a:t>
            </a:r>
            <a:r>
              <a:rPr lang="en-US" dirty="0" err="1"/>
              <a:t>trên</a:t>
            </a:r>
            <a:r>
              <a:rPr lang="en-US" dirty="0"/>
              <a:t> </a:t>
            </a:r>
            <a:r>
              <a:rPr lang="en-US" dirty="0" err="1"/>
              <a:t>firefox</a:t>
            </a:r>
            <a:r>
              <a:rPr lang="en-US" dirty="0"/>
              <a:t> </a:t>
            </a:r>
            <a:r>
              <a:rPr lang="en-US" dirty="0" err="1"/>
              <a:t>và</a:t>
            </a:r>
            <a:r>
              <a:rPr lang="en-US" dirty="0"/>
              <a:t> chrome version 33 </a:t>
            </a:r>
            <a:r>
              <a:rPr lang="en-US" dirty="0" err="1"/>
              <a:t>trở</a:t>
            </a:r>
            <a:r>
              <a:rPr lang="en-US" dirty="0"/>
              <a:t> </a:t>
            </a:r>
            <a:r>
              <a:rPr lang="en-US" dirty="0" err="1"/>
              <a:t>lên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17</a:t>
            </a:fld>
            <a:endParaRPr lang="en-US"/>
          </a:p>
        </p:txBody>
      </p:sp>
    </p:spTree>
    <p:extLst>
      <p:ext uri="{BB962C8B-B14F-4D97-AF65-F5344CB8AC3E}">
        <p14:creationId xmlns:p14="http://schemas.microsoft.com/office/powerpoint/2010/main" val="72262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18</a:t>
            </a:fld>
            <a:endParaRPr lang="en-US"/>
          </a:p>
        </p:txBody>
      </p:sp>
    </p:spTree>
    <p:extLst>
      <p:ext uri="{BB962C8B-B14F-4D97-AF65-F5344CB8AC3E}">
        <p14:creationId xmlns:p14="http://schemas.microsoft.com/office/powerpoint/2010/main" val="92550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Xác</a:t>
            </a:r>
            <a:r>
              <a:rPr lang="en-US" dirty="0"/>
              <a:t> </a:t>
            </a:r>
            <a:r>
              <a:rPr lang="en-US" dirty="0" err="1"/>
              <a:t>định</a:t>
            </a:r>
            <a:r>
              <a:rPr lang="en-US" dirty="0"/>
              <a:t> </a:t>
            </a:r>
            <a:r>
              <a:rPr lang="en-US" dirty="0" err="1"/>
              <a:t>các</a:t>
            </a:r>
            <a:r>
              <a:rPr lang="en-US" dirty="0"/>
              <a:t> </a:t>
            </a:r>
            <a:r>
              <a:rPr lang="en-US" dirty="0" err="1"/>
              <a:t>giai</a:t>
            </a:r>
            <a:r>
              <a:rPr lang="en-US" dirty="0"/>
              <a:t> </a:t>
            </a:r>
            <a:r>
              <a:rPr lang="en-US" dirty="0" err="1"/>
              <a:t>đoạn</a:t>
            </a:r>
            <a:r>
              <a:rPr lang="en-US" dirty="0"/>
              <a:t> hay </a:t>
            </a:r>
            <a:r>
              <a:rPr lang="en-US" dirty="0" err="1"/>
              <a:t>các</a:t>
            </a:r>
            <a:r>
              <a:rPr lang="en-US" dirty="0"/>
              <a:t> </a:t>
            </a:r>
            <a:r>
              <a:rPr lang="en-US" dirty="0" err="1"/>
              <a:t>mức</a:t>
            </a:r>
            <a:r>
              <a:rPr lang="en-US" dirty="0"/>
              <a:t> </a:t>
            </a:r>
            <a:r>
              <a:rPr lang="en-US" dirty="0" err="1"/>
              <a:t>độ</a:t>
            </a:r>
            <a:r>
              <a:rPr lang="en-US" dirty="0"/>
              <a:t> </a:t>
            </a:r>
            <a:r>
              <a:rPr lang="en-US" dirty="0" err="1"/>
              <a:t>kiểm</a:t>
            </a:r>
            <a:r>
              <a:rPr lang="en-US" dirty="0"/>
              <a:t> </a:t>
            </a:r>
            <a:r>
              <a:rPr lang="en-US" dirty="0" err="1"/>
              <a:t>thử</a:t>
            </a:r>
            <a:r>
              <a:rPr lang="en-US" dirty="0"/>
              <a:t>: </a:t>
            </a:r>
            <a:r>
              <a:rPr lang="en-US" dirty="0" err="1"/>
              <a:t>từ</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thửu</a:t>
            </a:r>
            <a:r>
              <a:rPr lang="en-US" dirty="0"/>
              <a:t> </a:t>
            </a:r>
            <a:r>
              <a:rPr lang="en-US" dirty="0" err="1"/>
              <a:t>đã</a:t>
            </a:r>
            <a:r>
              <a:rPr lang="en-US" dirty="0"/>
              <a:t> </a:t>
            </a:r>
            <a:r>
              <a:rPr lang="en-US" dirty="0" err="1"/>
              <a:t>xác</a:t>
            </a:r>
            <a:r>
              <a:rPr lang="en-US" dirty="0"/>
              <a:t> </a:t>
            </a:r>
            <a:r>
              <a:rPr lang="en-US" dirty="0" err="1"/>
              <a:t>định</a:t>
            </a:r>
            <a:r>
              <a:rPr lang="en-US" dirty="0"/>
              <a:t>, ng</a:t>
            </a:r>
            <a:r>
              <a:rPr lang="vi-VN" dirty="0"/>
              <a:t>ư</a:t>
            </a:r>
            <a:r>
              <a:rPr lang="en-US" dirty="0" err="1"/>
              <a:t>ời</a:t>
            </a:r>
            <a:r>
              <a:rPr lang="en-US" dirty="0"/>
              <a:t> </a:t>
            </a:r>
            <a:r>
              <a:rPr lang="en-US" dirty="0" err="1"/>
              <a:t>làm</a:t>
            </a:r>
            <a:r>
              <a:rPr lang="en-US" dirty="0"/>
              <a:t> </a:t>
            </a:r>
            <a:r>
              <a:rPr lang="en-US" dirty="0" err="1"/>
              <a:t>chiến</a:t>
            </a:r>
            <a:r>
              <a:rPr lang="en-US" dirty="0"/>
              <a:t> l</a:t>
            </a:r>
            <a:r>
              <a:rPr lang="vi-VN" dirty="0"/>
              <a:t>ư</a:t>
            </a:r>
            <a:r>
              <a:rPr lang="en-US" dirty="0" err="1"/>
              <a:t>ợc</a:t>
            </a:r>
            <a:r>
              <a:rPr lang="en-US" dirty="0"/>
              <a:t> </a:t>
            </a:r>
            <a:r>
              <a:rPr lang="en-US" dirty="0" err="1"/>
              <a:t>sẽ</a:t>
            </a:r>
            <a:r>
              <a:rPr lang="en-US" dirty="0"/>
              <a:t> </a:t>
            </a:r>
            <a:r>
              <a:rPr lang="en-US" dirty="0" err="1"/>
              <a:t>phải</a:t>
            </a:r>
            <a:r>
              <a:rPr lang="en-US" dirty="0"/>
              <a:t> </a:t>
            </a:r>
            <a:r>
              <a:rPr lang="en-US" dirty="0" err="1"/>
              <a:t>cân</a:t>
            </a:r>
            <a:r>
              <a:rPr lang="en-US" dirty="0"/>
              <a:t> </a:t>
            </a:r>
            <a:r>
              <a:rPr lang="en-US" dirty="0" err="1"/>
              <a:t>nhắc</a:t>
            </a:r>
            <a:r>
              <a:rPr lang="en-US" dirty="0"/>
              <a:t> </a:t>
            </a:r>
            <a:r>
              <a:rPr lang="en-US" dirty="0" err="1"/>
              <a:t>xem</a:t>
            </a:r>
            <a:r>
              <a:rPr lang="en-US" dirty="0"/>
              <a:t> </a:t>
            </a:r>
            <a:r>
              <a:rPr lang="en-US" dirty="0" err="1"/>
              <a:t>mỗi</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đó</a:t>
            </a:r>
            <a:r>
              <a:rPr lang="en-US" dirty="0"/>
              <a:t> </a:t>
            </a:r>
            <a:r>
              <a:rPr lang="en-US" dirty="0" err="1"/>
              <a:t>sẽ</a:t>
            </a:r>
            <a:r>
              <a:rPr lang="en-US" dirty="0"/>
              <a:t> 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mỗi</a:t>
            </a:r>
            <a:r>
              <a:rPr lang="en-US" dirty="0"/>
              <a:t>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 </a:t>
            </a:r>
            <a:r>
              <a:rPr lang="en-US" dirty="0" err="1"/>
              <a:t>nào</a:t>
            </a:r>
            <a:r>
              <a:rPr lang="en-US" dirty="0"/>
              <a:t>. </a:t>
            </a:r>
            <a:r>
              <a:rPr lang="en-US" dirty="0" err="1"/>
              <a:t>Có</a:t>
            </a:r>
            <a:r>
              <a:rPr lang="en-US" dirty="0"/>
              <a:t> </a:t>
            </a:r>
            <a:r>
              <a:rPr lang="en-US" dirty="0" err="1"/>
              <a:t>thể</a:t>
            </a:r>
            <a:r>
              <a:rPr lang="en-US" dirty="0"/>
              <a:t> </a:t>
            </a:r>
            <a:r>
              <a:rPr lang="en-US" dirty="0" err="1"/>
              <a:t>cùng</a:t>
            </a:r>
            <a:r>
              <a:rPr lang="en-US" dirty="0"/>
              <a:t> 1 </a:t>
            </a:r>
            <a:r>
              <a:rPr lang="en-US" dirty="0" err="1"/>
              <a:t>loại</a:t>
            </a:r>
            <a:r>
              <a:rPr lang="en-US" dirty="0"/>
              <a:t> </a:t>
            </a:r>
            <a:r>
              <a:rPr lang="en-US" dirty="0" err="1"/>
              <a:t>kiểm</a:t>
            </a:r>
            <a:r>
              <a:rPr lang="en-US" dirty="0"/>
              <a:t> </a:t>
            </a:r>
            <a:r>
              <a:rPr lang="en-US" dirty="0" err="1"/>
              <a:t>thử</a:t>
            </a:r>
            <a:r>
              <a:rPr lang="en-US" dirty="0"/>
              <a:t> đ</a:t>
            </a:r>
            <a:r>
              <a:rPr lang="vi-VN" dirty="0"/>
              <a:t>ư</a:t>
            </a:r>
            <a:r>
              <a:rPr lang="en-US" dirty="0" err="1"/>
              <a:t>ợc</a:t>
            </a:r>
            <a:r>
              <a:rPr lang="en-US" dirty="0"/>
              <a:t> </a:t>
            </a:r>
            <a:r>
              <a:rPr lang="en-US" dirty="0" err="1"/>
              <a:t>thực</a:t>
            </a:r>
            <a:r>
              <a:rPr lang="en-US" dirty="0"/>
              <a:t> </a:t>
            </a:r>
            <a:r>
              <a:rPr lang="en-US" dirty="0" err="1"/>
              <a:t>hiện</a:t>
            </a:r>
            <a:r>
              <a:rPr lang="en-US" dirty="0"/>
              <a:t> ở </a:t>
            </a:r>
            <a:r>
              <a:rPr lang="en-US" dirty="0" err="1"/>
              <a:t>nhiều</a:t>
            </a:r>
            <a:r>
              <a:rPr lang="en-US" dirty="0"/>
              <a:t> </a:t>
            </a:r>
            <a:r>
              <a:rPr lang="en-US" dirty="0" err="1"/>
              <a:t>giai</a:t>
            </a:r>
            <a:r>
              <a:rPr lang="en-US" dirty="0"/>
              <a:t> </a:t>
            </a:r>
            <a:r>
              <a:rPr lang="en-US" dirty="0" err="1"/>
              <a:t>đoạn</a:t>
            </a:r>
            <a:r>
              <a:rPr lang="en-US" dirty="0"/>
              <a:t> </a:t>
            </a:r>
            <a:r>
              <a:rPr lang="en-US" dirty="0" err="1"/>
              <a:t>khác</a:t>
            </a:r>
            <a:r>
              <a:rPr lang="en-US" dirty="0"/>
              <a:t> </a:t>
            </a:r>
            <a:r>
              <a:rPr lang="en-US" dirty="0" err="1"/>
              <a:t>nhau</a:t>
            </a:r>
            <a:r>
              <a:rPr lang="en-US" dirty="0"/>
              <a:t> </a:t>
            </a:r>
            <a:r>
              <a:rPr lang="en-US" dirty="0" err="1"/>
              <a:t>hoặc</a:t>
            </a:r>
            <a:r>
              <a:rPr lang="en-US" dirty="0"/>
              <a:t> </a:t>
            </a:r>
            <a:r>
              <a:rPr lang="en-US" dirty="0" err="1"/>
              <a:t>chỉ</a:t>
            </a:r>
            <a:r>
              <a:rPr lang="en-US" dirty="0"/>
              <a:t> </a:t>
            </a:r>
            <a:r>
              <a:rPr lang="en-US" dirty="0" err="1"/>
              <a:t>thực</a:t>
            </a:r>
            <a:r>
              <a:rPr lang="en-US" dirty="0"/>
              <a:t> </a:t>
            </a:r>
            <a:r>
              <a:rPr lang="en-US" dirty="0" err="1"/>
              <a:t>hiện</a:t>
            </a:r>
            <a:r>
              <a:rPr lang="en-US" dirty="0"/>
              <a:t> ở 1 </a:t>
            </a:r>
            <a:r>
              <a:rPr lang="en-US" dirty="0" err="1"/>
              <a:t>giai</a:t>
            </a:r>
            <a:r>
              <a:rPr lang="en-US" dirty="0"/>
              <a:t> </a:t>
            </a:r>
            <a:r>
              <a:rPr lang="en-US" dirty="0" err="1"/>
              <a:t>đoạn</a:t>
            </a:r>
            <a:r>
              <a:rPr lang="en-US" dirty="0"/>
              <a:t> </a:t>
            </a:r>
            <a:r>
              <a:rPr lang="en-US" dirty="0" err="1"/>
              <a:t>kiểm</a:t>
            </a:r>
            <a:r>
              <a:rPr lang="en-US" dirty="0"/>
              <a:t> </a:t>
            </a:r>
            <a:r>
              <a:rPr lang="en-US" dirty="0" err="1"/>
              <a:t>thử</a:t>
            </a:r>
            <a:r>
              <a:rPr lang="en-US" dirty="0"/>
              <a:t>.</a:t>
            </a:r>
          </a:p>
          <a:p>
            <a:r>
              <a:rPr lang="en-US" dirty="0" err="1"/>
              <a:t>Chú</a:t>
            </a:r>
            <a:r>
              <a:rPr lang="en-US" dirty="0"/>
              <a:t> ý: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đã</a:t>
            </a:r>
            <a:r>
              <a:rPr lang="en-US" dirty="0"/>
              <a:t> </a:t>
            </a:r>
            <a:r>
              <a:rPr lang="en-US" dirty="0" err="1"/>
              <a:t>xác</a:t>
            </a:r>
            <a:r>
              <a:rPr lang="en-US" dirty="0"/>
              <a:t> </a:t>
            </a:r>
            <a:r>
              <a:rPr lang="en-US" dirty="0" err="1"/>
              <a:t>định</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để</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đều</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nh</a:t>
            </a:r>
            <a:r>
              <a:rPr lang="vi-VN" dirty="0"/>
              <a:t>ư</a:t>
            </a:r>
            <a:r>
              <a:rPr lang="en-US" dirty="0"/>
              <a:t>ng </a:t>
            </a:r>
            <a:r>
              <a:rPr lang="en-US" dirty="0" err="1"/>
              <a:t>thực</a:t>
            </a:r>
            <a:r>
              <a:rPr lang="en-US" dirty="0"/>
              <a:t> </a:t>
            </a:r>
            <a:r>
              <a:rPr lang="en-US" dirty="0" err="1"/>
              <a:t>hiện</a:t>
            </a:r>
            <a:r>
              <a:rPr lang="en-US" dirty="0"/>
              <a:t> ở 1 </a:t>
            </a:r>
            <a:r>
              <a:rPr lang="en-US" dirty="0" err="1"/>
              <a:t>hoặc</a:t>
            </a:r>
            <a:r>
              <a:rPr lang="en-US" dirty="0"/>
              <a:t> </a:t>
            </a:r>
            <a:r>
              <a:rPr lang="en-US" dirty="0" err="1"/>
              <a:t>nhiều</a:t>
            </a:r>
            <a:r>
              <a:rPr lang="en-US" dirty="0"/>
              <a:t> </a:t>
            </a:r>
            <a:r>
              <a:rPr lang="en-US" dirty="0" err="1"/>
              <a:t>giai</a:t>
            </a:r>
            <a:r>
              <a:rPr lang="en-US" dirty="0"/>
              <a:t> </a:t>
            </a:r>
            <a:r>
              <a:rPr lang="en-US" dirty="0" err="1"/>
              <a:t>đoạn</a:t>
            </a:r>
            <a:r>
              <a:rPr lang="en-US" dirty="0"/>
              <a:t> </a:t>
            </a:r>
            <a:r>
              <a:rPr lang="en-US" dirty="0" err="1"/>
              <a:t>thì</a:t>
            </a:r>
            <a:r>
              <a:rPr lang="en-US" dirty="0"/>
              <a:t> ng</a:t>
            </a:r>
            <a:r>
              <a:rPr lang="vi-VN" dirty="0"/>
              <a:t>ư</a:t>
            </a:r>
            <a:r>
              <a:rPr lang="en-US" dirty="0" err="1"/>
              <a:t>ời</a:t>
            </a:r>
            <a:r>
              <a:rPr lang="en-US" dirty="0"/>
              <a:t> </a:t>
            </a:r>
            <a:r>
              <a:rPr lang="en-US" dirty="0" err="1"/>
              <a:t>làm</a:t>
            </a:r>
            <a:r>
              <a:rPr lang="en-US" dirty="0"/>
              <a:t> </a:t>
            </a:r>
            <a:r>
              <a:rPr lang="en-US" dirty="0" err="1"/>
              <a:t>chiến</a:t>
            </a:r>
            <a:r>
              <a:rPr lang="en-US" dirty="0"/>
              <a:t> l</a:t>
            </a:r>
            <a:r>
              <a:rPr lang="vi-VN" dirty="0"/>
              <a:t>ư</a:t>
            </a:r>
            <a:r>
              <a:rPr lang="en-US" dirty="0" err="1"/>
              <a:t>ợc</a:t>
            </a:r>
            <a:r>
              <a:rPr lang="en-US" dirty="0"/>
              <a:t> </a:t>
            </a:r>
            <a:r>
              <a:rPr lang="en-US" dirty="0" err="1"/>
              <a:t>phải</a:t>
            </a:r>
            <a:r>
              <a:rPr lang="en-US" dirty="0"/>
              <a:t> </a:t>
            </a:r>
            <a:r>
              <a:rPr lang="en-US" dirty="0" err="1"/>
              <a:t>cân</a:t>
            </a:r>
            <a:r>
              <a:rPr lang="en-US" dirty="0"/>
              <a:t> </a:t>
            </a:r>
            <a:r>
              <a:rPr lang="en-US" dirty="0" err="1"/>
              <a:t>nhắc</a:t>
            </a:r>
            <a:r>
              <a:rPr lang="en-US" dirty="0"/>
              <a:t> </a:t>
            </a:r>
            <a:r>
              <a:rPr lang="en-US" dirty="0" err="1"/>
              <a:t>thật</a:t>
            </a:r>
            <a:r>
              <a:rPr lang="en-US" dirty="0"/>
              <a:t> </a:t>
            </a:r>
            <a:r>
              <a:rPr lang="en-US" dirty="0" err="1"/>
              <a:t>kỹ</a:t>
            </a:r>
            <a:r>
              <a:rPr lang="en-US" dirty="0"/>
              <a:t> </a:t>
            </a:r>
            <a:r>
              <a:rPr lang="en-US" dirty="0" err="1"/>
              <a:t>dựa</a:t>
            </a:r>
            <a:r>
              <a:rPr lang="en-US" dirty="0"/>
              <a:t> </a:t>
            </a:r>
            <a:r>
              <a:rPr lang="en-US" dirty="0" err="1"/>
              <a:t>trên</a:t>
            </a:r>
            <a:r>
              <a:rPr lang="en-US" dirty="0"/>
              <a:t> </a:t>
            </a:r>
            <a:r>
              <a:rPr lang="en-US" dirty="0" err="1"/>
              <a:t>số</a:t>
            </a:r>
            <a:r>
              <a:rPr lang="en-US" dirty="0"/>
              <a:t> </a:t>
            </a:r>
            <a:r>
              <a:rPr lang="en-US" dirty="0" err="1"/>
              <a:t>nguồn</a:t>
            </a:r>
            <a:r>
              <a:rPr lang="en-US" dirty="0"/>
              <a:t> </a:t>
            </a:r>
            <a:r>
              <a:rPr lang="en-US" dirty="0" err="1"/>
              <a:t>lực</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phép</a:t>
            </a:r>
            <a:r>
              <a:rPr lang="en-US" dirty="0"/>
              <a:t> </a:t>
            </a:r>
            <a:r>
              <a:rPr lang="en-US" dirty="0" err="1"/>
              <a:t>của</a:t>
            </a:r>
            <a:r>
              <a:rPr lang="en-US" dirty="0"/>
              <a:t> </a:t>
            </a:r>
            <a:r>
              <a:rPr lang="en-US" dirty="0" err="1"/>
              <a:t>dự</a:t>
            </a:r>
            <a:r>
              <a:rPr lang="en-US" dirty="0"/>
              <a:t> </a:t>
            </a:r>
            <a:r>
              <a:rPr lang="en-US" dirty="0" err="1"/>
              <a:t>án</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19</a:t>
            </a:fld>
            <a:endParaRPr lang="en-US"/>
          </a:p>
        </p:txBody>
      </p:sp>
    </p:spTree>
    <p:extLst>
      <p:ext uri="{BB962C8B-B14F-4D97-AF65-F5344CB8AC3E}">
        <p14:creationId xmlns:p14="http://schemas.microsoft.com/office/powerpoint/2010/main" val="30887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Hiểu</a:t>
            </a:r>
            <a:r>
              <a:rPr lang="en-US" dirty="0"/>
              <a:t> </a:t>
            </a:r>
            <a:r>
              <a:rPr lang="en-US" dirty="0" err="1"/>
              <a:t>rõ</a:t>
            </a:r>
            <a:r>
              <a:rPr lang="en-US" dirty="0"/>
              <a:t> h</a:t>
            </a:r>
            <a:r>
              <a:rPr lang="vi-VN" dirty="0"/>
              <a:t>ơ</a:t>
            </a:r>
            <a:r>
              <a:rPr lang="en-US" dirty="0"/>
              <a:t>n </a:t>
            </a:r>
            <a:r>
              <a:rPr lang="en-US" dirty="0" err="1"/>
              <a:t>về</a:t>
            </a:r>
            <a:r>
              <a:rPr lang="en-US" dirty="0"/>
              <a:t>:</a:t>
            </a:r>
          </a:p>
          <a:p>
            <a:pPr marL="171450" indent="-171450">
              <a:buFontTx/>
              <a:buChar char="-"/>
            </a:pPr>
            <a:r>
              <a:rPr lang="en-US" dirty="0" err="1"/>
              <a:t>Các</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phi </a:t>
            </a:r>
            <a:r>
              <a:rPr lang="en-US" dirty="0" err="1"/>
              <a:t>chức</a:t>
            </a:r>
            <a:r>
              <a:rPr lang="en-US" dirty="0"/>
              <a:t> </a:t>
            </a:r>
            <a:r>
              <a:rPr lang="en-US" dirty="0" err="1"/>
              <a:t>năng</a:t>
            </a:r>
            <a:endParaRPr lang="en-US" dirty="0"/>
          </a:p>
          <a:p>
            <a:pPr marL="171450" indent="-171450">
              <a:buFontTx/>
              <a:buChar char="-"/>
            </a:pPr>
            <a:r>
              <a:rPr lang="en-US" dirty="0" err="1"/>
              <a:t>Các</a:t>
            </a:r>
            <a:r>
              <a:rPr lang="en-US" dirty="0"/>
              <a:t> </a:t>
            </a:r>
            <a:r>
              <a:rPr lang="en-US" dirty="0" err="1"/>
              <a:t>cách</a:t>
            </a:r>
            <a:r>
              <a:rPr lang="en-US" dirty="0"/>
              <a:t> </a:t>
            </a:r>
            <a:r>
              <a:rPr lang="en-US" dirty="0" err="1"/>
              <a:t>xác</a:t>
            </a:r>
            <a:r>
              <a:rPr lang="en-US" dirty="0"/>
              <a:t> </a:t>
            </a:r>
            <a:r>
              <a:rPr lang="en-US" dirty="0" err="1"/>
              <a:t>định</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cho</a:t>
            </a:r>
            <a:r>
              <a:rPr lang="en-US" dirty="0"/>
              <a:t> 1 </a:t>
            </a:r>
            <a:r>
              <a:rPr lang="en-US" dirty="0" err="1"/>
              <a:t>dự</a:t>
            </a:r>
            <a:r>
              <a:rPr lang="en-US" dirty="0"/>
              <a:t> </a:t>
            </a:r>
            <a:r>
              <a:rPr lang="en-US" dirty="0" err="1"/>
              <a:t>án</a:t>
            </a:r>
            <a:r>
              <a:rPr lang="en-US" dirty="0"/>
              <a:t> </a:t>
            </a:r>
            <a:r>
              <a:rPr lang="en-US" dirty="0" err="1"/>
              <a:t>dựa</a:t>
            </a:r>
            <a:r>
              <a:rPr lang="en-US" dirty="0"/>
              <a:t> </a:t>
            </a:r>
            <a:r>
              <a:rPr lang="en-US" dirty="0" err="1"/>
              <a:t>trên</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phi </a:t>
            </a:r>
            <a:r>
              <a:rPr lang="en-US" dirty="0" err="1"/>
              <a:t>chức</a:t>
            </a:r>
            <a:r>
              <a:rPr lang="en-US" dirty="0"/>
              <a:t> </a:t>
            </a:r>
            <a:r>
              <a:rPr lang="en-US" dirty="0" err="1"/>
              <a:t>năng</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9729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20</a:t>
            </a:fld>
            <a:endParaRPr lang="en-US"/>
          </a:p>
        </p:txBody>
      </p:sp>
    </p:spTree>
    <p:extLst>
      <p:ext uri="{BB962C8B-B14F-4D97-AF65-F5344CB8AC3E}">
        <p14:creationId xmlns:p14="http://schemas.microsoft.com/office/powerpoint/2010/main" val="2745433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Bất kỳ một công cụ nào hỗ trợ cho hoạt động kiểm thử đều sẽ được liệt kê. Hỗ trợ cho các hoạt động kiểm thử có thể có các công cụ sau:</a:t>
            </a:r>
          </a:p>
          <a:p>
            <a:pPr marL="171450" indent="-171450">
              <a:buFontTx/>
              <a:buChar char="-"/>
            </a:pPr>
            <a:r>
              <a:rPr lang="en-US" dirty="0"/>
              <a:t>Công cụ hỗ trợ cho việc ghi nhận, quản lý các lỗi tìm được thông qua hoạt động kiểm thử: Jira</a:t>
            </a:r>
            <a:r>
              <a:rPr lang="mr-IN" dirty="0"/>
              <a:t>…</a:t>
            </a:r>
            <a:endParaRPr lang="vi-VN" dirty="0"/>
          </a:p>
          <a:p>
            <a:pPr marL="171450" indent="-171450">
              <a:buFontTx/>
              <a:buChar char="-"/>
            </a:pPr>
            <a:r>
              <a:rPr lang="vi-VN" dirty="0"/>
              <a:t>Công cụ để thực hiện kiểm thử chức năng:</a:t>
            </a:r>
            <a:r>
              <a:rPr lang="mr-IN" dirty="0"/>
              <a:t>…</a:t>
            </a:r>
            <a:endParaRPr lang="vi-VN" dirty="0"/>
          </a:p>
          <a:p>
            <a:pPr marL="171450" indent="-171450">
              <a:buFontTx/>
              <a:buChar char="-"/>
            </a:pPr>
            <a:r>
              <a:rPr lang="vi-VN" dirty="0"/>
              <a:t>Công cụ để thực hiện kiểm thử hiệu năng: OpenSTA,</a:t>
            </a:r>
            <a:r>
              <a:rPr lang="mr-IN" dirty="0"/>
              <a:t>…</a:t>
            </a:r>
            <a:endParaRPr lang="vi-VN" dirty="0"/>
          </a:p>
          <a:p>
            <a:pPr marL="171450" indent="-171450">
              <a:buFontTx/>
              <a:buChar char="-"/>
            </a:pPr>
            <a:r>
              <a:rPr lang="vi-VN" dirty="0"/>
              <a:t>Công cụ để thực hiện việc tạo dữ liệu tự động: GS DataGenerator,</a:t>
            </a:r>
            <a:r>
              <a:rPr lang="mr-IN" dirty="0"/>
              <a:t>…</a:t>
            </a:r>
            <a:endParaRPr lang="vi-VN" dirty="0"/>
          </a:p>
          <a:p>
            <a:pPr marL="171450" indent="-171450">
              <a:buFontTx/>
              <a:buChar char="-"/>
            </a:pPr>
            <a:r>
              <a:rPr lang="vi-VN" dirty="0"/>
              <a:t>Công cụ để kiểm thử giao diện, </a:t>
            </a:r>
            <a:r>
              <a:rPr lang="vi-VN" baseline="0" dirty="0"/>
              <a:t>hỗ trợ kiểm thử đơn vị</a:t>
            </a:r>
            <a:r>
              <a:rPr lang="vi-VN" dirty="0"/>
              <a:t>:</a:t>
            </a:r>
            <a:r>
              <a:rPr lang="vi-VN" baseline="0" dirty="0"/>
              <a:t> WebLinkValidator tool</a:t>
            </a:r>
          </a:p>
          <a:p>
            <a:pPr marL="171450" indent="-171450">
              <a:buFontTx/>
              <a:buChar char="-"/>
            </a:pPr>
            <a:r>
              <a:rPr lang="vi-VN" dirty="0"/>
              <a:t>Công cụ để</a:t>
            </a:r>
            <a:r>
              <a:rPr lang="vi-VN" baseline="0" dirty="0"/>
              <a:t> hỗ trợ tạo và quản lý các test case: Test Manager,</a:t>
            </a:r>
            <a:r>
              <a:rPr lang="mr-IN" baseline="0" dirty="0"/>
              <a:t>…</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21</a:t>
            </a:fld>
            <a:endParaRPr lang="en-US"/>
          </a:p>
        </p:txBody>
      </p:sp>
    </p:spTree>
    <p:extLst>
      <p:ext uri="{BB962C8B-B14F-4D97-AF65-F5344CB8AC3E}">
        <p14:creationId xmlns:p14="http://schemas.microsoft.com/office/powerpoint/2010/main" val="394946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22</a:t>
            </a:fld>
            <a:endParaRPr lang="en-US"/>
          </a:p>
        </p:txBody>
      </p:sp>
    </p:spTree>
    <p:extLst>
      <p:ext uri="{BB962C8B-B14F-4D97-AF65-F5344CB8AC3E}">
        <p14:creationId xmlns:p14="http://schemas.microsoft.com/office/powerpoint/2010/main" val="298459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
            </a:r>
            <a:r>
              <a:rPr lang="en-US" dirty="0" err="1"/>
              <a:t>Giới</a:t>
            </a:r>
            <a:r>
              <a:rPr lang="en-US" dirty="0"/>
              <a:t> </a:t>
            </a:r>
            <a:r>
              <a:rPr lang="en-US" dirty="0" err="1"/>
              <a:t>thiệu</a:t>
            </a:r>
            <a:r>
              <a:rPr lang="en-US" dirty="0"/>
              <a:t> </a:t>
            </a:r>
            <a:r>
              <a:rPr lang="en-US" dirty="0" err="1"/>
              <a:t>chung</a:t>
            </a:r>
            <a:r>
              <a:rPr lang="en-US" dirty="0"/>
              <a:t> </a:t>
            </a:r>
            <a:r>
              <a:rPr lang="en-US" dirty="0" err="1"/>
              <a:t>về</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endParaRPr lang="en-US" dirty="0"/>
          </a:p>
          <a:p>
            <a:r>
              <a:rPr lang="en-US" dirty="0"/>
              <a:t>II – </a:t>
            </a:r>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bao </a:t>
            </a:r>
            <a:r>
              <a:rPr lang="en-US" dirty="0" err="1"/>
              <a:t>gồm</a:t>
            </a:r>
            <a:r>
              <a:rPr lang="en-US" dirty="0"/>
              <a:t> </a:t>
            </a:r>
            <a:r>
              <a:rPr lang="en-US" dirty="0" err="1"/>
              <a:t>các</a:t>
            </a:r>
            <a:r>
              <a:rPr lang="en-US" dirty="0"/>
              <a:t> b</a:t>
            </a:r>
            <a:r>
              <a:rPr lang="vi-VN" dirty="0"/>
              <a:t>ư</a:t>
            </a:r>
            <a:r>
              <a:rPr lang="en-US" dirty="0" err="1"/>
              <a:t>ớc</a:t>
            </a:r>
            <a:r>
              <a:rPr lang="en-US" dirty="0"/>
              <a:t> </a:t>
            </a:r>
            <a:r>
              <a:rPr lang="en-US" dirty="0" err="1"/>
              <a:t>nhỏ</a:t>
            </a:r>
            <a:r>
              <a:rPr lang="en-US" dirty="0"/>
              <a:t>:</a:t>
            </a:r>
          </a:p>
          <a:p>
            <a:pPr marL="0" indent="0">
              <a:buNone/>
            </a:pPr>
            <a:r>
              <a:rPr lang="en-US" dirty="0"/>
              <a:t>1. </a:t>
            </a:r>
            <a:r>
              <a:rPr lang="en-US" dirty="0" err="1"/>
              <a:t>Xác</a:t>
            </a:r>
            <a:r>
              <a:rPr lang="en-US" dirty="0"/>
              <a:t> </a:t>
            </a:r>
            <a:r>
              <a:rPr lang="en-US" dirty="0" err="1"/>
              <a:t>định</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endParaRPr lang="en-US" dirty="0"/>
          </a:p>
          <a:p>
            <a:pPr marL="0" indent="0">
              <a:buNone/>
            </a:pPr>
            <a:r>
              <a:rPr lang="en-US" dirty="0"/>
              <a:t>2. </a:t>
            </a:r>
            <a:r>
              <a:rPr lang="en-US" dirty="0" err="1"/>
              <a:t>Xác</a:t>
            </a:r>
            <a:r>
              <a:rPr lang="en-US" dirty="0"/>
              <a:t> </a:t>
            </a:r>
            <a:r>
              <a:rPr lang="en-US" dirty="0" err="1"/>
              <a:t>định</a:t>
            </a:r>
            <a:r>
              <a:rPr lang="en-US" dirty="0"/>
              <a:t> </a:t>
            </a:r>
            <a:r>
              <a:rPr lang="en-US" dirty="0" err="1"/>
              <a:t>các</a:t>
            </a:r>
            <a:r>
              <a:rPr lang="en-US" dirty="0"/>
              <a:t>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err="1"/>
              <a:t>Lựa</a:t>
            </a:r>
            <a:r>
              <a:rPr lang="en-US" dirty="0"/>
              <a:t> </a:t>
            </a:r>
            <a:r>
              <a:rPr lang="en-US" dirty="0" err="1"/>
              <a:t>chọn</a:t>
            </a:r>
            <a:r>
              <a:rPr lang="en-US" dirty="0"/>
              <a:t> </a:t>
            </a:r>
            <a:r>
              <a:rPr lang="en-US" dirty="0" err="1"/>
              <a:t>các</a:t>
            </a:r>
            <a:r>
              <a:rPr lang="en-US" dirty="0"/>
              <a:t> </a:t>
            </a:r>
            <a:r>
              <a:rPr lang="en-US" dirty="0" err="1"/>
              <a:t>kiểu</a:t>
            </a:r>
            <a:r>
              <a:rPr lang="en-US" dirty="0"/>
              <a:t> </a:t>
            </a:r>
            <a:r>
              <a:rPr lang="en-US" dirty="0" err="1"/>
              <a:t>kiểm</a:t>
            </a:r>
            <a:r>
              <a:rPr lang="en-US" dirty="0"/>
              <a:t> </a:t>
            </a:r>
            <a:r>
              <a:rPr lang="en-US" dirty="0" err="1"/>
              <a:t>thử</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xác</a:t>
            </a:r>
            <a:r>
              <a:rPr lang="en-US" dirty="0"/>
              <a:t> </a:t>
            </a:r>
            <a:r>
              <a:rPr lang="en-US" dirty="0" err="1"/>
              <a:t>định</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err="1"/>
              <a:t>Xác</a:t>
            </a:r>
            <a:r>
              <a:rPr lang="en-US" dirty="0"/>
              <a:t> </a:t>
            </a:r>
            <a:r>
              <a:rPr lang="en-US" dirty="0" err="1"/>
              <a:t>định</a:t>
            </a:r>
            <a:r>
              <a:rPr lang="en-US" dirty="0"/>
              <a:t> </a:t>
            </a:r>
            <a:r>
              <a:rPr lang="en-US" dirty="0" err="1"/>
              <a:t>các</a:t>
            </a:r>
            <a:r>
              <a:rPr lang="en-US" dirty="0"/>
              <a:t> </a:t>
            </a:r>
            <a:r>
              <a:rPr lang="en-US" dirty="0" err="1"/>
              <a:t>kiểu</a:t>
            </a:r>
            <a:r>
              <a:rPr lang="en-US" dirty="0"/>
              <a:t> </a:t>
            </a:r>
            <a:r>
              <a:rPr lang="en-US" dirty="0" err="1"/>
              <a:t>kiểm</a:t>
            </a:r>
            <a:r>
              <a:rPr lang="en-US" dirty="0"/>
              <a:t> </a:t>
            </a:r>
            <a:r>
              <a:rPr lang="en-US" dirty="0" err="1"/>
              <a:t>thử</a:t>
            </a:r>
            <a:r>
              <a:rPr lang="en-US" dirty="0"/>
              <a:t> </a:t>
            </a:r>
            <a:r>
              <a:rPr lang="en-US" dirty="0" err="1"/>
              <a:t>sẽ</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trong giai đoạn kiểm thử nào</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Xác định công cụ nào cần thiết cho việc kiểm thử dự án</a:t>
            </a:r>
          </a:p>
          <a:p>
            <a:pPr marL="0" indent="0">
              <a:buNone/>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2989907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đc</a:t>
            </a:r>
            <a:r>
              <a:rPr lang="en-US" dirty="0"/>
              <a:t> </a:t>
            </a:r>
            <a:r>
              <a:rPr lang="en-US" dirty="0" err="1"/>
              <a:t>định</a:t>
            </a:r>
            <a:r>
              <a:rPr lang="en-US" dirty="0"/>
              <a:t> </a:t>
            </a:r>
            <a:r>
              <a:rPr lang="en-US" dirty="0" err="1"/>
              <a:t>nghĩa</a:t>
            </a:r>
            <a:r>
              <a:rPr lang="en-US" dirty="0"/>
              <a:t> </a:t>
            </a:r>
            <a:r>
              <a:rPr lang="en-US" dirty="0" err="1"/>
              <a:t>là</a:t>
            </a:r>
            <a:r>
              <a:rPr lang="en-US" dirty="0"/>
              <a:t>:</a:t>
            </a:r>
          </a:p>
          <a:p>
            <a:pPr marL="171450" indent="-171450">
              <a:buFontTx/>
              <a:buChar char="-"/>
            </a:pPr>
            <a:r>
              <a:rPr lang="en-US" dirty="0" err="1"/>
              <a:t>Mô</a:t>
            </a:r>
            <a:r>
              <a:rPr lang="en-US" dirty="0"/>
              <a:t> </a:t>
            </a:r>
            <a:r>
              <a:rPr lang="en-US" dirty="0" err="1"/>
              <a:t>tả</a:t>
            </a:r>
            <a:r>
              <a:rPr lang="en-US" dirty="0"/>
              <a:t> </a:t>
            </a:r>
            <a:r>
              <a:rPr lang="en-US" dirty="0" err="1"/>
              <a:t>chính</a:t>
            </a:r>
            <a:r>
              <a:rPr lang="en-US" dirty="0"/>
              <a:t> </a:t>
            </a:r>
            <a:r>
              <a:rPr lang="en-US" dirty="0" err="1"/>
              <a:t>thức</a:t>
            </a:r>
            <a:r>
              <a:rPr lang="en-US" dirty="0"/>
              <a:t> </a:t>
            </a:r>
            <a:r>
              <a:rPr lang="en-US" b="1" dirty="0" err="1"/>
              <a:t>cách</a:t>
            </a:r>
            <a:r>
              <a:rPr lang="en-US" b="1" dirty="0"/>
              <a:t> </a:t>
            </a:r>
            <a:r>
              <a:rPr lang="en-US" b="1" dirty="0" err="1"/>
              <a:t>thức</a:t>
            </a:r>
            <a:r>
              <a:rPr lang="en-US" b="1" dirty="0"/>
              <a:t> 1 </a:t>
            </a:r>
            <a:r>
              <a:rPr lang="en-US" b="1" dirty="0" err="1"/>
              <a:t>sản</a:t>
            </a:r>
            <a:r>
              <a:rPr lang="en-US" b="1" dirty="0"/>
              <a:t> </a:t>
            </a:r>
            <a:r>
              <a:rPr lang="en-US" b="1" dirty="0" err="1"/>
              <a:t>phẩm</a:t>
            </a:r>
            <a:r>
              <a:rPr lang="en-US" b="1" dirty="0"/>
              <a:t> </a:t>
            </a:r>
            <a:r>
              <a:rPr lang="en-US" b="1" dirty="0" err="1"/>
              <a:t>phần</a:t>
            </a:r>
            <a:r>
              <a:rPr lang="en-US" b="1" dirty="0"/>
              <a:t> </a:t>
            </a:r>
            <a:r>
              <a:rPr lang="en-US" b="1" dirty="0" err="1"/>
              <a:t>mềm</a:t>
            </a:r>
            <a:r>
              <a:rPr lang="en-US" b="1" dirty="0"/>
              <a:t> </a:t>
            </a:r>
            <a:r>
              <a:rPr lang="en-US" dirty="0"/>
              <a:t>đ</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nh</a:t>
            </a:r>
            <a:r>
              <a:rPr lang="vi-VN" dirty="0"/>
              <a:t>ư</a:t>
            </a:r>
            <a:r>
              <a:rPr lang="en-US" dirty="0"/>
              <a:t> </a:t>
            </a:r>
            <a:r>
              <a:rPr lang="en-US" dirty="0" err="1"/>
              <a:t>thế</a:t>
            </a:r>
            <a:r>
              <a:rPr lang="en-US" dirty="0"/>
              <a:t> </a:t>
            </a:r>
            <a:r>
              <a:rPr lang="en-US" dirty="0" err="1"/>
              <a:t>nào</a:t>
            </a:r>
            <a:endParaRPr lang="en-US" dirty="0"/>
          </a:p>
          <a:p>
            <a:pPr marL="628650" lvl="1" indent="-171450">
              <a:buFontTx/>
              <a:buChar char="-"/>
            </a:pPr>
            <a:r>
              <a:rPr lang="en-US" dirty="0" err="1"/>
              <a:t>Ví</a:t>
            </a:r>
            <a:r>
              <a:rPr lang="en-US" dirty="0"/>
              <a:t> </a:t>
            </a:r>
            <a:r>
              <a:rPr lang="en-US" dirty="0" err="1"/>
              <a:t>dụ</a:t>
            </a:r>
            <a:r>
              <a:rPr lang="en-US" dirty="0"/>
              <a:t>: </a:t>
            </a:r>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a:t>
            </a:r>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a:t>
            </a:r>
            <a:r>
              <a:rPr lang="en-US" dirty="0" err="1"/>
              <a:t>kiểm</a:t>
            </a:r>
            <a:r>
              <a:rPr lang="en-US" dirty="0"/>
              <a:t> </a:t>
            </a:r>
            <a:r>
              <a:rPr lang="en-US" dirty="0" err="1"/>
              <a:t>thử</a:t>
            </a:r>
            <a:r>
              <a:rPr lang="en-US" dirty="0"/>
              <a:t> </a:t>
            </a:r>
            <a:r>
              <a:rPr lang="en-US" dirty="0" err="1"/>
              <a:t>hộp</a:t>
            </a:r>
            <a:r>
              <a:rPr lang="en-US" dirty="0"/>
              <a:t> </a:t>
            </a:r>
            <a:r>
              <a:rPr lang="en-US" dirty="0" err="1"/>
              <a:t>trắng</a:t>
            </a:r>
            <a:r>
              <a:rPr lang="en-US" dirty="0"/>
              <a:t>, </a:t>
            </a:r>
            <a:r>
              <a:rPr lang="en-US" dirty="0" err="1"/>
              <a:t>kiểm</a:t>
            </a:r>
            <a:r>
              <a:rPr lang="en-US" dirty="0"/>
              <a:t> </a:t>
            </a:r>
            <a:r>
              <a:rPr lang="en-US" dirty="0" err="1"/>
              <a:t>thử</a:t>
            </a:r>
            <a:r>
              <a:rPr lang="en-US" dirty="0"/>
              <a:t> </a:t>
            </a:r>
            <a:r>
              <a:rPr lang="en-US" dirty="0" err="1"/>
              <a:t>biên</a:t>
            </a:r>
            <a:r>
              <a:rPr lang="en-US" dirty="0"/>
              <a:t> </a:t>
            </a:r>
            <a:r>
              <a:rPr lang="en-US" dirty="0" err="1"/>
              <a:t>để</a:t>
            </a:r>
            <a:r>
              <a:rPr lang="en-US" dirty="0"/>
              <a:t> </a:t>
            </a:r>
            <a:r>
              <a:rPr lang="en-US" dirty="0" err="1"/>
              <a:t>kiểm</a:t>
            </a:r>
            <a:r>
              <a:rPr lang="en-US" dirty="0"/>
              <a:t> </a:t>
            </a:r>
            <a:r>
              <a:rPr lang="en-US" dirty="0" err="1"/>
              <a:t>thử</a:t>
            </a:r>
            <a:r>
              <a:rPr lang="en-US" dirty="0"/>
              <a:t> </a:t>
            </a:r>
            <a:r>
              <a:rPr lang="en-US" dirty="0" err="1"/>
              <a:t>sản</a:t>
            </a:r>
            <a:r>
              <a:rPr lang="en-US" dirty="0"/>
              <a:t> </a:t>
            </a:r>
            <a:r>
              <a:rPr lang="en-US" dirty="0" err="1"/>
              <a:t>phẩm</a:t>
            </a:r>
            <a:r>
              <a:rPr lang="en-US" dirty="0"/>
              <a:t> </a:t>
            </a:r>
            <a:r>
              <a:rPr lang="en-US" dirty="0" err="1"/>
              <a:t>này</a:t>
            </a:r>
            <a:r>
              <a:rPr lang="en-US" dirty="0"/>
              <a:t> </a:t>
            </a:r>
            <a:r>
              <a:rPr lang="en-US" dirty="0" err="1"/>
              <a:t>dựa</a:t>
            </a:r>
            <a:r>
              <a:rPr lang="en-US" dirty="0"/>
              <a:t> </a:t>
            </a:r>
            <a:r>
              <a:rPr lang="en-US" dirty="0" err="1"/>
              <a:t>vào</a:t>
            </a:r>
            <a:r>
              <a:rPr lang="en-US" dirty="0"/>
              <a:t> </a:t>
            </a:r>
            <a:r>
              <a:rPr lang="en-US" dirty="0" err="1"/>
              <a:t>bản</a:t>
            </a:r>
            <a:r>
              <a:rPr lang="en-US" dirty="0"/>
              <a:t> </a:t>
            </a:r>
            <a:r>
              <a:rPr lang="en-US" dirty="0" err="1"/>
              <a:t>mô</a:t>
            </a:r>
            <a:r>
              <a:rPr lang="en-US" dirty="0"/>
              <a:t> </a:t>
            </a:r>
            <a:r>
              <a:rPr lang="en-US" dirty="0" err="1"/>
              <a:t>tả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nó</a:t>
            </a:r>
            <a:endParaRPr lang="en-US" dirty="0"/>
          </a:p>
          <a:p>
            <a:pPr marL="171450" lvl="0" indent="-171450">
              <a:buFontTx/>
              <a:buChar char="-"/>
            </a:pPr>
            <a:r>
              <a:rPr lang="en-US" b="1" dirty="0" err="1"/>
              <a:t>Chiến</a:t>
            </a:r>
            <a:r>
              <a:rPr lang="en-US" b="1" dirty="0"/>
              <a:t> l</a:t>
            </a:r>
            <a:r>
              <a:rPr lang="vi-VN" b="1" dirty="0"/>
              <a:t>ư</a:t>
            </a:r>
            <a:r>
              <a:rPr lang="en-US" b="1" dirty="0" err="1"/>
              <a:t>ợc</a:t>
            </a:r>
            <a:r>
              <a:rPr lang="en-US" b="1" dirty="0"/>
              <a:t> </a:t>
            </a:r>
            <a:r>
              <a:rPr lang="en-US" b="1" dirty="0" err="1"/>
              <a:t>kiểm</a:t>
            </a:r>
            <a:r>
              <a:rPr lang="en-US" b="1" dirty="0"/>
              <a:t> </a:t>
            </a:r>
            <a:r>
              <a:rPr lang="en-US" b="1" dirty="0" err="1"/>
              <a:t>thử</a:t>
            </a:r>
            <a:r>
              <a:rPr lang="en-US" b="1"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xây</a:t>
            </a:r>
            <a:r>
              <a:rPr lang="en-US" dirty="0"/>
              <a:t> </a:t>
            </a:r>
            <a:r>
              <a:rPr lang="en-US" dirty="0" err="1"/>
              <a:t>dựng</a:t>
            </a:r>
            <a:r>
              <a:rPr lang="en-US" dirty="0"/>
              <a:t> </a:t>
            </a:r>
            <a:r>
              <a:rPr lang="en-US" dirty="0" err="1"/>
              <a:t>riêng</a:t>
            </a:r>
            <a:r>
              <a:rPr lang="en-US" dirty="0"/>
              <a:t> </a:t>
            </a:r>
            <a:r>
              <a:rPr lang="en-US" dirty="0" err="1"/>
              <a:t>lẻ</a:t>
            </a:r>
            <a:r>
              <a:rPr lang="en-US" dirty="0"/>
              <a:t> </a:t>
            </a:r>
            <a:r>
              <a:rPr lang="en-US" dirty="0" err="1"/>
              <a:t>cho</a:t>
            </a:r>
            <a:r>
              <a:rPr lang="en-US" dirty="0"/>
              <a:t> </a:t>
            </a:r>
            <a:r>
              <a:rPr lang="en-US" dirty="0" err="1"/>
              <a:t>từng</a:t>
            </a:r>
            <a:r>
              <a:rPr lang="en-US" dirty="0"/>
              <a:t> </a:t>
            </a:r>
            <a:r>
              <a:rPr lang="en-US" u="sng" dirty="0" err="1"/>
              <a:t>giai</a:t>
            </a:r>
            <a:r>
              <a:rPr lang="en-US" u="sng" dirty="0"/>
              <a:t> </a:t>
            </a:r>
            <a:r>
              <a:rPr lang="en-US" u="sng" dirty="0" err="1"/>
              <a:t>đoạn</a:t>
            </a:r>
            <a:r>
              <a:rPr lang="en-US" u="sng" dirty="0"/>
              <a:t> </a:t>
            </a:r>
            <a:r>
              <a:rPr lang="en-US" u="sng" dirty="0" err="1"/>
              <a:t>kiểm</a:t>
            </a:r>
            <a:r>
              <a:rPr lang="en-US" u="sng" dirty="0"/>
              <a:t> </a:t>
            </a:r>
            <a:r>
              <a:rPr lang="en-US" u="sng" dirty="0" err="1"/>
              <a:t>thử</a:t>
            </a:r>
            <a:r>
              <a:rPr lang="en-US" u="sng" dirty="0"/>
              <a:t> </a:t>
            </a:r>
            <a:r>
              <a:rPr lang="en-US" dirty="0" err="1"/>
              <a:t>nếu</a:t>
            </a:r>
            <a:r>
              <a:rPr lang="en-US" dirty="0"/>
              <a:t> </a:t>
            </a:r>
            <a:r>
              <a:rPr lang="en-US" dirty="0" err="1"/>
              <a:t>có</a:t>
            </a:r>
            <a:r>
              <a:rPr lang="en-US" dirty="0"/>
              <a:t> </a:t>
            </a:r>
            <a:r>
              <a:rPr lang="en-US" dirty="0" err="1"/>
              <a:t>yêu</a:t>
            </a:r>
            <a:r>
              <a:rPr lang="en-US" dirty="0"/>
              <a:t> </a:t>
            </a:r>
            <a:r>
              <a:rPr lang="en-US" dirty="0" err="1"/>
              <a:t>cầu</a:t>
            </a:r>
            <a:r>
              <a:rPr lang="en-US" dirty="0"/>
              <a:t>, t</a:t>
            </a:r>
            <a:r>
              <a:rPr lang="vi-VN" dirty="0"/>
              <a:t>ư</a:t>
            </a:r>
            <a:r>
              <a:rPr lang="en-US" dirty="0" err="1"/>
              <a:t>ơng</a:t>
            </a:r>
            <a:r>
              <a:rPr lang="en-US" dirty="0"/>
              <a:t> </a:t>
            </a:r>
            <a:r>
              <a:rPr lang="en-US" dirty="0" err="1"/>
              <a:t>ứng</a:t>
            </a:r>
            <a:r>
              <a:rPr lang="en-US" dirty="0"/>
              <a:t> </a:t>
            </a:r>
            <a:r>
              <a:rPr lang="en-US" dirty="0" err="1"/>
              <a:t>với</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từng</a:t>
            </a:r>
            <a:r>
              <a:rPr lang="en-US" dirty="0"/>
              <a:t> </a:t>
            </a:r>
            <a:r>
              <a:rPr lang="en-US" dirty="0" err="1"/>
              <a:t>giai</a:t>
            </a:r>
            <a:r>
              <a:rPr lang="en-US" dirty="0"/>
              <a:t> </a:t>
            </a:r>
            <a:r>
              <a:rPr lang="en-US" dirty="0" err="1"/>
              <a:t>đoạn</a:t>
            </a:r>
            <a:endParaRPr lang="en-US" dirty="0"/>
          </a:p>
          <a:p>
            <a:pPr marL="628650" lvl="1" indent="-171450">
              <a:buFontTx/>
              <a:buChar char="-"/>
            </a:pPr>
            <a:r>
              <a:rPr lang="en-US" dirty="0" err="1"/>
              <a:t>Ví</a:t>
            </a:r>
            <a:r>
              <a:rPr lang="en-US" dirty="0"/>
              <a:t> </a:t>
            </a:r>
            <a:r>
              <a:rPr lang="en-US" dirty="0" err="1"/>
              <a:t>dụ</a:t>
            </a:r>
            <a:r>
              <a:rPr lang="en-US" dirty="0"/>
              <a:t>: </a:t>
            </a:r>
            <a:r>
              <a:rPr lang="en-US" dirty="0" err="1"/>
              <a:t>có</a:t>
            </a:r>
            <a:r>
              <a:rPr lang="en-US" dirty="0"/>
              <a:t> </a:t>
            </a:r>
            <a:r>
              <a:rPr lang="en-US" dirty="0" err="1"/>
              <a:t>tài</a:t>
            </a:r>
            <a:r>
              <a:rPr lang="en-US" dirty="0"/>
              <a:t> </a:t>
            </a:r>
            <a:r>
              <a:rPr lang="en-US" dirty="0" err="1"/>
              <a:t>liệu</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kiểm</a:t>
            </a:r>
            <a:r>
              <a:rPr lang="en-US" dirty="0"/>
              <a:t> </a:t>
            </a:r>
            <a:r>
              <a:rPr lang="en-US" dirty="0" err="1"/>
              <a:t>thử</a:t>
            </a:r>
            <a:r>
              <a:rPr lang="en-US" dirty="0"/>
              <a:t> đ</a:t>
            </a:r>
            <a:r>
              <a:rPr lang="vi-VN" dirty="0"/>
              <a:t>ơ</a:t>
            </a:r>
            <a:r>
              <a:rPr lang="en-US" dirty="0"/>
              <a:t>n </a:t>
            </a:r>
            <a:r>
              <a:rPr lang="en-US" dirty="0" err="1"/>
              <a:t>vị</a:t>
            </a:r>
            <a:r>
              <a:rPr lang="en-US" dirty="0"/>
              <a:t>, </a:t>
            </a:r>
            <a:r>
              <a:rPr lang="en-US" dirty="0" err="1"/>
              <a:t>kiểm</a:t>
            </a:r>
            <a:r>
              <a:rPr lang="en-US" dirty="0"/>
              <a:t> </a:t>
            </a:r>
            <a:r>
              <a:rPr lang="en-US" dirty="0" err="1"/>
              <a:t>thử</a:t>
            </a:r>
            <a:r>
              <a:rPr lang="en-US" dirty="0"/>
              <a:t> </a:t>
            </a:r>
            <a:r>
              <a:rPr lang="en-US" dirty="0" err="1"/>
              <a:t>tích</a:t>
            </a:r>
            <a:r>
              <a:rPr lang="en-US" dirty="0"/>
              <a:t> </a:t>
            </a:r>
            <a:r>
              <a:rPr lang="en-US" dirty="0" err="1"/>
              <a:t>hợp</a:t>
            </a:r>
            <a:r>
              <a:rPr lang="en-US" dirty="0"/>
              <a:t>… Th</a:t>
            </a:r>
            <a:r>
              <a:rPr lang="vi-VN" dirty="0"/>
              <a:t>ư</a:t>
            </a:r>
            <a:r>
              <a:rPr lang="en-US" dirty="0" err="1"/>
              <a:t>ờng</a:t>
            </a:r>
            <a:r>
              <a:rPr lang="en-US" dirty="0"/>
              <a:t> </a:t>
            </a:r>
            <a:r>
              <a:rPr lang="en-US" dirty="0" err="1"/>
              <a:t>cần</a:t>
            </a:r>
            <a:r>
              <a:rPr lang="en-US" dirty="0"/>
              <a:t> 1 </a:t>
            </a:r>
            <a:r>
              <a:rPr lang="en-US" dirty="0" err="1"/>
              <a:t>chiến</a:t>
            </a:r>
            <a:r>
              <a:rPr lang="en-US" dirty="0"/>
              <a:t> l</a:t>
            </a:r>
            <a:r>
              <a:rPr lang="vi-VN" dirty="0"/>
              <a:t>ư</a:t>
            </a:r>
            <a:r>
              <a:rPr lang="en-US" dirty="0" err="1"/>
              <a:t>ợc</a:t>
            </a:r>
            <a:r>
              <a:rPr lang="en-US" dirty="0"/>
              <a:t> </a:t>
            </a:r>
            <a:r>
              <a:rPr lang="en-US" dirty="0" err="1"/>
              <a:t>kiểm</a:t>
            </a:r>
            <a:r>
              <a:rPr lang="en-US" dirty="0"/>
              <a:t> </a:t>
            </a:r>
            <a:r>
              <a:rPr lang="en-US" dirty="0" err="1"/>
              <a:t>thử</a:t>
            </a:r>
            <a:r>
              <a:rPr lang="en-US" dirty="0"/>
              <a:t> </a:t>
            </a:r>
            <a:r>
              <a:rPr lang="en-US" dirty="0" err="1"/>
              <a:t>chung</a:t>
            </a:r>
            <a:r>
              <a:rPr lang="en-US" dirty="0"/>
              <a:t> </a:t>
            </a:r>
            <a:r>
              <a:rPr lang="en-US" dirty="0" err="1"/>
              <a:t>cho</a:t>
            </a:r>
            <a:r>
              <a:rPr lang="en-US" dirty="0"/>
              <a:t> </a:t>
            </a:r>
            <a:r>
              <a:rPr lang="en-US" dirty="0" err="1"/>
              <a:t>toàn</a:t>
            </a:r>
            <a:r>
              <a:rPr lang="en-US" dirty="0"/>
              <a:t> </a:t>
            </a:r>
            <a:r>
              <a:rPr lang="en-US" dirty="0" err="1"/>
              <a:t>bộ</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nằm</a:t>
            </a:r>
            <a:r>
              <a:rPr lang="en-US" dirty="0"/>
              <a:t> </a:t>
            </a:r>
            <a:r>
              <a:rPr lang="en-US" dirty="0" err="1"/>
              <a:t>trong</a:t>
            </a:r>
            <a:r>
              <a:rPr lang="en-US" dirty="0"/>
              <a:t> test plan</a:t>
            </a:r>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3007465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Tìm</a:t>
            </a:r>
            <a:r>
              <a:rPr lang="en-US" dirty="0"/>
              <a:t> </a:t>
            </a:r>
            <a:r>
              <a:rPr lang="en-US" dirty="0" err="1"/>
              <a:t>hiểu</a:t>
            </a:r>
            <a:r>
              <a:rPr lang="en-US" dirty="0"/>
              <a:t> </a:t>
            </a:r>
            <a:r>
              <a:rPr lang="en-US" dirty="0" err="1"/>
              <a:t>các</a:t>
            </a:r>
            <a:r>
              <a:rPr lang="en-US" dirty="0"/>
              <a:t> b</a:t>
            </a:r>
            <a:r>
              <a:rPr lang="vi-VN" dirty="0"/>
              <a:t>ư</a:t>
            </a:r>
            <a:r>
              <a:rPr lang="en-US" dirty="0" err="1"/>
              <a:t>ớc</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kế</a:t>
            </a:r>
            <a:r>
              <a:rPr lang="en-US" dirty="0"/>
              <a:t> </a:t>
            </a:r>
            <a:r>
              <a:rPr lang="en-US" dirty="0" err="1"/>
              <a:t>hoạch</a:t>
            </a:r>
            <a:r>
              <a:rPr lang="en-US" dirty="0"/>
              <a:t> </a:t>
            </a:r>
            <a:r>
              <a:rPr lang="en-US" dirty="0" err="1"/>
              <a:t>kiểm</a:t>
            </a:r>
            <a:r>
              <a:rPr lang="en-US" dirty="0"/>
              <a:t> </a:t>
            </a:r>
            <a:r>
              <a:rPr lang="en-US" dirty="0" err="1"/>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69931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t>
            </a:r>
            <a:r>
              <a:rPr lang="vi-VN" b="1" u="sng" dirty="0"/>
              <a:t>ư</a:t>
            </a:r>
            <a:r>
              <a:rPr lang="en-US" b="1" u="sng" dirty="0" err="1"/>
              <a:t>ớc</a:t>
            </a:r>
            <a:r>
              <a:rPr lang="en-US" b="1" u="sng" dirty="0"/>
              <a:t> 1: </a:t>
            </a:r>
            <a:r>
              <a:rPr lang="en-US" dirty="0" err="1"/>
              <a:t>xác</a:t>
            </a:r>
            <a:r>
              <a:rPr lang="en-US" dirty="0"/>
              <a:t> </a:t>
            </a:r>
            <a:r>
              <a:rPr lang="en-US" dirty="0" err="1"/>
              <a:t>định</a:t>
            </a:r>
            <a:r>
              <a:rPr lang="en-US" dirty="0"/>
              <a:t> </a:t>
            </a:r>
            <a:r>
              <a:rPr lang="en-US" dirty="0" err="1"/>
              <a:t>đc</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bởi</a:t>
            </a:r>
            <a:r>
              <a:rPr lang="en-US" dirty="0"/>
              <a:t> </a:t>
            </a:r>
            <a:r>
              <a:rPr lang="en-US" dirty="0" err="1"/>
              <a:t>vì</a:t>
            </a:r>
            <a:r>
              <a:rPr lang="en-US" dirty="0"/>
              <a:t> </a:t>
            </a:r>
            <a:r>
              <a:rPr lang="en-US" dirty="0" err="1"/>
              <a:t>từ</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này</a:t>
            </a:r>
            <a:r>
              <a:rPr lang="en-US" dirty="0"/>
              <a:t> </a:t>
            </a:r>
            <a:r>
              <a:rPr lang="en-US" dirty="0" err="1"/>
              <a:t>mới</a:t>
            </a:r>
            <a:r>
              <a:rPr lang="en-US" dirty="0"/>
              <a:t> </a:t>
            </a:r>
            <a:r>
              <a:rPr lang="en-US" dirty="0" err="1"/>
              <a:t>có</a:t>
            </a:r>
            <a:r>
              <a:rPr lang="en-US" dirty="0"/>
              <a:t> </a:t>
            </a:r>
            <a:r>
              <a:rPr lang="en-US" dirty="0" err="1"/>
              <a:t>thể</a:t>
            </a:r>
            <a:r>
              <a:rPr lang="en-US" dirty="0"/>
              <a:t> đ</a:t>
            </a:r>
            <a:r>
              <a:rPr lang="vi-VN" dirty="0"/>
              <a:t>ư</a:t>
            </a:r>
            <a:r>
              <a:rPr lang="en-US" dirty="0"/>
              <a:t>a ra </a:t>
            </a:r>
            <a:r>
              <a:rPr lang="en-US" dirty="0" err="1"/>
              <a:t>cách</a:t>
            </a:r>
            <a:r>
              <a:rPr lang="en-US" dirty="0"/>
              <a:t> </a:t>
            </a:r>
            <a:r>
              <a:rPr lang="en-US" dirty="0" err="1"/>
              <a:t>thức</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theo</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đó</a:t>
            </a:r>
            <a:r>
              <a:rPr lang="en-US" dirty="0"/>
              <a:t> </a:t>
            </a:r>
            <a:r>
              <a:rPr lang="en-US" dirty="0">
                <a:sym typeface="Wingdings" panose="05000000000000000000" pitchFamily="2" charset="2"/>
              </a:rPr>
              <a:t> đ</a:t>
            </a:r>
            <a:r>
              <a:rPr lang="vi-VN" dirty="0">
                <a:sym typeface="Wingdings" panose="05000000000000000000" pitchFamily="2" charset="2"/>
              </a:rPr>
              <a:t>ư</a:t>
            </a:r>
            <a:r>
              <a:rPr lang="en-US" dirty="0">
                <a:sym typeface="Wingdings" panose="05000000000000000000" pitchFamily="2" charset="2"/>
              </a:rPr>
              <a:t>a ra </a:t>
            </a:r>
            <a:r>
              <a:rPr lang="en-US" dirty="0" err="1">
                <a:sym typeface="Wingdings" panose="05000000000000000000" pitchFamily="2" charset="2"/>
              </a:rPr>
              <a:t>chiến</a:t>
            </a:r>
            <a:r>
              <a:rPr lang="en-US" dirty="0">
                <a:sym typeface="Wingdings" panose="05000000000000000000" pitchFamily="2" charset="2"/>
              </a:rPr>
              <a:t> l</a:t>
            </a:r>
            <a:r>
              <a:rPr lang="vi-VN" dirty="0">
                <a:sym typeface="Wingdings" panose="05000000000000000000" pitchFamily="2" charset="2"/>
              </a:rPr>
              <a:t>ư</a:t>
            </a:r>
            <a:r>
              <a:rPr lang="en-US" dirty="0" err="1">
                <a:sym typeface="Wingdings" panose="05000000000000000000" pitchFamily="2" charset="2"/>
              </a:rPr>
              <a:t>ợc</a:t>
            </a:r>
            <a:r>
              <a:rPr lang="en-US" dirty="0">
                <a:sym typeface="Wingdings" panose="05000000000000000000" pitchFamily="2" charset="2"/>
              </a:rPr>
              <a:t> </a:t>
            </a:r>
            <a:r>
              <a:rPr lang="en-US" dirty="0" err="1">
                <a:sym typeface="Wingdings" panose="05000000000000000000" pitchFamily="2" charset="2"/>
              </a:rPr>
              <a:t>kiểm</a:t>
            </a:r>
            <a:r>
              <a:rPr lang="en-US" dirty="0">
                <a:sym typeface="Wingdings" panose="05000000000000000000" pitchFamily="2" charset="2"/>
              </a:rPr>
              <a:t> </a:t>
            </a:r>
            <a:r>
              <a:rPr lang="en-US" dirty="0" err="1">
                <a:sym typeface="Wingdings" panose="05000000000000000000" pitchFamily="2" charset="2"/>
              </a:rPr>
              <a:t>thử</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355412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Để</a:t>
            </a:r>
            <a:r>
              <a:rPr lang="en-US" dirty="0"/>
              <a:t> </a:t>
            </a:r>
            <a:r>
              <a:rPr lang="en-US" dirty="0" err="1"/>
              <a:t>xác</a:t>
            </a:r>
            <a:r>
              <a:rPr lang="en-US" dirty="0"/>
              <a:t> </a:t>
            </a:r>
            <a:r>
              <a:rPr lang="en-US" dirty="0" err="1"/>
              <a:t>định</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vào</a:t>
            </a:r>
            <a:r>
              <a:rPr lang="en-US" dirty="0"/>
              <a:t> </a:t>
            </a:r>
            <a:r>
              <a:rPr lang="en-US" dirty="0" err="1"/>
              <a:t>những</a:t>
            </a:r>
            <a:r>
              <a:rPr lang="en-US" dirty="0"/>
              <a:t> </a:t>
            </a:r>
            <a:r>
              <a:rPr lang="en-US" u="sng" dirty="0" err="1"/>
              <a:t>yêu</a:t>
            </a:r>
            <a:r>
              <a:rPr lang="en-US" u="sng" dirty="0"/>
              <a:t> </a:t>
            </a:r>
            <a:r>
              <a:rPr lang="en-US" u="sng" dirty="0" err="1"/>
              <a:t>cầu</a:t>
            </a:r>
            <a:r>
              <a:rPr lang="en-US" u="sng" dirty="0"/>
              <a:t> </a:t>
            </a:r>
            <a:r>
              <a:rPr lang="en-US" u="sng" dirty="0" err="1"/>
              <a:t>khách</a:t>
            </a:r>
            <a:r>
              <a:rPr lang="en-US" u="sng" dirty="0"/>
              <a:t> hàng</a:t>
            </a:r>
            <a:r>
              <a:rPr lang="en-US" dirty="0"/>
              <a:t>, </a:t>
            </a:r>
            <a:r>
              <a:rPr lang="en-US" u="sng" dirty="0" err="1"/>
              <a:t>yêu</a:t>
            </a:r>
            <a:r>
              <a:rPr lang="en-US" u="sng" dirty="0"/>
              <a:t> </a:t>
            </a:r>
            <a:r>
              <a:rPr lang="en-US" u="sng" dirty="0" err="1"/>
              <a:t>cầu</a:t>
            </a:r>
            <a:r>
              <a:rPr lang="en-US" u="sng" dirty="0"/>
              <a:t> </a:t>
            </a:r>
            <a:r>
              <a:rPr lang="en-US" u="sng" dirty="0" err="1"/>
              <a:t>đặc</a:t>
            </a:r>
            <a:r>
              <a:rPr lang="en-US" u="sng" dirty="0"/>
              <a:t> </a:t>
            </a:r>
            <a:r>
              <a:rPr lang="en-US" u="sng" dirty="0" err="1"/>
              <a:t>tả</a:t>
            </a:r>
            <a:r>
              <a:rPr lang="en-US" u="sng" dirty="0"/>
              <a:t> </a:t>
            </a:r>
            <a:r>
              <a:rPr lang="en-US" dirty="0" err="1"/>
              <a:t>của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các</a:t>
            </a:r>
            <a:r>
              <a:rPr lang="en-US" dirty="0"/>
              <a:t> </a:t>
            </a:r>
            <a:r>
              <a:rPr lang="en-US" dirty="0" err="1"/>
              <a:t>trao</a:t>
            </a:r>
            <a:r>
              <a:rPr lang="en-US" dirty="0"/>
              <a:t> </a:t>
            </a:r>
            <a:r>
              <a:rPr lang="en-US" dirty="0" err="1"/>
              <a:t>đổi</a:t>
            </a:r>
            <a:r>
              <a:rPr lang="en-US" dirty="0"/>
              <a:t> email hay </a:t>
            </a:r>
            <a:r>
              <a:rPr lang="en-US" dirty="0" err="1"/>
              <a:t>các</a:t>
            </a:r>
            <a:r>
              <a:rPr lang="en-US" dirty="0"/>
              <a:t> </a:t>
            </a:r>
            <a:r>
              <a:rPr lang="en-US" dirty="0" err="1"/>
              <a:t>buổi</a:t>
            </a:r>
            <a:r>
              <a:rPr lang="en-US" dirty="0"/>
              <a:t> </a:t>
            </a:r>
            <a:r>
              <a:rPr lang="en-US" dirty="0" err="1"/>
              <a:t>họp</a:t>
            </a:r>
            <a:r>
              <a:rPr lang="en-US" dirty="0"/>
              <a:t>…, ng</a:t>
            </a:r>
            <a:r>
              <a:rPr lang="vi-VN" dirty="0"/>
              <a:t>ư</a:t>
            </a:r>
            <a:r>
              <a:rPr lang="en-US" dirty="0" err="1"/>
              <a:t>ời</a:t>
            </a:r>
            <a:r>
              <a:rPr lang="en-US" dirty="0"/>
              <a:t> </a:t>
            </a:r>
            <a:r>
              <a:rPr lang="en-US" u="sng" dirty="0" err="1"/>
              <a:t>lập</a:t>
            </a:r>
            <a:r>
              <a:rPr lang="en-US" u="sng" dirty="0"/>
              <a:t> ra </a:t>
            </a:r>
            <a:r>
              <a:rPr lang="en-US" u="sng" dirty="0" err="1"/>
              <a:t>kế</a:t>
            </a:r>
            <a:r>
              <a:rPr lang="en-US" u="sng" dirty="0"/>
              <a:t> </a:t>
            </a:r>
            <a:r>
              <a:rPr lang="en-US" u="sng" dirty="0" err="1"/>
              <a:t>hoạch</a:t>
            </a:r>
            <a:r>
              <a:rPr lang="en-US" dirty="0"/>
              <a:t> </a:t>
            </a:r>
            <a:r>
              <a:rPr lang="en-US" dirty="0" err="1"/>
              <a:t>và</a:t>
            </a:r>
            <a:r>
              <a:rPr lang="en-US" dirty="0"/>
              <a:t> </a:t>
            </a:r>
            <a:r>
              <a:rPr lang="en-US" u="sng" dirty="0" err="1"/>
              <a:t>chiến</a:t>
            </a:r>
            <a:r>
              <a:rPr lang="en-US" u="sng" dirty="0"/>
              <a:t> l</a:t>
            </a:r>
            <a:r>
              <a:rPr lang="vi-VN" u="sng" dirty="0"/>
              <a:t>ư</a:t>
            </a:r>
            <a:r>
              <a:rPr lang="en-US" u="sng" dirty="0" err="1"/>
              <a:t>ợc</a:t>
            </a:r>
            <a:r>
              <a:rPr lang="en-US" u="sng" dirty="0"/>
              <a:t> </a:t>
            </a:r>
            <a:r>
              <a:rPr lang="en-US" u="sng" dirty="0" err="1"/>
              <a:t>kiểm</a:t>
            </a:r>
            <a:r>
              <a:rPr lang="en-US" u="sng" dirty="0"/>
              <a:t> </a:t>
            </a:r>
            <a:r>
              <a:rPr lang="en-US" u="sng" dirty="0" err="1"/>
              <a:t>thử</a:t>
            </a:r>
            <a:r>
              <a:rPr lang="en-US" u="sng" dirty="0"/>
              <a:t> </a:t>
            </a:r>
            <a:r>
              <a:rPr lang="en-US" u="sng" dirty="0" err="1"/>
              <a:t>phải</a:t>
            </a:r>
            <a:r>
              <a:rPr lang="en-US" u="sng" dirty="0"/>
              <a:t> </a:t>
            </a:r>
            <a:r>
              <a:rPr lang="en-US" u="sng" dirty="0" err="1"/>
              <a:t>xác</a:t>
            </a:r>
            <a:r>
              <a:rPr lang="en-US" u="sng" dirty="0"/>
              <a:t> </a:t>
            </a:r>
            <a:r>
              <a:rPr lang="en-US" u="sng" dirty="0" err="1"/>
              <a:t>định</a:t>
            </a:r>
            <a:r>
              <a:rPr lang="en-US" u="sng" dirty="0"/>
              <a:t> đ</a:t>
            </a:r>
            <a:r>
              <a:rPr lang="vi-VN" u="sng" dirty="0"/>
              <a:t>ư</a:t>
            </a:r>
            <a:r>
              <a:rPr lang="en-US" u="sng" dirty="0" err="1"/>
              <a:t>ợc</a:t>
            </a:r>
            <a:r>
              <a:rPr lang="en-US" u="sng" dirty="0"/>
              <a:t> </a:t>
            </a:r>
            <a:r>
              <a:rPr lang="en-US" u="sng" dirty="0" err="1"/>
              <a:t>các</a:t>
            </a:r>
            <a:r>
              <a:rPr lang="en-US" u="sng" dirty="0"/>
              <a:t> </a:t>
            </a:r>
            <a:r>
              <a:rPr lang="en-US" u="sng" dirty="0" err="1"/>
              <a:t>yêu</a:t>
            </a:r>
            <a:r>
              <a:rPr lang="en-US" u="sng" dirty="0"/>
              <a:t> </a:t>
            </a:r>
            <a:r>
              <a:rPr lang="en-US" u="sng" dirty="0" err="1"/>
              <a:t>cầu</a:t>
            </a:r>
            <a:r>
              <a:rPr lang="en-US" u="sng" dirty="0"/>
              <a:t> </a:t>
            </a:r>
            <a:r>
              <a:rPr lang="en-US" u="sng" dirty="0" err="1"/>
              <a:t>kiểm</a:t>
            </a:r>
            <a:r>
              <a:rPr lang="en-US" u="sng" dirty="0"/>
              <a:t> </a:t>
            </a:r>
            <a:r>
              <a:rPr lang="en-US" u="sng" dirty="0" err="1"/>
              <a:t>thử</a:t>
            </a:r>
            <a:r>
              <a:rPr lang="en-US" dirty="0"/>
              <a:t>. </a:t>
            </a:r>
          </a:p>
          <a:p>
            <a:pPr marL="171450" indent="-171450">
              <a:buFontTx/>
              <a:buChar char="-"/>
            </a:pPr>
            <a:r>
              <a:rPr lang="en-US" dirty="0" err="1"/>
              <a:t>Thông</a:t>
            </a:r>
            <a:r>
              <a:rPr lang="en-US" dirty="0"/>
              <a:t> </a:t>
            </a:r>
            <a:r>
              <a:rPr lang="en-US" dirty="0" err="1"/>
              <a:t>th</a:t>
            </a:r>
            <a:r>
              <a:rPr lang="vi-VN" dirty="0"/>
              <a:t>ư</a:t>
            </a:r>
            <a:r>
              <a:rPr lang="en-US" dirty="0" err="1"/>
              <a:t>ờng</a:t>
            </a:r>
            <a:r>
              <a:rPr lang="en-US" dirty="0"/>
              <a:t> </a:t>
            </a:r>
            <a:r>
              <a:rPr lang="en-US" dirty="0" err="1"/>
              <a:t>yêu</a:t>
            </a:r>
            <a:r>
              <a:rPr lang="en-US" dirty="0"/>
              <a:t> </a:t>
            </a:r>
            <a:r>
              <a:rPr lang="en-US" dirty="0" err="1"/>
              <a:t>cầu</a:t>
            </a:r>
            <a:r>
              <a:rPr lang="en-US" dirty="0"/>
              <a:t> </a:t>
            </a:r>
            <a:r>
              <a:rPr lang="en-US" dirty="0" err="1"/>
              <a:t>kiểm</a:t>
            </a:r>
            <a:r>
              <a:rPr lang="en-US" dirty="0"/>
              <a:t> </a:t>
            </a:r>
            <a:r>
              <a:rPr lang="en-US" dirty="0" err="1"/>
              <a:t>thử</a:t>
            </a:r>
            <a:r>
              <a:rPr lang="en-US" dirty="0"/>
              <a:t> đ</a:t>
            </a:r>
            <a:r>
              <a:rPr lang="vi-VN" dirty="0"/>
              <a:t>ư</a:t>
            </a:r>
            <a:r>
              <a:rPr lang="en-US" dirty="0" err="1"/>
              <a:t>ợc</a:t>
            </a:r>
            <a:r>
              <a:rPr lang="en-US" dirty="0"/>
              <a:t> </a:t>
            </a:r>
            <a:r>
              <a:rPr lang="en-US" dirty="0" err="1"/>
              <a:t>phân</a:t>
            </a:r>
            <a:r>
              <a:rPr lang="en-US" dirty="0"/>
              <a:t> </a:t>
            </a:r>
            <a:r>
              <a:rPr lang="en-US" dirty="0" err="1"/>
              <a:t>thành</a:t>
            </a:r>
            <a:r>
              <a:rPr lang="en-US" dirty="0"/>
              <a:t> 2 </a:t>
            </a:r>
            <a:r>
              <a:rPr lang="en-US" dirty="0" err="1"/>
              <a:t>loại</a:t>
            </a:r>
            <a:r>
              <a:rPr lang="en-US" dirty="0"/>
              <a:t>: </a:t>
            </a:r>
          </a:p>
          <a:p>
            <a:pPr marL="628650" lvl="1" indent="-171450">
              <a:buFontTx/>
              <a:buChar char="-"/>
            </a:pPr>
            <a:r>
              <a:rPr lang="en-US" b="1" dirty="0"/>
              <a:t>Yêu cầu </a:t>
            </a:r>
            <a:r>
              <a:rPr lang="en-US" b="1" dirty="0" err="1"/>
              <a:t>kiểm</a:t>
            </a:r>
            <a:r>
              <a:rPr lang="en-US" b="1" dirty="0"/>
              <a:t> </a:t>
            </a:r>
            <a:r>
              <a:rPr lang="en-US" b="1" dirty="0" err="1"/>
              <a:t>thử</a:t>
            </a:r>
            <a:r>
              <a:rPr lang="en-US" b="1" dirty="0"/>
              <a:t> </a:t>
            </a:r>
            <a:r>
              <a:rPr lang="en-US" b="1" dirty="0" err="1"/>
              <a:t>chức</a:t>
            </a:r>
            <a:r>
              <a:rPr lang="en-US" b="1" dirty="0"/>
              <a:t> </a:t>
            </a:r>
            <a:r>
              <a:rPr lang="en-US" b="1" dirty="0" err="1"/>
              <a:t>năng</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endParaRPr lang="en-US" dirty="0"/>
          </a:p>
          <a:p>
            <a:pPr marL="628650" lvl="1" indent="-171450">
              <a:buFontTx/>
              <a:buChar char="-"/>
            </a:pPr>
            <a:r>
              <a:rPr lang="en-US" b="1" dirty="0"/>
              <a:t>Yêu cầu </a:t>
            </a:r>
            <a:r>
              <a:rPr lang="en-US" b="1" dirty="0" err="1"/>
              <a:t>kiểm</a:t>
            </a:r>
            <a:r>
              <a:rPr lang="en-US" b="1" dirty="0"/>
              <a:t> </a:t>
            </a:r>
            <a:r>
              <a:rPr lang="en-US" b="1" dirty="0" err="1"/>
              <a:t>thử</a:t>
            </a:r>
            <a:r>
              <a:rPr lang="en-US" b="1" dirty="0"/>
              <a:t> phi </a:t>
            </a:r>
            <a:r>
              <a:rPr lang="en-US" b="1" dirty="0" err="1"/>
              <a:t>chức</a:t>
            </a:r>
            <a:r>
              <a:rPr lang="en-US" b="1" dirty="0"/>
              <a:t> </a:t>
            </a:r>
            <a:r>
              <a:rPr lang="en-US" b="1" dirty="0" err="1"/>
              <a:t>năng</a:t>
            </a:r>
            <a:r>
              <a:rPr lang="en-US" b="1" dirty="0"/>
              <a:t>: </a:t>
            </a:r>
            <a:r>
              <a:rPr lang="en-US" dirty="0" err="1"/>
              <a:t>kiểm</a:t>
            </a:r>
            <a:r>
              <a:rPr lang="en-US" dirty="0"/>
              <a:t> </a:t>
            </a:r>
            <a:r>
              <a:rPr lang="en-US" dirty="0" err="1"/>
              <a:t>thử</a:t>
            </a:r>
            <a:r>
              <a:rPr lang="en-US" dirty="0"/>
              <a:t> </a:t>
            </a:r>
            <a:r>
              <a:rPr lang="en-US" dirty="0" err="1"/>
              <a:t>thuộc</a:t>
            </a:r>
            <a:r>
              <a:rPr lang="en-US" dirty="0"/>
              <a:t> </a:t>
            </a:r>
            <a:r>
              <a:rPr lang="en-US" dirty="0" err="1"/>
              <a:t>tính</a:t>
            </a:r>
            <a:r>
              <a:rPr lang="en-US" dirty="0"/>
              <a:t> / </a:t>
            </a:r>
            <a:r>
              <a:rPr lang="en-US" dirty="0" err="1"/>
              <a:t>đặc</a:t>
            </a:r>
            <a:r>
              <a:rPr lang="en-US" dirty="0"/>
              <a:t> </a:t>
            </a:r>
            <a:r>
              <a:rPr lang="en-US" dirty="0" err="1"/>
              <a:t>tính</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a:t>
            </a:r>
            <a:r>
              <a:rPr lang="vi-VN" dirty="0"/>
              <a:t>ư</a:t>
            </a:r>
            <a:r>
              <a:rPr lang="en-US" dirty="0"/>
              <a:t> </a:t>
            </a:r>
            <a:r>
              <a:rPr lang="en-US" dirty="0" err="1"/>
              <a:t>tính</a:t>
            </a:r>
            <a:r>
              <a:rPr lang="en-US" dirty="0"/>
              <a:t> </a:t>
            </a:r>
            <a:r>
              <a:rPr lang="en-US" dirty="0" err="1"/>
              <a:t>thuận</a:t>
            </a:r>
            <a:r>
              <a:rPr lang="en-US" dirty="0"/>
              <a:t> </a:t>
            </a:r>
            <a:r>
              <a:rPr lang="en-US" dirty="0" err="1"/>
              <a:t>tiện</a:t>
            </a:r>
            <a:r>
              <a:rPr lang="en-US" dirty="0"/>
              <a:t>, </a:t>
            </a:r>
            <a:r>
              <a:rPr lang="en-US" dirty="0" err="1"/>
              <a:t>tính</a:t>
            </a:r>
            <a:r>
              <a:rPr lang="en-US" dirty="0"/>
              <a:t> </a:t>
            </a:r>
            <a:r>
              <a:rPr lang="en-US" dirty="0" err="1"/>
              <a:t>hiệu</a:t>
            </a:r>
            <a:r>
              <a:rPr lang="en-US" dirty="0"/>
              <a:t> </a:t>
            </a:r>
            <a:r>
              <a:rPr lang="en-US" dirty="0" err="1"/>
              <a:t>năng, tính tin cậy</a:t>
            </a:r>
            <a:r>
              <a:rPr lang="en-US" dirty="0"/>
              <a:t>…</a:t>
            </a:r>
          </a:p>
        </p:txBody>
      </p:sp>
      <p:sp>
        <p:nvSpPr>
          <p:cNvPr id="4" name="Slide Number Placeholder 3"/>
          <p:cNvSpPr>
            <a:spLocks noGrp="1"/>
          </p:cNvSpPr>
          <p:nvPr>
            <p:ph type="sldNum" sz="quarter" idx="5"/>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300444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Yêu cầu chức năng:</a:t>
            </a:r>
          </a:p>
          <a:p>
            <a:pPr marL="171450" indent="-171450">
              <a:buFontTx/>
              <a:buChar char="-"/>
            </a:pPr>
            <a:r>
              <a:rPr lang="en-US" b="1" dirty="0"/>
              <a:t>Chức năng </a:t>
            </a:r>
            <a:r>
              <a:rPr lang="en-US" dirty="0"/>
              <a:t>là những thứ mà hệ thống phải thực hiện liên quan tới luồng nghiệp vụ của sản phẩm phần mềm</a:t>
            </a:r>
          </a:p>
          <a:p>
            <a:pPr marL="171450" indent="-171450">
              <a:buFontTx/>
              <a:buChar char="-"/>
            </a:pPr>
            <a:r>
              <a:rPr lang="en-US" b="1" dirty="0"/>
              <a:t>Yêu cầu kiểm thử</a:t>
            </a:r>
            <a:r>
              <a:rPr lang="en-US" dirty="0"/>
              <a:t> </a:t>
            </a:r>
            <a:r>
              <a:rPr lang="en-US" b="1" dirty="0"/>
              <a:t>chức năng </a:t>
            </a:r>
            <a:r>
              <a:rPr lang="en-US" dirty="0"/>
              <a:t>là yêu cầu kiểm tra xem các chức năng của sản phẩm phần mềm đó hoạt động có đúng ko, nghĩa là có theo yêu cầu đặc tả hay không?</a:t>
            </a:r>
          </a:p>
          <a:p>
            <a:pPr marL="171450" indent="-171450">
              <a:buFontTx/>
              <a:buChar char="-"/>
            </a:pPr>
            <a:r>
              <a:rPr lang="en-US" dirty="0"/>
              <a:t>Ví dụ</a:t>
            </a:r>
            <a:r>
              <a:rPr lang="en-US" baseline="0" dirty="0"/>
              <a:t> các chức năng như Thêm mới, Sửa, Hiển thị, Báo cáo, hay Trao quyền truy cập </a:t>
            </a:r>
            <a:r>
              <a:rPr lang="en-US" baseline="0" dirty="0">
                <a:sym typeface="Wingdings"/>
              </a:rPr>
              <a:t> đều là các yêu cầu chức năng</a:t>
            </a:r>
          </a:p>
          <a:p>
            <a:pPr marL="171450" indent="-171450">
              <a:buFontTx/>
              <a:buChar char="-"/>
            </a:pPr>
            <a:r>
              <a:rPr lang="en-US" baseline="0" dirty="0">
                <a:sym typeface="Wingdings"/>
              </a:rPr>
              <a:t>Hầu hết trong các dự án phát triển phần mềm thì yêu cầu kiểm thử chức năng phải luôn luôn có vì phát triển nghĩa là phải đảm bảo sản phẩm tạo ra hoạt động đúng như yêu cầu và theo như mong muốn của người dùng.</a:t>
            </a:r>
          </a:p>
          <a:p>
            <a:pPr marL="171450" indent="-171450">
              <a:buFontTx/>
              <a:buChar char="-"/>
            </a:pPr>
            <a:r>
              <a:rPr lang="en-US" baseline="0" dirty="0">
                <a:sym typeface="Wingdings"/>
              </a:rPr>
              <a:t>Chính vì vậy, kiểm thử các chức năng được phát triển là bắt buộc. Đối với các dự án kiểm thử thì tuỳ theo yêu cầu khách hàng có thể có cả kiểm thử chức năng và phi chức năng. </a:t>
            </a:r>
          </a:p>
          <a:p>
            <a:pPr marL="171450" indent="-171450">
              <a:buFontTx/>
              <a:buChar char="-"/>
            </a:pPr>
            <a:r>
              <a:rPr lang="en-US" baseline="0" dirty="0">
                <a:sym typeface="Wingdings"/>
              </a:rPr>
              <a:t>Ví dụ trên màn hình</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27551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Các yêu cầu phi chức năng</a:t>
            </a:r>
          </a:p>
          <a:p>
            <a:r>
              <a:rPr lang="en-US" dirty="0" err="1"/>
              <a:t>Liên</a:t>
            </a:r>
            <a:r>
              <a:rPr lang="en-US" dirty="0"/>
              <a:t> </a:t>
            </a:r>
            <a:r>
              <a:rPr lang="en-US" dirty="0" err="1"/>
              <a:t>quan</a:t>
            </a:r>
            <a:r>
              <a:rPr lang="en-US" dirty="0"/>
              <a:t> </a:t>
            </a:r>
            <a:r>
              <a:rPr lang="en-US" dirty="0" err="1"/>
              <a:t>đến</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thuộc</a:t>
            </a:r>
            <a:r>
              <a:rPr lang="en-US" dirty="0"/>
              <a:t> </a:t>
            </a:r>
            <a:r>
              <a:rPr lang="en-US" dirty="0" err="1"/>
              <a:t>tính</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sản</a:t>
            </a:r>
            <a:r>
              <a:rPr lang="en-US" dirty="0"/>
              <a:t> </a:t>
            </a:r>
            <a:r>
              <a:rPr lang="en-US" dirty="0" err="1"/>
              <a:t>phẩm</a:t>
            </a:r>
            <a:r>
              <a:rPr lang="en-US" dirty="0"/>
              <a:t> </a:t>
            </a:r>
            <a:r>
              <a:rPr lang="en-US" dirty="0" err="1"/>
              <a:t>nh</a:t>
            </a:r>
            <a:r>
              <a:rPr lang="vi-VN" dirty="0"/>
              <a:t>ư</a:t>
            </a:r>
            <a:r>
              <a:rPr lang="en-US" dirty="0"/>
              <a:t>: </a:t>
            </a:r>
          </a:p>
          <a:p>
            <a:pPr marL="171450" indent="-171450">
              <a:buFontTx/>
              <a:buChar char="-"/>
            </a:pPr>
            <a:r>
              <a:rPr lang="en-US" b="1" dirty="0" err="1"/>
              <a:t>Hiệu</a:t>
            </a:r>
            <a:r>
              <a:rPr lang="en-US" b="1" dirty="0"/>
              <a:t> </a:t>
            </a:r>
            <a:r>
              <a:rPr lang="en-US" b="1" dirty="0" err="1"/>
              <a:t>năng</a:t>
            </a:r>
            <a:r>
              <a:rPr lang="en-US" dirty="0"/>
              <a:t>: </a:t>
            </a:r>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khả</a:t>
            </a:r>
            <a:r>
              <a:rPr lang="en-US" dirty="0"/>
              <a:t> </a:t>
            </a:r>
            <a:r>
              <a:rPr lang="en-US" dirty="0" err="1"/>
              <a:t>năng</a:t>
            </a:r>
            <a:r>
              <a:rPr lang="en-US" dirty="0"/>
              <a:t> </a:t>
            </a:r>
            <a:r>
              <a:rPr lang="en-US" dirty="0" err="1"/>
              <a:t>chịu</a:t>
            </a:r>
            <a:r>
              <a:rPr lang="en-US" dirty="0"/>
              <a:t> </a:t>
            </a:r>
            <a:r>
              <a:rPr lang="en-US" dirty="0" err="1"/>
              <a:t>tải</a:t>
            </a:r>
            <a:r>
              <a:rPr lang="en-US" dirty="0"/>
              <a:t> </a:t>
            </a:r>
            <a:r>
              <a:rPr lang="en-US" dirty="0" err="1"/>
              <a:t>của</a:t>
            </a:r>
            <a:r>
              <a:rPr lang="en-US" dirty="0"/>
              <a:t> </a:t>
            </a:r>
            <a:r>
              <a:rPr lang="en-US" dirty="0" err="1"/>
              <a:t>hệ</a:t>
            </a:r>
            <a:r>
              <a:rPr lang="en-US" dirty="0"/>
              <a:t> </a:t>
            </a:r>
            <a:r>
              <a:rPr lang="en-US" dirty="0" err="1"/>
              <a:t>thống</a:t>
            </a:r>
            <a:endParaRPr lang="en-US" dirty="0"/>
          </a:p>
          <a:p>
            <a:pPr marL="171450" indent="-171450">
              <a:buFontTx/>
              <a:buChar char="-"/>
            </a:pPr>
            <a:r>
              <a:rPr lang="en-US" b="1" dirty="0" err="1"/>
              <a:t>Tính</a:t>
            </a:r>
            <a:r>
              <a:rPr lang="en-US" b="1" dirty="0"/>
              <a:t> </a:t>
            </a:r>
            <a:r>
              <a:rPr lang="en-US" b="1" dirty="0" err="1"/>
              <a:t>thuận</a:t>
            </a:r>
            <a:r>
              <a:rPr lang="en-US" b="1" dirty="0"/>
              <a:t> </a:t>
            </a:r>
            <a:r>
              <a:rPr lang="en-US" b="1" dirty="0" err="1"/>
              <a:t>tiện</a:t>
            </a:r>
            <a:r>
              <a:rPr lang="en-US" b="1" dirty="0"/>
              <a:t> / </a:t>
            </a:r>
            <a:r>
              <a:rPr lang="en-US" b="1" dirty="0" err="1"/>
              <a:t>tính</a:t>
            </a:r>
            <a:r>
              <a:rPr lang="en-US" b="1" dirty="0"/>
              <a:t> </a:t>
            </a:r>
            <a:r>
              <a:rPr lang="en-US" b="1" dirty="0" err="1"/>
              <a:t>dễ</a:t>
            </a:r>
            <a:r>
              <a:rPr lang="en-US" b="1" dirty="0"/>
              <a:t> </a:t>
            </a:r>
            <a:r>
              <a:rPr lang="en-US" b="1" dirty="0" err="1"/>
              <a:t>sử</a:t>
            </a:r>
            <a:r>
              <a:rPr lang="en-US" b="1" dirty="0"/>
              <a:t> </a:t>
            </a:r>
            <a:r>
              <a:rPr lang="en-US" b="1" dirty="0" err="1"/>
              <a:t>dụng</a:t>
            </a:r>
            <a:r>
              <a:rPr lang="en-US" dirty="0"/>
              <a:t>: </a:t>
            </a:r>
            <a:r>
              <a:rPr lang="en-US" dirty="0" err="1"/>
              <a:t>dễ</a:t>
            </a:r>
            <a:r>
              <a:rPr lang="en-US" dirty="0"/>
              <a:t> dung, </a:t>
            </a:r>
            <a:r>
              <a:rPr lang="en-US" dirty="0" err="1"/>
              <a:t>dễ</a:t>
            </a:r>
            <a:r>
              <a:rPr lang="en-US" dirty="0"/>
              <a:t> </a:t>
            </a:r>
            <a:r>
              <a:rPr lang="en-US" dirty="0" err="1"/>
              <a:t>học</a:t>
            </a:r>
            <a:r>
              <a:rPr lang="en-US" dirty="0"/>
              <a:t> </a:t>
            </a:r>
            <a:r>
              <a:rPr lang="en-US" dirty="0" err="1"/>
              <a:t>và</a:t>
            </a:r>
            <a:r>
              <a:rPr lang="en-US" dirty="0"/>
              <a:t> </a:t>
            </a:r>
            <a:r>
              <a:rPr lang="en-US" dirty="0" err="1"/>
              <a:t>lôi</a:t>
            </a:r>
            <a:r>
              <a:rPr lang="en-US" dirty="0"/>
              <a:t> </a:t>
            </a:r>
            <a:r>
              <a:rPr lang="en-US" dirty="0" err="1"/>
              <a:t>cuốn</a:t>
            </a:r>
            <a:endParaRPr lang="en-US" dirty="0"/>
          </a:p>
          <a:p>
            <a:pPr marL="171450" indent="-171450">
              <a:buFontTx/>
              <a:buChar char="-"/>
            </a:pPr>
            <a:r>
              <a:rPr lang="en-US" b="1" dirty="0" err="1"/>
              <a:t>Tính</a:t>
            </a:r>
            <a:r>
              <a:rPr lang="en-US" b="1" dirty="0"/>
              <a:t> </a:t>
            </a:r>
            <a:r>
              <a:rPr lang="en-US" b="1" dirty="0" err="1"/>
              <a:t>bảo</a:t>
            </a:r>
            <a:r>
              <a:rPr lang="en-US" b="1" dirty="0"/>
              <a:t> </a:t>
            </a:r>
            <a:r>
              <a:rPr lang="en-US" b="1" dirty="0" err="1"/>
              <a:t>trì</a:t>
            </a:r>
            <a:r>
              <a:rPr lang="en-US" dirty="0"/>
              <a:t>: </a:t>
            </a:r>
            <a:r>
              <a:rPr lang="en-US" dirty="0" err="1"/>
              <a:t>dễ</a:t>
            </a:r>
            <a:r>
              <a:rPr lang="en-US" dirty="0"/>
              <a:t> </a:t>
            </a:r>
            <a:r>
              <a:rPr lang="en-US" dirty="0" err="1"/>
              <a:t>sửa</a:t>
            </a:r>
            <a:r>
              <a:rPr lang="en-US" dirty="0"/>
              <a:t> </a:t>
            </a:r>
            <a:r>
              <a:rPr lang="en-US" dirty="0" err="1"/>
              <a:t>chữa</a:t>
            </a:r>
            <a:r>
              <a:rPr lang="en-US" dirty="0"/>
              <a:t> </a:t>
            </a:r>
            <a:r>
              <a:rPr lang="en-US" dirty="0" err="1"/>
              <a:t>khi</a:t>
            </a:r>
            <a:r>
              <a:rPr lang="en-US" dirty="0"/>
              <a:t> </a:t>
            </a:r>
            <a:r>
              <a:rPr lang="en-US" dirty="0" err="1"/>
              <a:t>có</a:t>
            </a:r>
            <a:r>
              <a:rPr lang="en-US" dirty="0"/>
              <a:t> </a:t>
            </a:r>
            <a:r>
              <a:rPr lang="en-US" dirty="0" err="1"/>
              <a:t>vấn</a:t>
            </a:r>
            <a:r>
              <a:rPr lang="en-US" dirty="0"/>
              <a:t> </a:t>
            </a:r>
            <a:r>
              <a:rPr lang="en-US" dirty="0" err="1"/>
              <a:t>đề</a:t>
            </a:r>
            <a:r>
              <a:rPr lang="en-US" dirty="0"/>
              <a:t> </a:t>
            </a:r>
            <a:r>
              <a:rPr lang="en-US" dirty="0" err="1"/>
              <a:t>phát</a:t>
            </a:r>
            <a:r>
              <a:rPr lang="en-US" dirty="0"/>
              <a:t> </a:t>
            </a:r>
            <a:r>
              <a:rPr lang="en-US" dirty="0" err="1"/>
              <a:t>sinh</a:t>
            </a:r>
            <a:r>
              <a:rPr lang="en-US" dirty="0"/>
              <a:t> </a:t>
            </a:r>
            <a:r>
              <a:rPr lang="en-US" dirty="0" err="1"/>
              <a:t>hoặc</a:t>
            </a:r>
            <a:r>
              <a:rPr lang="en-US" dirty="0"/>
              <a:t> </a:t>
            </a:r>
            <a:r>
              <a:rPr lang="en-US" dirty="0" err="1"/>
              <a:t>dễ</a:t>
            </a:r>
            <a:r>
              <a:rPr lang="en-US" dirty="0"/>
              <a:t> </a:t>
            </a:r>
            <a:r>
              <a:rPr lang="en-US" dirty="0" err="1"/>
              <a:t>nâng</a:t>
            </a:r>
            <a:r>
              <a:rPr lang="en-US" dirty="0"/>
              <a:t> </a:t>
            </a:r>
            <a:r>
              <a:rPr lang="en-US" dirty="0" err="1"/>
              <a:t>cấp</a:t>
            </a:r>
            <a:r>
              <a:rPr lang="en-US" dirty="0"/>
              <a:t> </a:t>
            </a:r>
            <a:r>
              <a:rPr lang="en-US" dirty="0" err="1"/>
              <a:t>hệ</a:t>
            </a:r>
            <a:r>
              <a:rPr lang="en-US" dirty="0"/>
              <a:t> </a:t>
            </a:r>
            <a:r>
              <a:rPr lang="en-US" dirty="0" err="1"/>
              <a:t>thống</a:t>
            </a:r>
            <a:endParaRPr lang="en-US" dirty="0"/>
          </a:p>
          <a:p>
            <a:pPr marL="171450" indent="-171450">
              <a:buFontTx/>
              <a:buChar char="-"/>
            </a:pPr>
            <a:r>
              <a:rPr lang="en-US" b="1" dirty="0" err="1"/>
              <a:t>Tính</a:t>
            </a:r>
            <a:r>
              <a:rPr lang="en-US" b="1" dirty="0"/>
              <a:t> </a:t>
            </a:r>
            <a:r>
              <a:rPr lang="en-US" b="1" dirty="0" err="1"/>
              <a:t>linh</a:t>
            </a:r>
            <a:r>
              <a:rPr lang="en-US" b="1" dirty="0"/>
              <a:t> </a:t>
            </a:r>
            <a:r>
              <a:rPr lang="en-US" b="1" dirty="0" err="1"/>
              <a:t>hoạt</a:t>
            </a:r>
            <a:r>
              <a:rPr lang="en-US" dirty="0"/>
              <a:t>: </a:t>
            </a:r>
            <a:r>
              <a:rPr lang="en-US" dirty="0" err="1"/>
              <a:t>dễ</a:t>
            </a:r>
            <a:r>
              <a:rPr lang="en-US" dirty="0"/>
              <a:t> </a:t>
            </a:r>
            <a:r>
              <a:rPr lang="en-US" dirty="0" err="1"/>
              <a:t>cài</a:t>
            </a:r>
            <a:r>
              <a:rPr lang="en-US" dirty="0"/>
              <a:t> </a:t>
            </a:r>
            <a:r>
              <a:rPr lang="en-US" dirty="0" err="1"/>
              <a:t>đặt</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thế</a:t>
            </a:r>
            <a:r>
              <a:rPr lang="en-US" dirty="0"/>
              <a:t>, </a:t>
            </a:r>
            <a:r>
              <a:rPr lang="en-US" dirty="0" err="1"/>
              <a:t>đc</a:t>
            </a:r>
            <a:r>
              <a:rPr lang="en-US" dirty="0"/>
              <a:t> dung </a:t>
            </a:r>
            <a:r>
              <a:rPr lang="en-US" dirty="0" err="1"/>
              <a:t>trên</a:t>
            </a:r>
            <a:r>
              <a:rPr lang="en-US" dirty="0"/>
              <a:t> </a:t>
            </a:r>
            <a:r>
              <a:rPr lang="en-US" dirty="0" err="1"/>
              <a:t>nhiều</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endParaRPr lang="en-US" dirty="0"/>
          </a:p>
          <a:p>
            <a:pPr marL="171450" indent="-171450">
              <a:buFontTx/>
              <a:buChar char="-"/>
            </a:pPr>
            <a:r>
              <a:rPr lang="en-US" b="1" dirty="0" err="1"/>
              <a:t>Tính</a:t>
            </a:r>
            <a:r>
              <a:rPr lang="en-US" b="1" dirty="0"/>
              <a:t> tin </a:t>
            </a:r>
            <a:r>
              <a:rPr lang="en-US" b="1" dirty="0" err="1"/>
              <a:t>cậy</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phục</a:t>
            </a:r>
            <a:r>
              <a:rPr lang="en-US" dirty="0"/>
              <a:t> </a:t>
            </a:r>
            <a:r>
              <a:rPr lang="en-US" dirty="0" err="1"/>
              <a:t>hồi</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mất</a:t>
            </a:r>
            <a:r>
              <a:rPr lang="en-US" dirty="0"/>
              <a:t>, </a:t>
            </a:r>
            <a:r>
              <a:rPr lang="en-US" dirty="0" err="1"/>
              <a:t>xử</a:t>
            </a:r>
            <a:r>
              <a:rPr lang="en-US" dirty="0"/>
              <a:t> </a:t>
            </a:r>
            <a:r>
              <a:rPr lang="en-US" dirty="0" err="1"/>
              <a:t>lý</a:t>
            </a:r>
            <a:r>
              <a:rPr lang="en-US" dirty="0"/>
              <a:t> </a:t>
            </a:r>
            <a:r>
              <a:rPr lang="en-US" dirty="0" err="1"/>
              <a:t>khi</a:t>
            </a:r>
            <a:r>
              <a:rPr lang="en-US" dirty="0"/>
              <a:t> </a:t>
            </a:r>
            <a:r>
              <a:rPr lang="en-US" dirty="0" err="1"/>
              <a:t>có</a:t>
            </a:r>
            <a:r>
              <a:rPr lang="en-US" dirty="0"/>
              <a:t> </a:t>
            </a:r>
            <a:r>
              <a:rPr lang="en-US" dirty="0" err="1"/>
              <a:t>phát</a:t>
            </a:r>
            <a:r>
              <a:rPr lang="en-US" dirty="0"/>
              <a:t> </a:t>
            </a:r>
            <a:r>
              <a:rPr lang="en-US" dirty="0" err="1"/>
              <a:t>sinh</a:t>
            </a:r>
            <a:r>
              <a:rPr lang="en-US" dirty="0"/>
              <a:t> </a:t>
            </a:r>
            <a:r>
              <a:rPr lang="en-US" dirty="0" err="1"/>
              <a:t>vấn</a:t>
            </a:r>
            <a:r>
              <a:rPr lang="en-US" dirty="0"/>
              <a:t> </a:t>
            </a:r>
            <a:r>
              <a:rPr lang="en-US" dirty="0" err="1"/>
              <a:t>đề</a:t>
            </a:r>
            <a:r>
              <a:rPr lang="en-US" dirty="0"/>
              <a:t> </a:t>
            </a:r>
            <a:r>
              <a:rPr lang="en-US" dirty="0" err="1"/>
              <a:t>khi</a:t>
            </a:r>
            <a:r>
              <a:rPr lang="en-US" dirty="0"/>
              <a:t> ng</a:t>
            </a:r>
            <a:r>
              <a:rPr lang="vi-VN" dirty="0"/>
              <a:t>ư</a:t>
            </a:r>
            <a:r>
              <a:rPr lang="en-US" dirty="0" err="1"/>
              <a:t>ời</a:t>
            </a:r>
            <a:r>
              <a:rPr lang="en-US" dirty="0"/>
              <a:t> dung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a:t>
            </a:r>
            <a:r>
              <a:rPr lang="en-US" dirty="0" err="1"/>
              <a:t>trong</a:t>
            </a:r>
            <a:r>
              <a:rPr lang="en-US" dirty="0"/>
              <a:t> </a:t>
            </a:r>
            <a:r>
              <a:rPr lang="en-US" dirty="0" err="1"/>
              <a:t>môi</a:t>
            </a:r>
            <a:r>
              <a:rPr lang="en-US" dirty="0"/>
              <a:t> tr</a:t>
            </a:r>
            <a:r>
              <a:rPr lang="vi-VN" dirty="0"/>
              <a:t>ư</a:t>
            </a:r>
            <a:r>
              <a:rPr lang="en-US" dirty="0" err="1"/>
              <a:t>ờng</a:t>
            </a:r>
            <a:r>
              <a:rPr lang="en-US" dirty="0"/>
              <a:t> </a:t>
            </a:r>
            <a:r>
              <a:rPr lang="en-US" dirty="0" err="1"/>
              <a:t>thực</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168220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18. Test Strategy</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18. Test Strategy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18. Test Strategy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18. Test Strategy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18. Test Strategy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18. Test Strategy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18. Test Strategy</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18. Test Strategy</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18. Test Strategy</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18. Test Strategy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18. Test Strategy</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18. Test Strategy</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1"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Strategy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18. Test Strategy</a:t>
            </a:r>
            <a:endParaRPr lang="en-US"/>
          </a:p>
        </p:txBody>
      </p:sp>
    </p:spTree>
    <p:extLst>
      <p:ext uri="{BB962C8B-B14F-4D97-AF65-F5344CB8AC3E}">
        <p14:creationId xmlns:p14="http://schemas.microsoft.com/office/powerpoint/2010/main" val="378950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94488"/>
            <a:ext cx="8229600" cy="819912"/>
          </a:xfrm>
        </p:spPr>
        <p:txBody>
          <a:bodyPr/>
          <a:lstStyle/>
          <a:p>
            <a:r>
              <a:rPr lang="en-US" dirty="0"/>
              <a:t>Build test strategy</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solidFill>
                  <a:schemeClr val="bg1">
                    <a:lumMod val="50000"/>
                  </a:schemeClr>
                </a:solidFill>
              </a:rPr>
              <a:t>HOW TO BUILD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solidFill>
                    <a:schemeClr val="bg1">
                      <a:lumMod val="50000"/>
                    </a:schemeClr>
                  </a:solidFill>
                </a:rPr>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solidFill>
                    <a:schemeClr val="bg1">
                      <a:lumMod val="50000"/>
                    </a:schemeClr>
                  </a:solidFill>
                </a:rPr>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chemeClr val="bg1">
              <a:lumMod val="85000"/>
            </a:schemeClr>
          </a:solid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44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pic>
        <p:nvPicPr>
          <p:cNvPr id="8" name="Picture 7">
            <a:extLst>
              <a:ext uri="{FF2B5EF4-FFF2-40B4-BE49-F238E27FC236}">
                <a16:creationId xmlns:a16="http://schemas.microsoft.com/office/drawing/2014/main" xmlns="" id="{F1D9B6E9-5089-4957-9C67-435BDB076EFC}"/>
              </a:ext>
            </a:extLst>
          </p:cNvPr>
          <p:cNvPicPr>
            <a:picLocks noChangeAspect="1"/>
          </p:cNvPicPr>
          <p:nvPr/>
        </p:nvPicPr>
        <p:blipFill>
          <a:blip r:embed="rId3"/>
          <a:stretch>
            <a:fillRect/>
          </a:stretch>
        </p:blipFill>
        <p:spPr>
          <a:xfrm>
            <a:off x="855306" y="1447800"/>
            <a:ext cx="1657143" cy="2057143"/>
          </a:xfrm>
          <a:prstGeom prst="rect">
            <a:avLst/>
          </a:prstGeom>
        </p:spPr>
      </p:pic>
      <p:pic>
        <p:nvPicPr>
          <p:cNvPr id="9" name="Picture 8">
            <a:extLst>
              <a:ext uri="{FF2B5EF4-FFF2-40B4-BE49-F238E27FC236}">
                <a16:creationId xmlns:a16="http://schemas.microsoft.com/office/drawing/2014/main" xmlns="" id="{F785B5CC-6881-4B2A-BF35-77A9F22A35EC}"/>
              </a:ext>
            </a:extLst>
          </p:cNvPr>
          <p:cNvPicPr>
            <a:picLocks noChangeAspect="1"/>
          </p:cNvPicPr>
          <p:nvPr/>
        </p:nvPicPr>
        <p:blipFill>
          <a:blip r:embed="rId4"/>
          <a:stretch>
            <a:fillRect/>
          </a:stretch>
        </p:blipFill>
        <p:spPr>
          <a:xfrm>
            <a:off x="855306" y="4143877"/>
            <a:ext cx="1657143" cy="2057143"/>
          </a:xfrm>
          <a:prstGeom prst="rect">
            <a:avLst/>
          </a:prstGeom>
        </p:spPr>
      </p:pic>
      <p:cxnSp>
        <p:nvCxnSpPr>
          <p:cNvPr id="11" name="Straight Connector 10">
            <a:extLst>
              <a:ext uri="{FF2B5EF4-FFF2-40B4-BE49-F238E27FC236}">
                <a16:creationId xmlns:a16="http://schemas.microsoft.com/office/drawing/2014/main" xmlns="" id="{CD797C1F-825A-4704-9708-055EA095DB44}"/>
              </a:ext>
            </a:extLst>
          </p:cNvPr>
          <p:cNvCxnSpPr/>
          <p:nvPr/>
        </p:nvCxnSpPr>
        <p:spPr>
          <a:xfrm>
            <a:off x="2438400" y="22860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AA1B065-D0ED-481F-A26D-BDBB5D39F747}"/>
              </a:ext>
            </a:extLst>
          </p:cNvPr>
          <p:cNvCxnSpPr/>
          <p:nvPr/>
        </p:nvCxnSpPr>
        <p:spPr>
          <a:xfrm>
            <a:off x="2438400" y="51054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BC4EF24E-A3B6-4F96-9A32-457542C39E73}"/>
              </a:ext>
            </a:extLst>
          </p:cNvPr>
          <p:cNvCxnSpPr>
            <a:cxnSpLocks/>
          </p:cNvCxnSpPr>
          <p:nvPr/>
        </p:nvCxnSpPr>
        <p:spPr>
          <a:xfrm>
            <a:off x="3886200" y="2286000"/>
            <a:ext cx="0" cy="2819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7F3FF1F8-BC0E-491B-B065-161202E6516A}"/>
              </a:ext>
            </a:extLst>
          </p:cNvPr>
          <p:cNvSpPr/>
          <p:nvPr/>
        </p:nvSpPr>
        <p:spPr>
          <a:xfrm>
            <a:off x="6553201" y="2819400"/>
            <a:ext cx="2057399" cy="17526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6705600" y="2971800"/>
            <a:ext cx="1752600" cy="1447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cxnSp>
        <p:nvCxnSpPr>
          <p:cNvPr id="19" name="Straight Arrow Connector 18">
            <a:extLst>
              <a:ext uri="{FF2B5EF4-FFF2-40B4-BE49-F238E27FC236}">
                <a16:creationId xmlns:a16="http://schemas.microsoft.com/office/drawing/2014/main" xmlns="" id="{20A47380-BAFC-4BC3-A3A9-68591F7969B7}"/>
              </a:ext>
            </a:extLst>
          </p:cNvPr>
          <p:cNvCxnSpPr>
            <a:cxnSpLocks/>
          </p:cNvCxnSpPr>
          <p:nvPr/>
        </p:nvCxnSpPr>
        <p:spPr>
          <a:xfrm>
            <a:off x="3886200" y="3733800"/>
            <a:ext cx="26670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250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grpSp>
        <p:nvGrpSpPr>
          <p:cNvPr id="10" name="Group 9">
            <a:extLst>
              <a:ext uri="{FF2B5EF4-FFF2-40B4-BE49-F238E27FC236}">
                <a16:creationId xmlns:a16="http://schemas.microsoft.com/office/drawing/2014/main" xmlns="" id="{339F2368-8DB3-492E-95B7-D1BC4F8B1F0F}"/>
              </a:ext>
            </a:extLst>
          </p:cNvPr>
          <p:cNvGrpSpPr/>
          <p:nvPr/>
        </p:nvGrpSpPr>
        <p:grpSpPr>
          <a:xfrm>
            <a:off x="2464837" y="1981200"/>
            <a:ext cx="4012163" cy="4038600"/>
            <a:chOff x="2464837" y="1676400"/>
            <a:chExt cx="4621763" cy="4572000"/>
          </a:xfrm>
        </p:grpSpPr>
        <p:sp>
          <p:nvSpPr>
            <p:cNvPr id="16" name="Oval 15">
              <a:extLst>
                <a:ext uri="{FF2B5EF4-FFF2-40B4-BE49-F238E27FC236}">
                  <a16:creationId xmlns:a16="http://schemas.microsoft.com/office/drawing/2014/main" xmlns="" id="{7F3FF1F8-BC0E-491B-B065-161202E6516A}"/>
                </a:ext>
              </a:extLst>
            </p:cNvPr>
            <p:cNvSpPr/>
            <p:nvPr/>
          </p:nvSpPr>
          <p:spPr>
            <a:xfrm>
              <a:off x="2464837" y="1676400"/>
              <a:ext cx="4621763" cy="4572000"/>
            </a:xfrm>
            <a:prstGeom prst="ellipse">
              <a:avLst/>
            </a:prstGeom>
            <a:solidFill>
              <a:schemeClr val="bg1"/>
            </a:solid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3289818" y="2514600"/>
              <a:ext cx="2806183" cy="2926119"/>
            </a:xfrm>
            <a:prstGeom prst="ellipse">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3BD258D7-05D3-43F6-BDB1-5B631BA2A74E}"/>
                </a:ext>
              </a:extLst>
            </p:cNvPr>
            <p:cNvSpPr/>
            <p:nvPr/>
          </p:nvSpPr>
          <p:spPr>
            <a:xfrm>
              <a:off x="3429001" y="2667000"/>
              <a:ext cx="2514600" cy="2590800"/>
            </a:xfrm>
            <a:prstGeom prst="ellipse">
              <a:avLst/>
            </a:prstGeom>
            <a:solidFill>
              <a:schemeClr val="tx2"/>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grpSp>
      <p:pic>
        <p:nvPicPr>
          <p:cNvPr id="14" name="Picture 13">
            <a:extLst>
              <a:ext uri="{FF2B5EF4-FFF2-40B4-BE49-F238E27FC236}">
                <a16:creationId xmlns:a16="http://schemas.microsoft.com/office/drawing/2014/main" xmlns="" id="{27CCC8DF-C891-43F7-87F4-F986C65CD1E8}"/>
              </a:ext>
            </a:extLst>
          </p:cNvPr>
          <p:cNvPicPr>
            <a:picLocks noChangeAspect="1"/>
          </p:cNvPicPr>
          <p:nvPr/>
        </p:nvPicPr>
        <p:blipFill>
          <a:blip r:embed="rId3"/>
          <a:stretch>
            <a:fillRect/>
          </a:stretch>
        </p:blipFill>
        <p:spPr>
          <a:xfrm>
            <a:off x="4074247" y="1644650"/>
            <a:ext cx="638095" cy="666667"/>
          </a:xfrm>
          <a:prstGeom prst="rect">
            <a:avLst/>
          </a:prstGeom>
        </p:spPr>
      </p:pic>
      <p:pic>
        <p:nvPicPr>
          <p:cNvPr id="15" name="Picture 14">
            <a:extLst>
              <a:ext uri="{FF2B5EF4-FFF2-40B4-BE49-F238E27FC236}">
                <a16:creationId xmlns:a16="http://schemas.microsoft.com/office/drawing/2014/main" xmlns="" id="{1DDACFC2-14C7-4DCF-8C5E-9D4B6B85AE20}"/>
              </a:ext>
            </a:extLst>
          </p:cNvPr>
          <p:cNvPicPr>
            <a:picLocks noChangeAspect="1"/>
          </p:cNvPicPr>
          <p:nvPr/>
        </p:nvPicPr>
        <p:blipFill>
          <a:blip r:embed="rId4"/>
          <a:stretch>
            <a:fillRect/>
          </a:stretch>
        </p:blipFill>
        <p:spPr>
          <a:xfrm>
            <a:off x="6148428" y="3690169"/>
            <a:ext cx="657143" cy="647619"/>
          </a:xfrm>
          <a:prstGeom prst="rect">
            <a:avLst/>
          </a:prstGeom>
        </p:spPr>
      </p:pic>
      <p:pic>
        <p:nvPicPr>
          <p:cNvPr id="18" name="Picture 17">
            <a:extLst>
              <a:ext uri="{FF2B5EF4-FFF2-40B4-BE49-F238E27FC236}">
                <a16:creationId xmlns:a16="http://schemas.microsoft.com/office/drawing/2014/main" xmlns="" id="{151BB465-79E3-4140-9AB1-226869B30124}"/>
              </a:ext>
            </a:extLst>
          </p:cNvPr>
          <p:cNvPicPr>
            <a:picLocks noChangeAspect="1"/>
          </p:cNvPicPr>
          <p:nvPr/>
        </p:nvPicPr>
        <p:blipFill>
          <a:blip r:embed="rId5"/>
          <a:stretch>
            <a:fillRect/>
          </a:stretch>
        </p:blipFill>
        <p:spPr>
          <a:xfrm>
            <a:off x="4137584" y="5767256"/>
            <a:ext cx="666667" cy="666667"/>
          </a:xfrm>
          <a:prstGeom prst="rect">
            <a:avLst/>
          </a:prstGeom>
        </p:spPr>
      </p:pic>
      <p:pic>
        <p:nvPicPr>
          <p:cNvPr id="20" name="Picture 19">
            <a:extLst>
              <a:ext uri="{FF2B5EF4-FFF2-40B4-BE49-F238E27FC236}">
                <a16:creationId xmlns:a16="http://schemas.microsoft.com/office/drawing/2014/main" xmlns="" id="{E69756D2-1738-4BD2-8E80-3858BC00A376}"/>
              </a:ext>
            </a:extLst>
          </p:cNvPr>
          <p:cNvPicPr>
            <a:picLocks noChangeAspect="1"/>
          </p:cNvPicPr>
          <p:nvPr/>
        </p:nvPicPr>
        <p:blipFill>
          <a:blip r:embed="rId6"/>
          <a:stretch>
            <a:fillRect/>
          </a:stretch>
        </p:blipFill>
        <p:spPr>
          <a:xfrm>
            <a:off x="2185767" y="3690168"/>
            <a:ext cx="666667" cy="647619"/>
          </a:xfrm>
          <a:prstGeom prst="rect">
            <a:avLst/>
          </a:prstGeom>
        </p:spPr>
      </p:pic>
      <p:sp>
        <p:nvSpPr>
          <p:cNvPr id="21" name="TextBox 20">
            <a:extLst>
              <a:ext uri="{FF2B5EF4-FFF2-40B4-BE49-F238E27FC236}">
                <a16:creationId xmlns:a16="http://schemas.microsoft.com/office/drawing/2014/main" xmlns="" id="{37CC77DF-EB7E-4EFE-90BF-DDE3513204A0}"/>
              </a:ext>
            </a:extLst>
          </p:cNvPr>
          <p:cNvSpPr txBox="1"/>
          <p:nvPr/>
        </p:nvSpPr>
        <p:spPr>
          <a:xfrm>
            <a:off x="5029200" y="1489116"/>
            <a:ext cx="2436054" cy="461665"/>
          </a:xfrm>
          <a:prstGeom prst="rect">
            <a:avLst/>
          </a:prstGeom>
          <a:noFill/>
        </p:spPr>
        <p:txBody>
          <a:bodyPr wrap="square" rtlCol="0">
            <a:spAutoFit/>
          </a:bodyPr>
          <a:lstStyle/>
          <a:p>
            <a:r>
              <a:rPr lang="en-US" sz="2400" dirty="0"/>
              <a:t>Test objectives</a:t>
            </a:r>
          </a:p>
        </p:txBody>
      </p:sp>
      <p:sp>
        <p:nvSpPr>
          <p:cNvPr id="22" name="TextBox 21">
            <a:extLst>
              <a:ext uri="{FF2B5EF4-FFF2-40B4-BE49-F238E27FC236}">
                <a16:creationId xmlns:a16="http://schemas.microsoft.com/office/drawing/2014/main" xmlns="" id="{13B84106-2926-42A7-97D3-0644BEED9002}"/>
              </a:ext>
            </a:extLst>
          </p:cNvPr>
          <p:cNvSpPr txBox="1"/>
          <p:nvPr/>
        </p:nvSpPr>
        <p:spPr>
          <a:xfrm>
            <a:off x="6936546" y="3743980"/>
            <a:ext cx="1597854" cy="461665"/>
          </a:xfrm>
          <a:prstGeom prst="rect">
            <a:avLst/>
          </a:prstGeom>
          <a:noFill/>
        </p:spPr>
        <p:txBody>
          <a:bodyPr wrap="square" rtlCol="0">
            <a:spAutoFit/>
          </a:bodyPr>
          <a:lstStyle/>
          <a:p>
            <a:r>
              <a:rPr lang="en-US" sz="2400" dirty="0"/>
              <a:t>Technical</a:t>
            </a:r>
          </a:p>
        </p:txBody>
      </p:sp>
      <p:sp>
        <p:nvSpPr>
          <p:cNvPr id="23" name="TextBox 22">
            <a:extLst>
              <a:ext uri="{FF2B5EF4-FFF2-40B4-BE49-F238E27FC236}">
                <a16:creationId xmlns:a16="http://schemas.microsoft.com/office/drawing/2014/main" xmlns="" id="{6E4B17B8-0542-44E3-82B5-0A929677E886}"/>
              </a:ext>
            </a:extLst>
          </p:cNvPr>
          <p:cNvSpPr txBox="1"/>
          <p:nvPr/>
        </p:nvSpPr>
        <p:spPr>
          <a:xfrm>
            <a:off x="4572000" y="6334780"/>
            <a:ext cx="3581400" cy="461665"/>
          </a:xfrm>
          <a:prstGeom prst="rect">
            <a:avLst/>
          </a:prstGeom>
          <a:noFill/>
        </p:spPr>
        <p:txBody>
          <a:bodyPr wrap="square" rtlCol="0">
            <a:spAutoFit/>
          </a:bodyPr>
          <a:lstStyle/>
          <a:p>
            <a:r>
              <a:rPr lang="en-US" sz="2400" dirty="0"/>
              <a:t>Completion Criteria</a:t>
            </a:r>
          </a:p>
        </p:txBody>
      </p:sp>
      <p:sp>
        <p:nvSpPr>
          <p:cNvPr id="24" name="TextBox 23">
            <a:extLst>
              <a:ext uri="{FF2B5EF4-FFF2-40B4-BE49-F238E27FC236}">
                <a16:creationId xmlns:a16="http://schemas.microsoft.com/office/drawing/2014/main" xmlns="" id="{9901AAE0-BAEC-4620-8A73-616627214633}"/>
              </a:ext>
            </a:extLst>
          </p:cNvPr>
          <p:cNvSpPr txBox="1"/>
          <p:nvPr/>
        </p:nvSpPr>
        <p:spPr>
          <a:xfrm>
            <a:off x="152400" y="3657600"/>
            <a:ext cx="2319034" cy="830997"/>
          </a:xfrm>
          <a:prstGeom prst="rect">
            <a:avLst/>
          </a:prstGeom>
          <a:noFill/>
        </p:spPr>
        <p:txBody>
          <a:bodyPr wrap="square" rtlCol="0">
            <a:spAutoFit/>
          </a:bodyPr>
          <a:lstStyle/>
          <a:p>
            <a:r>
              <a:rPr lang="en-US" sz="2400" dirty="0"/>
              <a:t>Special Consideration</a:t>
            </a:r>
          </a:p>
        </p:txBody>
      </p:sp>
    </p:spTree>
    <p:extLst>
      <p:ext uri="{BB962C8B-B14F-4D97-AF65-F5344CB8AC3E}">
        <p14:creationId xmlns:p14="http://schemas.microsoft.com/office/powerpoint/2010/main" val="865311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06376-A04E-41D2-8901-F58673476A5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D104A3EB-41FC-4318-88FE-C547F9BC8F6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xmlns="" id="{DDA690A8-1A32-43FC-838F-EE03A86D86BD}"/>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5F6F6FD7-F7DF-44F7-BA99-0AB7DBD4C170}"/>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a:extLst>
              <a:ext uri="{FF2B5EF4-FFF2-40B4-BE49-F238E27FC236}">
                <a16:creationId xmlns:a16="http://schemas.microsoft.com/office/drawing/2014/main" xmlns="" id="{B21F8A1C-074F-49B6-B5C7-C92708E09E82}"/>
              </a:ext>
            </a:extLst>
          </p:cNvPr>
          <p:cNvPicPr>
            <a:picLocks noChangeAspect="1"/>
          </p:cNvPicPr>
          <p:nvPr/>
        </p:nvPicPr>
        <p:blipFill>
          <a:blip r:embed="rId3"/>
          <a:stretch>
            <a:fillRect/>
          </a:stretch>
        </p:blipFill>
        <p:spPr>
          <a:xfrm>
            <a:off x="615120" y="1416050"/>
            <a:ext cx="7913760" cy="4675562"/>
          </a:xfrm>
          <a:prstGeom prst="rect">
            <a:avLst/>
          </a:prstGeom>
        </p:spPr>
      </p:pic>
    </p:spTree>
    <p:extLst>
      <p:ext uri="{BB962C8B-B14F-4D97-AF65-F5344CB8AC3E}">
        <p14:creationId xmlns:p14="http://schemas.microsoft.com/office/powerpoint/2010/main" val="15735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grpSp>
        <p:nvGrpSpPr>
          <p:cNvPr id="3" name="Group 2">
            <a:extLst>
              <a:ext uri="{FF2B5EF4-FFF2-40B4-BE49-F238E27FC236}">
                <a16:creationId xmlns:a16="http://schemas.microsoft.com/office/drawing/2014/main" xmlns="" id="{918B0C64-E1DA-4291-A238-3437D21428C3}"/>
              </a:ext>
            </a:extLst>
          </p:cNvPr>
          <p:cNvGrpSpPr/>
          <p:nvPr/>
        </p:nvGrpSpPr>
        <p:grpSpPr>
          <a:xfrm>
            <a:off x="381000" y="1981200"/>
            <a:ext cx="3352800" cy="3538323"/>
            <a:chOff x="2185767" y="1644650"/>
            <a:chExt cx="4619804" cy="4789273"/>
          </a:xfrm>
        </p:grpSpPr>
        <p:grpSp>
          <p:nvGrpSpPr>
            <p:cNvPr id="10" name="Group 9">
              <a:extLst>
                <a:ext uri="{FF2B5EF4-FFF2-40B4-BE49-F238E27FC236}">
                  <a16:creationId xmlns:a16="http://schemas.microsoft.com/office/drawing/2014/main" xmlns="" id="{339F2368-8DB3-492E-95B7-D1BC4F8B1F0F}"/>
                </a:ext>
              </a:extLst>
            </p:cNvPr>
            <p:cNvGrpSpPr/>
            <p:nvPr/>
          </p:nvGrpSpPr>
          <p:grpSpPr>
            <a:xfrm>
              <a:off x="2464837" y="1981201"/>
              <a:ext cx="4012163" cy="4038600"/>
              <a:chOff x="2464837" y="1676401"/>
              <a:chExt cx="4621763" cy="4572000"/>
            </a:xfrm>
          </p:grpSpPr>
          <p:sp>
            <p:nvSpPr>
              <p:cNvPr id="16" name="Oval 15">
                <a:extLst>
                  <a:ext uri="{FF2B5EF4-FFF2-40B4-BE49-F238E27FC236}">
                    <a16:creationId xmlns:a16="http://schemas.microsoft.com/office/drawing/2014/main" xmlns="" id="{7F3FF1F8-BC0E-491B-B065-161202E6516A}"/>
                  </a:ext>
                </a:extLst>
              </p:cNvPr>
              <p:cNvSpPr/>
              <p:nvPr/>
            </p:nvSpPr>
            <p:spPr>
              <a:xfrm>
                <a:off x="2464837" y="1676401"/>
                <a:ext cx="4621763" cy="4572000"/>
              </a:xfrm>
              <a:prstGeom prst="ellipse">
                <a:avLst/>
              </a:prstGeom>
              <a:solidFill>
                <a:schemeClr val="bg1"/>
              </a:solid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3289818" y="2514600"/>
                <a:ext cx="2806183" cy="2926119"/>
              </a:xfrm>
              <a:prstGeom prst="ellipse">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3BD258D7-05D3-43F6-BDB1-5B631BA2A74E}"/>
                  </a:ext>
                </a:extLst>
              </p:cNvPr>
              <p:cNvSpPr/>
              <p:nvPr/>
            </p:nvSpPr>
            <p:spPr>
              <a:xfrm>
                <a:off x="3429001" y="2667000"/>
                <a:ext cx="2514600" cy="2590800"/>
              </a:xfrm>
              <a:prstGeom prst="ellipse">
                <a:avLst/>
              </a:prstGeom>
              <a:solidFill>
                <a:schemeClr val="tx2"/>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grpSp>
        <p:pic>
          <p:nvPicPr>
            <p:cNvPr id="14" name="Picture 13">
              <a:extLst>
                <a:ext uri="{FF2B5EF4-FFF2-40B4-BE49-F238E27FC236}">
                  <a16:creationId xmlns:a16="http://schemas.microsoft.com/office/drawing/2014/main" xmlns="" id="{27CCC8DF-C891-43F7-87F4-F986C65CD1E8}"/>
                </a:ext>
              </a:extLst>
            </p:cNvPr>
            <p:cNvPicPr>
              <a:picLocks noChangeAspect="1"/>
            </p:cNvPicPr>
            <p:nvPr/>
          </p:nvPicPr>
          <p:blipFill>
            <a:blip r:embed="rId3"/>
            <a:stretch>
              <a:fillRect/>
            </a:stretch>
          </p:blipFill>
          <p:spPr>
            <a:xfrm>
              <a:off x="4074247" y="1644650"/>
              <a:ext cx="638095" cy="666667"/>
            </a:xfrm>
            <a:prstGeom prst="rect">
              <a:avLst/>
            </a:prstGeom>
          </p:spPr>
        </p:pic>
        <p:pic>
          <p:nvPicPr>
            <p:cNvPr id="15" name="Picture 14">
              <a:extLst>
                <a:ext uri="{FF2B5EF4-FFF2-40B4-BE49-F238E27FC236}">
                  <a16:creationId xmlns:a16="http://schemas.microsoft.com/office/drawing/2014/main" xmlns="" id="{1DDACFC2-14C7-4DCF-8C5E-9D4B6B85AE20}"/>
                </a:ext>
              </a:extLst>
            </p:cNvPr>
            <p:cNvPicPr>
              <a:picLocks noChangeAspect="1"/>
            </p:cNvPicPr>
            <p:nvPr/>
          </p:nvPicPr>
          <p:blipFill>
            <a:blip r:embed="rId4"/>
            <a:stretch>
              <a:fillRect/>
            </a:stretch>
          </p:blipFill>
          <p:spPr>
            <a:xfrm>
              <a:off x="6148428" y="3690169"/>
              <a:ext cx="657143" cy="647619"/>
            </a:xfrm>
            <a:prstGeom prst="rect">
              <a:avLst/>
            </a:prstGeom>
          </p:spPr>
        </p:pic>
        <p:pic>
          <p:nvPicPr>
            <p:cNvPr id="18" name="Picture 17">
              <a:extLst>
                <a:ext uri="{FF2B5EF4-FFF2-40B4-BE49-F238E27FC236}">
                  <a16:creationId xmlns:a16="http://schemas.microsoft.com/office/drawing/2014/main" xmlns="" id="{151BB465-79E3-4140-9AB1-226869B30124}"/>
                </a:ext>
              </a:extLst>
            </p:cNvPr>
            <p:cNvPicPr>
              <a:picLocks noChangeAspect="1"/>
            </p:cNvPicPr>
            <p:nvPr/>
          </p:nvPicPr>
          <p:blipFill>
            <a:blip r:embed="rId5"/>
            <a:stretch>
              <a:fillRect/>
            </a:stretch>
          </p:blipFill>
          <p:spPr>
            <a:xfrm>
              <a:off x="4137584" y="5767256"/>
              <a:ext cx="666667" cy="666667"/>
            </a:xfrm>
            <a:prstGeom prst="rect">
              <a:avLst/>
            </a:prstGeom>
          </p:spPr>
        </p:pic>
        <p:pic>
          <p:nvPicPr>
            <p:cNvPr id="20" name="Picture 19">
              <a:extLst>
                <a:ext uri="{FF2B5EF4-FFF2-40B4-BE49-F238E27FC236}">
                  <a16:creationId xmlns:a16="http://schemas.microsoft.com/office/drawing/2014/main" xmlns="" id="{E69756D2-1738-4BD2-8E80-3858BC00A376}"/>
                </a:ext>
              </a:extLst>
            </p:cNvPr>
            <p:cNvPicPr>
              <a:picLocks noChangeAspect="1"/>
            </p:cNvPicPr>
            <p:nvPr/>
          </p:nvPicPr>
          <p:blipFill>
            <a:blip r:embed="rId6"/>
            <a:stretch>
              <a:fillRect/>
            </a:stretch>
          </p:blipFill>
          <p:spPr>
            <a:xfrm>
              <a:off x="2185767" y="3690168"/>
              <a:ext cx="666667" cy="647619"/>
            </a:xfrm>
            <a:prstGeom prst="rect">
              <a:avLst/>
            </a:prstGeom>
          </p:spPr>
        </p:pic>
      </p:grpSp>
      <p:sp>
        <p:nvSpPr>
          <p:cNvPr id="11" name="Rectangle: Rounded Corners 10">
            <a:extLst>
              <a:ext uri="{FF2B5EF4-FFF2-40B4-BE49-F238E27FC236}">
                <a16:creationId xmlns:a16="http://schemas.microsoft.com/office/drawing/2014/main" xmlns="" id="{4A14317D-6D06-4501-8E3E-D549CE6C01B2}"/>
              </a:ext>
            </a:extLst>
          </p:cNvPr>
          <p:cNvSpPr/>
          <p:nvPr/>
        </p:nvSpPr>
        <p:spPr>
          <a:xfrm>
            <a:off x="3583031" y="1981200"/>
            <a:ext cx="5408569" cy="3538323"/>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C51F18-6702-4EC7-A5F2-6011C42D637B}"/>
              </a:ext>
            </a:extLst>
          </p:cNvPr>
          <p:cNvPicPr>
            <a:picLocks noChangeAspect="1"/>
          </p:cNvPicPr>
          <p:nvPr/>
        </p:nvPicPr>
        <p:blipFill>
          <a:blip r:embed="rId7"/>
          <a:stretch>
            <a:fillRect/>
          </a:stretch>
        </p:blipFill>
        <p:spPr>
          <a:xfrm>
            <a:off x="3256882" y="3503865"/>
            <a:ext cx="490424" cy="478462"/>
          </a:xfrm>
          <a:prstGeom prst="rect">
            <a:avLst/>
          </a:prstGeom>
        </p:spPr>
      </p:pic>
      <p:pic>
        <p:nvPicPr>
          <p:cNvPr id="13" name="Picture 12">
            <a:extLst>
              <a:ext uri="{FF2B5EF4-FFF2-40B4-BE49-F238E27FC236}">
                <a16:creationId xmlns:a16="http://schemas.microsoft.com/office/drawing/2014/main" xmlns="" id="{2A2273E1-95A1-4AEF-8EEC-14287F4F8311}"/>
              </a:ext>
            </a:extLst>
          </p:cNvPr>
          <p:cNvPicPr>
            <a:picLocks noChangeAspect="1"/>
          </p:cNvPicPr>
          <p:nvPr/>
        </p:nvPicPr>
        <p:blipFill>
          <a:blip r:embed="rId8"/>
          <a:stretch>
            <a:fillRect/>
          </a:stretch>
        </p:blipFill>
        <p:spPr>
          <a:xfrm>
            <a:off x="4863724" y="2855612"/>
            <a:ext cx="2828571" cy="904762"/>
          </a:xfrm>
          <a:prstGeom prst="rect">
            <a:avLst/>
          </a:prstGeom>
        </p:spPr>
      </p:pic>
      <p:sp>
        <p:nvSpPr>
          <p:cNvPr id="19" name="TextBox 18">
            <a:extLst>
              <a:ext uri="{FF2B5EF4-FFF2-40B4-BE49-F238E27FC236}">
                <a16:creationId xmlns:a16="http://schemas.microsoft.com/office/drawing/2014/main" xmlns="" id="{9DA13E39-9649-4849-B682-75C87F9BDD99}"/>
              </a:ext>
            </a:extLst>
          </p:cNvPr>
          <p:cNvSpPr txBox="1"/>
          <p:nvPr/>
        </p:nvSpPr>
        <p:spPr>
          <a:xfrm>
            <a:off x="5181600" y="2133600"/>
            <a:ext cx="2438400" cy="523220"/>
          </a:xfrm>
          <a:prstGeom prst="rect">
            <a:avLst/>
          </a:prstGeom>
          <a:noFill/>
        </p:spPr>
        <p:txBody>
          <a:bodyPr wrap="square" rtlCol="0">
            <a:spAutoFit/>
          </a:bodyPr>
          <a:lstStyle/>
          <a:p>
            <a:pPr algn="ctr"/>
            <a:r>
              <a:rPr lang="en-US" sz="2800" b="1" dirty="0"/>
              <a:t>Test objectives</a:t>
            </a:r>
          </a:p>
        </p:txBody>
      </p:sp>
      <p:sp>
        <p:nvSpPr>
          <p:cNvPr id="25" name="TextBox 24">
            <a:extLst>
              <a:ext uri="{FF2B5EF4-FFF2-40B4-BE49-F238E27FC236}">
                <a16:creationId xmlns:a16="http://schemas.microsoft.com/office/drawing/2014/main" xmlns="" id="{24FF6EBC-729F-41A1-A98A-4A51F7B83868}"/>
              </a:ext>
            </a:extLst>
          </p:cNvPr>
          <p:cNvSpPr txBox="1"/>
          <p:nvPr/>
        </p:nvSpPr>
        <p:spPr>
          <a:xfrm>
            <a:off x="3747306" y="4191000"/>
            <a:ext cx="5091894" cy="1200329"/>
          </a:xfrm>
          <a:prstGeom prst="rect">
            <a:avLst/>
          </a:prstGeom>
          <a:noFill/>
        </p:spPr>
        <p:txBody>
          <a:bodyPr wrap="square" rtlCol="0">
            <a:spAutoFit/>
          </a:bodyPr>
          <a:lstStyle/>
          <a:p>
            <a:r>
              <a:rPr lang="en-US" sz="2400" dirty="0"/>
              <a:t>Ensure screen in system same as designed screens, which are approved by customer</a:t>
            </a:r>
          </a:p>
        </p:txBody>
      </p:sp>
    </p:spTree>
    <p:extLst>
      <p:ext uri="{BB962C8B-B14F-4D97-AF65-F5344CB8AC3E}">
        <p14:creationId xmlns:p14="http://schemas.microsoft.com/office/powerpoint/2010/main" val="2240060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grpSp>
        <p:nvGrpSpPr>
          <p:cNvPr id="3" name="Group 2">
            <a:extLst>
              <a:ext uri="{FF2B5EF4-FFF2-40B4-BE49-F238E27FC236}">
                <a16:creationId xmlns:a16="http://schemas.microsoft.com/office/drawing/2014/main" xmlns="" id="{918B0C64-E1DA-4291-A238-3437D21428C3}"/>
              </a:ext>
            </a:extLst>
          </p:cNvPr>
          <p:cNvGrpSpPr/>
          <p:nvPr/>
        </p:nvGrpSpPr>
        <p:grpSpPr>
          <a:xfrm>
            <a:off x="381000" y="1981200"/>
            <a:ext cx="3352800" cy="3538323"/>
            <a:chOff x="2185767" y="1644650"/>
            <a:chExt cx="4619804" cy="4789273"/>
          </a:xfrm>
        </p:grpSpPr>
        <p:grpSp>
          <p:nvGrpSpPr>
            <p:cNvPr id="10" name="Group 9">
              <a:extLst>
                <a:ext uri="{FF2B5EF4-FFF2-40B4-BE49-F238E27FC236}">
                  <a16:creationId xmlns:a16="http://schemas.microsoft.com/office/drawing/2014/main" xmlns="" id="{339F2368-8DB3-492E-95B7-D1BC4F8B1F0F}"/>
                </a:ext>
              </a:extLst>
            </p:cNvPr>
            <p:cNvGrpSpPr/>
            <p:nvPr/>
          </p:nvGrpSpPr>
          <p:grpSpPr>
            <a:xfrm>
              <a:off x="2464837" y="1981201"/>
              <a:ext cx="4012163" cy="4038600"/>
              <a:chOff x="2464837" y="1676401"/>
              <a:chExt cx="4621763" cy="4572000"/>
            </a:xfrm>
          </p:grpSpPr>
          <p:sp>
            <p:nvSpPr>
              <p:cNvPr id="16" name="Oval 15">
                <a:extLst>
                  <a:ext uri="{FF2B5EF4-FFF2-40B4-BE49-F238E27FC236}">
                    <a16:creationId xmlns:a16="http://schemas.microsoft.com/office/drawing/2014/main" xmlns="" id="{7F3FF1F8-BC0E-491B-B065-161202E6516A}"/>
                  </a:ext>
                </a:extLst>
              </p:cNvPr>
              <p:cNvSpPr/>
              <p:nvPr/>
            </p:nvSpPr>
            <p:spPr>
              <a:xfrm>
                <a:off x="2464837" y="1676401"/>
                <a:ext cx="4621763" cy="4572000"/>
              </a:xfrm>
              <a:prstGeom prst="ellipse">
                <a:avLst/>
              </a:prstGeom>
              <a:solidFill>
                <a:schemeClr val="bg1"/>
              </a:solid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3289818" y="2514600"/>
                <a:ext cx="2806183" cy="2926119"/>
              </a:xfrm>
              <a:prstGeom prst="ellipse">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3BD258D7-05D3-43F6-BDB1-5B631BA2A74E}"/>
                  </a:ext>
                </a:extLst>
              </p:cNvPr>
              <p:cNvSpPr/>
              <p:nvPr/>
            </p:nvSpPr>
            <p:spPr>
              <a:xfrm>
                <a:off x="3429001" y="2667000"/>
                <a:ext cx="2514600" cy="2590800"/>
              </a:xfrm>
              <a:prstGeom prst="ellipse">
                <a:avLst/>
              </a:prstGeom>
              <a:solidFill>
                <a:schemeClr val="tx2"/>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grpSp>
        <p:pic>
          <p:nvPicPr>
            <p:cNvPr id="14" name="Picture 13">
              <a:extLst>
                <a:ext uri="{FF2B5EF4-FFF2-40B4-BE49-F238E27FC236}">
                  <a16:creationId xmlns:a16="http://schemas.microsoft.com/office/drawing/2014/main" xmlns="" id="{27CCC8DF-C891-43F7-87F4-F986C65CD1E8}"/>
                </a:ext>
              </a:extLst>
            </p:cNvPr>
            <p:cNvPicPr>
              <a:picLocks noChangeAspect="1"/>
            </p:cNvPicPr>
            <p:nvPr/>
          </p:nvPicPr>
          <p:blipFill>
            <a:blip r:embed="rId3"/>
            <a:stretch>
              <a:fillRect/>
            </a:stretch>
          </p:blipFill>
          <p:spPr>
            <a:xfrm>
              <a:off x="4074247" y="1644650"/>
              <a:ext cx="638095" cy="666667"/>
            </a:xfrm>
            <a:prstGeom prst="rect">
              <a:avLst/>
            </a:prstGeom>
          </p:spPr>
        </p:pic>
        <p:pic>
          <p:nvPicPr>
            <p:cNvPr id="15" name="Picture 14">
              <a:extLst>
                <a:ext uri="{FF2B5EF4-FFF2-40B4-BE49-F238E27FC236}">
                  <a16:creationId xmlns:a16="http://schemas.microsoft.com/office/drawing/2014/main" xmlns="" id="{1DDACFC2-14C7-4DCF-8C5E-9D4B6B85AE20}"/>
                </a:ext>
              </a:extLst>
            </p:cNvPr>
            <p:cNvPicPr>
              <a:picLocks noChangeAspect="1"/>
            </p:cNvPicPr>
            <p:nvPr/>
          </p:nvPicPr>
          <p:blipFill>
            <a:blip r:embed="rId4"/>
            <a:stretch>
              <a:fillRect/>
            </a:stretch>
          </p:blipFill>
          <p:spPr>
            <a:xfrm>
              <a:off x="6148428" y="3690169"/>
              <a:ext cx="657143" cy="647619"/>
            </a:xfrm>
            <a:prstGeom prst="rect">
              <a:avLst/>
            </a:prstGeom>
          </p:spPr>
        </p:pic>
        <p:pic>
          <p:nvPicPr>
            <p:cNvPr id="18" name="Picture 17">
              <a:extLst>
                <a:ext uri="{FF2B5EF4-FFF2-40B4-BE49-F238E27FC236}">
                  <a16:creationId xmlns:a16="http://schemas.microsoft.com/office/drawing/2014/main" xmlns="" id="{151BB465-79E3-4140-9AB1-226869B30124}"/>
                </a:ext>
              </a:extLst>
            </p:cNvPr>
            <p:cNvPicPr>
              <a:picLocks noChangeAspect="1"/>
            </p:cNvPicPr>
            <p:nvPr/>
          </p:nvPicPr>
          <p:blipFill>
            <a:blip r:embed="rId5"/>
            <a:stretch>
              <a:fillRect/>
            </a:stretch>
          </p:blipFill>
          <p:spPr>
            <a:xfrm>
              <a:off x="4137584" y="5767256"/>
              <a:ext cx="666667" cy="666667"/>
            </a:xfrm>
            <a:prstGeom prst="rect">
              <a:avLst/>
            </a:prstGeom>
          </p:spPr>
        </p:pic>
        <p:pic>
          <p:nvPicPr>
            <p:cNvPr id="20" name="Picture 19">
              <a:extLst>
                <a:ext uri="{FF2B5EF4-FFF2-40B4-BE49-F238E27FC236}">
                  <a16:creationId xmlns:a16="http://schemas.microsoft.com/office/drawing/2014/main" xmlns="" id="{E69756D2-1738-4BD2-8E80-3858BC00A376}"/>
                </a:ext>
              </a:extLst>
            </p:cNvPr>
            <p:cNvPicPr>
              <a:picLocks noChangeAspect="1"/>
            </p:cNvPicPr>
            <p:nvPr/>
          </p:nvPicPr>
          <p:blipFill>
            <a:blip r:embed="rId6"/>
            <a:stretch>
              <a:fillRect/>
            </a:stretch>
          </p:blipFill>
          <p:spPr>
            <a:xfrm>
              <a:off x="2185767" y="3690168"/>
              <a:ext cx="666667" cy="647619"/>
            </a:xfrm>
            <a:prstGeom prst="rect">
              <a:avLst/>
            </a:prstGeom>
          </p:spPr>
        </p:pic>
      </p:grpSp>
      <p:sp>
        <p:nvSpPr>
          <p:cNvPr id="11" name="Rectangle: Rounded Corners 10">
            <a:extLst>
              <a:ext uri="{FF2B5EF4-FFF2-40B4-BE49-F238E27FC236}">
                <a16:creationId xmlns:a16="http://schemas.microsoft.com/office/drawing/2014/main" xmlns="" id="{4A14317D-6D06-4501-8E3E-D549CE6C01B2}"/>
              </a:ext>
            </a:extLst>
          </p:cNvPr>
          <p:cNvSpPr/>
          <p:nvPr/>
        </p:nvSpPr>
        <p:spPr>
          <a:xfrm>
            <a:off x="3583031" y="1981200"/>
            <a:ext cx="5408569" cy="3538323"/>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C51F18-6702-4EC7-A5F2-6011C42D637B}"/>
              </a:ext>
            </a:extLst>
          </p:cNvPr>
          <p:cNvPicPr>
            <a:picLocks noChangeAspect="1"/>
          </p:cNvPicPr>
          <p:nvPr/>
        </p:nvPicPr>
        <p:blipFill>
          <a:blip r:embed="rId7"/>
          <a:stretch>
            <a:fillRect/>
          </a:stretch>
        </p:blipFill>
        <p:spPr>
          <a:xfrm>
            <a:off x="3256882" y="3503865"/>
            <a:ext cx="490424" cy="478462"/>
          </a:xfrm>
          <a:prstGeom prst="rect">
            <a:avLst/>
          </a:prstGeom>
        </p:spPr>
      </p:pic>
      <p:sp>
        <p:nvSpPr>
          <p:cNvPr id="19" name="TextBox 18">
            <a:extLst>
              <a:ext uri="{FF2B5EF4-FFF2-40B4-BE49-F238E27FC236}">
                <a16:creationId xmlns:a16="http://schemas.microsoft.com/office/drawing/2014/main" xmlns="" id="{9DA13E39-9649-4849-B682-75C87F9BDD99}"/>
              </a:ext>
            </a:extLst>
          </p:cNvPr>
          <p:cNvSpPr txBox="1"/>
          <p:nvPr/>
        </p:nvSpPr>
        <p:spPr>
          <a:xfrm>
            <a:off x="5181600" y="2133600"/>
            <a:ext cx="2438400" cy="523220"/>
          </a:xfrm>
          <a:prstGeom prst="rect">
            <a:avLst/>
          </a:prstGeom>
          <a:noFill/>
        </p:spPr>
        <p:txBody>
          <a:bodyPr wrap="square" rtlCol="0">
            <a:spAutoFit/>
          </a:bodyPr>
          <a:lstStyle/>
          <a:p>
            <a:pPr algn="ctr"/>
            <a:r>
              <a:rPr lang="en-US" sz="2800" b="1" dirty="0"/>
              <a:t>Technique</a:t>
            </a:r>
          </a:p>
        </p:txBody>
      </p:sp>
      <p:sp>
        <p:nvSpPr>
          <p:cNvPr id="25" name="TextBox 24">
            <a:extLst>
              <a:ext uri="{FF2B5EF4-FFF2-40B4-BE49-F238E27FC236}">
                <a16:creationId xmlns:a16="http://schemas.microsoft.com/office/drawing/2014/main" xmlns="" id="{24FF6EBC-729F-41A1-A98A-4A51F7B83868}"/>
              </a:ext>
            </a:extLst>
          </p:cNvPr>
          <p:cNvSpPr txBox="1"/>
          <p:nvPr/>
        </p:nvSpPr>
        <p:spPr>
          <a:xfrm>
            <a:off x="3747306" y="4038600"/>
            <a:ext cx="1434294" cy="1323439"/>
          </a:xfrm>
          <a:prstGeom prst="rect">
            <a:avLst/>
          </a:prstGeom>
          <a:noFill/>
        </p:spPr>
        <p:txBody>
          <a:bodyPr wrap="square" rtlCol="0">
            <a:spAutoFit/>
          </a:bodyPr>
          <a:lstStyle/>
          <a:p>
            <a:r>
              <a:rPr lang="en-US" sz="1600" b="1" dirty="0"/>
              <a:t>Interface</a:t>
            </a:r>
          </a:p>
          <a:p>
            <a:r>
              <a:rPr lang="en-US" sz="1600" dirty="0"/>
              <a:t>Size, position, menu, look and feel field alignment</a:t>
            </a:r>
          </a:p>
        </p:txBody>
      </p:sp>
      <p:pic>
        <p:nvPicPr>
          <p:cNvPr id="8" name="Picture 7">
            <a:extLst>
              <a:ext uri="{FF2B5EF4-FFF2-40B4-BE49-F238E27FC236}">
                <a16:creationId xmlns:a16="http://schemas.microsoft.com/office/drawing/2014/main" xmlns="" id="{F2F1F797-563A-4DA8-9895-039D6A181059}"/>
              </a:ext>
            </a:extLst>
          </p:cNvPr>
          <p:cNvPicPr>
            <a:picLocks noChangeAspect="1"/>
          </p:cNvPicPr>
          <p:nvPr/>
        </p:nvPicPr>
        <p:blipFill>
          <a:blip r:embed="rId8"/>
          <a:stretch>
            <a:fillRect/>
          </a:stretch>
        </p:blipFill>
        <p:spPr>
          <a:xfrm>
            <a:off x="3257421" y="3483239"/>
            <a:ext cx="564068" cy="524714"/>
          </a:xfrm>
          <a:prstGeom prst="rect">
            <a:avLst/>
          </a:prstGeom>
        </p:spPr>
      </p:pic>
      <p:sp>
        <p:nvSpPr>
          <p:cNvPr id="21" name="TextBox 20">
            <a:extLst>
              <a:ext uri="{FF2B5EF4-FFF2-40B4-BE49-F238E27FC236}">
                <a16:creationId xmlns:a16="http://schemas.microsoft.com/office/drawing/2014/main" xmlns="" id="{2B5A30F1-62F3-4A00-9BE7-FF2F895C0714}"/>
              </a:ext>
            </a:extLst>
          </p:cNvPr>
          <p:cNvSpPr txBox="1"/>
          <p:nvPr/>
        </p:nvSpPr>
        <p:spPr>
          <a:xfrm>
            <a:off x="3821489" y="2743200"/>
            <a:ext cx="5017711" cy="400110"/>
          </a:xfrm>
          <a:prstGeom prst="rect">
            <a:avLst/>
          </a:prstGeom>
          <a:noFill/>
        </p:spPr>
        <p:txBody>
          <a:bodyPr wrap="square" rtlCol="0">
            <a:spAutoFit/>
          </a:bodyPr>
          <a:lstStyle/>
          <a:p>
            <a:r>
              <a:rPr lang="en-US" sz="2000" dirty="0"/>
              <a:t>Access to each screen and verify the following:</a:t>
            </a:r>
          </a:p>
        </p:txBody>
      </p:sp>
      <p:pic>
        <p:nvPicPr>
          <p:cNvPr id="22" name="Picture 21">
            <a:extLst>
              <a:ext uri="{FF2B5EF4-FFF2-40B4-BE49-F238E27FC236}">
                <a16:creationId xmlns:a16="http://schemas.microsoft.com/office/drawing/2014/main" xmlns="" id="{B8F0B976-0451-46DD-8474-6373C6CF3E78}"/>
              </a:ext>
            </a:extLst>
          </p:cNvPr>
          <p:cNvPicPr>
            <a:picLocks noChangeAspect="1"/>
          </p:cNvPicPr>
          <p:nvPr/>
        </p:nvPicPr>
        <p:blipFill>
          <a:blip r:embed="rId9"/>
          <a:stretch>
            <a:fillRect/>
          </a:stretch>
        </p:blipFill>
        <p:spPr>
          <a:xfrm>
            <a:off x="3856821" y="3294721"/>
            <a:ext cx="1123810" cy="761905"/>
          </a:xfrm>
          <a:prstGeom prst="rect">
            <a:avLst/>
          </a:prstGeom>
        </p:spPr>
      </p:pic>
      <p:pic>
        <p:nvPicPr>
          <p:cNvPr id="23" name="Picture 22">
            <a:extLst>
              <a:ext uri="{FF2B5EF4-FFF2-40B4-BE49-F238E27FC236}">
                <a16:creationId xmlns:a16="http://schemas.microsoft.com/office/drawing/2014/main" xmlns="" id="{44A4B8CC-284B-422E-A384-3E3E1ACE2244}"/>
              </a:ext>
            </a:extLst>
          </p:cNvPr>
          <p:cNvPicPr>
            <a:picLocks noChangeAspect="1"/>
          </p:cNvPicPr>
          <p:nvPr/>
        </p:nvPicPr>
        <p:blipFill>
          <a:blip r:embed="rId10"/>
          <a:stretch>
            <a:fillRect/>
          </a:stretch>
        </p:blipFill>
        <p:spPr>
          <a:xfrm>
            <a:off x="5656328" y="3328054"/>
            <a:ext cx="1180952" cy="695238"/>
          </a:xfrm>
          <a:prstGeom prst="rect">
            <a:avLst/>
          </a:prstGeom>
        </p:spPr>
      </p:pic>
      <p:pic>
        <p:nvPicPr>
          <p:cNvPr id="24" name="Picture 23">
            <a:extLst>
              <a:ext uri="{FF2B5EF4-FFF2-40B4-BE49-F238E27FC236}">
                <a16:creationId xmlns:a16="http://schemas.microsoft.com/office/drawing/2014/main" xmlns="" id="{B3A2B9BE-E27F-4A64-8FE0-97A89B7DA49D}"/>
              </a:ext>
            </a:extLst>
          </p:cNvPr>
          <p:cNvPicPr>
            <a:picLocks noChangeAspect="1"/>
          </p:cNvPicPr>
          <p:nvPr/>
        </p:nvPicPr>
        <p:blipFill>
          <a:blip r:embed="rId11"/>
          <a:stretch>
            <a:fillRect/>
          </a:stretch>
        </p:blipFill>
        <p:spPr>
          <a:xfrm>
            <a:off x="7620000" y="3331416"/>
            <a:ext cx="752381" cy="666667"/>
          </a:xfrm>
          <a:prstGeom prst="rect">
            <a:avLst/>
          </a:prstGeom>
        </p:spPr>
      </p:pic>
      <p:sp>
        <p:nvSpPr>
          <p:cNvPr id="26" name="TextBox 25">
            <a:extLst>
              <a:ext uri="{FF2B5EF4-FFF2-40B4-BE49-F238E27FC236}">
                <a16:creationId xmlns:a16="http://schemas.microsoft.com/office/drawing/2014/main" xmlns="" id="{44A6689D-4FC3-4EF8-88A2-7DA1F175014A}"/>
              </a:ext>
            </a:extLst>
          </p:cNvPr>
          <p:cNvSpPr txBox="1"/>
          <p:nvPr/>
        </p:nvSpPr>
        <p:spPr>
          <a:xfrm>
            <a:off x="5423706" y="4038600"/>
            <a:ext cx="1434294" cy="1323439"/>
          </a:xfrm>
          <a:prstGeom prst="rect">
            <a:avLst/>
          </a:prstGeom>
          <a:noFill/>
        </p:spPr>
        <p:txBody>
          <a:bodyPr wrap="square" rtlCol="0">
            <a:spAutoFit/>
          </a:bodyPr>
          <a:lstStyle/>
          <a:p>
            <a:r>
              <a:rPr lang="en-US" sz="1600" b="1" dirty="0"/>
              <a:t>Objects</a:t>
            </a:r>
          </a:p>
          <a:p>
            <a:r>
              <a:rPr lang="en-US" sz="1600" dirty="0"/>
              <a:t>Buttons, check box, text box, links, combo box</a:t>
            </a:r>
          </a:p>
        </p:txBody>
      </p:sp>
      <p:sp>
        <p:nvSpPr>
          <p:cNvPr id="27" name="TextBox 26">
            <a:extLst>
              <a:ext uri="{FF2B5EF4-FFF2-40B4-BE49-F238E27FC236}">
                <a16:creationId xmlns:a16="http://schemas.microsoft.com/office/drawing/2014/main" xmlns="" id="{60584DA1-2665-496F-9896-52DD6D2E1051}"/>
              </a:ext>
            </a:extLst>
          </p:cNvPr>
          <p:cNvSpPr txBox="1"/>
          <p:nvPr/>
        </p:nvSpPr>
        <p:spPr>
          <a:xfrm>
            <a:off x="7328706" y="4038600"/>
            <a:ext cx="1662894" cy="1323439"/>
          </a:xfrm>
          <a:prstGeom prst="rect">
            <a:avLst/>
          </a:prstGeom>
          <a:noFill/>
        </p:spPr>
        <p:txBody>
          <a:bodyPr wrap="square" rtlCol="0">
            <a:spAutoFit/>
          </a:bodyPr>
          <a:lstStyle/>
          <a:p>
            <a:r>
              <a:rPr lang="en-US" sz="1600" b="1" dirty="0"/>
              <a:t>Access method</a:t>
            </a:r>
          </a:p>
          <a:p>
            <a:r>
              <a:rPr lang="en-US" sz="1600" dirty="0"/>
              <a:t>Hot key, mouse, movements, accelerator key, tool tip</a:t>
            </a:r>
          </a:p>
        </p:txBody>
      </p:sp>
    </p:spTree>
    <p:extLst>
      <p:ext uri="{BB962C8B-B14F-4D97-AF65-F5344CB8AC3E}">
        <p14:creationId xmlns:p14="http://schemas.microsoft.com/office/powerpoint/2010/main" val="24856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grpSp>
        <p:nvGrpSpPr>
          <p:cNvPr id="3" name="Group 2">
            <a:extLst>
              <a:ext uri="{FF2B5EF4-FFF2-40B4-BE49-F238E27FC236}">
                <a16:creationId xmlns:a16="http://schemas.microsoft.com/office/drawing/2014/main" xmlns="" id="{918B0C64-E1DA-4291-A238-3437D21428C3}"/>
              </a:ext>
            </a:extLst>
          </p:cNvPr>
          <p:cNvGrpSpPr/>
          <p:nvPr/>
        </p:nvGrpSpPr>
        <p:grpSpPr>
          <a:xfrm>
            <a:off x="381000" y="1981200"/>
            <a:ext cx="3352800" cy="3538323"/>
            <a:chOff x="2185767" y="1644650"/>
            <a:chExt cx="4619804" cy="4789273"/>
          </a:xfrm>
        </p:grpSpPr>
        <p:grpSp>
          <p:nvGrpSpPr>
            <p:cNvPr id="10" name="Group 9">
              <a:extLst>
                <a:ext uri="{FF2B5EF4-FFF2-40B4-BE49-F238E27FC236}">
                  <a16:creationId xmlns:a16="http://schemas.microsoft.com/office/drawing/2014/main" xmlns="" id="{339F2368-8DB3-492E-95B7-D1BC4F8B1F0F}"/>
                </a:ext>
              </a:extLst>
            </p:cNvPr>
            <p:cNvGrpSpPr/>
            <p:nvPr/>
          </p:nvGrpSpPr>
          <p:grpSpPr>
            <a:xfrm>
              <a:off x="2464837" y="1981201"/>
              <a:ext cx="4012163" cy="4038600"/>
              <a:chOff x="2464837" y="1676401"/>
              <a:chExt cx="4621763" cy="4572000"/>
            </a:xfrm>
          </p:grpSpPr>
          <p:sp>
            <p:nvSpPr>
              <p:cNvPr id="16" name="Oval 15">
                <a:extLst>
                  <a:ext uri="{FF2B5EF4-FFF2-40B4-BE49-F238E27FC236}">
                    <a16:creationId xmlns:a16="http://schemas.microsoft.com/office/drawing/2014/main" xmlns="" id="{7F3FF1F8-BC0E-491B-B065-161202E6516A}"/>
                  </a:ext>
                </a:extLst>
              </p:cNvPr>
              <p:cNvSpPr/>
              <p:nvPr/>
            </p:nvSpPr>
            <p:spPr>
              <a:xfrm>
                <a:off x="2464837" y="1676401"/>
                <a:ext cx="4621763" cy="4572000"/>
              </a:xfrm>
              <a:prstGeom prst="ellipse">
                <a:avLst/>
              </a:prstGeom>
              <a:solidFill>
                <a:schemeClr val="bg1"/>
              </a:solid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3289818" y="2514600"/>
                <a:ext cx="2806183" cy="2926119"/>
              </a:xfrm>
              <a:prstGeom prst="ellipse">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3BD258D7-05D3-43F6-BDB1-5B631BA2A74E}"/>
                  </a:ext>
                </a:extLst>
              </p:cNvPr>
              <p:cNvSpPr/>
              <p:nvPr/>
            </p:nvSpPr>
            <p:spPr>
              <a:xfrm>
                <a:off x="3429001" y="2667000"/>
                <a:ext cx="2514600" cy="2590800"/>
              </a:xfrm>
              <a:prstGeom prst="ellipse">
                <a:avLst/>
              </a:prstGeom>
              <a:solidFill>
                <a:schemeClr val="tx2"/>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grpSp>
        <p:pic>
          <p:nvPicPr>
            <p:cNvPr id="14" name="Picture 13">
              <a:extLst>
                <a:ext uri="{FF2B5EF4-FFF2-40B4-BE49-F238E27FC236}">
                  <a16:creationId xmlns:a16="http://schemas.microsoft.com/office/drawing/2014/main" xmlns="" id="{27CCC8DF-C891-43F7-87F4-F986C65CD1E8}"/>
                </a:ext>
              </a:extLst>
            </p:cNvPr>
            <p:cNvPicPr>
              <a:picLocks noChangeAspect="1"/>
            </p:cNvPicPr>
            <p:nvPr/>
          </p:nvPicPr>
          <p:blipFill>
            <a:blip r:embed="rId3"/>
            <a:stretch>
              <a:fillRect/>
            </a:stretch>
          </p:blipFill>
          <p:spPr>
            <a:xfrm>
              <a:off x="4074247" y="1644650"/>
              <a:ext cx="638095" cy="666667"/>
            </a:xfrm>
            <a:prstGeom prst="rect">
              <a:avLst/>
            </a:prstGeom>
          </p:spPr>
        </p:pic>
        <p:pic>
          <p:nvPicPr>
            <p:cNvPr id="15" name="Picture 14">
              <a:extLst>
                <a:ext uri="{FF2B5EF4-FFF2-40B4-BE49-F238E27FC236}">
                  <a16:creationId xmlns:a16="http://schemas.microsoft.com/office/drawing/2014/main" xmlns="" id="{1DDACFC2-14C7-4DCF-8C5E-9D4B6B85AE20}"/>
                </a:ext>
              </a:extLst>
            </p:cNvPr>
            <p:cNvPicPr>
              <a:picLocks noChangeAspect="1"/>
            </p:cNvPicPr>
            <p:nvPr/>
          </p:nvPicPr>
          <p:blipFill>
            <a:blip r:embed="rId4"/>
            <a:stretch>
              <a:fillRect/>
            </a:stretch>
          </p:blipFill>
          <p:spPr>
            <a:xfrm>
              <a:off x="6148428" y="3690169"/>
              <a:ext cx="657143" cy="647619"/>
            </a:xfrm>
            <a:prstGeom prst="rect">
              <a:avLst/>
            </a:prstGeom>
          </p:spPr>
        </p:pic>
        <p:pic>
          <p:nvPicPr>
            <p:cNvPr id="18" name="Picture 17">
              <a:extLst>
                <a:ext uri="{FF2B5EF4-FFF2-40B4-BE49-F238E27FC236}">
                  <a16:creationId xmlns:a16="http://schemas.microsoft.com/office/drawing/2014/main" xmlns="" id="{151BB465-79E3-4140-9AB1-226869B30124}"/>
                </a:ext>
              </a:extLst>
            </p:cNvPr>
            <p:cNvPicPr>
              <a:picLocks noChangeAspect="1"/>
            </p:cNvPicPr>
            <p:nvPr/>
          </p:nvPicPr>
          <p:blipFill>
            <a:blip r:embed="rId5"/>
            <a:stretch>
              <a:fillRect/>
            </a:stretch>
          </p:blipFill>
          <p:spPr>
            <a:xfrm>
              <a:off x="4137584" y="5767256"/>
              <a:ext cx="666667" cy="666667"/>
            </a:xfrm>
            <a:prstGeom prst="rect">
              <a:avLst/>
            </a:prstGeom>
          </p:spPr>
        </p:pic>
        <p:pic>
          <p:nvPicPr>
            <p:cNvPr id="20" name="Picture 19">
              <a:extLst>
                <a:ext uri="{FF2B5EF4-FFF2-40B4-BE49-F238E27FC236}">
                  <a16:creationId xmlns:a16="http://schemas.microsoft.com/office/drawing/2014/main" xmlns="" id="{E69756D2-1738-4BD2-8E80-3858BC00A376}"/>
                </a:ext>
              </a:extLst>
            </p:cNvPr>
            <p:cNvPicPr>
              <a:picLocks noChangeAspect="1"/>
            </p:cNvPicPr>
            <p:nvPr/>
          </p:nvPicPr>
          <p:blipFill>
            <a:blip r:embed="rId6"/>
            <a:stretch>
              <a:fillRect/>
            </a:stretch>
          </p:blipFill>
          <p:spPr>
            <a:xfrm>
              <a:off x="2185767" y="3690168"/>
              <a:ext cx="666667" cy="647619"/>
            </a:xfrm>
            <a:prstGeom prst="rect">
              <a:avLst/>
            </a:prstGeom>
          </p:spPr>
        </p:pic>
      </p:grpSp>
      <p:sp>
        <p:nvSpPr>
          <p:cNvPr id="11" name="Rectangle: Rounded Corners 10">
            <a:extLst>
              <a:ext uri="{FF2B5EF4-FFF2-40B4-BE49-F238E27FC236}">
                <a16:creationId xmlns:a16="http://schemas.microsoft.com/office/drawing/2014/main" xmlns="" id="{4A14317D-6D06-4501-8E3E-D549CE6C01B2}"/>
              </a:ext>
            </a:extLst>
          </p:cNvPr>
          <p:cNvSpPr/>
          <p:nvPr/>
        </p:nvSpPr>
        <p:spPr>
          <a:xfrm>
            <a:off x="3583031" y="1981200"/>
            <a:ext cx="5408569" cy="3538323"/>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9DA13E39-9649-4849-B682-75C87F9BDD99}"/>
              </a:ext>
            </a:extLst>
          </p:cNvPr>
          <p:cNvSpPr txBox="1"/>
          <p:nvPr/>
        </p:nvSpPr>
        <p:spPr>
          <a:xfrm>
            <a:off x="4553922" y="2133600"/>
            <a:ext cx="3447078" cy="523220"/>
          </a:xfrm>
          <a:prstGeom prst="rect">
            <a:avLst/>
          </a:prstGeom>
          <a:noFill/>
        </p:spPr>
        <p:txBody>
          <a:bodyPr wrap="square" rtlCol="0">
            <a:spAutoFit/>
          </a:bodyPr>
          <a:lstStyle/>
          <a:p>
            <a:pPr algn="ctr"/>
            <a:r>
              <a:rPr lang="en-US" sz="2800" b="1" dirty="0"/>
              <a:t>Completion Criteria</a:t>
            </a:r>
          </a:p>
        </p:txBody>
      </p:sp>
      <p:sp>
        <p:nvSpPr>
          <p:cNvPr id="25" name="TextBox 24">
            <a:extLst>
              <a:ext uri="{FF2B5EF4-FFF2-40B4-BE49-F238E27FC236}">
                <a16:creationId xmlns:a16="http://schemas.microsoft.com/office/drawing/2014/main" xmlns="" id="{24FF6EBC-729F-41A1-A98A-4A51F7B83868}"/>
              </a:ext>
            </a:extLst>
          </p:cNvPr>
          <p:cNvSpPr txBox="1"/>
          <p:nvPr/>
        </p:nvSpPr>
        <p:spPr>
          <a:xfrm>
            <a:off x="3747306" y="4038600"/>
            <a:ext cx="2516114" cy="830997"/>
          </a:xfrm>
          <a:prstGeom prst="rect">
            <a:avLst/>
          </a:prstGeom>
          <a:noFill/>
        </p:spPr>
        <p:txBody>
          <a:bodyPr wrap="square" rtlCol="0">
            <a:spAutoFit/>
          </a:bodyPr>
          <a:lstStyle/>
          <a:p>
            <a:r>
              <a:rPr lang="en-US" sz="2400" dirty="0"/>
              <a:t>All defined test cases are passed</a:t>
            </a:r>
          </a:p>
        </p:txBody>
      </p:sp>
      <p:sp>
        <p:nvSpPr>
          <p:cNvPr id="27" name="TextBox 26">
            <a:extLst>
              <a:ext uri="{FF2B5EF4-FFF2-40B4-BE49-F238E27FC236}">
                <a16:creationId xmlns:a16="http://schemas.microsoft.com/office/drawing/2014/main" xmlns="" id="{60584DA1-2665-496F-9896-52DD6D2E1051}"/>
              </a:ext>
            </a:extLst>
          </p:cNvPr>
          <p:cNvSpPr txBox="1"/>
          <p:nvPr/>
        </p:nvSpPr>
        <p:spPr>
          <a:xfrm>
            <a:off x="6551686" y="4038600"/>
            <a:ext cx="2516114" cy="830997"/>
          </a:xfrm>
          <a:prstGeom prst="rect">
            <a:avLst/>
          </a:prstGeom>
          <a:noFill/>
        </p:spPr>
        <p:txBody>
          <a:bodyPr wrap="square" rtlCol="0">
            <a:spAutoFit/>
          </a:bodyPr>
          <a:lstStyle/>
          <a:p>
            <a:r>
              <a:rPr lang="en-US" sz="2400" dirty="0"/>
              <a:t>All defects found are addressed</a:t>
            </a:r>
          </a:p>
        </p:txBody>
      </p:sp>
      <p:pic>
        <p:nvPicPr>
          <p:cNvPr id="9" name="Picture 8">
            <a:extLst>
              <a:ext uri="{FF2B5EF4-FFF2-40B4-BE49-F238E27FC236}">
                <a16:creationId xmlns:a16="http://schemas.microsoft.com/office/drawing/2014/main" xmlns="" id="{A5F51B9B-E60B-4845-9C3B-49B0A9452AF6}"/>
              </a:ext>
            </a:extLst>
          </p:cNvPr>
          <p:cNvPicPr>
            <a:picLocks noChangeAspect="1"/>
          </p:cNvPicPr>
          <p:nvPr/>
        </p:nvPicPr>
        <p:blipFill>
          <a:blip r:embed="rId7"/>
          <a:stretch>
            <a:fillRect/>
          </a:stretch>
        </p:blipFill>
        <p:spPr>
          <a:xfrm>
            <a:off x="3244920" y="3494720"/>
            <a:ext cx="502386" cy="489504"/>
          </a:xfrm>
          <a:prstGeom prst="rect">
            <a:avLst/>
          </a:prstGeom>
        </p:spPr>
      </p:pic>
      <p:pic>
        <p:nvPicPr>
          <p:cNvPr id="13" name="Picture 12">
            <a:extLst>
              <a:ext uri="{FF2B5EF4-FFF2-40B4-BE49-F238E27FC236}">
                <a16:creationId xmlns:a16="http://schemas.microsoft.com/office/drawing/2014/main" xmlns="" id="{F9E15D53-4E8A-482B-837B-3031D38BB277}"/>
              </a:ext>
            </a:extLst>
          </p:cNvPr>
          <p:cNvPicPr>
            <a:picLocks noChangeAspect="1"/>
          </p:cNvPicPr>
          <p:nvPr/>
        </p:nvPicPr>
        <p:blipFill>
          <a:blip r:embed="rId8"/>
          <a:stretch>
            <a:fillRect/>
          </a:stretch>
        </p:blipFill>
        <p:spPr>
          <a:xfrm>
            <a:off x="4114917" y="2876317"/>
            <a:ext cx="1523883" cy="1162283"/>
          </a:xfrm>
          <a:prstGeom prst="rect">
            <a:avLst/>
          </a:prstGeom>
        </p:spPr>
      </p:pic>
      <p:pic>
        <p:nvPicPr>
          <p:cNvPr id="28" name="Picture 27">
            <a:extLst>
              <a:ext uri="{FF2B5EF4-FFF2-40B4-BE49-F238E27FC236}">
                <a16:creationId xmlns:a16="http://schemas.microsoft.com/office/drawing/2014/main" xmlns="" id="{5CE9775D-B659-4C62-A42D-6C49937EB586}"/>
              </a:ext>
            </a:extLst>
          </p:cNvPr>
          <p:cNvPicPr>
            <a:picLocks noChangeAspect="1"/>
          </p:cNvPicPr>
          <p:nvPr/>
        </p:nvPicPr>
        <p:blipFill>
          <a:blip r:embed="rId9"/>
          <a:stretch>
            <a:fillRect/>
          </a:stretch>
        </p:blipFill>
        <p:spPr>
          <a:xfrm>
            <a:off x="6855390" y="2876318"/>
            <a:ext cx="1701137" cy="1105118"/>
          </a:xfrm>
          <a:prstGeom prst="rect">
            <a:avLst/>
          </a:prstGeom>
        </p:spPr>
      </p:pic>
    </p:spTree>
    <p:extLst>
      <p:ext uri="{BB962C8B-B14F-4D97-AF65-F5344CB8AC3E}">
        <p14:creationId xmlns:p14="http://schemas.microsoft.com/office/powerpoint/2010/main" val="274367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AEE74-4188-4A1A-A031-ACD3D5B2759F}"/>
              </a:ext>
            </a:extLst>
          </p:cNvPr>
          <p:cNvSpPr>
            <a:spLocks noGrp="1"/>
          </p:cNvSpPr>
          <p:nvPr>
            <p:ph type="title"/>
          </p:nvPr>
        </p:nvSpPr>
        <p:spPr>
          <a:xfrm>
            <a:off x="1371600" y="762000"/>
            <a:ext cx="7315200" cy="457200"/>
          </a:xfrm>
        </p:spPr>
        <p:txBody>
          <a:bodyPr>
            <a:noAutofit/>
          </a:bodyPr>
          <a:lstStyle/>
          <a:p>
            <a:r>
              <a:rPr lang="en-US" sz="2400" dirty="0"/>
              <a:t>Select suitable test type for a specific requirement</a:t>
            </a:r>
          </a:p>
        </p:txBody>
      </p:sp>
      <p:sp>
        <p:nvSpPr>
          <p:cNvPr id="4" name="Footer Placeholder 3">
            <a:extLst>
              <a:ext uri="{FF2B5EF4-FFF2-40B4-BE49-F238E27FC236}">
                <a16:creationId xmlns:a16="http://schemas.microsoft.com/office/drawing/2014/main" xmlns="" id="{AA8EDF8C-A6E9-475A-B2A5-5930FDCE94EA}"/>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196B15A2-EC27-4699-8CF0-E6C9327B8951}"/>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7" name="Oval 6">
            <a:extLst>
              <a:ext uri="{FF2B5EF4-FFF2-40B4-BE49-F238E27FC236}">
                <a16:creationId xmlns:a16="http://schemas.microsoft.com/office/drawing/2014/main" xmlns="" id="{ED1A33EB-FE89-43B5-B417-A0D9F77C5E16}"/>
              </a:ext>
            </a:extLst>
          </p:cNvPr>
          <p:cNvSpPr/>
          <p:nvPr/>
        </p:nvSpPr>
        <p:spPr>
          <a:xfrm>
            <a:off x="474306" y="73025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grpSp>
        <p:nvGrpSpPr>
          <p:cNvPr id="3" name="Group 2">
            <a:extLst>
              <a:ext uri="{FF2B5EF4-FFF2-40B4-BE49-F238E27FC236}">
                <a16:creationId xmlns:a16="http://schemas.microsoft.com/office/drawing/2014/main" xmlns="" id="{918B0C64-E1DA-4291-A238-3437D21428C3}"/>
              </a:ext>
            </a:extLst>
          </p:cNvPr>
          <p:cNvGrpSpPr/>
          <p:nvPr/>
        </p:nvGrpSpPr>
        <p:grpSpPr>
          <a:xfrm>
            <a:off x="381000" y="1981200"/>
            <a:ext cx="3352800" cy="3538323"/>
            <a:chOff x="2185767" y="1644650"/>
            <a:chExt cx="4619804" cy="4789273"/>
          </a:xfrm>
        </p:grpSpPr>
        <p:grpSp>
          <p:nvGrpSpPr>
            <p:cNvPr id="10" name="Group 9">
              <a:extLst>
                <a:ext uri="{FF2B5EF4-FFF2-40B4-BE49-F238E27FC236}">
                  <a16:creationId xmlns:a16="http://schemas.microsoft.com/office/drawing/2014/main" xmlns="" id="{339F2368-8DB3-492E-95B7-D1BC4F8B1F0F}"/>
                </a:ext>
              </a:extLst>
            </p:cNvPr>
            <p:cNvGrpSpPr/>
            <p:nvPr/>
          </p:nvGrpSpPr>
          <p:grpSpPr>
            <a:xfrm>
              <a:off x="2464837" y="1981201"/>
              <a:ext cx="4012163" cy="4038600"/>
              <a:chOff x="2464837" y="1676401"/>
              <a:chExt cx="4621763" cy="4572000"/>
            </a:xfrm>
          </p:grpSpPr>
          <p:sp>
            <p:nvSpPr>
              <p:cNvPr id="16" name="Oval 15">
                <a:extLst>
                  <a:ext uri="{FF2B5EF4-FFF2-40B4-BE49-F238E27FC236}">
                    <a16:creationId xmlns:a16="http://schemas.microsoft.com/office/drawing/2014/main" xmlns="" id="{7F3FF1F8-BC0E-491B-B065-161202E6516A}"/>
                  </a:ext>
                </a:extLst>
              </p:cNvPr>
              <p:cNvSpPr/>
              <p:nvPr/>
            </p:nvSpPr>
            <p:spPr>
              <a:xfrm>
                <a:off x="2464837" y="1676401"/>
                <a:ext cx="4621763" cy="4572000"/>
              </a:xfrm>
              <a:prstGeom prst="ellipse">
                <a:avLst/>
              </a:prstGeom>
              <a:solidFill>
                <a:schemeClr val="bg1"/>
              </a:solidFill>
              <a:ln w="2857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9E12B81C-77E9-4B57-B5BF-81E33CA28290}"/>
                  </a:ext>
                </a:extLst>
              </p:cNvPr>
              <p:cNvSpPr/>
              <p:nvPr/>
            </p:nvSpPr>
            <p:spPr>
              <a:xfrm>
                <a:off x="3289818" y="2514600"/>
                <a:ext cx="2806183" cy="2926119"/>
              </a:xfrm>
              <a:prstGeom prst="ellipse">
                <a:avLst/>
              </a:prstGeom>
              <a:solidFill>
                <a:schemeClr val="bg1"/>
              </a:solid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3BD258D7-05D3-43F6-BDB1-5B631BA2A74E}"/>
                  </a:ext>
                </a:extLst>
              </p:cNvPr>
              <p:cNvSpPr/>
              <p:nvPr/>
            </p:nvSpPr>
            <p:spPr>
              <a:xfrm>
                <a:off x="3429001" y="2667000"/>
                <a:ext cx="2514600" cy="2590800"/>
              </a:xfrm>
              <a:prstGeom prst="ellipse">
                <a:avLst/>
              </a:prstGeom>
              <a:solidFill>
                <a:schemeClr val="tx2"/>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TYPES</a:t>
                </a:r>
              </a:p>
            </p:txBody>
          </p:sp>
        </p:grpSp>
        <p:pic>
          <p:nvPicPr>
            <p:cNvPr id="14" name="Picture 13">
              <a:extLst>
                <a:ext uri="{FF2B5EF4-FFF2-40B4-BE49-F238E27FC236}">
                  <a16:creationId xmlns:a16="http://schemas.microsoft.com/office/drawing/2014/main" xmlns="" id="{27CCC8DF-C891-43F7-87F4-F986C65CD1E8}"/>
                </a:ext>
              </a:extLst>
            </p:cNvPr>
            <p:cNvPicPr>
              <a:picLocks noChangeAspect="1"/>
            </p:cNvPicPr>
            <p:nvPr/>
          </p:nvPicPr>
          <p:blipFill>
            <a:blip r:embed="rId3"/>
            <a:stretch>
              <a:fillRect/>
            </a:stretch>
          </p:blipFill>
          <p:spPr>
            <a:xfrm>
              <a:off x="4074247" y="1644650"/>
              <a:ext cx="638095" cy="666667"/>
            </a:xfrm>
            <a:prstGeom prst="rect">
              <a:avLst/>
            </a:prstGeom>
          </p:spPr>
        </p:pic>
        <p:pic>
          <p:nvPicPr>
            <p:cNvPr id="15" name="Picture 14">
              <a:extLst>
                <a:ext uri="{FF2B5EF4-FFF2-40B4-BE49-F238E27FC236}">
                  <a16:creationId xmlns:a16="http://schemas.microsoft.com/office/drawing/2014/main" xmlns="" id="{1DDACFC2-14C7-4DCF-8C5E-9D4B6B85AE20}"/>
                </a:ext>
              </a:extLst>
            </p:cNvPr>
            <p:cNvPicPr>
              <a:picLocks noChangeAspect="1"/>
            </p:cNvPicPr>
            <p:nvPr/>
          </p:nvPicPr>
          <p:blipFill>
            <a:blip r:embed="rId4"/>
            <a:stretch>
              <a:fillRect/>
            </a:stretch>
          </p:blipFill>
          <p:spPr>
            <a:xfrm>
              <a:off x="6148428" y="3690169"/>
              <a:ext cx="657143" cy="647619"/>
            </a:xfrm>
            <a:prstGeom prst="rect">
              <a:avLst/>
            </a:prstGeom>
          </p:spPr>
        </p:pic>
        <p:pic>
          <p:nvPicPr>
            <p:cNvPr id="18" name="Picture 17">
              <a:extLst>
                <a:ext uri="{FF2B5EF4-FFF2-40B4-BE49-F238E27FC236}">
                  <a16:creationId xmlns:a16="http://schemas.microsoft.com/office/drawing/2014/main" xmlns="" id="{151BB465-79E3-4140-9AB1-226869B30124}"/>
                </a:ext>
              </a:extLst>
            </p:cNvPr>
            <p:cNvPicPr>
              <a:picLocks noChangeAspect="1"/>
            </p:cNvPicPr>
            <p:nvPr/>
          </p:nvPicPr>
          <p:blipFill>
            <a:blip r:embed="rId5"/>
            <a:stretch>
              <a:fillRect/>
            </a:stretch>
          </p:blipFill>
          <p:spPr>
            <a:xfrm>
              <a:off x="4137584" y="5767256"/>
              <a:ext cx="666667" cy="666667"/>
            </a:xfrm>
            <a:prstGeom prst="rect">
              <a:avLst/>
            </a:prstGeom>
          </p:spPr>
        </p:pic>
        <p:pic>
          <p:nvPicPr>
            <p:cNvPr id="20" name="Picture 19">
              <a:extLst>
                <a:ext uri="{FF2B5EF4-FFF2-40B4-BE49-F238E27FC236}">
                  <a16:creationId xmlns:a16="http://schemas.microsoft.com/office/drawing/2014/main" xmlns="" id="{E69756D2-1738-4BD2-8E80-3858BC00A376}"/>
                </a:ext>
              </a:extLst>
            </p:cNvPr>
            <p:cNvPicPr>
              <a:picLocks noChangeAspect="1"/>
            </p:cNvPicPr>
            <p:nvPr/>
          </p:nvPicPr>
          <p:blipFill>
            <a:blip r:embed="rId6"/>
            <a:stretch>
              <a:fillRect/>
            </a:stretch>
          </p:blipFill>
          <p:spPr>
            <a:xfrm>
              <a:off x="2185767" y="3690168"/>
              <a:ext cx="666667" cy="647619"/>
            </a:xfrm>
            <a:prstGeom prst="rect">
              <a:avLst/>
            </a:prstGeom>
          </p:spPr>
        </p:pic>
      </p:grpSp>
      <p:sp>
        <p:nvSpPr>
          <p:cNvPr id="11" name="Rectangle: Rounded Corners 10">
            <a:extLst>
              <a:ext uri="{FF2B5EF4-FFF2-40B4-BE49-F238E27FC236}">
                <a16:creationId xmlns:a16="http://schemas.microsoft.com/office/drawing/2014/main" xmlns="" id="{4A14317D-6D06-4501-8E3E-D549CE6C01B2}"/>
              </a:ext>
            </a:extLst>
          </p:cNvPr>
          <p:cNvSpPr/>
          <p:nvPr/>
        </p:nvSpPr>
        <p:spPr>
          <a:xfrm>
            <a:off x="3583031" y="1981200"/>
            <a:ext cx="5408569" cy="3538323"/>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9DA13E39-9649-4849-B682-75C87F9BDD99}"/>
              </a:ext>
            </a:extLst>
          </p:cNvPr>
          <p:cNvSpPr txBox="1"/>
          <p:nvPr/>
        </p:nvSpPr>
        <p:spPr>
          <a:xfrm>
            <a:off x="4553922" y="2133600"/>
            <a:ext cx="3447078" cy="461665"/>
          </a:xfrm>
          <a:prstGeom prst="rect">
            <a:avLst/>
          </a:prstGeom>
          <a:noFill/>
        </p:spPr>
        <p:txBody>
          <a:bodyPr wrap="square" rtlCol="0">
            <a:spAutoFit/>
          </a:bodyPr>
          <a:lstStyle/>
          <a:p>
            <a:r>
              <a:rPr lang="en-US" sz="2400" b="1" dirty="0"/>
              <a:t>Special Consideration</a:t>
            </a:r>
          </a:p>
        </p:txBody>
      </p:sp>
      <p:sp>
        <p:nvSpPr>
          <p:cNvPr id="25" name="TextBox 24">
            <a:extLst>
              <a:ext uri="{FF2B5EF4-FFF2-40B4-BE49-F238E27FC236}">
                <a16:creationId xmlns:a16="http://schemas.microsoft.com/office/drawing/2014/main" xmlns="" id="{24FF6EBC-729F-41A1-A98A-4A51F7B83868}"/>
              </a:ext>
            </a:extLst>
          </p:cNvPr>
          <p:cNvSpPr txBox="1"/>
          <p:nvPr/>
        </p:nvSpPr>
        <p:spPr>
          <a:xfrm>
            <a:off x="4204506" y="4796135"/>
            <a:ext cx="1815294" cy="461665"/>
          </a:xfrm>
          <a:prstGeom prst="rect">
            <a:avLst/>
          </a:prstGeom>
          <a:noFill/>
        </p:spPr>
        <p:txBody>
          <a:bodyPr wrap="square" rtlCol="0">
            <a:spAutoFit/>
          </a:bodyPr>
          <a:lstStyle/>
          <a:p>
            <a:pPr algn="ctr"/>
            <a:r>
              <a:rPr lang="en-US" sz="2400" dirty="0"/>
              <a:t>Firefox 15.0</a:t>
            </a:r>
          </a:p>
        </p:txBody>
      </p:sp>
      <p:sp>
        <p:nvSpPr>
          <p:cNvPr id="27" name="TextBox 26">
            <a:extLst>
              <a:ext uri="{FF2B5EF4-FFF2-40B4-BE49-F238E27FC236}">
                <a16:creationId xmlns:a16="http://schemas.microsoft.com/office/drawing/2014/main" xmlns="" id="{60584DA1-2665-496F-9896-52DD6D2E1051}"/>
              </a:ext>
            </a:extLst>
          </p:cNvPr>
          <p:cNvSpPr txBox="1"/>
          <p:nvPr/>
        </p:nvSpPr>
        <p:spPr>
          <a:xfrm>
            <a:off x="6324600" y="4796135"/>
            <a:ext cx="2516114" cy="830997"/>
          </a:xfrm>
          <a:prstGeom prst="rect">
            <a:avLst/>
          </a:prstGeom>
          <a:noFill/>
        </p:spPr>
        <p:txBody>
          <a:bodyPr wrap="square" rtlCol="0">
            <a:spAutoFit/>
          </a:bodyPr>
          <a:lstStyle/>
          <a:p>
            <a:r>
              <a:rPr lang="en-US" sz="2400" dirty="0"/>
              <a:t>Google Chrome 33 up</a:t>
            </a:r>
          </a:p>
        </p:txBody>
      </p:sp>
      <p:pic>
        <p:nvPicPr>
          <p:cNvPr id="8" name="Picture 7">
            <a:extLst>
              <a:ext uri="{FF2B5EF4-FFF2-40B4-BE49-F238E27FC236}">
                <a16:creationId xmlns:a16="http://schemas.microsoft.com/office/drawing/2014/main" xmlns="" id="{87824A9E-CAE9-4547-9B88-4746811A7E3D}"/>
              </a:ext>
            </a:extLst>
          </p:cNvPr>
          <p:cNvPicPr>
            <a:picLocks noChangeAspect="1"/>
          </p:cNvPicPr>
          <p:nvPr/>
        </p:nvPicPr>
        <p:blipFill>
          <a:blip r:embed="rId7"/>
          <a:stretch>
            <a:fillRect/>
          </a:stretch>
        </p:blipFill>
        <p:spPr>
          <a:xfrm>
            <a:off x="3231976" y="3442872"/>
            <a:ext cx="515741" cy="528021"/>
          </a:xfrm>
          <a:prstGeom prst="rect">
            <a:avLst/>
          </a:prstGeom>
        </p:spPr>
      </p:pic>
      <p:pic>
        <p:nvPicPr>
          <p:cNvPr id="12" name="Picture 11">
            <a:extLst>
              <a:ext uri="{FF2B5EF4-FFF2-40B4-BE49-F238E27FC236}">
                <a16:creationId xmlns:a16="http://schemas.microsoft.com/office/drawing/2014/main" xmlns="" id="{56E03FF8-7E5F-44B3-A709-DDD58F5F00A1}"/>
              </a:ext>
            </a:extLst>
          </p:cNvPr>
          <p:cNvPicPr>
            <a:picLocks noChangeAspect="1"/>
          </p:cNvPicPr>
          <p:nvPr/>
        </p:nvPicPr>
        <p:blipFill>
          <a:blip r:embed="rId8"/>
          <a:stretch>
            <a:fillRect/>
          </a:stretch>
        </p:blipFill>
        <p:spPr>
          <a:xfrm>
            <a:off x="4275881" y="3653135"/>
            <a:ext cx="1425204" cy="1129407"/>
          </a:xfrm>
          <a:prstGeom prst="rect">
            <a:avLst/>
          </a:prstGeom>
        </p:spPr>
      </p:pic>
      <p:pic>
        <p:nvPicPr>
          <p:cNvPr id="21" name="Picture 20">
            <a:extLst>
              <a:ext uri="{FF2B5EF4-FFF2-40B4-BE49-F238E27FC236}">
                <a16:creationId xmlns:a16="http://schemas.microsoft.com/office/drawing/2014/main" xmlns="" id="{A6EBBBDB-C973-4B15-BD83-3C3372B209CC}"/>
              </a:ext>
            </a:extLst>
          </p:cNvPr>
          <p:cNvPicPr>
            <a:picLocks noChangeAspect="1"/>
          </p:cNvPicPr>
          <p:nvPr/>
        </p:nvPicPr>
        <p:blipFill>
          <a:blip r:embed="rId9"/>
          <a:stretch>
            <a:fillRect/>
          </a:stretch>
        </p:blipFill>
        <p:spPr>
          <a:xfrm>
            <a:off x="6812252" y="3653135"/>
            <a:ext cx="1114062" cy="1143000"/>
          </a:xfrm>
          <a:prstGeom prst="rect">
            <a:avLst/>
          </a:prstGeom>
        </p:spPr>
      </p:pic>
      <p:sp>
        <p:nvSpPr>
          <p:cNvPr id="22" name="TextBox 21">
            <a:extLst>
              <a:ext uri="{FF2B5EF4-FFF2-40B4-BE49-F238E27FC236}">
                <a16:creationId xmlns:a16="http://schemas.microsoft.com/office/drawing/2014/main" xmlns="" id="{FB06E093-8B47-4BF0-8025-F80F85EB61B4}"/>
              </a:ext>
            </a:extLst>
          </p:cNvPr>
          <p:cNvSpPr txBox="1"/>
          <p:nvPr/>
        </p:nvSpPr>
        <p:spPr>
          <a:xfrm>
            <a:off x="3733800" y="2829580"/>
            <a:ext cx="3567483" cy="523220"/>
          </a:xfrm>
          <a:prstGeom prst="rect">
            <a:avLst/>
          </a:prstGeom>
          <a:noFill/>
        </p:spPr>
        <p:txBody>
          <a:bodyPr wrap="square" rtlCol="0">
            <a:spAutoFit/>
          </a:bodyPr>
          <a:lstStyle/>
          <a:p>
            <a:r>
              <a:rPr lang="en-US" sz="2800" dirty="0"/>
              <a:t>Execute UI testing in</a:t>
            </a:r>
          </a:p>
        </p:txBody>
      </p:sp>
    </p:spTree>
    <p:extLst>
      <p:ext uri="{BB962C8B-B14F-4D97-AF65-F5344CB8AC3E}">
        <p14:creationId xmlns:p14="http://schemas.microsoft.com/office/powerpoint/2010/main" val="747529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94488"/>
            <a:ext cx="8229600" cy="819912"/>
          </a:xfrm>
        </p:spPr>
        <p:txBody>
          <a:bodyPr/>
          <a:lstStyle/>
          <a:p>
            <a:r>
              <a:rPr lang="en-US" dirty="0"/>
              <a:t>Build test strategy</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solidFill>
                  <a:schemeClr val="bg1">
                    <a:lumMod val="50000"/>
                  </a:schemeClr>
                </a:solidFill>
              </a:rPr>
              <a:t>HOW TO BUILD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solidFill>
                    <a:schemeClr val="bg1">
                      <a:lumMod val="50000"/>
                    </a:schemeClr>
                  </a:solidFill>
                </a:rPr>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solidFill>
                    <a:schemeClr val="bg1">
                      <a:lumMod val="50000"/>
                    </a:schemeClr>
                  </a:solidFill>
                </a:rPr>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solidFill>
                    <a:schemeClr val="bg1">
                      <a:lumMod val="50000"/>
                    </a:schemeClr>
                  </a:solidFill>
                </a:rPr>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b="1"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chemeClr val="bg1">
              <a:lumMod val="85000"/>
            </a:schemeClr>
          </a:solid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495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781AD-8107-4CE0-85F7-17C49E00A218}"/>
              </a:ext>
            </a:extLst>
          </p:cNvPr>
          <p:cNvSpPr>
            <a:spLocks noGrp="1"/>
          </p:cNvSpPr>
          <p:nvPr>
            <p:ph type="title"/>
          </p:nvPr>
        </p:nvSpPr>
        <p:spPr>
          <a:xfrm>
            <a:off x="1371600" y="609600"/>
            <a:ext cx="7315200" cy="819912"/>
          </a:xfrm>
        </p:spPr>
        <p:txBody>
          <a:bodyPr>
            <a:noAutofit/>
          </a:bodyPr>
          <a:lstStyle/>
          <a:p>
            <a:r>
              <a:rPr lang="en-US" sz="2800" dirty="0"/>
              <a:t>Define test types will be executed in which test levels / stages</a:t>
            </a:r>
          </a:p>
        </p:txBody>
      </p:sp>
      <p:sp>
        <p:nvSpPr>
          <p:cNvPr id="3" name="Content Placeholder 2">
            <a:extLst>
              <a:ext uri="{FF2B5EF4-FFF2-40B4-BE49-F238E27FC236}">
                <a16:creationId xmlns:a16="http://schemas.microsoft.com/office/drawing/2014/main" xmlns="" id="{B1496344-3987-469C-86CF-8F2A4DD34D1C}"/>
              </a:ext>
            </a:extLst>
          </p:cNvPr>
          <p:cNvSpPr>
            <a:spLocks noGrp="1"/>
          </p:cNvSpPr>
          <p:nvPr>
            <p:ph idx="1"/>
          </p:nvPr>
        </p:nvSpPr>
        <p:spPr>
          <a:xfrm>
            <a:off x="1143000" y="1828800"/>
            <a:ext cx="7696200" cy="685800"/>
          </a:xfrm>
        </p:spPr>
        <p:txBody>
          <a:bodyPr/>
          <a:lstStyle/>
          <a:p>
            <a:pPr marL="0" indent="0">
              <a:buNone/>
            </a:pPr>
            <a:r>
              <a:rPr lang="en-US" dirty="0"/>
              <a:t>Clearly state the stage in which the test will be executed</a:t>
            </a:r>
          </a:p>
        </p:txBody>
      </p:sp>
      <p:sp>
        <p:nvSpPr>
          <p:cNvPr id="4" name="Footer Placeholder 3">
            <a:extLst>
              <a:ext uri="{FF2B5EF4-FFF2-40B4-BE49-F238E27FC236}">
                <a16:creationId xmlns:a16="http://schemas.microsoft.com/office/drawing/2014/main" xmlns="" id="{50A27341-861A-41BC-9149-F38C4E0E418D}"/>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07AF70C9-73F3-48EF-8F7D-277174B38AE9}"/>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8" name="Oval 7">
            <a:extLst>
              <a:ext uri="{FF2B5EF4-FFF2-40B4-BE49-F238E27FC236}">
                <a16:creationId xmlns:a16="http://schemas.microsoft.com/office/drawing/2014/main" xmlns="" id="{9D8ED80C-C37C-46AF-B762-09DBDDC59EC2}"/>
              </a:ext>
            </a:extLst>
          </p:cNvPr>
          <p:cNvSpPr/>
          <p:nvPr/>
        </p:nvSpPr>
        <p:spPr>
          <a:xfrm>
            <a:off x="457200" y="676656"/>
            <a:ext cx="746449"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graphicFrame>
        <p:nvGraphicFramePr>
          <p:cNvPr id="10" name="Table 9">
            <a:extLst>
              <a:ext uri="{FF2B5EF4-FFF2-40B4-BE49-F238E27FC236}">
                <a16:creationId xmlns:a16="http://schemas.microsoft.com/office/drawing/2014/main" xmlns="" id="{98598EF0-934C-4F36-A1A1-D50C7E7028C6}"/>
              </a:ext>
            </a:extLst>
          </p:cNvPr>
          <p:cNvGraphicFramePr>
            <a:graphicFrameLocks noGrp="1"/>
          </p:cNvGraphicFramePr>
          <p:nvPr>
            <p:extLst>
              <p:ext uri="{D42A27DB-BD31-4B8C-83A1-F6EECF244321}">
                <p14:modId xmlns:p14="http://schemas.microsoft.com/office/powerpoint/2010/main" val="1399321619"/>
              </p:ext>
            </p:extLst>
          </p:nvPr>
        </p:nvGraphicFramePr>
        <p:xfrm>
          <a:off x="1828800" y="2837815"/>
          <a:ext cx="6469225" cy="2397760"/>
        </p:xfrm>
        <a:graphic>
          <a:graphicData uri="http://schemas.openxmlformats.org/drawingml/2006/table">
            <a:tbl>
              <a:tblPr firstRow="1" bandRow="1">
                <a:tableStyleId>{5C22544A-7EE6-4342-B048-85BDC9FD1C3A}</a:tableStyleId>
              </a:tblPr>
              <a:tblGrid>
                <a:gridCol w="1293845">
                  <a:extLst>
                    <a:ext uri="{9D8B030D-6E8A-4147-A177-3AD203B41FA5}">
                      <a16:colId xmlns:a16="http://schemas.microsoft.com/office/drawing/2014/main" xmlns="" val="698100598"/>
                    </a:ext>
                  </a:extLst>
                </a:gridCol>
                <a:gridCol w="1293845">
                  <a:extLst>
                    <a:ext uri="{9D8B030D-6E8A-4147-A177-3AD203B41FA5}">
                      <a16:colId xmlns:a16="http://schemas.microsoft.com/office/drawing/2014/main" xmlns="" val="2477438964"/>
                    </a:ext>
                  </a:extLst>
                </a:gridCol>
                <a:gridCol w="1293845">
                  <a:extLst>
                    <a:ext uri="{9D8B030D-6E8A-4147-A177-3AD203B41FA5}">
                      <a16:colId xmlns:a16="http://schemas.microsoft.com/office/drawing/2014/main" xmlns="" val="2135916961"/>
                    </a:ext>
                  </a:extLst>
                </a:gridCol>
                <a:gridCol w="1293845">
                  <a:extLst>
                    <a:ext uri="{9D8B030D-6E8A-4147-A177-3AD203B41FA5}">
                      <a16:colId xmlns:a16="http://schemas.microsoft.com/office/drawing/2014/main" xmlns="" val="2276129080"/>
                    </a:ext>
                  </a:extLst>
                </a:gridCol>
                <a:gridCol w="1293845">
                  <a:extLst>
                    <a:ext uri="{9D8B030D-6E8A-4147-A177-3AD203B41FA5}">
                      <a16:colId xmlns:a16="http://schemas.microsoft.com/office/drawing/2014/main" xmlns="" val="893752040"/>
                    </a:ext>
                  </a:extLst>
                </a:gridCol>
              </a:tblGrid>
              <a:tr h="370840">
                <a:tc>
                  <a:txBody>
                    <a:bodyPr/>
                    <a:lstStyle/>
                    <a:p>
                      <a:endParaRPr lang="en-US" dirty="0"/>
                    </a:p>
                  </a:txBody>
                  <a:tcPr/>
                </a:tc>
                <a:tc>
                  <a:txBody>
                    <a:bodyPr/>
                    <a:lstStyle/>
                    <a:p>
                      <a:r>
                        <a:rPr lang="en-US" dirty="0"/>
                        <a:t>Functional testing</a:t>
                      </a:r>
                    </a:p>
                  </a:txBody>
                  <a:tcPr/>
                </a:tc>
                <a:tc>
                  <a:txBody>
                    <a:bodyPr/>
                    <a:lstStyle/>
                    <a:p>
                      <a:r>
                        <a:rPr lang="en-US" dirty="0"/>
                        <a:t>Interface testing</a:t>
                      </a:r>
                    </a:p>
                  </a:txBody>
                  <a:tcPr/>
                </a:tc>
                <a:tc>
                  <a:txBody>
                    <a:bodyPr/>
                    <a:lstStyle/>
                    <a:p>
                      <a:r>
                        <a:rPr lang="en-US" dirty="0"/>
                        <a:t>Security testing</a:t>
                      </a:r>
                    </a:p>
                  </a:txBody>
                  <a:tcPr/>
                </a:tc>
                <a:tc>
                  <a:txBody>
                    <a:bodyPr/>
                    <a:lstStyle/>
                    <a:p>
                      <a:r>
                        <a:rPr lang="en-US" dirty="0"/>
                        <a:t>Access right testing</a:t>
                      </a:r>
                    </a:p>
                  </a:txBody>
                  <a:tcPr/>
                </a:tc>
                <a:extLst>
                  <a:ext uri="{0D108BD9-81ED-4DB2-BD59-A6C34878D82A}">
                    <a16:rowId xmlns:a16="http://schemas.microsoft.com/office/drawing/2014/main" xmlns="" val="3205864610"/>
                  </a:ext>
                </a:extLst>
              </a:tr>
              <a:tr h="370840">
                <a:tc>
                  <a:txBody>
                    <a:bodyPr/>
                    <a:lstStyle/>
                    <a:p>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xmlns="" val="2240962015"/>
                  </a:ext>
                </a:extLst>
              </a:tr>
              <a:tr h="370840">
                <a:tc>
                  <a:txBody>
                    <a:bodyPr/>
                    <a:lstStyle/>
                    <a:p>
                      <a:endParaRPr lang="en-US"/>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xmlns="" val="2610184225"/>
                  </a:ext>
                </a:extLst>
              </a:tr>
              <a:tr h="370840">
                <a:tc>
                  <a:txBody>
                    <a:bodyPr/>
                    <a:lstStyle/>
                    <a:p>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xmlns="" val="3203474065"/>
                  </a:ext>
                </a:extLst>
              </a:tr>
              <a:tr h="370840">
                <a:tc>
                  <a:txBody>
                    <a:bodyPr/>
                    <a:lstStyle/>
                    <a:p>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xmlns="" val="3561412718"/>
                  </a:ext>
                </a:extLst>
              </a:tr>
            </a:tbl>
          </a:graphicData>
        </a:graphic>
      </p:graphicFrame>
      <p:pic>
        <p:nvPicPr>
          <p:cNvPr id="11" name="Picture 10">
            <a:extLst>
              <a:ext uri="{FF2B5EF4-FFF2-40B4-BE49-F238E27FC236}">
                <a16:creationId xmlns:a16="http://schemas.microsoft.com/office/drawing/2014/main" xmlns="" id="{5C1F17AF-7AF3-4192-9BD4-D2B762240B3C}"/>
              </a:ext>
            </a:extLst>
          </p:cNvPr>
          <p:cNvPicPr>
            <a:picLocks noChangeAspect="1"/>
          </p:cNvPicPr>
          <p:nvPr/>
        </p:nvPicPr>
        <p:blipFill>
          <a:blip r:embed="rId3"/>
          <a:stretch>
            <a:fillRect/>
          </a:stretch>
        </p:blipFill>
        <p:spPr>
          <a:xfrm>
            <a:off x="875522" y="3741764"/>
            <a:ext cx="2247619" cy="1516036"/>
          </a:xfrm>
          <a:prstGeom prst="rect">
            <a:avLst/>
          </a:prstGeom>
        </p:spPr>
      </p:pic>
    </p:spTree>
    <p:extLst>
      <p:ext uri="{BB962C8B-B14F-4D97-AF65-F5344CB8AC3E}">
        <p14:creationId xmlns:p14="http://schemas.microsoft.com/office/powerpoint/2010/main" val="1770310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753EB-601D-459F-9B1F-16A754652850}"/>
              </a:ext>
            </a:extLst>
          </p:cNvPr>
          <p:cNvSpPr>
            <a:spLocks noGrp="1"/>
          </p:cNvSpPr>
          <p:nvPr>
            <p:ph type="title"/>
          </p:nvPr>
        </p:nvSpPr>
        <p:spPr>
          <a:xfrm>
            <a:off x="457200" y="533400"/>
            <a:ext cx="8229600" cy="819912"/>
          </a:xfrm>
        </p:spPr>
        <p:txBody>
          <a:bodyPr/>
          <a:lstStyle/>
          <a:p>
            <a:r>
              <a:rPr lang="en-US" dirty="0"/>
              <a:t>Learning Goals</a:t>
            </a:r>
          </a:p>
        </p:txBody>
      </p:sp>
      <p:sp>
        <p:nvSpPr>
          <p:cNvPr id="4" name="Footer Placeholder 3">
            <a:extLst>
              <a:ext uri="{FF2B5EF4-FFF2-40B4-BE49-F238E27FC236}">
                <a16:creationId xmlns:a16="http://schemas.microsoft.com/office/drawing/2014/main" xmlns="" id="{DDC70323-4AD6-48D3-A5DE-07692226F9BC}"/>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C3B46643-C734-4006-9F30-6960A145F041}"/>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0" name="Speech Bubble: Rectangle 9">
            <a:extLst>
              <a:ext uri="{FF2B5EF4-FFF2-40B4-BE49-F238E27FC236}">
                <a16:creationId xmlns:a16="http://schemas.microsoft.com/office/drawing/2014/main" xmlns="" id="{E37D1CD6-3031-4ECF-9160-5A28D86EF069}"/>
              </a:ext>
            </a:extLst>
          </p:cNvPr>
          <p:cNvSpPr/>
          <p:nvPr/>
        </p:nvSpPr>
        <p:spPr>
          <a:xfrm>
            <a:off x="609600" y="1502229"/>
            <a:ext cx="3810000" cy="2438400"/>
          </a:xfrm>
          <a:prstGeom prst="wedgeRectCallout">
            <a:avLst>
              <a:gd name="adj1" fmla="val 40392"/>
              <a:gd name="adj2" fmla="val 68937"/>
            </a:avLst>
          </a:prstGeom>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xmlns="" id="{52224FDF-6BA2-41AA-80E2-EC23C376F5FD}"/>
              </a:ext>
            </a:extLst>
          </p:cNvPr>
          <p:cNvGrpSpPr/>
          <p:nvPr/>
        </p:nvGrpSpPr>
        <p:grpSpPr>
          <a:xfrm>
            <a:off x="685800" y="2743201"/>
            <a:ext cx="3733800" cy="954049"/>
            <a:chOff x="914400" y="2743201"/>
            <a:chExt cx="3733800" cy="954049"/>
          </a:xfrm>
          <a:solidFill>
            <a:schemeClr val="accent1"/>
          </a:solidFill>
        </p:grpSpPr>
        <p:grpSp>
          <p:nvGrpSpPr>
            <p:cNvPr id="32" name="Group 31">
              <a:extLst>
                <a:ext uri="{FF2B5EF4-FFF2-40B4-BE49-F238E27FC236}">
                  <a16:creationId xmlns:a16="http://schemas.microsoft.com/office/drawing/2014/main" xmlns="" id="{991B732C-FA44-4CED-811B-31F8239012F0}"/>
                </a:ext>
              </a:extLst>
            </p:cNvPr>
            <p:cNvGrpSpPr/>
            <p:nvPr/>
          </p:nvGrpSpPr>
          <p:grpSpPr>
            <a:xfrm>
              <a:off x="1447800" y="2743201"/>
              <a:ext cx="2286000" cy="530033"/>
              <a:chOff x="1447800" y="2783634"/>
              <a:chExt cx="2286000" cy="489854"/>
            </a:xfrm>
            <a:grpFill/>
          </p:grpSpPr>
          <p:grpSp>
            <p:nvGrpSpPr>
              <p:cNvPr id="28" name="Group 27">
                <a:extLst>
                  <a:ext uri="{FF2B5EF4-FFF2-40B4-BE49-F238E27FC236}">
                    <a16:creationId xmlns:a16="http://schemas.microsoft.com/office/drawing/2014/main" xmlns="" id="{A65DDFD3-9B35-4200-81B2-D26B3A79B550}"/>
                  </a:ext>
                </a:extLst>
              </p:cNvPr>
              <p:cNvGrpSpPr/>
              <p:nvPr/>
            </p:nvGrpSpPr>
            <p:grpSpPr>
              <a:xfrm>
                <a:off x="1447800" y="2952147"/>
                <a:ext cx="2286000" cy="321341"/>
                <a:chOff x="1085461" y="2877503"/>
                <a:chExt cx="2209800" cy="321341"/>
              </a:xfrm>
              <a:grpFill/>
            </p:grpSpPr>
            <p:cxnSp>
              <p:nvCxnSpPr>
                <p:cNvPr id="12" name="Straight Connector 11">
                  <a:extLst>
                    <a:ext uri="{FF2B5EF4-FFF2-40B4-BE49-F238E27FC236}">
                      <a16:creationId xmlns:a16="http://schemas.microsoft.com/office/drawing/2014/main" xmlns="" id="{A48161A5-82FF-4721-8197-CE4B2FE1267E}"/>
                    </a:ext>
                  </a:extLst>
                </p:cNvPr>
                <p:cNvCxnSpPr/>
                <p:nvPr/>
              </p:nvCxnSpPr>
              <p:spPr>
                <a:xfrm>
                  <a:off x="1085461" y="2895600"/>
                  <a:ext cx="2209800" cy="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5A44A7E8-91DE-483D-A02A-DDD2381E4076}"/>
                    </a:ext>
                  </a:extLst>
                </p:cNvPr>
                <p:cNvCxnSpPr>
                  <a:cxnSpLocks/>
                </p:cNvCxnSpPr>
                <p:nvPr/>
              </p:nvCxnSpPr>
              <p:spPr>
                <a:xfrm>
                  <a:off x="1085461" y="2894044"/>
                  <a:ext cx="0" cy="30480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E2B6BD3C-33D2-4D1B-B6CB-34321BADC203}"/>
                    </a:ext>
                  </a:extLst>
                </p:cNvPr>
                <p:cNvCxnSpPr>
                  <a:cxnSpLocks/>
                </p:cNvCxnSpPr>
                <p:nvPr/>
              </p:nvCxnSpPr>
              <p:spPr>
                <a:xfrm>
                  <a:off x="3274705" y="2877503"/>
                  <a:ext cx="0" cy="304800"/>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xmlns="" id="{4A8CBBC2-E36C-4DF4-94BD-53F3687A9DE6}"/>
                  </a:ext>
                </a:extLst>
              </p:cNvPr>
              <p:cNvCxnSpPr>
                <a:cxnSpLocks/>
              </p:cNvCxnSpPr>
              <p:nvPr/>
            </p:nvCxnSpPr>
            <p:spPr>
              <a:xfrm>
                <a:off x="2551386" y="2783634"/>
                <a:ext cx="0" cy="188166"/>
              </a:xfrm>
              <a:prstGeom prst="line">
                <a:avLst/>
              </a:prstGeom>
              <a:grpFill/>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xmlns="" id="{68A1406F-7149-4480-90BD-26E119E2516A}"/>
                </a:ext>
              </a:extLst>
            </p:cNvPr>
            <p:cNvSpPr txBox="1"/>
            <p:nvPr/>
          </p:nvSpPr>
          <p:spPr>
            <a:xfrm>
              <a:off x="914400" y="3327918"/>
              <a:ext cx="1172116" cy="369332"/>
            </a:xfrm>
            <a:prstGeom prst="rect">
              <a:avLst/>
            </a:prstGeom>
            <a:grpFill/>
          </p:spPr>
          <p:txBody>
            <a:bodyPr wrap="none" rtlCol="0">
              <a:spAutoFit/>
            </a:bodyPr>
            <a:lstStyle/>
            <a:p>
              <a:r>
                <a:rPr lang="en-US" dirty="0">
                  <a:solidFill>
                    <a:schemeClr val="bg1"/>
                  </a:solidFill>
                </a:rPr>
                <a:t>Functional</a:t>
              </a:r>
            </a:p>
          </p:txBody>
        </p:sp>
        <p:sp>
          <p:nvSpPr>
            <p:cNvPr id="35" name="TextBox 34">
              <a:extLst>
                <a:ext uri="{FF2B5EF4-FFF2-40B4-BE49-F238E27FC236}">
                  <a16:creationId xmlns:a16="http://schemas.microsoft.com/office/drawing/2014/main" xmlns="" id="{E17734E6-A872-4AA0-9009-EF16CE4C3AA5}"/>
                </a:ext>
              </a:extLst>
            </p:cNvPr>
            <p:cNvSpPr txBox="1"/>
            <p:nvPr/>
          </p:nvSpPr>
          <p:spPr>
            <a:xfrm>
              <a:off x="2886179" y="3327146"/>
              <a:ext cx="1762021" cy="369332"/>
            </a:xfrm>
            <a:prstGeom prst="rect">
              <a:avLst/>
            </a:prstGeom>
            <a:grpFill/>
          </p:spPr>
          <p:txBody>
            <a:bodyPr wrap="none" rtlCol="0">
              <a:spAutoFit/>
            </a:bodyPr>
            <a:lstStyle/>
            <a:p>
              <a:r>
                <a:rPr lang="en-US" dirty="0">
                  <a:solidFill>
                    <a:schemeClr val="bg1"/>
                  </a:solidFill>
                </a:rPr>
                <a:t>Non - Functional</a:t>
              </a:r>
            </a:p>
          </p:txBody>
        </p:sp>
      </p:grpSp>
      <p:sp>
        <p:nvSpPr>
          <p:cNvPr id="37" name="Speech Bubble: Rectangle 36">
            <a:extLst>
              <a:ext uri="{FF2B5EF4-FFF2-40B4-BE49-F238E27FC236}">
                <a16:creationId xmlns:a16="http://schemas.microsoft.com/office/drawing/2014/main" xmlns="" id="{98E9E833-DDA1-49B2-B703-48D0D7E0B769}"/>
              </a:ext>
            </a:extLst>
          </p:cNvPr>
          <p:cNvSpPr/>
          <p:nvPr/>
        </p:nvSpPr>
        <p:spPr>
          <a:xfrm>
            <a:off x="5257800" y="685800"/>
            <a:ext cx="3352800" cy="2438400"/>
          </a:xfrm>
          <a:prstGeom prst="wedgeRectCallout">
            <a:avLst>
              <a:gd name="adj1" fmla="val -39520"/>
              <a:gd name="adj2" fmla="val 805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TEST STRATEGY</a:t>
            </a:r>
          </a:p>
        </p:txBody>
      </p:sp>
      <p:sp>
        <p:nvSpPr>
          <p:cNvPr id="38" name="TextBox 37">
            <a:extLst>
              <a:ext uri="{FF2B5EF4-FFF2-40B4-BE49-F238E27FC236}">
                <a16:creationId xmlns:a16="http://schemas.microsoft.com/office/drawing/2014/main" xmlns="" id="{E1AE596C-DC37-4F18-933F-DACDBA8A0456}"/>
              </a:ext>
            </a:extLst>
          </p:cNvPr>
          <p:cNvSpPr txBox="1"/>
          <p:nvPr/>
        </p:nvSpPr>
        <p:spPr>
          <a:xfrm>
            <a:off x="1066820" y="2205335"/>
            <a:ext cx="3962380" cy="461665"/>
          </a:xfrm>
          <a:prstGeom prst="rect">
            <a:avLst/>
          </a:prstGeom>
          <a:noFill/>
        </p:spPr>
        <p:txBody>
          <a:bodyPr wrap="square" rtlCol="0">
            <a:spAutoFit/>
          </a:bodyPr>
          <a:lstStyle/>
          <a:p>
            <a:r>
              <a:rPr lang="en-US" sz="2400" dirty="0">
                <a:solidFill>
                  <a:schemeClr val="bg1"/>
                </a:solidFill>
              </a:rPr>
              <a:t>TEST REQUIREMENTS</a:t>
            </a:r>
          </a:p>
        </p:txBody>
      </p:sp>
      <p:pic>
        <p:nvPicPr>
          <p:cNvPr id="39" name="Picture 38">
            <a:extLst>
              <a:ext uri="{FF2B5EF4-FFF2-40B4-BE49-F238E27FC236}">
                <a16:creationId xmlns:a16="http://schemas.microsoft.com/office/drawing/2014/main" xmlns="" id="{930A67D1-65B4-491F-BC81-B68A7C500D54}"/>
              </a:ext>
            </a:extLst>
          </p:cNvPr>
          <p:cNvPicPr>
            <a:picLocks noChangeAspect="1"/>
          </p:cNvPicPr>
          <p:nvPr/>
        </p:nvPicPr>
        <p:blipFill>
          <a:blip r:embed="rId3"/>
          <a:stretch>
            <a:fillRect/>
          </a:stretch>
        </p:blipFill>
        <p:spPr>
          <a:xfrm>
            <a:off x="4267200" y="4069321"/>
            <a:ext cx="1828532" cy="2471147"/>
          </a:xfrm>
          <a:prstGeom prst="rect">
            <a:avLst/>
          </a:prstGeom>
        </p:spPr>
      </p:pic>
    </p:spTree>
    <p:extLst>
      <p:ext uri="{BB962C8B-B14F-4D97-AF65-F5344CB8AC3E}">
        <p14:creationId xmlns:p14="http://schemas.microsoft.com/office/powerpoint/2010/main" val="102772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94488"/>
            <a:ext cx="8229600" cy="819912"/>
          </a:xfrm>
        </p:spPr>
        <p:txBody>
          <a:bodyPr/>
          <a:lstStyle/>
          <a:p>
            <a:r>
              <a:rPr lang="en-US" dirty="0"/>
              <a:t>Build test strategy</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solidFill>
                  <a:schemeClr val="bg1">
                    <a:lumMod val="50000"/>
                  </a:schemeClr>
                </a:solidFill>
              </a:rPr>
              <a:t>HOW TO BUILD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solidFill>
                    <a:schemeClr val="bg1">
                      <a:lumMod val="50000"/>
                    </a:schemeClr>
                  </a:solidFill>
                </a:rPr>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solidFill>
                    <a:schemeClr val="bg1">
                      <a:lumMod val="50000"/>
                    </a:schemeClr>
                  </a:solidFill>
                </a:rPr>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solidFill>
                    <a:schemeClr val="bg1">
                      <a:lumMod val="50000"/>
                    </a:schemeClr>
                  </a:solidFill>
                </a:rPr>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solidFill>
                    <a:schemeClr val="bg1">
                      <a:lumMod val="50000"/>
                    </a:schemeClr>
                  </a:solidFill>
                </a:rPr>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b="1"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chemeClr val="bg1">
              <a:lumMod val="85000"/>
            </a:schemeClr>
          </a:solid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449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781AD-8107-4CE0-85F7-17C49E00A218}"/>
              </a:ext>
            </a:extLst>
          </p:cNvPr>
          <p:cNvSpPr>
            <a:spLocks noGrp="1"/>
          </p:cNvSpPr>
          <p:nvPr>
            <p:ph type="title"/>
          </p:nvPr>
        </p:nvSpPr>
        <p:spPr>
          <a:xfrm>
            <a:off x="1371600" y="609600"/>
            <a:ext cx="7315200" cy="819912"/>
          </a:xfrm>
        </p:spPr>
        <p:txBody>
          <a:bodyPr>
            <a:noAutofit/>
          </a:bodyPr>
          <a:lstStyle/>
          <a:p>
            <a:r>
              <a:rPr lang="en-US" sz="2800" dirty="0"/>
              <a:t>Define test tools needed for testing the project</a:t>
            </a:r>
          </a:p>
        </p:txBody>
      </p:sp>
      <p:sp>
        <p:nvSpPr>
          <p:cNvPr id="3" name="Content Placeholder 2">
            <a:extLst>
              <a:ext uri="{FF2B5EF4-FFF2-40B4-BE49-F238E27FC236}">
                <a16:creationId xmlns:a16="http://schemas.microsoft.com/office/drawing/2014/main" xmlns="" id="{B1496344-3987-469C-86CF-8F2A4DD34D1C}"/>
              </a:ext>
            </a:extLst>
          </p:cNvPr>
          <p:cNvSpPr>
            <a:spLocks noGrp="1"/>
          </p:cNvSpPr>
          <p:nvPr>
            <p:ph idx="1"/>
          </p:nvPr>
        </p:nvSpPr>
        <p:spPr>
          <a:xfrm>
            <a:off x="1143000" y="1676400"/>
            <a:ext cx="7696200" cy="685800"/>
          </a:xfrm>
        </p:spPr>
        <p:txBody>
          <a:bodyPr>
            <a:normAutofit fontScale="92500" lnSpcReduction="20000"/>
          </a:bodyPr>
          <a:lstStyle/>
          <a:p>
            <a:pPr marL="0" indent="0">
              <a:buNone/>
            </a:pPr>
            <a:r>
              <a:rPr lang="en-US" b="1" dirty="0"/>
              <a:t>Tools for log defects/bugs</a:t>
            </a:r>
            <a:r>
              <a:rPr lang="en-US" dirty="0"/>
              <a:t>: Jira, IBM Rational Team Concert, template</a:t>
            </a:r>
          </a:p>
        </p:txBody>
      </p:sp>
      <p:sp>
        <p:nvSpPr>
          <p:cNvPr id="4" name="Footer Placeholder 3">
            <a:extLst>
              <a:ext uri="{FF2B5EF4-FFF2-40B4-BE49-F238E27FC236}">
                <a16:creationId xmlns:a16="http://schemas.microsoft.com/office/drawing/2014/main" xmlns="" id="{50A27341-861A-41BC-9149-F38C4E0E418D}"/>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07AF70C9-73F3-48EF-8F7D-277174B38AE9}"/>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8" name="Oval 7">
            <a:extLst>
              <a:ext uri="{FF2B5EF4-FFF2-40B4-BE49-F238E27FC236}">
                <a16:creationId xmlns:a16="http://schemas.microsoft.com/office/drawing/2014/main" xmlns="" id="{9D8ED80C-C37C-46AF-B762-09DBDDC59EC2}"/>
              </a:ext>
            </a:extLst>
          </p:cNvPr>
          <p:cNvSpPr/>
          <p:nvPr/>
        </p:nvSpPr>
        <p:spPr>
          <a:xfrm>
            <a:off x="457200" y="676656"/>
            <a:ext cx="746449" cy="685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pic>
        <p:nvPicPr>
          <p:cNvPr id="6" name="Picture 5">
            <a:extLst>
              <a:ext uri="{FF2B5EF4-FFF2-40B4-BE49-F238E27FC236}">
                <a16:creationId xmlns:a16="http://schemas.microsoft.com/office/drawing/2014/main" xmlns="" id="{32C0E681-50A3-4766-847D-A649446FDA1B}"/>
              </a:ext>
            </a:extLst>
          </p:cNvPr>
          <p:cNvPicPr>
            <a:picLocks noChangeAspect="1"/>
          </p:cNvPicPr>
          <p:nvPr/>
        </p:nvPicPr>
        <p:blipFill>
          <a:blip r:embed="rId3"/>
          <a:stretch>
            <a:fillRect/>
          </a:stretch>
        </p:blipFill>
        <p:spPr>
          <a:xfrm>
            <a:off x="286139" y="1686010"/>
            <a:ext cx="685714" cy="676190"/>
          </a:xfrm>
          <a:prstGeom prst="rect">
            <a:avLst/>
          </a:prstGeom>
        </p:spPr>
      </p:pic>
      <p:pic>
        <p:nvPicPr>
          <p:cNvPr id="9" name="Picture 8">
            <a:extLst>
              <a:ext uri="{FF2B5EF4-FFF2-40B4-BE49-F238E27FC236}">
                <a16:creationId xmlns:a16="http://schemas.microsoft.com/office/drawing/2014/main" xmlns="" id="{85B2BC41-0211-490C-BFC2-A77422B692B7}"/>
              </a:ext>
            </a:extLst>
          </p:cNvPr>
          <p:cNvPicPr>
            <a:picLocks noChangeAspect="1"/>
          </p:cNvPicPr>
          <p:nvPr/>
        </p:nvPicPr>
        <p:blipFill>
          <a:blip r:embed="rId4"/>
          <a:stretch>
            <a:fillRect/>
          </a:stretch>
        </p:blipFill>
        <p:spPr>
          <a:xfrm>
            <a:off x="286139" y="2514600"/>
            <a:ext cx="638095" cy="666667"/>
          </a:xfrm>
          <a:prstGeom prst="rect">
            <a:avLst/>
          </a:prstGeom>
        </p:spPr>
      </p:pic>
      <p:pic>
        <p:nvPicPr>
          <p:cNvPr id="12" name="Picture 11">
            <a:extLst>
              <a:ext uri="{FF2B5EF4-FFF2-40B4-BE49-F238E27FC236}">
                <a16:creationId xmlns:a16="http://schemas.microsoft.com/office/drawing/2014/main" xmlns="" id="{895E1CA4-F18D-4EE5-8915-6C563D123E0F}"/>
              </a:ext>
            </a:extLst>
          </p:cNvPr>
          <p:cNvPicPr>
            <a:picLocks noChangeAspect="1"/>
          </p:cNvPicPr>
          <p:nvPr/>
        </p:nvPicPr>
        <p:blipFill>
          <a:blip r:embed="rId5"/>
          <a:stretch>
            <a:fillRect/>
          </a:stretch>
        </p:blipFill>
        <p:spPr>
          <a:xfrm>
            <a:off x="286139" y="3276600"/>
            <a:ext cx="685714" cy="666667"/>
          </a:xfrm>
          <a:prstGeom prst="rect">
            <a:avLst/>
          </a:prstGeom>
        </p:spPr>
      </p:pic>
      <p:pic>
        <p:nvPicPr>
          <p:cNvPr id="13" name="Picture 12">
            <a:extLst>
              <a:ext uri="{FF2B5EF4-FFF2-40B4-BE49-F238E27FC236}">
                <a16:creationId xmlns:a16="http://schemas.microsoft.com/office/drawing/2014/main" xmlns="" id="{C8B44547-E48B-4808-83DB-DCBF595B85F6}"/>
              </a:ext>
            </a:extLst>
          </p:cNvPr>
          <p:cNvPicPr>
            <a:picLocks noChangeAspect="1"/>
          </p:cNvPicPr>
          <p:nvPr/>
        </p:nvPicPr>
        <p:blipFill>
          <a:blip r:embed="rId6"/>
          <a:stretch>
            <a:fillRect/>
          </a:stretch>
        </p:blipFill>
        <p:spPr>
          <a:xfrm>
            <a:off x="323461" y="4038600"/>
            <a:ext cx="685714" cy="676190"/>
          </a:xfrm>
          <a:prstGeom prst="rect">
            <a:avLst/>
          </a:prstGeom>
        </p:spPr>
      </p:pic>
      <p:pic>
        <p:nvPicPr>
          <p:cNvPr id="14" name="Picture 13">
            <a:extLst>
              <a:ext uri="{FF2B5EF4-FFF2-40B4-BE49-F238E27FC236}">
                <a16:creationId xmlns:a16="http://schemas.microsoft.com/office/drawing/2014/main" xmlns="" id="{63DC4DE6-9C50-4E73-9CBA-989992780818}"/>
              </a:ext>
            </a:extLst>
          </p:cNvPr>
          <p:cNvPicPr>
            <a:picLocks noChangeAspect="1"/>
          </p:cNvPicPr>
          <p:nvPr/>
        </p:nvPicPr>
        <p:blipFill>
          <a:blip r:embed="rId7"/>
          <a:stretch>
            <a:fillRect/>
          </a:stretch>
        </p:blipFill>
        <p:spPr>
          <a:xfrm>
            <a:off x="304800" y="4876800"/>
            <a:ext cx="704762" cy="685714"/>
          </a:xfrm>
          <a:prstGeom prst="rect">
            <a:avLst/>
          </a:prstGeom>
        </p:spPr>
      </p:pic>
      <p:pic>
        <p:nvPicPr>
          <p:cNvPr id="15" name="Picture 14">
            <a:extLst>
              <a:ext uri="{FF2B5EF4-FFF2-40B4-BE49-F238E27FC236}">
                <a16:creationId xmlns:a16="http://schemas.microsoft.com/office/drawing/2014/main" xmlns="" id="{7D2E45F7-349F-45D4-A12B-414A5121BF23}"/>
              </a:ext>
            </a:extLst>
          </p:cNvPr>
          <p:cNvPicPr>
            <a:picLocks noChangeAspect="1"/>
          </p:cNvPicPr>
          <p:nvPr/>
        </p:nvPicPr>
        <p:blipFill>
          <a:blip r:embed="rId8"/>
          <a:stretch>
            <a:fillRect/>
          </a:stretch>
        </p:blipFill>
        <p:spPr>
          <a:xfrm>
            <a:off x="304800" y="5791200"/>
            <a:ext cx="676190" cy="657143"/>
          </a:xfrm>
          <a:prstGeom prst="rect">
            <a:avLst/>
          </a:prstGeom>
        </p:spPr>
      </p:pic>
      <p:sp>
        <p:nvSpPr>
          <p:cNvPr id="16" name="Content Placeholder 2">
            <a:extLst>
              <a:ext uri="{FF2B5EF4-FFF2-40B4-BE49-F238E27FC236}">
                <a16:creationId xmlns:a16="http://schemas.microsoft.com/office/drawing/2014/main" xmlns="" id="{24A43D77-731A-48F8-B2FC-07FEB587874B}"/>
              </a:ext>
            </a:extLst>
          </p:cNvPr>
          <p:cNvSpPr txBox="1">
            <a:spLocks/>
          </p:cNvSpPr>
          <p:nvPr/>
        </p:nvSpPr>
        <p:spPr>
          <a:xfrm>
            <a:off x="1143000" y="2438400"/>
            <a:ext cx="7696200" cy="685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sz="2400" b="1" dirty="0"/>
              <a:t>Functional test tool</a:t>
            </a:r>
            <a:r>
              <a:rPr lang="en-US" sz="2400" dirty="0"/>
              <a:t>: </a:t>
            </a:r>
            <a:r>
              <a:rPr lang="en-US" sz="2400" dirty="0" err="1"/>
              <a:t>QuickTestPro</a:t>
            </a:r>
            <a:r>
              <a:rPr lang="en-US" sz="2400" dirty="0"/>
              <a:t>, Selenium</a:t>
            </a:r>
          </a:p>
        </p:txBody>
      </p:sp>
      <p:sp>
        <p:nvSpPr>
          <p:cNvPr id="17" name="Content Placeholder 2">
            <a:extLst>
              <a:ext uri="{FF2B5EF4-FFF2-40B4-BE49-F238E27FC236}">
                <a16:creationId xmlns:a16="http://schemas.microsoft.com/office/drawing/2014/main" xmlns="" id="{3E47C5F8-8474-40D0-A16A-A7BE570869EB}"/>
              </a:ext>
            </a:extLst>
          </p:cNvPr>
          <p:cNvSpPr txBox="1">
            <a:spLocks/>
          </p:cNvSpPr>
          <p:nvPr/>
        </p:nvSpPr>
        <p:spPr>
          <a:xfrm>
            <a:off x="1142999" y="3276600"/>
            <a:ext cx="7714861" cy="6858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b="1" dirty="0"/>
              <a:t>Performance test tool</a:t>
            </a:r>
            <a:r>
              <a:rPr lang="en-US" dirty="0"/>
              <a:t>: </a:t>
            </a:r>
            <a:r>
              <a:rPr lang="en-US" dirty="0" err="1"/>
              <a:t>OpenSTA</a:t>
            </a:r>
            <a:r>
              <a:rPr lang="en-US" dirty="0"/>
              <a:t>, IBM Rational Performance Tester</a:t>
            </a:r>
          </a:p>
        </p:txBody>
      </p:sp>
      <p:sp>
        <p:nvSpPr>
          <p:cNvPr id="18" name="Content Placeholder 2">
            <a:extLst>
              <a:ext uri="{FF2B5EF4-FFF2-40B4-BE49-F238E27FC236}">
                <a16:creationId xmlns:a16="http://schemas.microsoft.com/office/drawing/2014/main" xmlns="" id="{38E18F0D-E54D-4A24-BA31-53FB6AA0BA09}"/>
              </a:ext>
            </a:extLst>
          </p:cNvPr>
          <p:cNvSpPr txBox="1">
            <a:spLocks/>
          </p:cNvSpPr>
          <p:nvPr/>
        </p:nvSpPr>
        <p:spPr>
          <a:xfrm>
            <a:off x="1143000" y="4038600"/>
            <a:ext cx="7696200" cy="6858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b="1" dirty="0"/>
              <a:t>Automatic generated data tool</a:t>
            </a:r>
            <a:r>
              <a:rPr lang="en-US" dirty="0"/>
              <a:t>: GS </a:t>
            </a:r>
            <a:r>
              <a:rPr lang="en-US" dirty="0" err="1"/>
              <a:t>DataGenerator</a:t>
            </a:r>
            <a:r>
              <a:rPr lang="en-US" dirty="0"/>
              <a:t>, SQL Data Generator</a:t>
            </a:r>
          </a:p>
        </p:txBody>
      </p:sp>
      <p:sp>
        <p:nvSpPr>
          <p:cNvPr id="19" name="Content Placeholder 2">
            <a:extLst>
              <a:ext uri="{FF2B5EF4-FFF2-40B4-BE49-F238E27FC236}">
                <a16:creationId xmlns:a16="http://schemas.microsoft.com/office/drawing/2014/main" xmlns="" id="{44555F0F-CFEA-465E-AFC7-3AFF8FB3C836}"/>
              </a:ext>
            </a:extLst>
          </p:cNvPr>
          <p:cNvSpPr txBox="1">
            <a:spLocks/>
          </p:cNvSpPr>
          <p:nvPr/>
        </p:nvSpPr>
        <p:spPr>
          <a:xfrm>
            <a:off x="1143000" y="4876800"/>
            <a:ext cx="7696200" cy="6858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b="1" dirty="0"/>
              <a:t>Tools are used for Graphic test, supporting UT test</a:t>
            </a:r>
            <a:r>
              <a:rPr lang="en-US" dirty="0"/>
              <a:t>: </a:t>
            </a:r>
            <a:r>
              <a:rPr lang="en-US" dirty="0" err="1"/>
              <a:t>WebLinkValidator</a:t>
            </a:r>
            <a:r>
              <a:rPr lang="en-US" dirty="0"/>
              <a:t> tool</a:t>
            </a:r>
          </a:p>
        </p:txBody>
      </p:sp>
      <p:sp>
        <p:nvSpPr>
          <p:cNvPr id="20" name="Content Placeholder 2">
            <a:extLst>
              <a:ext uri="{FF2B5EF4-FFF2-40B4-BE49-F238E27FC236}">
                <a16:creationId xmlns:a16="http://schemas.microsoft.com/office/drawing/2014/main" xmlns="" id="{72A06A43-1782-4D08-AE87-19792E783076}"/>
              </a:ext>
            </a:extLst>
          </p:cNvPr>
          <p:cNvSpPr txBox="1">
            <a:spLocks/>
          </p:cNvSpPr>
          <p:nvPr/>
        </p:nvSpPr>
        <p:spPr>
          <a:xfrm>
            <a:off x="1143000" y="5791200"/>
            <a:ext cx="7696200" cy="68580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b="1" dirty="0"/>
              <a:t>Tools to manage test cases</a:t>
            </a:r>
            <a:r>
              <a:rPr lang="en-US" dirty="0"/>
              <a:t>: Test Manager, IBM Rational Quality Manager, Test Insight (</a:t>
            </a:r>
            <a:r>
              <a:rPr lang="en-US" dirty="0" err="1"/>
              <a:t>Fsoft</a:t>
            </a:r>
            <a:r>
              <a:rPr lang="en-US" dirty="0"/>
              <a:t>)</a:t>
            </a:r>
          </a:p>
        </p:txBody>
      </p:sp>
    </p:spTree>
    <p:extLst>
      <p:ext uri="{BB962C8B-B14F-4D97-AF65-F5344CB8AC3E}">
        <p14:creationId xmlns:p14="http://schemas.microsoft.com/office/powerpoint/2010/main" val="685080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0"/>
            <a:ext cx="8229600" cy="819912"/>
          </a:xfrm>
        </p:spPr>
        <p:txBody>
          <a:bodyPr/>
          <a:lstStyle/>
          <a:p>
            <a:r>
              <a:rPr lang="en-US" dirty="0"/>
              <a:t>Summary</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t>HOW TO BUILD</a:t>
            </a:r>
            <a:r>
              <a:rPr lang="en-US" sz="2400" b="1" dirty="0">
                <a:solidFill>
                  <a:srgbClr val="C00000"/>
                </a:solidFill>
              </a:rPr>
              <a:t>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rgbClr val="BC1A29"/>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886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xmlns=""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a16="http://schemas.microsoft.com/office/drawing/2014/main" xmlns="" id="{D6672098-B008-4EB5-AA2F-98E85869EFF4}"/>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B4021A39-A0C7-4AF5-9285-9489F7C33AC3}"/>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8953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p:txBody>
          <a:bodyPr/>
          <a:lstStyle/>
          <a:p>
            <a:r>
              <a:rPr lang="en-US" dirty="0"/>
              <a:t>Contents</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762000"/>
            <a:ext cx="3276600" cy="830997"/>
          </a:xfrm>
          <a:prstGeom prst="rect">
            <a:avLst/>
          </a:prstGeom>
          <a:noFill/>
        </p:spPr>
        <p:txBody>
          <a:bodyPr wrap="square" rtlCol="0">
            <a:spAutoFit/>
          </a:bodyPr>
          <a:lstStyle/>
          <a:p>
            <a:r>
              <a:rPr lang="en-US" sz="2400" b="1" dirty="0"/>
              <a:t>HOW TO BUILD</a:t>
            </a:r>
            <a:r>
              <a:rPr lang="en-US" sz="2400" b="1" dirty="0">
                <a:solidFill>
                  <a:srgbClr val="C00000"/>
                </a:solidFill>
              </a:rPr>
              <a:t>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rgbClr val="BC1A29"/>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77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8DB63-2313-46BC-A262-C852D162C056}"/>
              </a:ext>
            </a:extLst>
          </p:cNvPr>
          <p:cNvSpPr>
            <a:spLocks noGrp="1"/>
          </p:cNvSpPr>
          <p:nvPr>
            <p:ph type="title"/>
          </p:nvPr>
        </p:nvSpPr>
        <p:spPr/>
        <p:txBody>
          <a:bodyPr/>
          <a:lstStyle/>
          <a:p>
            <a:r>
              <a:rPr lang="en-US" dirty="0"/>
              <a:t>Test strategy</a:t>
            </a:r>
          </a:p>
        </p:txBody>
      </p:sp>
      <p:sp>
        <p:nvSpPr>
          <p:cNvPr id="4" name="Footer Placeholder 3">
            <a:extLst>
              <a:ext uri="{FF2B5EF4-FFF2-40B4-BE49-F238E27FC236}">
                <a16:creationId xmlns:a16="http://schemas.microsoft.com/office/drawing/2014/main" xmlns="" id="{DBCFD445-501F-49E5-9375-EB0184EC837E}"/>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BE256054-AEBF-47CD-8F2F-87F070CEEC41}"/>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a:extLst>
              <a:ext uri="{FF2B5EF4-FFF2-40B4-BE49-F238E27FC236}">
                <a16:creationId xmlns:a16="http://schemas.microsoft.com/office/drawing/2014/main" xmlns="" id="{77E890CD-76D7-4406-A43D-DB81F0D11380}"/>
              </a:ext>
            </a:extLst>
          </p:cNvPr>
          <p:cNvPicPr>
            <a:picLocks noChangeAspect="1"/>
          </p:cNvPicPr>
          <p:nvPr/>
        </p:nvPicPr>
        <p:blipFill>
          <a:blip r:embed="rId3"/>
          <a:stretch>
            <a:fillRect/>
          </a:stretch>
        </p:blipFill>
        <p:spPr>
          <a:xfrm>
            <a:off x="781467" y="1524314"/>
            <a:ext cx="3333333" cy="2514286"/>
          </a:xfrm>
          <a:prstGeom prst="rect">
            <a:avLst/>
          </a:prstGeom>
        </p:spPr>
      </p:pic>
      <p:sp>
        <p:nvSpPr>
          <p:cNvPr id="7" name="TextBox 6">
            <a:extLst>
              <a:ext uri="{FF2B5EF4-FFF2-40B4-BE49-F238E27FC236}">
                <a16:creationId xmlns:a16="http://schemas.microsoft.com/office/drawing/2014/main" xmlns="" id="{D8F5F12E-558B-410B-A60A-F54EEB21A162}"/>
              </a:ext>
            </a:extLst>
          </p:cNvPr>
          <p:cNvSpPr txBox="1"/>
          <p:nvPr/>
        </p:nvSpPr>
        <p:spPr>
          <a:xfrm>
            <a:off x="762000" y="4230469"/>
            <a:ext cx="3352800" cy="646331"/>
          </a:xfrm>
          <a:prstGeom prst="rect">
            <a:avLst/>
          </a:prstGeom>
          <a:noFill/>
        </p:spPr>
        <p:txBody>
          <a:bodyPr wrap="square" rtlCol="0">
            <a:spAutoFit/>
          </a:bodyPr>
          <a:lstStyle/>
          <a:p>
            <a:r>
              <a:rPr lang="en-US" b="1" dirty="0">
                <a:solidFill>
                  <a:srgbClr val="C00000"/>
                </a:solidFill>
              </a:rPr>
              <a:t>HOW A SOFTWARE PRODUCT WILL BE TESTED</a:t>
            </a:r>
          </a:p>
        </p:txBody>
      </p:sp>
      <p:pic>
        <p:nvPicPr>
          <p:cNvPr id="8" name="Picture 7">
            <a:extLst>
              <a:ext uri="{FF2B5EF4-FFF2-40B4-BE49-F238E27FC236}">
                <a16:creationId xmlns:a16="http://schemas.microsoft.com/office/drawing/2014/main" xmlns="" id="{C9B845ED-A1BD-4D06-8DA7-80E1C60D6412}"/>
              </a:ext>
            </a:extLst>
          </p:cNvPr>
          <p:cNvPicPr>
            <a:picLocks noChangeAspect="1"/>
          </p:cNvPicPr>
          <p:nvPr/>
        </p:nvPicPr>
        <p:blipFill>
          <a:blip r:embed="rId4"/>
          <a:stretch>
            <a:fillRect/>
          </a:stretch>
        </p:blipFill>
        <p:spPr>
          <a:xfrm>
            <a:off x="819562" y="1536755"/>
            <a:ext cx="3295238" cy="2457143"/>
          </a:xfrm>
          <a:prstGeom prst="rect">
            <a:avLst/>
          </a:prstGeom>
        </p:spPr>
      </p:pic>
      <p:pic>
        <p:nvPicPr>
          <p:cNvPr id="1026" name="Picture 2" descr="C:\Users\ngattt\AppData\Local\Temp\SNAGHTML17a42e6.PNG">
            <a:extLst>
              <a:ext uri="{FF2B5EF4-FFF2-40B4-BE49-F238E27FC236}">
                <a16:creationId xmlns:a16="http://schemas.microsoft.com/office/drawing/2014/main" xmlns="" id="{611070C4-F376-4267-85A7-9EEDBAF2C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604" y="1461262"/>
            <a:ext cx="3324225" cy="2514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87BE0EB7-ED21-4D47-8735-B7BC7685F5F5}"/>
              </a:ext>
            </a:extLst>
          </p:cNvPr>
          <p:cNvSpPr txBox="1"/>
          <p:nvPr/>
        </p:nvSpPr>
        <p:spPr>
          <a:xfrm>
            <a:off x="5257800" y="4230469"/>
            <a:ext cx="3352800" cy="646331"/>
          </a:xfrm>
          <a:prstGeom prst="rect">
            <a:avLst/>
          </a:prstGeom>
          <a:noFill/>
        </p:spPr>
        <p:txBody>
          <a:bodyPr wrap="square" rtlCol="0">
            <a:spAutoFit/>
          </a:bodyPr>
          <a:lstStyle/>
          <a:p>
            <a:r>
              <a:rPr lang="en-US" b="1" dirty="0">
                <a:solidFill>
                  <a:srgbClr val="C00000"/>
                </a:solidFill>
              </a:rPr>
              <a:t>EACH STRATEGY FOR EACH LEVEL OF TESTING</a:t>
            </a:r>
          </a:p>
        </p:txBody>
      </p:sp>
      <p:sp>
        <p:nvSpPr>
          <p:cNvPr id="9" name="TextBox 8">
            <a:extLst>
              <a:ext uri="{FF2B5EF4-FFF2-40B4-BE49-F238E27FC236}">
                <a16:creationId xmlns:a16="http://schemas.microsoft.com/office/drawing/2014/main" xmlns="" id="{2C4EC8B7-37A4-40DC-BB7A-4801EC39F7F3}"/>
              </a:ext>
            </a:extLst>
          </p:cNvPr>
          <p:cNvSpPr txBox="1"/>
          <p:nvPr/>
        </p:nvSpPr>
        <p:spPr>
          <a:xfrm>
            <a:off x="6248400" y="3429000"/>
            <a:ext cx="1676400" cy="369332"/>
          </a:xfrm>
          <a:prstGeom prst="rect">
            <a:avLst/>
          </a:prstGeom>
          <a:noFill/>
        </p:spPr>
        <p:txBody>
          <a:bodyPr wrap="square" rtlCol="0">
            <a:spAutoFit/>
          </a:bodyPr>
          <a:lstStyle/>
          <a:p>
            <a:r>
              <a:rPr lang="en-US" dirty="0"/>
              <a:t>TEST PLAN</a:t>
            </a:r>
          </a:p>
        </p:txBody>
      </p:sp>
    </p:spTree>
    <p:extLst>
      <p:ext uri="{BB962C8B-B14F-4D97-AF65-F5344CB8AC3E}">
        <p14:creationId xmlns:p14="http://schemas.microsoft.com/office/powerpoint/2010/main" val="423990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0"/>
            <a:ext cx="8229600" cy="819912"/>
          </a:xfrm>
        </p:spPr>
        <p:txBody>
          <a:bodyPr/>
          <a:lstStyle/>
          <a:p>
            <a:r>
              <a:rPr lang="en-US" dirty="0"/>
              <a:t>How to build test strategy</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t>HOW TO BUILD</a:t>
            </a:r>
            <a:r>
              <a:rPr lang="en-US" sz="2400" b="1" dirty="0">
                <a:solidFill>
                  <a:srgbClr val="C00000"/>
                </a:solidFill>
              </a:rPr>
              <a:t>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rgbClr val="BC1A29"/>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4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2AEF5-2D22-49B5-BC6D-D4BB8128DD83}"/>
              </a:ext>
            </a:extLst>
          </p:cNvPr>
          <p:cNvSpPr>
            <a:spLocks noGrp="1"/>
          </p:cNvSpPr>
          <p:nvPr>
            <p:ph type="title"/>
          </p:nvPr>
        </p:nvSpPr>
        <p:spPr>
          <a:xfrm>
            <a:off x="457200" y="94488"/>
            <a:ext cx="8229600" cy="819912"/>
          </a:xfrm>
        </p:spPr>
        <p:txBody>
          <a:bodyPr/>
          <a:lstStyle/>
          <a:p>
            <a:r>
              <a:rPr lang="en-US" dirty="0"/>
              <a:t>Identify what to test</a:t>
            </a:r>
          </a:p>
        </p:txBody>
      </p:sp>
      <p:sp>
        <p:nvSpPr>
          <p:cNvPr id="4" name="Footer Placeholder 3">
            <a:extLst>
              <a:ext uri="{FF2B5EF4-FFF2-40B4-BE49-F238E27FC236}">
                <a16:creationId xmlns:a16="http://schemas.microsoft.com/office/drawing/2014/main" xmlns="" id="{170B4F7E-D0C4-4DED-849D-20021AC33990}"/>
              </a:ext>
            </a:extLst>
          </p:cNvPr>
          <p:cNvSpPr>
            <a:spLocks noGrp="1"/>
          </p:cNvSpPr>
          <p:nvPr>
            <p:ph type="ftr" sz="quarter" idx="11"/>
          </p:nvPr>
        </p:nvSpPr>
        <p:spPr/>
        <p:txBody>
          <a:bodyPr/>
          <a:lstStyle/>
          <a:p>
            <a:r>
              <a:rPr lang="en-GB" dirty="0"/>
              <a:t>18. Test Strategy</a:t>
            </a:r>
            <a:endParaRPr lang="en-US" dirty="0"/>
          </a:p>
        </p:txBody>
      </p:sp>
      <p:sp>
        <p:nvSpPr>
          <p:cNvPr id="5" name="Slide Number Placeholder 4">
            <a:extLst>
              <a:ext uri="{FF2B5EF4-FFF2-40B4-BE49-F238E27FC236}">
                <a16:creationId xmlns:a16="http://schemas.microsoft.com/office/drawing/2014/main" xmlns="" id="{7756B696-3A16-4050-B3D7-FC605B178FD6}"/>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extBox 6">
            <a:extLst>
              <a:ext uri="{FF2B5EF4-FFF2-40B4-BE49-F238E27FC236}">
                <a16:creationId xmlns:a16="http://schemas.microsoft.com/office/drawing/2014/main" xmlns="" id="{5D3F85A1-C1A4-46D5-AE92-30800ACBADE7}"/>
              </a:ext>
            </a:extLst>
          </p:cNvPr>
          <p:cNvSpPr txBox="1"/>
          <p:nvPr/>
        </p:nvSpPr>
        <p:spPr>
          <a:xfrm>
            <a:off x="5410200" y="921603"/>
            <a:ext cx="3276600" cy="830997"/>
          </a:xfrm>
          <a:prstGeom prst="rect">
            <a:avLst/>
          </a:prstGeom>
          <a:noFill/>
        </p:spPr>
        <p:txBody>
          <a:bodyPr wrap="square" rtlCol="0">
            <a:spAutoFit/>
          </a:bodyPr>
          <a:lstStyle/>
          <a:p>
            <a:r>
              <a:rPr lang="en-US" sz="2400" b="1" dirty="0">
                <a:solidFill>
                  <a:schemeClr val="bg1">
                    <a:lumMod val="50000"/>
                  </a:schemeClr>
                </a:solidFill>
              </a:rPr>
              <a:t>HOW TO BUILD TEST STRATEGY?</a:t>
            </a:r>
          </a:p>
        </p:txBody>
      </p:sp>
      <p:cxnSp>
        <p:nvCxnSpPr>
          <p:cNvPr id="15" name="Straight Connector 14">
            <a:extLst>
              <a:ext uri="{FF2B5EF4-FFF2-40B4-BE49-F238E27FC236}">
                <a16:creationId xmlns:a16="http://schemas.microsoft.com/office/drawing/2014/main" xmlns="" id="{5536BB03-DF0A-41A6-A125-FBA4FC3BE400}"/>
              </a:ext>
            </a:extLst>
          </p:cNvPr>
          <p:cNvCxnSpPr>
            <a:cxnSpLocks/>
          </p:cNvCxnSpPr>
          <p:nvPr/>
        </p:nvCxnSpPr>
        <p:spPr>
          <a:xfrm flipH="1">
            <a:off x="4191000" y="3358247"/>
            <a:ext cx="478862" cy="451753"/>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xmlns="" id="{5090C144-D0FC-48B4-A865-2C97EE8E3DCD}"/>
              </a:ext>
            </a:extLst>
          </p:cNvPr>
          <p:cNvGrpSpPr/>
          <p:nvPr/>
        </p:nvGrpSpPr>
        <p:grpSpPr>
          <a:xfrm>
            <a:off x="2407189" y="914400"/>
            <a:ext cx="6477000" cy="3581400"/>
            <a:chOff x="2514600" y="685800"/>
            <a:chExt cx="6477000" cy="3581400"/>
          </a:xfrm>
        </p:grpSpPr>
        <p:sp>
          <p:nvSpPr>
            <p:cNvPr id="8" name="Oval 7">
              <a:extLst>
                <a:ext uri="{FF2B5EF4-FFF2-40B4-BE49-F238E27FC236}">
                  <a16:creationId xmlns:a16="http://schemas.microsoft.com/office/drawing/2014/main" xmlns="" id="{490F67C7-0C0E-4902-90DA-949E636F79B6}"/>
                </a:ext>
              </a:extLst>
            </p:cNvPr>
            <p:cNvSpPr/>
            <p:nvPr/>
          </p:nvSpPr>
          <p:spPr>
            <a:xfrm>
              <a:off x="3460211" y="685800"/>
              <a:ext cx="1524000" cy="990600"/>
            </a:xfrm>
            <a:prstGeom prst="ellipse">
              <a:avLst/>
            </a:prstGeom>
            <a:solidFill>
              <a:schemeClr val="bg1">
                <a:lumMod val="95000"/>
                <a:alpha val="98000"/>
              </a:schemeClr>
            </a:solid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50000"/>
                    </a:schemeClr>
                  </a:solidFill>
                </a:rPr>
                <a:t>START</a:t>
              </a:r>
            </a:p>
          </p:txBody>
        </p:sp>
        <p:sp>
          <p:nvSpPr>
            <p:cNvPr id="9" name="Oval 8">
              <a:extLst>
                <a:ext uri="{FF2B5EF4-FFF2-40B4-BE49-F238E27FC236}">
                  <a16:creationId xmlns:a16="http://schemas.microsoft.com/office/drawing/2014/main" xmlns="" id="{01F23B09-E9CA-4A3E-B670-B6B4922A0B1F}"/>
                </a:ext>
              </a:extLst>
            </p:cNvPr>
            <p:cNvSpPr/>
            <p:nvPr/>
          </p:nvSpPr>
          <p:spPr>
            <a:xfrm>
              <a:off x="4298411" y="24384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10" name="TextBox 9">
              <a:extLst>
                <a:ext uri="{FF2B5EF4-FFF2-40B4-BE49-F238E27FC236}">
                  <a16:creationId xmlns:a16="http://schemas.microsoft.com/office/drawing/2014/main" xmlns="" id="{062D6F44-798B-4DEE-8C1A-A126B8F4CD9F}"/>
                </a:ext>
              </a:extLst>
            </p:cNvPr>
            <p:cNvSpPr txBox="1"/>
            <p:nvPr/>
          </p:nvSpPr>
          <p:spPr>
            <a:xfrm>
              <a:off x="3155411" y="2586335"/>
              <a:ext cx="1219200" cy="461665"/>
            </a:xfrm>
            <a:prstGeom prst="rect">
              <a:avLst/>
            </a:prstGeom>
            <a:noFill/>
          </p:spPr>
          <p:txBody>
            <a:bodyPr wrap="square" rtlCol="0">
              <a:spAutoFit/>
            </a:bodyPr>
            <a:lstStyle/>
            <a:p>
              <a:r>
                <a:rPr lang="en-US" sz="2400" b="1" dirty="0"/>
                <a:t>PHASE</a:t>
              </a:r>
            </a:p>
          </p:txBody>
        </p:sp>
        <p:cxnSp>
          <p:nvCxnSpPr>
            <p:cNvPr id="12" name="Straight Connector 11">
              <a:extLst>
                <a:ext uri="{FF2B5EF4-FFF2-40B4-BE49-F238E27FC236}">
                  <a16:creationId xmlns:a16="http://schemas.microsoft.com/office/drawing/2014/main" xmlns="" id="{60A2005B-FE6E-4D9B-88B6-6383251122FD}"/>
                </a:ext>
              </a:extLst>
            </p:cNvPr>
            <p:cNvCxnSpPr>
              <a:cxnSpLocks/>
            </p:cNvCxnSpPr>
            <p:nvPr/>
          </p:nvCxnSpPr>
          <p:spPr>
            <a:xfrm>
              <a:off x="4343400" y="1676400"/>
              <a:ext cx="478862" cy="819912"/>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CC19CE2F-153E-4AF7-B35C-21AD3A937223}"/>
                </a:ext>
              </a:extLst>
            </p:cNvPr>
            <p:cNvSpPr/>
            <p:nvPr/>
          </p:nvSpPr>
          <p:spPr>
            <a:xfrm>
              <a:off x="3733800" y="35814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19" name="TextBox 18">
              <a:extLst>
                <a:ext uri="{FF2B5EF4-FFF2-40B4-BE49-F238E27FC236}">
                  <a16:creationId xmlns:a16="http://schemas.microsoft.com/office/drawing/2014/main" xmlns="" id="{63859EC6-E3FF-40FE-8F2F-7E8452690254}"/>
                </a:ext>
              </a:extLst>
            </p:cNvPr>
            <p:cNvSpPr txBox="1"/>
            <p:nvPr/>
          </p:nvSpPr>
          <p:spPr>
            <a:xfrm>
              <a:off x="2514600" y="3657600"/>
              <a:ext cx="1219200" cy="461665"/>
            </a:xfrm>
            <a:prstGeom prst="rect">
              <a:avLst/>
            </a:prstGeom>
            <a:noFill/>
          </p:spPr>
          <p:txBody>
            <a:bodyPr wrap="square" rtlCol="0">
              <a:spAutoFit/>
            </a:bodyPr>
            <a:lstStyle/>
            <a:p>
              <a:r>
                <a:rPr lang="en-US" sz="2400" b="1" dirty="0">
                  <a:solidFill>
                    <a:schemeClr val="bg1">
                      <a:lumMod val="50000"/>
                    </a:schemeClr>
                  </a:solidFill>
                </a:rPr>
                <a:t>PHASE</a:t>
              </a:r>
            </a:p>
          </p:txBody>
        </p:sp>
        <p:sp>
          <p:nvSpPr>
            <p:cNvPr id="20" name="TextBox 19">
              <a:extLst>
                <a:ext uri="{FF2B5EF4-FFF2-40B4-BE49-F238E27FC236}">
                  <a16:creationId xmlns:a16="http://schemas.microsoft.com/office/drawing/2014/main" xmlns="" id="{65DC968C-9826-4E34-8AAF-C5E424926210}"/>
                </a:ext>
              </a:extLst>
            </p:cNvPr>
            <p:cNvSpPr txBox="1"/>
            <p:nvPr/>
          </p:nvSpPr>
          <p:spPr>
            <a:xfrm>
              <a:off x="5060411" y="2477869"/>
              <a:ext cx="3931189" cy="646331"/>
            </a:xfrm>
            <a:prstGeom prst="rect">
              <a:avLst/>
            </a:prstGeom>
            <a:noFill/>
          </p:spPr>
          <p:txBody>
            <a:bodyPr wrap="square" rtlCol="0">
              <a:spAutoFit/>
            </a:bodyPr>
            <a:lstStyle/>
            <a:p>
              <a:r>
                <a:rPr lang="en-US" b="1" dirty="0"/>
                <a:t>INDENTIFY WHAT TO TEST (LIST OF REQUIREMENTS FOR TEST</a:t>
              </a:r>
            </a:p>
          </p:txBody>
        </p:sp>
        <p:sp>
          <p:nvSpPr>
            <p:cNvPr id="22" name="TextBox 21">
              <a:extLst>
                <a:ext uri="{FF2B5EF4-FFF2-40B4-BE49-F238E27FC236}">
                  <a16:creationId xmlns:a16="http://schemas.microsoft.com/office/drawing/2014/main" xmlns="" id="{E90826D7-7069-4A53-ADEE-E58426BF2D7B}"/>
                </a:ext>
              </a:extLst>
            </p:cNvPr>
            <p:cNvSpPr txBox="1"/>
            <p:nvPr/>
          </p:nvSpPr>
          <p:spPr>
            <a:xfrm>
              <a:off x="4648200" y="3581400"/>
              <a:ext cx="3733800" cy="646331"/>
            </a:xfrm>
            <a:prstGeom prst="rect">
              <a:avLst/>
            </a:prstGeom>
            <a:noFill/>
          </p:spPr>
          <p:txBody>
            <a:bodyPr wrap="square" rtlCol="0">
              <a:spAutoFit/>
            </a:bodyPr>
            <a:lstStyle/>
            <a:p>
              <a:r>
                <a:rPr lang="en-US" b="1" dirty="0"/>
                <a:t>BUILD TEST STRATEGY BASED ON REQUIREMENT FOR TEST</a:t>
              </a:r>
            </a:p>
          </p:txBody>
        </p:sp>
      </p:grpSp>
      <p:sp>
        <p:nvSpPr>
          <p:cNvPr id="25" name="Oval 24">
            <a:extLst>
              <a:ext uri="{FF2B5EF4-FFF2-40B4-BE49-F238E27FC236}">
                <a16:creationId xmlns:a16="http://schemas.microsoft.com/office/drawing/2014/main" xmlns="" id="{15A073D6-9867-4C01-921E-C17F04F2CB06}"/>
              </a:ext>
            </a:extLst>
          </p:cNvPr>
          <p:cNvSpPr/>
          <p:nvPr/>
        </p:nvSpPr>
        <p:spPr>
          <a:xfrm>
            <a:off x="4282750" y="5943600"/>
            <a:ext cx="746449"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2.3</a:t>
            </a:r>
            <a:endParaRPr lang="en-US" sz="1600" b="1" dirty="0"/>
          </a:p>
        </p:txBody>
      </p:sp>
      <p:grpSp>
        <p:nvGrpSpPr>
          <p:cNvPr id="31" name="Group 30">
            <a:extLst>
              <a:ext uri="{FF2B5EF4-FFF2-40B4-BE49-F238E27FC236}">
                <a16:creationId xmlns:a16="http://schemas.microsoft.com/office/drawing/2014/main" xmlns="" id="{095E03FE-EDBE-457A-9321-86056CF735A3}"/>
              </a:ext>
            </a:extLst>
          </p:cNvPr>
          <p:cNvGrpSpPr/>
          <p:nvPr/>
        </p:nvGrpSpPr>
        <p:grpSpPr>
          <a:xfrm>
            <a:off x="4267200" y="4419600"/>
            <a:ext cx="4572000" cy="685800"/>
            <a:chOff x="4267200" y="4800600"/>
            <a:chExt cx="4572000" cy="685800"/>
          </a:xfrm>
        </p:grpSpPr>
        <p:sp>
          <p:nvSpPr>
            <p:cNvPr id="23" name="Oval 22">
              <a:extLst>
                <a:ext uri="{FF2B5EF4-FFF2-40B4-BE49-F238E27FC236}">
                  <a16:creationId xmlns:a16="http://schemas.microsoft.com/office/drawing/2014/main" xmlns="" id="{42699714-1E50-41EC-AD57-5080036F0290}"/>
                </a:ext>
              </a:extLst>
            </p:cNvPr>
            <p:cNvSpPr/>
            <p:nvPr/>
          </p:nvSpPr>
          <p:spPr>
            <a:xfrm>
              <a:off x="4267200" y="4800600"/>
              <a:ext cx="76200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2.1</a:t>
              </a:r>
              <a:endParaRPr lang="en-US" sz="1600" b="1" dirty="0"/>
            </a:p>
          </p:txBody>
        </p:sp>
        <p:sp>
          <p:nvSpPr>
            <p:cNvPr id="26" name="TextBox 25">
              <a:extLst>
                <a:ext uri="{FF2B5EF4-FFF2-40B4-BE49-F238E27FC236}">
                  <a16:creationId xmlns:a16="http://schemas.microsoft.com/office/drawing/2014/main" xmlns="" id="{54FE62C7-C044-46DF-9F52-76D9520D7762}"/>
                </a:ext>
              </a:extLst>
            </p:cNvPr>
            <p:cNvSpPr txBox="1"/>
            <p:nvPr/>
          </p:nvSpPr>
          <p:spPr>
            <a:xfrm>
              <a:off x="5105400" y="4840069"/>
              <a:ext cx="3733800" cy="646331"/>
            </a:xfrm>
            <a:prstGeom prst="rect">
              <a:avLst/>
            </a:prstGeom>
            <a:noFill/>
          </p:spPr>
          <p:txBody>
            <a:bodyPr wrap="square" rtlCol="0">
              <a:spAutoFit/>
            </a:bodyPr>
            <a:lstStyle/>
            <a:p>
              <a:r>
                <a:rPr lang="en-US" dirty="0"/>
                <a:t>Select suitable test type for a specific requirement</a:t>
              </a:r>
            </a:p>
          </p:txBody>
        </p:sp>
      </p:grpSp>
      <p:grpSp>
        <p:nvGrpSpPr>
          <p:cNvPr id="32" name="Group 31">
            <a:extLst>
              <a:ext uri="{FF2B5EF4-FFF2-40B4-BE49-F238E27FC236}">
                <a16:creationId xmlns:a16="http://schemas.microsoft.com/office/drawing/2014/main" xmlns="" id="{4F7C8EB5-221F-4073-B85D-9AC2210EA061}"/>
              </a:ext>
            </a:extLst>
          </p:cNvPr>
          <p:cNvGrpSpPr/>
          <p:nvPr/>
        </p:nvGrpSpPr>
        <p:grpSpPr>
          <a:xfrm>
            <a:off x="4267200" y="5181600"/>
            <a:ext cx="4556761" cy="685800"/>
            <a:chOff x="4267200" y="5486400"/>
            <a:chExt cx="4556761" cy="685800"/>
          </a:xfrm>
        </p:grpSpPr>
        <p:sp>
          <p:nvSpPr>
            <p:cNvPr id="24" name="Oval 23">
              <a:extLst>
                <a:ext uri="{FF2B5EF4-FFF2-40B4-BE49-F238E27FC236}">
                  <a16:creationId xmlns:a16="http://schemas.microsoft.com/office/drawing/2014/main" xmlns="" id="{2A71B7D0-F003-4AB7-AE9B-A7AA1204D031}"/>
                </a:ext>
              </a:extLst>
            </p:cNvPr>
            <p:cNvSpPr/>
            <p:nvPr/>
          </p:nvSpPr>
          <p:spPr>
            <a:xfrm>
              <a:off x="4267200" y="5486400"/>
              <a:ext cx="758890" cy="685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2.2</a:t>
              </a:r>
              <a:endParaRPr lang="en-US" sz="1600" b="1" dirty="0"/>
            </a:p>
          </p:txBody>
        </p:sp>
        <p:sp>
          <p:nvSpPr>
            <p:cNvPr id="27" name="TextBox 26">
              <a:extLst>
                <a:ext uri="{FF2B5EF4-FFF2-40B4-BE49-F238E27FC236}">
                  <a16:creationId xmlns:a16="http://schemas.microsoft.com/office/drawing/2014/main" xmlns="" id="{4439C01C-2BBF-453F-9E37-1A386B7FED97}"/>
                </a:ext>
              </a:extLst>
            </p:cNvPr>
            <p:cNvSpPr txBox="1"/>
            <p:nvPr/>
          </p:nvSpPr>
          <p:spPr>
            <a:xfrm>
              <a:off x="5105400" y="5525869"/>
              <a:ext cx="3718561" cy="646331"/>
            </a:xfrm>
            <a:prstGeom prst="rect">
              <a:avLst/>
            </a:prstGeom>
            <a:noFill/>
          </p:spPr>
          <p:txBody>
            <a:bodyPr wrap="square" rtlCol="0">
              <a:spAutoFit/>
            </a:bodyPr>
            <a:lstStyle/>
            <a:p>
              <a:r>
                <a:rPr lang="en-US" dirty="0"/>
                <a:t>Define test types will be executed in which test levels/stages</a:t>
              </a:r>
            </a:p>
          </p:txBody>
        </p:sp>
      </p:grpSp>
      <p:sp>
        <p:nvSpPr>
          <p:cNvPr id="28" name="TextBox 27">
            <a:extLst>
              <a:ext uri="{FF2B5EF4-FFF2-40B4-BE49-F238E27FC236}">
                <a16:creationId xmlns:a16="http://schemas.microsoft.com/office/drawing/2014/main" xmlns="" id="{ECBDB801-0D28-4790-88B8-9636A64EF6AC}"/>
              </a:ext>
            </a:extLst>
          </p:cNvPr>
          <p:cNvSpPr txBox="1"/>
          <p:nvPr/>
        </p:nvSpPr>
        <p:spPr>
          <a:xfrm>
            <a:off x="5125617" y="5983069"/>
            <a:ext cx="3657600" cy="646331"/>
          </a:xfrm>
          <a:prstGeom prst="rect">
            <a:avLst/>
          </a:prstGeom>
          <a:noFill/>
        </p:spPr>
        <p:txBody>
          <a:bodyPr wrap="square" rtlCol="0">
            <a:spAutoFit/>
          </a:bodyPr>
          <a:lstStyle/>
          <a:p>
            <a:r>
              <a:rPr lang="en-US" dirty="0"/>
              <a:t>Define test tools needed for testing the project</a:t>
            </a:r>
          </a:p>
        </p:txBody>
      </p:sp>
      <p:sp>
        <p:nvSpPr>
          <p:cNvPr id="35" name="Oval 34">
            <a:extLst>
              <a:ext uri="{FF2B5EF4-FFF2-40B4-BE49-F238E27FC236}">
                <a16:creationId xmlns:a16="http://schemas.microsoft.com/office/drawing/2014/main" xmlns="" id="{D41CB0AA-74CE-4A90-A0AD-DF75C239E41E}"/>
              </a:ext>
            </a:extLst>
          </p:cNvPr>
          <p:cNvSpPr/>
          <p:nvPr/>
        </p:nvSpPr>
        <p:spPr>
          <a:xfrm>
            <a:off x="304800" y="1676400"/>
            <a:ext cx="2590800" cy="2209801"/>
          </a:xfrm>
          <a:prstGeom prst="ellipse">
            <a:avLst/>
          </a:prstGeom>
          <a:solidFill>
            <a:schemeClr val="bg1">
              <a:lumMod val="85000"/>
            </a:schemeClr>
          </a:solid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TEST</a:t>
            </a:r>
            <a:r>
              <a:rPr lang="en-US" dirty="0"/>
              <a:t> </a:t>
            </a:r>
            <a:r>
              <a:rPr lang="en-US" sz="2400" dirty="0"/>
              <a:t>STRATEGY</a:t>
            </a:r>
            <a:endParaRPr lang="en-US" dirty="0"/>
          </a:p>
        </p:txBody>
      </p:sp>
      <p:cxnSp>
        <p:nvCxnSpPr>
          <p:cNvPr id="37" name="Straight Connector 36">
            <a:extLst>
              <a:ext uri="{FF2B5EF4-FFF2-40B4-BE49-F238E27FC236}">
                <a16:creationId xmlns:a16="http://schemas.microsoft.com/office/drawing/2014/main" xmlns="" id="{26CCF78B-1345-4433-BCCD-FAA18AF862F5}"/>
              </a:ext>
            </a:extLst>
          </p:cNvPr>
          <p:cNvCxnSpPr/>
          <p:nvPr/>
        </p:nvCxnSpPr>
        <p:spPr>
          <a:xfrm>
            <a:off x="1600200" y="3886200"/>
            <a:ext cx="0" cy="2209800"/>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0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30931-83EC-47BD-8C8D-FC9E7602777A}"/>
              </a:ext>
            </a:extLst>
          </p:cNvPr>
          <p:cNvSpPr>
            <a:spLocks noGrp="1"/>
          </p:cNvSpPr>
          <p:nvPr>
            <p:ph type="title"/>
          </p:nvPr>
        </p:nvSpPr>
        <p:spPr/>
        <p:txBody>
          <a:bodyPr/>
          <a:lstStyle/>
          <a:p>
            <a:r>
              <a:rPr lang="en-US" dirty="0"/>
              <a:t>Identify what to test</a:t>
            </a:r>
          </a:p>
        </p:txBody>
      </p:sp>
      <p:sp>
        <p:nvSpPr>
          <p:cNvPr id="4" name="Footer Placeholder 3">
            <a:extLst>
              <a:ext uri="{FF2B5EF4-FFF2-40B4-BE49-F238E27FC236}">
                <a16:creationId xmlns:a16="http://schemas.microsoft.com/office/drawing/2014/main" xmlns="" id="{B65E03CB-45BE-4357-B044-701F08247213}"/>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3530FEFE-E9F6-4C21-BF6F-82D94E258AE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a:extLst>
              <a:ext uri="{FF2B5EF4-FFF2-40B4-BE49-F238E27FC236}">
                <a16:creationId xmlns:a16="http://schemas.microsoft.com/office/drawing/2014/main" xmlns="" id="{464BEF4F-57D6-49F6-A574-91886AEFBCC2}"/>
              </a:ext>
            </a:extLst>
          </p:cNvPr>
          <p:cNvSpPr txBox="1"/>
          <p:nvPr/>
        </p:nvSpPr>
        <p:spPr>
          <a:xfrm>
            <a:off x="1981200" y="1905000"/>
            <a:ext cx="5791200" cy="523220"/>
          </a:xfrm>
          <a:prstGeom prst="rect">
            <a:avLst/>
          </a:prstGeom>
          <a:noFill/>
        </p:spPr>
        <p:txBody>
          <a:bodyPr wrap="square" rtlCol="0">
            <a:spAutoFit/>
          </a:bodyPr>
          <a:lstStyle/>
          <a:p>
            <a:r>
              <a:rPr lang="en-US" sz="2800" dirty="0">
                <a:solidFill>
                  <a:srgbClr val="C00000"/>
                </a:solidFill>
              </a:rPr>
              <a:t>IDENTIFY WHAT TO TEST</a:t>
            </a:r>
          </a:p>
        </p:txBody>
      </p:sp>
      <p:sp>
        <p:nvSpPr>
          <p:cNvPr id="8" name="TextBox 7">
            <a:extLst>
              <a:ext uri="{FF2B5EF4-FFF2-40B4-BE49-F238E27FC236}">
                <a16:creationId xmlns:a16="http://schemas.microsoft.com/office/drawing/2014/main" xmlns="" id="{75A0B80D-72A9-494A-AAB8-E74B7D58BDE3}"/>
              </a:ext>
            </a:extLst>
          </p:cNvPr>
          <p:cNvSpPr txBox="1"/>
          <p:nvPr/>
        </p:nvSpPr>
        <p:spPr>
          <a:xfrm>
            <a:off x="2209800" y="2514600"/>
            <a:ext cx="6934200" cy="954107"/>
          </a:xfrm>
          <a:prstGeom prst="rect">
            <a:avLst/>
          </a:prstGeom>
          <a:noFill/>
        </p:spPr>
        <p:txBody>
          <a:bodyPr wrap="square" rtlCol="0">
            <a:spAutoFit/>
          </a:bodyPr>
          <a:lstStyle/>
          <a:p>
            <a:r>
              <a:rPr lang="en-US" sz="2800" dirty="0"/>
              <a:t>List items that have been identified </a:t>
            </a:r>
            <a:r>
              <a:rPr lang="en-US" sz="2800" b="1" dirty="0"/>
              <a:t>as targets for testing</a:t>
            </a:r>
          </a:p>
        </p:txBody>
      </p:sp>
      <p:grpSp>
        <p:nvGrpSpPr>
          <p:cNvPr id="15" name="Group 14">
            <a:extLst>
              <a:ext uri="{FF2B5EF4-FFF2-40B4-BE49-F238E27FC236}">
                <a16:creationId xmlns:a16="http://schemas.microsoft.com/office/drawing/2014/main" xmlns="" id="{996963FC-A8AE-4E63-AF4E-22257CE50767}"/>
              </a:ext>
            </a:extLst>
          </p:cNvPr>
          <p:cNvGrpSpPr/>
          <p:nvPr/>
        </p:nvGrpSpPr>
        <p:grpSpPr>
          <a:xfrm>
            <a:off x="914400" y="1828800"/>
            <a:ext cx="1295400" cy="990600"/>
            <a:chOff x="914400" y="1828800"/>
            <a:chExt cx="1295400" cy="990600"/>
          </a:xfrm>
        </p:grpSpPr>
        <p:sp>
          <p:nvSpPr>
            <p:cNvPr id="6" name="Oval 5">
              <a:extLst>
                <a:ext uri="{FF2B5EF4-FFF2-40B4-BE49-F238E27FC236}">
                  <a16:creationId xmlns:a16="http://schemas.microsoft.com/office/drawing/2014/main" xmlns="" id="{2272FBE8-0C65-47F2-B6E0-78A405A8CE52}"/>
                </a:ext>
              </a:extLst>
            </p:cNvPr>
            <p:cNvSpPr/>
            <p:nvPr/>
          </p:nvSpPr>
          <p:spPr>
            <a:xfrm>
              <a:off x="914400" y="1828800"/>
              <a:ext cx="762000" cy="6858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cxnSp>
          <p:nvCxnSpPr>
            <p:cNvPr id="10" name="Straight Connector 9">
              <a:extLst>
                <a:ext uri="{FF2B5EF4-FFF2-40B4-BE49-F238E27FC236}">
                  <a16:creationId xmlns:a16="http://schemas.microsoft.com/office/drawing/2014/main" xmlns="" id="{4C01CCE7-2585-4D60-A50C-029A5219644B}"/>
                </a:ext>
              </a:extLst>
            </p:cNvPr>
            <p:cNvCxnSpPr>
              <a:cxnSpLocks/>
            </p:cNvCxnSpPr>
            <p:nvPr/>
          </p:nvCxnSpPr>
          <p:spPr>
            <a:xfrm>
              <a:off x="1295400" y="2514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A91049E8-671B-4C6B-B103-ABDB3467458D}"/>
                </a:ext>
              </a:extLst>
            </p:cNvPr>
            <p:cNvCxnSpPr/>
            <p:nvPr/>
          </p:nvCxnSpPr>
          <p:spPr>
            <a:xfrm>
              <a:off x="1295400" y="2819400"/>
              <a:ext cx="914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xmlns="" id="{5AB3EF71-2A94-48CA-8849-64F03781B24B}"/>
              </a:ext>
            </a:extLst>
          </p:cNvPr>
          <p:cNvPicPr>
            <a:picLocks noChangeAspect="1"/>
          </p:cNvPicPr>
          <p:nvPr/>
        </p:nvPicPr>
        <p:blipFill>
          <a:blip r:embed="rId3"/>
          <a:stretch>
            <a:fillRect/>
          </a:stretch>
        </p:blipFill>
        <p:spPr>
          <a:xfrm>
            <a:off x="1639078" y="3429000"/>
            <a:ext cx="1657143" cy="2057143"/>
          </a:xfrm>
          <a:prstGeom prst="rect">
            <a:avLst/>
          </a:prstGeom>
        </p:spPr>
      </p:pic>
      <p:sp>
        <p:nvSpPr>
          <p:cNvPr id="17" name="TextBox 16">
            <a:extLst>
              <a:ext uri="{FF2B5EF4-FFF2-40B4-BE49-F238E27FC236}">
                <a16:creationId xmlns:a16="http://schemas.microsoft.com/office/drawing/2014/main" xmlns="" id="{E6EF8BFE-53BF-44EF-9CBC-7C191445CC80}"/>
              </a:ext>
            </a:extLst>
          </p:cNvPr>
          <p:cNvSpPr txBox="1"/>
          <p:nvPr/>
        </p:nvSpPr>
        <p:spPr>
          <a:xfrm>
            <a:off x="1447800" y="5486400"/>
            <a:ext cx="2209800" cy="954107"/>
          </a:xfrm>
          <a:prstGeom prst="rect">
            <a:avLst/>
          </a:prstGeom>
          <a:noFill/>
        </p:spPr>
        <p:txBody>
          <a:bodyPr wrap="square" rtlCol="0">
            <a:spAutoFit/>
          </a:bodyPr>
          <a:lstStyle/>
          <a:p>
            <a:pPr algn="ctr"/>
            <a:r>
              <a:rPr lang="en-US" sz="2800" dirty="0"/>
              <a:t>Functional requirements</a:t>
            </a:r>
          </a:p>
        </p:txBody>
      </p:sp>
      <p:pic>
        <p:nvPicPr>
          <p:cNvPr id="18" name="Picture 17">
            <a:extLst>
              <a:ext uri="{FF2B5EF4-FFF2-40B4-BE49-F238E27FC236}">
                <a16:creationId xmlns:a16="http://schemas.microsoft.com/office/drawing/2014/main" xmlns="" id="{F48BA5CE-2361-4266-9E79-C81AFEF57466}"/>
              </a:ext>
            </a:extLst>
          </p:cNvPr>
          <p:cNvPicPr>
            <a:picLocks noChangeAspect="1"/>
          </p:cNvPicPr>
          <p:nvPr/>
        </p:nvPicPr>
        <p:blipFill>
          <a:blip r:embed="rId4"/>
          <a:stretch>
            <a:fillRect/>
          </a:stretch>
        </p:blipFill>
        <p:spPr>
          <a:xfrm>
            <a:off x="5728336" y="3405853"/>
            <a:ext cx="1657143" cy="2057143"/>
          </a:xfrm>
          <a:prstGeom prst="rect">
            <a:avLst/>
          </a:prstGeom>
        </p:spPr>
      </p:pic>
      <p:sp>
        <p:nvSpPr>
          <p:cNvPr id="19" name="TextBox 18">
            <a:extLst>
              <a:ext uri="{FF2B5EF4-FFF2-40B4-BE49-F238E27FC236}">
                <a16:creationId xmlns:a16="http://schemas.microsoft.com/office/drawing/2014/main" xmlns="" id="{D69C7A35-07EF-47AA-9A9B-D7D5555788BA}"/>
              </a:ext>
            </a:extLst>
          </p:cNvPr>
          <p:cNvSpPr txBox="1"/>
          <p:nvPr/>
        </p:nvSpPr>
        <p:spPr>
          <a:xfrm>
            <a:off x="5105400" y="5462996"/>
            <a:ext cx="3006193" cy="954107"/>
          </a:xfrm>
          <a:prstGeom prst="rect">
            <a:avLst/>
          </a:prstGeom>
          <a:noFill/>
        </p:spPr>
        <p:txBody>
          <a:bodyPr wrap="square" rtlCol="0">
            <a:spAutoFit/>
          </a:bodyPr>
          <a:lstStyle/>
          <a:p>
            <a:pPr algn="ctr"/>
            <a:r>
              <a:rPr lang="en-US" sz="2800" dirty="0"/>
              <a:t>Non - Functional requirements</a:t>
            </a:r>
          </a:p>
        </p:txBody>
      </p:sp>
    </p:spTree>
    <p:extLst>
      <p:ext uri="{BB962C8B-B14F-4D97-AF65-F5344CB8AC3E}">
        <p14:creationId xmlns:p14="http://schemas.microsoft.com/office/powerpoint/2010/main" val="309470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0F3BF-4FFA-4547-BCCF-06FDC1AA55B0}"/>
              </a:ext>
            </a:extLst>
          </p:cNvPr>
          <p:cNvSpPr>
            <a:spLocks noGrp="1"/>
          </p:cNvSpPr>
          <p:nvPr>
            <p:ph type="title"/>
          </p:nvPr>
        </p:nvSpPr>
        <p:spPr/>
        <p:txBody>
          <a:bodyPr/>
          <a:lstStyle/>
          <a:p>
            <a:r>
              <a:rPr lang="en-US" dirty="0"/>
              <a:t>Functional Requirement</a:t>
            </a:r>
          </a:p>
        </p:txBody>
      </p:sp>
      <p:sp>
        <p:nvSpPr>
          <p:cNvPr id="4" name="Footer Placeholder 3">
            <a:extLst>
              <a:ext uri="{FF2B5EF4-FFF2-40B4-BE49-F238E27FC236}">
                <a16:creationId xmlns:a16="http://schemas.microsoft.com/office/drawing/2014/main" xmlns="" id="{43A98B57-7104-4555-A1C9-F7622ED27974}"/>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8DD939D7-E323-4584-A667-9988D163DD77}"/>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xmlns="" id="{650E4BB3-B271-4B75-A48F-CE36274E3C65}"/>
              </a:ext>
            </a:extLst>
          </p:cNvPr>
          <p:cNvPicPr>
            <a:picLocks noChangeAspect="1"/>
          </p:cNvPicPr>
          <p:nvPr/>
        </p:nvPicPr>
        <p:blipFill>
          <a:blip r:embed="rId3"/>
          <a:stretch>
            <a:fillRect/>
          </a:stretch>
        </p:blipFill>
        <p:spPr>
          <a:xfrm>
            <a:off x="6477000" y="1828800"/>
            <a:ext cx="1647619" cy="1514286"/>
          </a:xfrm>
          <a:prstGeom prst="rect">
            <a:avLst/>
          </a:prstGeom>
        </p:spPr>
      </p:pic>
      <p:sp>
        <p:nvSpPr>
          <p:cNvPr id="7" name="TextBox 6">
            <a:extLst>
              <a:ext uri="{FF2B5EF4-FFF2-40B4-BE49-F238E27FC236}">
                <a16:creationId xmlns:a16="http://schemas.microsoft.com/office/drawing/2014/main" xmlns="" id="{0D9FBD4A-06EB-42F1-A0A0-1E55A4B22A57}"/>
              </a:ext>
            </a:extLst>
          </p:cNvPr>
          <p:cNvSpPr txBox="1"/>
          <p:nvPr/>
        </p:nvSpPr>
        <p:spPr>
          <a:xfrm>
            <a:off x="838200" y="2023159"/>
            <a:ext cx="4267200" cy="646331"/>
          </a:xfrm>
          <a:prstGeom prst="rect">
            <a:avLst/>
          </a:prstGeom>
          <a:noFill/>
        </p:spPr>
        <p:txBody>
          <a:bodyPr wrap="square" rtlCol="0">
            <a:spAutoFit/>
          </a:bodyPr>
          <a:lstStyle/>
          <a:p>
            <a:r>
              <a:rPr lang="en-US" b="1" dirty="0"/>
              <a:t>THINGS THAT A SYSTEM HAS TO DO RELATED TO BUSINESS FLOW</a:t>
            </a:r>
          </a:p>
        </p:txBody>
      </p:sp>
      <p:sp>
        <p:nvSpPr>
          <p:cNvPr id="8" name="TextBox 7">
            <a:extLst>
              <a:ext uri="{FF2B5EF4-FFF2-40B4-BE49-F238E27FC236}">
                <a16:creationId xmlns:a16="http://schemas.microsoft.com/office/drawing/2014/main" xmlns="" id="{F5F42DB5-908E-4177-B8ED-B8B5B816C7F5}"/>
              </a:ext>
            </a:extLst>
          </p:cNvPr>
          <p:cNvSpPr txBox="1"/>
          <p:nvPr/>
        </p:nvSpPr>
        <p:spPr>
          <a:xfrm>
            <a:off x="1003830" y="2889596"/>
            <a:ext cx="4267200" cy="369332"/>
          </a:xfrm>
          <a:prstGeom prst="rect">
            <a:avLst/>
          </a:prstGeom>
          <a:noFill/>
        </p:spPr>
        <p:txBody>
          <a:bodyPr wrap="square" rtlCol="0">
            <a:spAutoFit/>
          </a:bodyPr>
          <a:lstStyle/>
          <a:p>
            <a:r>
              <a:rPr lang="en-US" b="1" dirty="0"/>
              <a:t>EXAMPLE:</a:t>
            </a:r>
          </a:p>
        </p:txBody>
      </p:sp>
      <p:pic>
        <p:nvPicPr>
          <p:cNvPr id="9" name="Picture 8">
            <a:extLst>
              <a:ext uri="{FF2B5EF4-FFF2-40B4-BE49-F238E27FC236}">
                <a16:creationId xmlns:a16="http://schemas.microsoft.com/office/drawing/2014/main" xmlns="" id="{FAC08921-7D9C-426F-94B6-2C0C14750BDA}"/>
              </a:ext>
            </a:extLst>
          </p:cNvPr>
          <p:cNvPicPr>
            <a:picLocks noChangeAspect="1"/>
          </p:cNvPicPr>
          <p:nvPr/>
        </p:nvPicPr>
        <p:blipFill>
          <a:blip r:embed="rId4"/>
          <a:stretch>
            <a:fillRect/>
          </a:stretch>
        </p:blipFill>
        <p:spPr>
          <a:xfrm>
            <a:off x="1095949" y="4153118"/>
            <a:ext cx="1476190" cy="1419048"/>
          </a:xfrm>
          <a:prstGeom prst="rect">
            <a:avLst/>
          </a:prstGeom>
        </p:spPr>
      </p:pic>
      <p:sp>
        <p:nvSpPr>
          <p:cNvPr id="10" name="TextBox 9">
            <a:extLst>
              <a:ext uri="{FF2B5EF4-FFF2-40B4-BE49-F238E27FC236}">
                <a16:creationId xmlns:a16="http://schemas.microsoft.com/office/drawing/2014/main" xmlns="" id="{60C3A9B5-8820-4CFF-A9F1-04D23E04E8E0}"/>
              </a:ext>
            </a:extLst>
          </p:cNvPr>
          <p:cNvSpPr txBox="1"/>
          <p:nvPr/>
        </p:nvSpPr>
        <p:spPr>
          <a:xfrm>
            <a:off x="457200" y="5572166"/>
            <a:ext cx="3048000" cy="646331"/>
          </a:xfrm>
          <a:prstGeom prst="rect">
            <a:avLst/>
          </a:prstGeom>
          <a:noFill/>
        </p:spPr>
        <p:txBody>
          <a:bodyPr wrap="square" rtlCol="0">
            <a:spAutoFit/>
          </a:bodyPr>
          <a:lstStyle/>
          <a:p>
            <a:r>
              <a:rPr lang="en-US" b="1" dirty="0"/>
              <a:t>Do a calculation</a:t>
            </a:r>
            <a:r>
              <a:rPr lang="en-US" dirty="0"/>
              <a:t>: add, new, edit, delete functions</a:t>
            </a:r>
          </a:p>
        </p:txBody>
      </p:sp>
      <p:pic>
        <p:nvPicPr>
          <p:cNvPr id="2052" name="Picture 4" descr="C:\Users\ngattt\AppData\Local\Temp\SNAGHTML18c4669.PNG">
            <a:extLst>
              <a:ext uri="{FF2B5EF4-FFF2-40B4-BE49-F238E27FC236}">
                <a16:creationId xmlns:a16="http://schemas.microsoft.com/office/drawing/2014/main" xmlns="" id="{F91B0409-CF7F-489C-8D43-3D136833E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830" y="3601725"/>
            <a:ext cx="4514850" cy="19526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6BC8659C-4637-4DAC-A867-75AD15A2B86D}"/>
              </a:ext>
            </a:extLst>
          </p:cNvPr>
          <p:cNvSpPr txBox="1"/>
          <p:nvPr/>
        </p:nvSpPr>
        <p:spPr>
          <a:xfrm>
            <a:off x="1981200" y="3849469"/>
            <a:ext cx="1905000" cy="646331"/>
          </a:xfrm>
          <a:prstGeom prst="rect">
            <a:avLst/>
          </a:prstGeom>
          <a:noFill/>
        </p:spPr>
        <p:txBody>
          <a:bodyPr wrap="square" rtlCol="0">
            <a:spAutoFit/>
          </a:bodyPr>
          <a:lstStyle/>
          <a:p>
            <a:r>
              <a:rPr lang="en-US" b="1" dirty="0"/>
              <a:t>Make a decision</a:t>
            </a:r>
            <a:r>
              <a:rPr lang="en-US" dirty="0"/>
              <a:t>: check user right</a:t>
            </a:r>
          </a:p>
        </p:txBody>
      </p:sp>
      <p:sp>
        <p:nvSpPr>
          <p:cNvPr id="14" name="TextBox 13">
            <a:extLst>
              <a:ext uri="{FF2B5EF4-FFF2-40B4-BE49-F238E27FC236}">
                <a16:creationId xmlns:a16="http://schemas.microsoft.com/office/drawing/2014/main" xmlns="" id="{BB4271E6-D1A2-4E54-8FAE-72515E5B1CA7}"/>
              </a:ext>
            </a:extLst>
          </p:cNvPr>
          <p:cNvSpPr txBox="1"/>
          <p:nvPr/>
        </p:nvSpPr>
        <p:spPr>
          <a:xfrm>
            <a:off x="3276600" y="5562600"/>
            <a:ext cx="1905000" cy="369332"/>
          </a:xfrm>
          <a:prstGeom prst="rect">
            <a:avLst/>
          </a:prstGeom>
          <a:noFill/>
        </p:spPr>
        <p:txBody>
          <a:bodyPr wrap="square" rtlCol="0">
            <a:spAutoFit/>
          </a:bodyPr>
          <a:lstStyle/>
          <a:p>
            <a:r>
              <a:rPr lang="en-US" b="1" dirty="0"/>
              <a:t>Make a report</a:t>
            </a:r>
            <a:endParaRPr lang="en-US" dirty="0"/>
          </a:p>
        </p:txBody>
      </p:sp>
      <p:sp>
        <p:nvSpPr>
          <p:cNvPr id="15" name="TextBox 14">
            <a:extLst>
              <a:ext uri="{FF2B5EF4-FFF2-40B4-BE49-F238E27FC236}">
                <a16:creationId xmlns:a16="http://schemas.microsoft.com/office/drawing/2014/main" xmlns="" id="{B4B0498A-A57B-4D77-9603-E3BECA0A2CC3}"/>
              </a:ext>
            </a:extLst>
          </p:cNvPr>
          <p:cNvSpPr txBox="1"/>
          <p:nvPr/>
        </p:nvSpPr>
        <p:spPr>
          <a:xfrm>
            <a:off x="3962400" y="4001869"/>
            <a:ext cx="1905000" cy="646331"/>
          </a:xfrm>
          <a:prstGeom prst="rect">
            <a:avLst/>
          </a:prstGeom>
          <a:noFill/>
        </p:spPr>
        <p:txBody>
          <a:bodyPr wrap="square" rtlCol="0">
            <a:spAutoFit/>
          </a:bodyPr>
          <a:lstStyle/>
          <a:p>
            <a:r>
              <a:rPr lang="en-US" b="1" dirty="0"/>
              <a:t>Security: </a:t>
            </a:r>
            <a:r>
              <a:rPr lang="en-US" dirty="0"/>
              <a:t>Access right</a:t>
            </a:r>
          </a:p>
        </p:txBody>
      </p:sp>
    </p:spTree>
    <p:extLst>
      <p:ext uri="{BB962C8B-B14F-4D97-AF65-F5344CB8AC3E}">
        <p14:creationId xmlns:p14="http://schemas.microsoft.com/office/powerpoint/2010/main" val="411251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 calcmode="lin" valueType="num">
                                      <p:cBhvr additive="base">
                                        <p:cTn id="37" dur="500" fill="hold"/>
                                        <p:tgtEl>
                                          <p:spTgt spid="2052"/>
                                        </p:tgtEl>
                                        <p:attrNameLst>
                                          <p:attrName>ppt_x</p:attrName>
                                        </p:attrNameLst>
                                      </p:cBhvr>
                                      <p:tavLst>
                                        <p:tav tm="0">
                                          <p:val>
                                            <p:strVal val="#ppt_x"/>
                                          </p:val>
                                        </p:tav>
                                        <p:tav tm="100000">
                                          <p:val>
                                            <p:strVal val="#ppt_x"/>
                                          </p:val>
                                        </p:tav>
                                      </p:tavLst>
                                    </p:anim>
                                    <p:anim calcmode="lin" valueType="num">
                                      <p:cBhvr additive="base">
                                        <p:cTn id="3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78BA08-B249-48EC-B419-86E992D932A4}"/>
              </a:ext>
            </a:extLst>
          </p:cNvPr>
          <p:cNvSpPr>
            <a:spLocks noGrp="1"/>
          </p:cNvSpPr>
          <p:nvPr>
            <p:ph type="title"/>
          </p:nvPr>
        </p:nvSpPr>
        <p:spPr/>
        <p:txBody>
          <a:bodyPr/>
          <a:lstStyle/>
          <a:p>
            <a:r>
              <a:rPr lang="en-US" dirty="0"/>
              <a:t>Non-functional Requirements</a:t>
            </a:r>
          </a:p>
        </p:txBody>
      </p:sp>
      <p:sp>
        <p:nvSpPr>
          <p:cNvPr id="4" name="Footer Placeholder 3">
            <a:extLst>
              <a:ext uri="{FF2B5EF4-FFF2-40B4-BE49-F238E27FC236}">
                <a16:creationId xmlns:a16="http://schemas.microsoft.com/office/drawing/2014/main" xmlns="" id="{FF37901F-E6BD-4FFA-954F-1DDEF4CB2707}"/>
              </a:ext>
            </a:extLst>
          </p:cNvPr>
          <p:cNvSpPr>
            <a:spLocks noGrp="1"/>
          </p:cNvSpPr>
          <p:nvPr>
            <p:ph type="ftr" sz="quarter" idx="11"/>
          </p:nvPr>
        </p:nvSpPr>
        <p:spPr/>
        <p:txBody>
          <a:bodyPr/>
          <a:lstStyle/>
          <a:p>
            <a:r>
              <a:rPr lang="en-GB"/>
              <a:t>18. Test Strategy</a:t>
            </a:r>
            <a:endParaRPr lang="en-US"/>
          </a:p>
        </p:txBody>
      </p:sp>
      <p:sp>
        <p:nvSpPr>
          <p:cNvPr id="5" name="Slide Number Placeholder 4">
            <a:extLst>
              <a:ext uri="{FF2B5EF4-FFF2-40B4-BE49-F238E27FC236}">
                <a16:creationId xmlns:a16="http://schemas.microsoft.com/office/drawing/2014/main" xmlns="" id="{53C368C6-3055-4202-92DA-01628EE7EE27}"/>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xmlns="" id="{CECF5410-66A5-40D9-99E8-C34FAF027B07}"/>
              </a:ext>
            </a:extLst>
          </p:cNvPr>
          <p:cNvPicPr>
            <a:picLocks noChangeAspect="1"/>
          </p:cNvPicPr>
          <p:nvPr/>
        </p:nvPicPr>
        <p:blipFill>
          <a:blip r:embed="rId3"/>
          <a:stretch>
            <a:fillRect/>
          </a:stretch>
        </p:blipFill>
        <p:spPr>
          <a:xfrm>
            <a:off x="3010095" y="2209800"/>
            <a:ext cx="3123809" cy="3095238"/>
          </a:xfrm>
          <a:prstGeom prst="rect">
            <a:avLst/>
          </a:prstGeom>
        </p:spPr>
      </p:pic>
      <p:pic>
        <p:nvPicPr>
          <p:cNvPr id="7" name="Picture 6">
            <a:extLst>
              <a:ext uri="{FF2B5EF4-FFF2-40B4-BE49-F238E27FC236}">
                <a16:creationId xmlns:a16="http://schemas.microsoft.com/office/drawing/2014/main" xmlns="" id="{30760071-270A-4469-B096-D2CF0F4A3C40}"/>
              </a:ext>
            </a:extLst>
          </p:cNvPr>
          <p:cNvPicPr>
            <a:picLocks noChangeAspect="1"/>
          </p:cNvPicPr>
          <p:nvPr/>
        </p:nvPicPr>
        <p:blipFill>
          <a:blip r:embed="rId4"/>
          <a:stretch>
            <a:fillRect/>
          </a:stretch>
        </p:blipFill>
        <p:spPr>
          <a:xfrm>
            <a:off x="4205332" y="1855179"/>
            <a:ext cx="733333" cy="714286"/>
          </a:xfrm>
          <a:prstGeom prst="rect">
            <a:avLst/>
          </a:prstGeom>
        </p:spPr>
      </p:pic>
      <p:pic>
        <p:nvPicPr>
          <p:cNvPr id="8" name="Picture 7">
            <a:extLst>
              <a:ext uri="{FF2B5EF4-FFF2-40B4-BE49-F238E27FC236}">
                <a16:creationId xmlns:a16="http://schemas.microsoft.com/office/drawing/2014/main" xmlns="" id="{174F1E6B-8BC7-4E15-B2AF-E7A86B8A3B5D}"/>
              </a:ext>
            </a:extLst>
          </p:cNvPr>
          <p:cNvPicPr>
            <a:picLocks noChangeAspect="1"/>
          </p:cNvPicPr>
          <p:nvPr/>
        </p:nvPicPr>
        <p:blipFill>
          <a:blip r:embed="rId5"/>
          <a:stretch>
            <a:fillRect/>
          </a:stretch>
        </p:blipFill>
        <p:spPr>
          <a:xfrm>
            <a:off x="5637716" y="2743200"/>
            <a:ext cx="666667" cy="676190"/>
          </a:xfrm>
          <a:prstGeom prst="rect">
            <a:avLst/>
          </a:prstGeom>
        </p:spPr>
      </p:pic>
      <p:pic>
        <p:nvPicPr>
          <p:cNvPr id="9" name="Picture 8">
            <a:extLst>
              <a:ext uri="{FF2B5EF4-FFF2-40B4-BE49-F238E27FC236}">
                <a16:creationId xmlns:a16="http://schemas.microsoft.com/office/drawing/2014/main" xmlns="" id="{7EBD231A-67F3-4D12-B166-4E6C130D1DBE}"/>
              </a:ext>
            </a:extLst>
          </p:cNvPr>
          <p:cNvPicPr>
            <a:picLocks noChangeAspect="1"/>
          </p:cNvPicPr>
          <p:nvPr/>
        </p:nvPicPr>
        <p:blipFill>
          <a:blip r:embed="rId6"/>
          <a:stretch>
            <a:fillRect/>
          </a:stretch>
        </p:blipFill>
        <p:spPr>
          <a:xfrm>
            <a:off x="5353133" y="4394983"/>
            <a:ext cx="666667" cy="676190"/>
          </a:xfrm>
          <a:prstGeom prst="rect">
            <a:avLst/>
          </a:prstGeom>
        </p:spPr>
      </p:pic>
      <p:pic>
        <p:nvPicPr>
          <p:cNvPr id="4102" name="Picture 6" descr="C:\Users\ngattt\AppData\Local\Temp\SNAGHTML197aa9c.PNG">
            <a:extLst>
              <a:ext uri="{FF2B5EF4-FFF2-40B4-BE49-F238E27FC236}">
                <a16:creationId xmlns:a16="http://schemas.microsoft.com/office/drawing/2014/main" xmlns="" id="{300277E1-C86E-43B4-A4C8-246C0C743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1502" y="4394983"/>
            <a:ext cx="6000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4B1BDEED-6FDE-445B-A093-CDBCDFD2354B}"/>
              </a:ext>
            </a:extLst>
          </p:cNvPr>
          <p:cNvPicPr>
            <a:picLocks noChangeAspect="1"/>
          </p:cNvPicPr>
          <p:nvPr/>
        </p:nvPicPr>
        <p:blipFill>
          <a:blip r:embed="rId8"/>
          <a:stretch>
            <a:fillRect/>
          </a:stretch>
        </p:blipFill>
        <p:spPr>
          <a:xfrm>
            <a:off x="2849529" y="2767009"/>
            <a:ext cx="638095" cy="628571"/>
          </a:xfrm>
          <a:prstGeom prst="rect">
            <a:avLst/>
          </a:prstGeom>
        </p:spPr>
      </p:pic>
      <p:sp>
        <p:nvSpPr>
          <p:cNvPr id="13" name="TextBox 12">
            <a:extLst>
              <a:ext uri="{FF2B5EF4-FFF2-40B4-BE49-F238E27FC236}">
                <a16:creationId xmlns:a16="http://schemas.microsoft.com/office/drawing/2014/main" xmlns="" id="{791F4A6A-F762-421A-BCA3-DB420FA93BD4}"/>
              </a:ext>
            </a:extLst>
          </p:cNvPr>
          <p:cNvSpPr txBox="1"/>
          <p:nvPr/>
        </p:nvSpPr>
        <p:spPr>
          <a:xfrm>
            <a:off x="699437" y="2767009"/>
            <a:ext cx="1967563" cy="461665"/>
          </a:xfrm>
          <a:prstGeom prst="rect">
            <a:avLst/>
          </a:prstGeom>
          <a:noFill/>
        </p:spPr>
        <p:txBody>
          <a:bodyPr wrap="square" rtlCol="0">
            <a:spAutoFit/>
          </a:bodyPr>
          <a:lstStyle/>
          <a:p>
            <a:r>
              <a:rPr lang="en-US" sz="2400" dirty="0"/>
              <a:t>Performance</a:t>
            </a:r>
          </a:p>
        </p:txBody>
      </p:sp>
      <p:sp>
        <p:nvSpPr>
          <p:cNvPr id="17" name="TextBox 16">
            <a:extLst>
              <a:ext uri="{FF2B5EF4-FFF2-40B4-BE49-F238E27FC236}">
                <a16:creationId xmlns:a16="http://schemas.microsoft.com/office/drawing/2014/main" xmlns="" id="{2C44BE05-FDE5-406E-AAD0-2EAC68A4651E}"/>
              </a:ext>
            </a:extLst>
          </p:cNvPr>
          <p:cNvSpPr txBox="1"/>
          <p:nvPr/>
        </p:nvSpPr>
        <p:spPr>
          <a:xfrm>
            <a:off x="1613837" y="4491335"/>
            <a:ext cx="1967563" cy="461665"/>
          </a:xfrm>
          <a:prstGeom prst="rect">
            <a:avLst/>
          </a:prstGeom>
          <a:noFill/>
        </p:spPr>
        <p:txBody>
          <a:bodyPr wrap="square" rtlCol="0">
            <a:spAutoFit/>
          </a:bodyPr>
          <a:lstStyle/>
          <a:p>
            <a:r>
              <a:rPr lang="en-US" sz="2400" dirty="0"/>
              <a:t>Reliability</a:t>
            </a:r>
          </a:p>
        </p:txBody>
      </p:sp>
      <p:sp>
        <p:nvSpPr>
          <p:cNvPr id="18" name="TextBox 17">
            <a:extLst>
              <a:ext uri="{FF2B5EF4-FFF2-40B4-BE49-F238E27FC236}">
                <a16:creationId xmlns:a16="http://schemas.microsoft.com/office/drawing/2014/main" xmlns="" id="{4D05552F-F6AB-4933-99A4-AE9BAE963159}"/>
              </a:ext>
            </a:extLst>
          </p:cNvPr>
          <p:cNvSpPr txBox="1"/>
          <p:nvPr/>
        </p:nvSpPr>
        <p:spPr>
          <a:xfrm>
            <a:off x="3976037" y="1443335"/>
            <a:ext cx="1967563" cy="461665"/>
          </a:xfrm>
          <a:prstGeom prst="rect">
            <a:avLst/>
          </a:prstGeom>
          <a:noFill/>
        </p:spPr>
        <p:txBody>
          <a:bodyPr wrap="square" rtlCol="0">
            <a:spAutoFit/>
          </a:bodyPr>
          <a:lstStyle/>
          <a:p>
            <a:r>
              <a:rPr lang="en-US" sz="2400" dirty="0"/>
              <a:t>Usability</a:t>
            </a:r>
          </a:p>
        </p:txBody>
      </p:sp>
      <p:sp>
        <p:nvSpPr>
          <p:cNvPr id="19" name="TextBox 18">
            <a:extLst>
              <a:ext uri="{FF2B5EF4-FFF2-40B4-BE49-F238E27FC236}">
                <a16:creationId xmlns:a16="http://schemas.microsoft.com/office/drawing/2014/main" xmlns="" id="{38204493-7154-48FE-9E0A-D00A85275AA5}"/>
              </a:ext>
            </a:extLst>
          </p:cNvPr>
          <p:cNvSpPr txBox="1"/>
          <p:nvPr/>
        </p:nvSpPr>
        <p:spPr>
          <a:xfrm>
            <a:off x="6185837" y="4495800"/>
            <a:ext cx="1967563" cy="461665"/>
          </a:xfrm>
          <a:prstGeom prst="rect">
            <a:avLst/>
          </a:prstGeom>
          <a:noFill/>
        </p:spPr>
        <p:txBody>
          <a:bodyPr wrap="square" rtlCol="0">
            <a:spAutoFit/>
          </a:bodyPr>
          <a:lstStyle/>
          <a:p>
            <a:r>
              <a:rPr lang="en-US" sz="2400" dirty="0"/>
              <a:t>Portability</a:t>
            </a:r>
          </a:p>
        </p:txBody>
      </p:sp>
      <p:sp>
        <p:nvSpPr>
          <p:cNvPr id="20" name="TextBox 19">
            <a:extLst>
              <a:ext uri="{FF2B5EF4-FFF2-40B4-BE49-F238E27FC236}">
                <a16:creationId xmlns:a16="http://schemas.microsoft.com/office/drawing/2014/main" xmlns="" id="{FB9AA727-E9CF-4248-A2E6-273F349432DB}"/>
              </a:ext>
            </a:extLst>
          </p:cNvPr>
          <p:cNvSpPr txBox="1"/>
          <p:nvPr/>
        </p:nvSpPr>
        <p:spPr>
          <a:xfrm>
            <a:off x="6500172" y="2778062"/>
            <a:ext cx="2261353" cy="461665"/>
          </a:xfrm>
          <a:prstGeom prst="rect">
            <a:avLst/>
          </a:prstGeom>
          <a:noFill/>
        </p:spPr>
        <p:txBody>
          <a:bodyPr wrap="square" rtlCol="0">
            <a:spAutoFit/>
          </a:bodyPr>
          <a:lstStyle/>
          <a:p>
            <a:r>
              <a:rPr lang="en-US" sz="2400" dirty="0"/>
              <a:t>Maintainability</a:t>
            </a:r>
          </a:p>
        </p:txBody>
      </p:sp>
    </p:spTree>
    <p:extLst>
      <p:ext uri="{BB962C8B-B14F-4D97-AF65-F5344CB8AC3E}">
        <p14:creationId xmlns:p14="http://schemas.microsoft.com/office/powerpoint/2010/main" val="41571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19"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11270</TotalTime>
  <Words>2553</Words>
  <Application>Microsoft Macintosh PowerPoint</Application>
  <PresentationFormat>On-screen Show (4:3)</PresentationFormat>
  <Paragraphs>338</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Mangal</vt:lpstr>
      <vt:lpstr>Times New Roman</vt:lpstr>
      <vt:lpstr>Wingdings</vt:lpstr>
      <vt:lpstr>Wingdings 2</vt:lpstr>
      <vt:lpstr>Arial</vt:lpstr>
      <vt:lpstr>Flow</vt:lpstr>
      <vt:lpstr>PowerPoint Presentation</vt:lpstr>
      <vt:lpstr>Learning Goals</vt:lpstr>
      <vt:lpstr>Contents</vt:lpstr>
      <vt:lpstr>Test strategy</vt:lpstr>
      <vt:lpstr>How to build test strategy</vt:lpstr>
      <vt:lpstr>Identify what to test</vt:lpstr>
      <vt:lpstr>Identify what to test</vt:lpstr>
      <vt:lpstr>Functional Requirement</vt:lpstr>
      <vt:lpstr>Non-functional Requirements</vt:lpstr>
      <vt:lpstr>Build test strategy</vt:lpstr>
      <vt:lpstr>Select suitable test type for a specific requirement</vt:lpstr>
      <vt:lpstr>Select suitable test type for a specific requirement</vt:lpstr>
      <vt:lpstr>Example</vt:lpstr>
      <vt:lpstr>Select suitable test type for a specific requirement</vt:lpstr>
      <vt:lpstr>Select suitable test type for a specific requirement</vt:lpstr>
      <vt:lpstr>Select suitable test type for a specific requirement</vt:lpstr>
      <vt:lpstr>Select suitable test type for a specific requirement</vt:lpstr>
      <vt:lpstr>Build test strategy</vt:lpstr>
      <vt:lpstr>Define test types will be executed in which test levels / stages</vt:lpstr>
      <vt:lpstr>Build test strategy</vt:lpstr>
      <vt:lpstr>Define test tools needed for testing the project</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966</cp:revision>
  <dcterms:created xsi:type="dcterms:W3CDTF">2006-08-16T00:00:00Z</dcterms:created>
  <dcterms:modified xsi:type="dcterms:W3CDTF">2019-11-25T08:14:07Z</dcterms:modified>
</cp:coreProperties>
</file>