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344" r:id="rId3"/>
    <p:sldId id="259" r:id="rId4"/>
    <p:sldId id="334" r:id="rId5"/>
    <p:sldId id="335" r:id="rId6"/>
    <p:sldId id="336" r:id="rId7"/>
    <p:sldId id="337" r:id="rId8"/>
    <p:sldId id="338" r:id="rId9"/>
    <p:sldId id="339" r:id="rId10"/>
    <p:sldId id="340" r:id="rId11"/>
    <p:sldId id="341" r:id="rId12"/>
    <p:sldId id="342" r:id="rId13"/>
    <p:sldId id="343" r:id="rId14"/>
    <p:sldId id="345" r:id="rId15"/>
    <p:sldId id="33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F2A"/>
    <a:srgbClr val="BC1A29"/>
    <a:srgbClr val="FDE7FA"/>
    <a:srgbClr val="D08D06"/>
    <a:srgbClr val="C11563"/>
    <a:srgbClr val="945273"/>
    <a:srgbClr val="C39113"/>
    <a:srgbClr val="361215"/>
    <a:srgbClr val="97583F"/>
    <a:srgbClr val="9A4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autoAdjust="0"/>
    <p:restoredTop sz="80804" autoAdjust="0"/>
  </p:normalViewPr>
  <p:slideViewPr>
    <p:cSldViewPr>
      <p:cViewPr varScale="1">
        <p:scale>
          <a:sx n="76" d="100"/>
          <a:sy n="76" d="100"/>
        </p:scale>
        <p:origin x="2040"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54B3D3A-F584-4B26-A9BE-A8DC0D6494DF}">
      <dgm:prSet phldrT="[Text]" custT="1"/>
      <dgm:spPr/>
      <dgm:t>
        <a:bodyPr/>
        <a:lstStyle/>
        <a:p>
          <a:pPr algn="l"/>
          <a:r>
            <a:rPr lang="en-US" sz="2800" dirty="0"/>
            <a:t>1. What is a “Test Team”?</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custT="1"/>
      <dgm:spPr/>
      <dgm:t>
        <a:bodyPr/>
        <a:lstStyle/>
        <a:p>
          <a:pPr algn="l"/>
          <a:r>
            <a:rPr lang="en-US" sz="2800" dirty="0"/>
            <a:t>2. Test Team Organization</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E96450C9-8DDE-4C9C-B0DA-D9964CFBA433}">
      <dgm:prSet phldrT="[Text]" custT="1"/>
      <dgm:spPr/>
      <dgm:t>
        <a:bodyPr/>
        <a:lstStyle/>
        <a:p>
          <a:pPr algn="l"/>
          <a:r>
            <a:rPr lang="en-US" sz="2800" dirty="0"/>
            <a:t>3. Test Team Roles and Responsibilities</a:t>
          </a:r>
        </a:p>
      </dgm:t>
    </dgm:pt>
    <dgm:pt modelId="{3DD955CB-94AE-4224-8796-85883A64FE34}" type="parTrans" cxnId="{7A90F306-B38A-4FB1-B1CB-3BC17FCE0303}">
      <dgm:prSet/>
      <dgm:spPr/>
      <dgm:t>
        <a:bodyPr/>
        <a:lstStyle/>
        <a:p>
          <a:endParaRPr lang="en-US"/>
        </a:p>
      </dgm:t>
    </dgm:pt>
    <dgm:pt modelId="{CDCC1CD4-322B-4D44-9595-809A1E6760D0}" type="sibTrans" cxnId="{7A90F306-B38A-4FB1-B1CB-3BC17FCE0303}">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t>
        <a:bodyPr/>
        <a:lstStyle/>
        <a:p>
          <a:endParaRPr lang="en-US"/>
        </a:p>
      </dgm:t>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3"/>
      <dgm:spPr>
        <a:solidFill>
          <a:srgbClr val="9A433C"/>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3">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3"/>
      <dgm:spPr>
        <a:solidFill>
          <a:srgbClr val="D08D06"/>
        </a:solidFill>
      </dgm:spPr>
    </dgm:pt>
    <dgm:pt modelId="{FFF96DB3-B8BE-41C4-8567-C78D6527BE75}" type="pres">
      <dgm:prSet presAssocID="{AFB37450-FF48-49A6-80E2-5ABFD4B9E160}" presName="txShp" presStyleLbl="node1" presStyleIdx="1" presStyleCnt="3">
        <dgm:presLayoutVars>
          <dgm:bulletEnabled val="1"/>
        </dgm:presLayoutVars>
      </dgm:prSet>
      <dgm:spPr/>
      <dgm:t>
        <a:bodyPr/>
        <a:lstStyle/>
        <a:p>
          <a:endParaRPr lang="en-US"/>
        </a:p>
      </dgm:t>
    </dgm:pt>
    <dgm:pt modelId="{B2CB0AB3-2DF1-4D9A-8F16-C37C58DB120E}" type="pres">
      <dgm:prSet presAssocID="{9A662AE8-A1AF-4484-9CFE-F1D1A1BEC5AC}" presName="spacing" presStyleCnt="0"/>
      <dgm:spPr/>
    </dgm:pt>
    <dgm:pt modelId="{8B1D39C0-8A79-4DEA-A101-EC505E5AAE85}" type="pres">
      <dgm:prSet presAssocID="{E96450C9-8DDE-4C9C-B0DA-D9964CFBA433}" presName="composite" presStyleCnt="0"/>
      <dgm:spPr/>
    </dgm:pt>
    <dgm:pt modelId="{3BB7460D-054C-4C11-86B1-3F723AAF9D9C}" type="pres">
      <dgm:prSet presAssocID="{E96450C9-8DDE-4C9C-B0DA-D9964CFBA433}" presName="imgShp" presStyleLbl="fgImgPlace1" presStyleIdx="2" presStyleCnt="3"/>
      <dgm:spPr>
        <a:solidFill>
          <a:schemeClr val="accent6"/>
        </a:solidFill>
      </dgm:spPr>
    </dgm:pt>
    <dgm:pt modelId="{9BDCC6FE-4E1D-43EB-9DF5-73A6375899F4}" type="pres">
      <dgm:prSet presAssocID="{E96450C9-8DDE-4C9C-B0DA-D9964CFBA433}" presName="txShp" presStyleLbl="node1" presStyleIdx="2" presStyleCnt="3">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A029A42E-D2C6-42B1-B431-BBC2077EE769}" srcId="{68FF15E1-977A-42CB-88BA-732C8D4BE110}" destId="{AFB37450-FF48-49A6-80E2-5ABFD4B9E160}" srcOrd="1" destOrd="0" parTransId="{DC38D442-8620-4FFD-B966-899E9D26E7DB}" sibTransId="{9A662AE8-A1AF-4484-9CFE-F1D1A1BEC5AC}"/>
    <dgm:cxn modelId="{7A90F306-B38A-4FB1-B1CB-3BC17FCE0303}" srcId="{68FF15E1-977A-42CB-88BA-732C8D4BE110}" destId="{E96450C9-8DDE-4C9C-B0DA-D9964CFBA433}" srcOrd="2" destOrd="0" parTransId="{3DD955CB-94AE-4224-8796-85883A64FE34}" sibTransId="{CDCC1CD4-322B-4D44-9595-809A1E6760D0}"/>
    <dgm:cxn modelId="{91D3B912-D0EA-48D0-AD0F-AC9995C9D279}" type="presOf" srcId="{68FF15E1-977A-42CB-88BA-732C8D4BE110}" destId="{3C5211AF-5F7B-43F7-A883-66A422A98129}"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2E997A97-D45C-4267-BB10-7765A4363BB5}" type="presOf" srcId="{E96450C9-8DDE-4C9C-B0DA-D9964CFBA433}" destId="{9BDCC6FE-4E1D-43EB-9DF5-73A6375899F4}" srcOrd="0" destOrd="0" presId="urn:microsoft.com/office/officeart/2005/8/layout/vList3"/>
    <dgm:cxn modelId="{DAC769EA-59EB-4989-9BCE-2503DFDBBCBC}" type="presOf" srcId="{154B3D3A-F584-4B26-A9BE-A8DC0D6494DF}" destId="{1E24F0A5-F049-4A54-A417-EF1BA1DC1741}" srcOrd="0" destOrd="0" presId="urn:microsoft.com/office/officeart/2005/8/layout/vList3"/>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 modelId="{81E21A16-910B-415B-805F-33ED0E4B022A}" type="presParOf" srcId="{3C5211AF-5F7B-43F7-A883-66A422A98129}" destId="{B2CB0AB3-2DF1-4D9A-8F16-C37C58DB120E}" srcOrd="3" destOrd="0" presId="urn:microsoft.com/office/officeart/2005/8/layout/vList3"/>
    <dgm:cxn modelId="{1D2FA41C-7203-4E37-B7AC-597C2D3A1640}" type="presParOf" srcId="{3C5211AF-5F7B-43F7-A883-66A422A98129}" destId="{8B1D39C0-8A79-4DEA-A101-EC505E5AAE85}" srcOrd="4" destOrd="0" presId="urn:microsoft.com/office/officeart/2005/8/layout/vList3"/>
    <dgm:cxn modelId="{154801F7-299E-45AA-A52F-BFBA70FB48D6}" type="presParOf" srcId="{8B1D39C0-8A79-4DEA-A101-EC505E5AAE85}" destId="{3BB7460D-054C-4C11-86B1-3F723AAF9D9C}" srcOrd="0" destOrd="0" presId="urn:microsoft.com/office/officeart/2005/8/layout/vList3"/>
    <dgm:cxn modelId="{CE3C59D9-E76C-44F0-AFF2-25F405730F61}" type="presParOf" srcId="{8B1D39C0-8A79-4DEA-A101-EC505E5AAE85}" destId="{9BDCC6FE-4E1D-43EB-9DF5-73A6375899F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778569" y="334"/>
          <a:ext cx="6283452" cy="78358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537" tIns="106680" rIns="199136" bIns="106680" numCol="1" spcCol="1270" anchor="ctr" anchorCtr="0">
          <a:noAutofit/>
        </a:bodyPr>
        <a:lstStyle/>
        <a:p>
          <a:pPr lvl="0" algn="l" defTabSz="1244600">
            <a:lnSpc>
              <a:spcPct val="90000"/>
            </a:lnSpc>
            <a:spcBef>
              <a:spcPct val="0"/>
            </a:spcBef>
            <a:spcAft>
              <a:spcPct val="35000"/>
            </a:spcAft>
          </a:pPr>
          <a:r>
            <a:rPr lang="en-US" sz="2800" kern="1200" dirty="0"/>
            <a:t>1. What is a “Test Team”?</a:t>
          </a:r>
        </a:p>
      </dsp:txBody>
      <dsp:txXfrm rot="10800000">
        <a:off x="1974464" y="334"/>
        <a:ext cx="6087557" cy="783580"/>
      </dsp:txXfrm>
    </dsp:sp>
    <dsp:sp modelId="{F8937CCE-4F47-4A95-89E8-AB4466EE3BC6}">
      <dsp:nvSpPr>
        <dsp:cNvPr id="0" name=""/>
        <dsp:cNvSpPr/>
      </dsp:nvSpPr>
      <dsp:spPr>
        <a:xfrm>
          <a:off x="1386778" y="334"/>
          <a:ext cx="783580" cy="783580"/>
        </a:xfrm>
        <a:prstGeom prst="ellipse">
          <a:avLst/>
        </a:prstGeom>
        <a:solidFill>
          <a:srgbClr val="9A43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778569" y="979809"/>
          <a:ext cx="6283452" cy="78358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537" tIns="106680" rIns="199136" bIns="106680" numCol="1" spcCol="1270" anchor="ctr" anchorCtr="0">
          <a:noAutofit/>
        </a:bodyPr>
        <a:lstStyle/>
        <a:p>
          <a:pPr lvl="0" algn="l" defTabSz="1244600">
            <a:lnSpc>
              <a:spcPct val="90000"/>
            </a:lnSpc>
            <a:spcBef>
              <a:spcPct val="0"/>
            </a:spcBef>
            <a:spcAft>
              <a:spcPct val="35000"/>
            </a:spcAft>
          </a:pPr>
          <a:r>
            <a:rPr lang="en-US" sz="2800" kern="1200" dirty="0"/>
            <a:t>2. Test Team Organization</a:t>
          </a:r>
        </a:p>
      </dsp:txBody>
      <dsp:txXfrm rot="10800000">
        <a:off x="1974464" y="979809"/>
        <a:ext cx="6087557" cy="783580"/>
      </dsp:txXfrm>
    </dsp:sp>
    <dsp:sp modelId="{AFB7D9A9-BA53-44F6-A6BF-1A216FFA229D}">
      <dsp:nvSpPr>
        <dsp:cNvPr id="0" name=""/>
        <dsp:cNvSpPr/>
      </dsp:nvSpPr>
      <dsp:spPr>
        <a:xfrm>
          <a:off x="1386778" y="979809"/>
          <a:ext cx="783580" cy="783580"/>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DCC6FE-4E1D-43EB-9DF5-73A6375899F4}">
      <dsp:nvSpPr>
        <dsp:cNvPr id="0" name=""/>
        <dsp:cNvSpPr/>
      </dsp:nvSpPr>
      <dsp:spPr>
        <a:xfrm rot="10800000">
          <a:off x="1778569" y="1959285"/>
          <a:ext cx="6283452" cy="78358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537" tIns="106680" rIns="199136" bIns="106680" numCol="1" spcCol="1270" anchor="ctr" anchorCtr="0">
          <a:noAutofit/>
        </a:bodyPr>
        <a:lstStyle/>
        <a:p>
          <a:pPr lvl="0" algn="l" defTabSz="1244600">
            <a:lnSpc>
              <a:spcPct val="90000"/>
            </a:lnSpc>
            <a:spcBef>
              <a:spcPct val="0"/>
            </a:spcBef>
            <a:spcAft>
              <a:spcPct val="35000"/>
            </a:spcAft>
          </a:pPr>
          <a:r>
            <a:rPr lang="en-US" sz="2800" kern="1200" dirty="0"/>
            <a:t>3. Test Team Roles and Responsibilities</a:t>
          </a:r>
        </a:p>
      </dsp:txBody>
      <dsp:txXfrm rot="10800000">
        <a:off x="1974464" y="1959285"/>
        <a:ext cx="6087557" cy="783580"/>
      </dsp:txXfrm>
    </dsp:sp>
    <dsp:sp modelId="{3BB7460D-054C-4C11-86B1-3F723AAF9D9C}">
      <dsp:nvSpPr>
        <dsp:cNvPr id="0" name=""/>
        <dsp:cNvSpPr/>
      </dsp:nvSpPr>
      <dsp:spPr>
        <a:xfrm>
          <a:off x="1386778" y="1959285"/>
          <a:ext cx="783580" cy="783580"/>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11/25/19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Vậy đội kiểm thử được tổ chức như nào?</a:t>
            </a:r>
          </a:p>
        </p:txBody>
      </p:sp>
      <p:sp>
        <p:nvSpPr>
          <p:cNvPr id="4" name="Slide Number Placeholder 3"/>
          <p:cNvSpPr>
            <a:spLocks noGrp="1"/>
          </p:cNvSpPr>
          <p:nvPr>
            <p:ph type="sldNum" sz="quarter" idx="10"/>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782340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Thông thường một đội kiểm thử sẽ bao gồm những thành viên như sau:</a:t>
            </a:r>
          </a:p>
          <a:p>
            <a:pPr marL="171450" indent="-171450">
              <a:buFontTx/>
              <a:buChar char="-"/>
            </a:pPr>
            <a:r>
              <a:rPr lang="en-US"/>
              <a:t>Quản lý đội kiểm thử</a:t>
            </a:r>
            <a:r>
              <a:rPr lang="en-US" baseline="0"/>
              <a:t> (</a:t>
            </a:r>
            <a:r>
              <a:rPr lang="en-US"/>
              <a:t>Test manager)</a:t>
            </a:r>
            <a:r>
              <a:rPr lang="en-US" baseline="0"/>
              <a:t> hay Đội trưởng đội kiểm thử Test Leader: là người quản lý đội kiểm thử, chịu trách nhiệm lập kế hoạch kiểm thử và quản trị, kiểm soát để kế hoạch kiểm thử đó được thực hiện theo tiến độ, đúng mục tiêu. Nếu dự án rất nhỏ thì một người kiêm nhiệm cả vai trò test leader và tester</a:t>
            </a:r>
          </a:p>
          <a:p>
            <a:pPr marL="171450" indent="-171450">
              <a:buFontTx/>
              <a:buChar char="-"/>
            </a:pPr>
            <a:r>
              <a:rPr lang="en-US" baseline="0"/>
              <a:t>Test leader là người giao tiếp, làm việc với khách hàng với người hỗ trợ và thiết lập môi trường kiểm thử, với quản trị dự án, với cán bộ đảm bảo chất lượng sản phẩm, thông thường là người sẽ làm inspection, kiểm tra sản phẩm 1 lần cuối trước khi bàn giao cho khách hàng</a:t>
            </a:r>
          </a:p>
          <a:p>
            <a:pPr marL="171450" indent="-171450">
              <a:buFontTx/>
              <a:buChar char="-"/>
            </a:pPr>
            <a:r>
              <a:rPr lang="en-US" baseline="0"/>
              <a:t>Trên hình vẽ, có thể thấy các mũi tên thể hiện việc báo cáo report, ví dụ: </a:t>
            </a:r>
            <a:r>
              <a:rPr lang="en-US" b="1" baseline="0"/>
              <a:t>Tester</a:t>
            </a:r>
            <a:r>
              <a:rPr lang="en-US" baseline="0"/>
              <a:t> phải report trực tiếp cho </a:t>
            </a:r>
            <a:r>
              <a:rPr lang="en-US" b="1" baseline="0"/>
              <a:t>test leader. Test leader </a:t>
            </a:r>
            <a:r>
              <a:rPr lang="en-US" b="0" baseline="0"/>
              <a:t>phải report thông tin trực tiếp cho khách hàng hay quản trị dự án</a:t>
            </a:r>
            <a:r>
              <a:rPr lang="mr-IN" b="0" baseline="0"/>
              <a:t>…</a:t>
            </a:r>
            <a:endParaRPr lang="en-US" b="0"/>
          </a:p>
        </p:txBody>
      </p:sp>
      <p:sp>
        <p:nvSpPr>
          <p:cNvPr id="4" name="Slide Number Placeholder 3"/>
          <p:cNvSpPr>
            <a:spLocks noGrp="1"/>
          </p:cNvSpPr>
          <p:nvPr>
            <p:ph type="sldNum" sz="quarter" idx="10"/>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213964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baseline="0"/>
              <a:t>Dưới Test manager hay Test leader là các kiểm thử viên (tester), họ là những người thực hiện việc kiểm thử trong dự án. Nếu dự án có thực hiện kiểm thử tự động tester có thể tách thành 2 vai trò là: </a:t>
            </a:r>
          </a:p>
          <a:p>
            <a:pPr marL="171450" indent="-171450">
              <a:buFontTx/>
              <a:buChar char="-"/>
            </a:pPr>
            <a:r>
              <a:rPr lang="vi-VN" b="0" baseline="0"/>
              <a:t>Tester kiểm thử tự động</a:t>
            </a:r>
          </a:p>
          <a:p>
            <a:pPr marL="171450" indent="-171450">
              <a:buFontTx/>
              <a:buChar char="-"/>
            </a:pPr>
            <a:r>
              <a:rPr lang="vi-VN" b="0" baseline="0"/>
              <a:t>Tester kiểm thử bằng tay</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18417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Khi hình thành đội kiểm thử trong dự án có quy mô lớn thì sẽ có một thành viên có vai trò là </a:t>
            </a:r>
            <a:r>
              <a:rPr lang="en-US" b="1"/>
              <a:t>quản lý kiểm thử (Test manager)</a:t>
            </a:r>
          </a:p>
          <a:p>
            <a:pPr marL="171450" indent="-171450">
              <a:buFontTx/>
              <a:buChar char="-"/>
            </a:pPr>
            <a:r>
              <a:rPr lang="en-US" b="0" baseline="0"/>
              <a:t>Dưới Test manager sẽ là các đội trưởng Test leader</a:t>
            </a:r>
          </a:p>
          <a:p>
            <a:pPr marL="171450" indent="-171450">
              <a:buFontTx/>
              <a:buChar char="-"/>
            </a:pPr>
            <a:r>
              <a:rPr lang="en-US" b="0" baseline="0"/>
              <a:t>Với dự án lớn việc phát triển dự án sẽ chia thành mỗi đội (team), mỗi đội có thể phát triển một phần hay một số module của sản phẩm. Mỗi đội này lại có một đội test nhỏ hơn</a:t>
            </a:r>
          </a:p>
          <a:p>
            <a:pPr marL="171450" indent="-171450">
              <a:buFontTx/>
              <a:buChar char="-"/>
            </a:pPr>
            <a:r>
              <a:rPr lang="en-US" b="0" baseline="0"/>
              <a:t>Quản lý đội test là test leader, còn quản lý chung của dự án sẽ là test manager</a:t>
            </a:r>
          </a:p>
        </p:txBody>
      </p:sp>
      <p:sp>
        <p:nvSpPr>
          <p:cNvPr id="4" name="Slide Number Placeholder 3"/>
          <p:cNvSpPr>
            <a:spLocks noGrp="1"/>
          </p:cNvSpPr>
          <p:nvPr>
            <p:ph type="sldNum" sz="quarter" idx="10"/>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520047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Cách</a:t>
            </a:r>
            <a:r>
              <a:rPr lang="en-US" dirty="0"/>
              <a:t> </a:t>
            </a:r>
            <a:r>
              <a:rPr lang="en-US" dirty="0" err="1"/>
              <a:t>thức</a:t>
            </a:r>
            <a:r>
              <a:rPr lang="en-US" dirty="0"/>
              <a:t> </a:t>
            </a:r>
            <a:r>
              <a:rPr lang="en-US" dirty="0" err="1"/>
              <a:t>tổ</a:t>
            </a:r>
            <a:r>
              <a:rPr lang="en-US" dirty="0"/>
              <a:t> </a:t>
            </a:r>
            <a:r>
              <a:rPr lang="en-US" dirty="0" err="1"/>
              <a:t>chức</a:t>
            </a:r>
            <a:r>
              <a:rPr lang="en-US" dirty="0"/>
              <a:t> 1 </a:t>
            </a:r>
            <a:r>
              <a:rPr lang="en-US" dirty="0" err="1"/>
              <a:t>đội</a:t>
            </a:r>
            <a:r>
              <a:rPr lang="en-US" dirty="0"/>
              <a:t> </a:t>
            </a:r>
            <a:r>
              <a:rPr lang="en-US" dirty="0" err="1"/>
              <a:t>kiểm</a:t>
            </a:r>
            <a:r>
              <a:rPr lang="en-US" dirty="0"/>
              <a:t> </a:t>
            </a:r>
            <a:r>
              <a:rPr lang="en-US" dirty="0" err="1"/>
              <a:t>thử</a:t>
            </a:r>
            <a:r>
              <a:rPr lang="en-US" dirty="0"/>
              <a:t> bao </a:t>
            </a:r>
            <a:r>
              <a:rPr lang="en-US" dirty="0" err="1"/>
              <a:t>gồm</a:t>
            </a:r>
            <a:r>
              <a:rPr lang="en-US" dirty="0"/>
              <a:t>: </a:t>
            </a:r>
            <a:r>
              <a:rPr lang="en-US" dirty="0" err="1"/>
              <a:t>tổ</a:t>
            </a:r>
            <a:r>
              <a:rPr lang="en-US" dirty="0"/>
              <a:t> </a:t>
            </a:r>
            <a:r>
              <a:rPr lang="en-US" dirty="0" err="1"/>
              <a:t>chức</a:t>
            </a:r>
            <a:r>
              <a:rPr lang="en-US" dirty="0"/>
              <a:t> 1 </a:t>
            </a:r>
            <a:r>
              <a:rPr lang="en-US" dirty="0" err="1"/>
              <a:t>đội</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vai</a:t>
            </a:r>
            <a:r>
              <a:rPr lang="en-US" dirty="0"/>
              <a:t> </a:t>
            </a:r>
            <a:r>
              <a:rPr lang="en-US" dirty="0" err="1"/>
              <a:t>trò</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đội</a:t>
            </a:r>
            <a:r>
              <a:rPr lang="en-US" dirty="0"/>
              <a:t> </a:t>
            </a:r>
            <a:r>
              <a:rPr lang="en-US" dirty="0" err="1"/>
              <a:t>kiểm</a:t>
            </a:r>
            <a:r>
              <a:rPr lang="en-US" dirty="0"/>
              <a:t> </a:t>
            </a:r>
            <a:r>
              <a:rPr lang="en-US" dirty="0" err="1"/>
              <a:t>thử</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293585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Lập kế hoạch kiểm thử, ngoài việc phải đưa ra đc chiến lược hay cách thức để thực hiện các hoạt động kiểm thử cho sản phẩm phần mềm thì bạn còn phải xác định, định hình, tổ chức được </a:t>
            </a:r>
            <a:r>
              <a:rPr lang="en-US" b="1"/>
              <a:t>những đội ngũ thực hiện những hoạt động</a:t>
            </a:r>
            <a:r>
              <a:rPr lang="en-US"/>
              <a:t> mà bạn muốn thực hiện kiểm thử cho phần mềm</a:t>
            </a:r>
          </a:p>
          <a:p>
            <a:r>
              <a:rPr lang="en-US"/>
              <a:t>Bài học này sẽ giúp bạn hiểu rõ cách thức tổ chức đội kiểm thử trong dự án, vai trò, nhiệm vụ và trách nhiệm của các thành viên trong đội</a:t>
            </a:r>
          </a:p>
        </p:txBody>
      </p:sp>
      <p:sp>
        <p:nvSpPr>
          <p:cNvPr id="4" name="Slide Number Placeholder 3"/>
          <p:cNvSpPr>
            <a:spLocks noGrp="1"/>
          </p:cNvSpPr>
          <p:nvPr>
            <p:ph type="sldNum" sz="quarter" idx="10"/>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73936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Giải thích Thế nào là 1 đội kiểm thử phần mềm</a:t>
            </a:r>
          </a:p>
          <a:p>
            <a:pPr marL="171450" indent="-171450">
              <a:buFontTx/>
              <a:buChar char="-"/>
            </a:pPr>
            <a:r>
              <a:rPr lang="en-US"/>
              <a:t>Giới thiệu Tổ chức, thành phần của 1 đội kiểm thử</a:t>
            </a:r>
          </a:p>
          <a:p>
            <a:pPr marL="171450" indent="-171450">
              <a:buFontTx/>
              <a:buChar char="-"/>
            </a:pPr>
            <a:r>
              <a:rPr lang="en-US"/>
              <a:t>Giới thiệu cụ thể </a:t>
            </a:r>
            <a:r>
              <a:rPr lang="en-US"/>
              <a:t>các công việc, trách nhiệm của từng thành viên trong đội kiểm thử </a:t>
            </a:r>
          </a:p>
        </p:txBody>
      </p:sp>
      <p:sp>
        <p:nvSpPr>
          <p:cNvPr id="4" name="Slide Number Placeholder 3"/>
          <p:cNvSpPr>
            <a:spLocks noGrp="1"/>
          </p:cNvSpPr>
          <p:nvPr>
            <p:ph type="sldNum" sz="quarter" idx="10"/>
          </p:nvPr>
        </p:nvSpPr>
        <p:spPr/>
        <p:txBody>
          <a:bodyPr/>
          <a:lstStyle/>
          <a:p>
            <a:fld id="{518BAF4A-11FF-4CF6-8E09-9A7B2A34DF82}" type="slidenum">
              <a:rPr lang="en-US" smtClean="0"/>
              <a:t>3</a:t>
            </a:fld>
            <a:endParaRPr lang="en-US"/>
          </a:p>
        </p:txBody>
      </p:sp>
    </p:spTree>
    <p:extLst>
      <p:ext uri="{BB962C8B-B14F-4D97-AF65-F5344CB8AC3E}">
        <p14:creationId xmlns:p14="http://schemas.microsoft.com/office/powerpoint/2010/main" val="128331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Magnified: </a:t>
            </a:r>
            <a:r>
              <a:rPr lang="en-US" dirty="0" err="1"/>
              <a:t>phóng</a:t>
            </a:r>
            <a:r>
              <a:rPr lang="en-US" dirty="0"/>
              <a:t> </a:t>
            </a:r>
            <a:r>
              <a:rPr lang="en-US" dirty="0" err="1"/>
              <a:t>đại</a:t>
            </a:r>
            <a:r>
              <a:rPr lang="en-US" dirty="0"/>
              <a:t>; collective lens: </a:t>
            </a:r>
            <a:r>
              <a:rPr lang="en-US" dirty="0" err="1"/>
              <a:t>ống</a:t>
            </a:r>
            <a:r>
              <a:rPr lang="en-US" dirty="0"/>
              <a:t> </a:t>
            </a:r>
            <a:r>
              <a:rPr lang="en-US" dirty="0" err="1"/>
              <a:t>kính</a:t>
            </a:r>
            <a:r>
              <a:rPr lang="en-US" dirty="0"/>
              <a:t> </a:t>
            </a:r>
            <a:r>
              <a:rPr lang="en-US" dirty="0" err="1"/>
              <a:t>tập</a:t>
            </a:r>
            <a:r>
              <a:rPr lang="en-US" dirty="0"/>
              <a:t> </a:t>
            </a:r>
            <a:r>
              <a:rPr lang="en-US" dirty="0" err="1"/>
              <a:t>thể</a:t>
            </a:r>
            <a:endParaRPr lang="en-US" dirty="0"/>
          </a:p>
          <a:p>
            <a:r>
              <a:rPr lang="en-US" dirty="0"/>
              <a:t>Chắc hẳn các bạn đều nhận ra, hiểu rõ rằng: Ko 1 ai </a:t>
            </a:r>
            <a:r>
              <a:rPr lang="en-US" dirty="0" err="1"/>
              <a:t>trong</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giỏi</a:t>
            </a:r>
            <a:r>
              <a:rPr lang="en-US" dirty="0"/>
              <a:t> </a:t>
            </a:r>
            <a:r>
              <a:rPr lang="en-US" dirty="0" err="1"/>
              <a:t>bằng</a:t>
            </a:r>
            <a:r>
              <a:rPr lang="en-US" dirty="0"/>
              <a:t> </a:t>
            </a:r>
            <a:r>
              <a:rPr lang="en-US" dirty="0" err="1"/>
              <a:t>tất</a:t>
            </a:r>
            <a:r>
              <a:rPr lang="en-US" dirty="0"/>
              <a:t> </a:t>
            </a:r>
            <a:r>
              <a:rPr lang="en-US" dirty="0" err="1"/>
              <a:t>cả</a:t>
            </a:r>
            <a:r>
              <a:rPr lang="en-US" dirty="0"/>
              <a:t> </a:t>
            </a:r>
            <a:r>
              <a:rPr lang="en-US" dirty="0" err="1"/>
              <a:t>chúng</a:t>
            </a:r>
            <a:r>
              <a:rPr lang="en-US" dirty="0"/>
              <a:t> ta </a:t>
            </a:r>
            <a:r>
              <a:rPr lang="en-US" dirty="0" err="1"/>
              <a:t>hợp</a:t>
            </a:r>
            <a:r>
              <a:rPr lang="en-US" dirty="0"/>
              <a:t> </a:t>
            </a:r>
            <a:r>
              <a:rPr lang="en-US" dirty="0" err="1"/>
              <a:t>lại</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101681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Khó có thể tìm được một môi trường nào mà bỏ qua cách thức làm việc nhóm</a:t>
            </a:r>
          </a:p>
        </p:txBody>
      </p:sp>
      <p:sp>
        <p:nvSpPr>
          <p:cNvPr id="4" name="Slide Number Placeholder 3"/>
          <p:cNvSpPr>
            <a:spLocks noGrp="1"/>
          </p:cNvSpPr>
          <p:nvPr>
            <p:ph type="sldNum" sz="quarter" idx="10"/>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120407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thực hiện được việc kiểm thử phần mềm làm hài lòng khách hàng tất nhiên cần sự đóng góp của tất cả các thành viên trong 1 đội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114561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Một số ví dụ xem lại trong video</a:t>
            </a:r>
          </a:p>
        </p:txBody>
      </p:sp>
      <p:sp>
        <p:nvSpPr>
          <p:cNvPr id="4" name="Slide Number Placeholder 3"/>
          <p:cNvSpPr>
            <a:spLocks noGrp="1"/>
          </p:cNvSpPr>
          <p:nvPr>
            <p:ph type="sldNum" sz="quarter" idx="10"/>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101125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Trong 1 dự án phần mềm để thực hiện công việc kiểm thử thì ta cần có một đội kiểm thử là test team</a:t>
            </a:r>
          </a:p>
          <a:p>
            <a:pPr marL="171450" indent="-171450">
              <a:buFontTx/>
              <a:buChar char="-"/>
            </a:pPr>
            <a:r>
              <a:rPr lang="en-US" dirty="0"/>
              <a:t>Thế nào là một đội kiểm thử? Đội kiểm thử được định nghĩa là một nhóm người mà có </a:t>
            </a:r>
            <a:r>
              <a:rPr lang="en-US" b="1" dirty="0"/>
              <a:t>kỹ năng cụ thể</a:t>
            </a:r>
            <a:r>
              <a:rPr lang="en-US" dirty="0"/>
              <a:t>, </a:t>
            </a:r>
            <a:r>
              <a:rPr lang="en-US" b="1" dirty="0"/>
              <a:t>làm việc cùng nhau </a:t>
            </a:r>
            <a:r>
              <a:rPr lang="en-US" dirty="0"/>
              <a:t>để hoàn thành </a:t>
            </a:r>
            <a:r>
              <a:rPr lang="en-US" b="1" dirty="0"/>
              <a:t>mục tiêu chung </a:t>
            </a:r>
            <a:r>
              <a:rPr lang="en-US" dirty="0"/>
              <a:t>của dự án</a:t>
            </a:r>
          </a:p>
          <a:p>
            <a:pPr marL="171450" indent="-171450">
              <a:buFontTx/>
              <a:buChar char="-"/>
            </a:pPr>
            <a:r>
              <a:rPr lang="en-US" dirty="0"/>
              <a:t>Quản lý đội kiểm thử</a:t>
            </a:r>
            <a:r>
              <a:rPr lang="en-US" baseline="0" dirty="0"/>
              <a:t> (</a:t>
            </a:r>
            <a:r>
              <a:rPr lang="en-US" dirty="0"/>
              <a:t>test manager) hay đội trưởng đội kiểm thử (test leader) là người thành lập, quản lý đội kiểm thử, dẫn dắt toàn đội hoạt động để hoàn thành mục tiêu kiểm thử của dự án</a:t>
            </a:r>
          </a:p>
          <a:p>
            <a:pPr marL="171450" indent="-171450">
              <a:buFontTx/>
              <a:buChar char="-"/>
            </a:pPr>
            <a:endParaRPr lang="en-US" dirty="0"/>
          </a:p>
          <a:p>
            <a:r>
              <a:rPr lang="en-US" dirty="0"/>
              <a:t>Gigs: </a:t>
            </a:r>
            <a:r>
              <a:rPr lang="en-US" dirty="0" err="1"/>
              <a:t>hợp</a:t>
            </a:r>
            <a:r>
              <a:rPr lang="en-US" dirty="0"/>
              <a:t> </a:t>
            </a:r>
            <a:r>
              <a:rPr lang="en-US" dirty="0" err="1"/>
              <a:t>đồng</a:t>
            </a:r>
            <a:r>
              <a:rPr lang="en-US" dirty="0"/>
              <a:t> </a:t>
            </a:r>
            <a:r>
              <a:rPr lang="en-US" dirty="0" err="1"/>
              <a:t>biểu</a:t>
            </a:r>
            <a:r>
              <a:rPr lang="en-US" dirty="0"/>
              <a:t> </a:t>
            </a:r>
            <a:r>
              <a:rPr lang="en-US" dirty="0" err="1"/>
              <a:t>diễn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152709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Bạn cần hoàn thiện một sản phẩm phần mềm cho khách hàng, khách hàng yêu cầu sản phẩm phải được xây dựng theo đúng đặc tả yêu cầu, đảm bảo chất lượng, hoàn thiện và đúng thời hạn. Khách hàng luôn khắt khe, đòi hỏi và họ chính là thượng đế của chúng ta</a:t>
            </a:r>
          </a:p>
          <a:p>
            <a:pPr marL="171450" indent="-171450">
              <a:buFontTx/>
              <a:buChar char="-"/>
            </a:pPr>
            <a:r>
              <a:rPr lang="en-US" dirty="0"/>
              <a:t>Để thực hiện sản phẩm này ngoài giám đốc dự án (project manager) chịu trách nhiệm quản lý chung và đội ngũ lập trình viên (developer) chịu trách nhiệm phát triển sản phẩm phần mềm. Thì một đội ngũ khác đóng góp vào sự thành công cửa sản phẩm, chính là đội kiểm thử.</a:t>
            </a:r>
          </a:p>
          <a:p>
            <a:pPr marL="171450" indent="-171450">
              <a:buFontTx/>
              <a:buChar char="-"/>
            </a:pPr>
            <a:endParaRPr lang="en-US" dirty="0"/>
          </a:p>
          <a:p>
            <a:r>
              <a:rPr lang="en-US" dirty="0"/>
              <a:t>Qualitative: </a:t>
            </a:r>
            <a:r>
              <a:rPr lang="en-US" dirty="0" err="1"/>
              <a:t>định</a:t>
            </a:r>
            <a:r>
              <a:rPr lang="en-US" dirty="0"/>
              <a:t> </a:t>
            </a:r>
            <a:r>
              <a:rPr lang="en-US" dirty="0" err="1"/>
              <a:t>tính</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763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19. Test Organization</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19. Test Organization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19. Test Organization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19. Test Organization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19. Test Organization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19. Test Organization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19. Test Organization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19. Test Organization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19. Test Organization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19. Test Organization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19. Test Organization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19. Test Organization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49352"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 Organization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19. Test Organization</a:t>
            </a:r>
            <a:endParaRPr lang="en-US"/>
          </a:p>
        </p:txBody>
      </p:sp>
    </p:spTree>
    <p:extLst>
      <p:ext uri="{BB962C8B-B14F-4D97-AF65-F5344CB8AC3E}">
        <p14:creationId xmlns:p14="http://schemas.microsoft.com/office/powerpoint/2010/main" val="378950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35864-34D0-4B92-AA39-48619DB3AF5F}"/>
              </a:ext>
            </a:extLst>
          </p:cNvPr>
          <p:cNvSpPr>
            <a:spLocks noGrp="1"/>
          </p:cNvSpPr>
          <p:nvPr>
            <p:ph type="title"/>
          </p:nvPr>
        </p:nvSpPr>
        <p:spPr>
          <a:xfrm>
            <a:off x="457200" y="304800"/>
            <a:ext cx="8229600" cy="819912"/>
          </a:xfrm>
        </p:spPr>
        <p:txBody>
          <a:bodyPr/>
          <a:lstStyle/>
          <a:p>
            <a:r>
              <a:rPr lang="en-US" dirty="0"/>
              <a:t>Test Team Organization</a:t>
            </a:r>
          </a:p>
        </p:txBody>
      </p:sp>
      <p:sp>
        <p:nvSpPr>
          <p:cNvPr id="3" name="Content Placeholder 2">
            <a:extLst>
              <a:ext uri="{FF2B5EF4-FFF2-40B4-BE49-F238E27FC236}">
                <a16:creationId xmlns:a16="http://schemas.microsoft.com/office/drawing/2014/main" xmlns="" id="{D107753A-F08F-47DC-832B-15BC8F5C51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6E493AFD-B0BD-47E5-B3DF-071B7064E3B0}"/>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B2A14B5A-A467-4787-8665-B70F8A1BFF01}"/>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6">
            <a:extLst>
              <a:ext uri="{FF2B5EF4-FFF2-40B4-BE49-F238E27FC236}">
                <a16:creationId xmlns:a16="http://schemas.microsoft.com/office/drawing/2014/main" xmlns="" id="{B3256F12-B256-40CB-8CAB-9E98D7817579}"/>
              </a:ext>
            </a:extLst>
          </p:cNvPr>
          <p:cNvPicPr>
            <a:picLocks noChangeAspect="1"/>
          </p:cNvPicPr>
          <p:nvPr/>
        </p:nvPicPr>
        <p:blipFill>
          <a:blip r:embed="rId3"/>
          <a:stretch>
            <a:fillRect/>
          </a:stretch>
        </p:blipFill>
        <p:spPr>
          <a:xfrm>
            <a:off x="610095" y="1305543"/>
            <a:ext cx="7923809" cy="4942857"/>
          </a:xfrm>
          <a:prstGeom prst="rect">
            <a:avLst/>
          </a:prstGeom>
        </p:spPr>
      </p:pic>
    </p:spTree>
    <p:extLst>
      <p:ext uri="{BB962C8B-B14F-4D97-AF65-F5344CB8AC3E}">
        <p14:creationId xmlns:p14="http://schemas.microsoft.com/office/powerpoint/2010/main" val="55958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9F961-061E-4C6C-917E-D7355CB9AF54}"/>
              </a:ext>
            </a:extLst>
          </p:cNvPr>
          <p:cNvSpPr>
            <a:spLocks noGrp="1"/>
          </p:cNvSpPr>
          <p:nvPr>
            <p:ph type="title"/>
          </p:nvPr>
        </p:nvSpPr>
        <p:spPr>
          <a:xfrm>
            <a:off x="457200" y="228600"/>
            <a:ext cx="8229600" cy="819912"/>
          </a:xfrm>
        </p:spPr>
        <p:txBody>
          <a:bodyPr/>
          <a:lstStyle/>
          <a:p>
            <a:r>
              <a:rPr lang="en-US" dirty="0"/>
              <a:t>Test Team Organization</a:t>
            </a:r>
          </a:p>
        </p:txBody>
      </p:sp>
      <p:sp>
        <p:nvSpPr>
          <p:cNvPr id="4" name="Footer Placeholder 3">
            <a:extLst>
              <a:ext uri="{FF2B5EF4-FFF2-40B4-BE49-F238E27FC236}">
                <a16:creationId xmlns:a16="http://schemas.microsoft.com/office/drawing/2014/main" xmlns="" id="{57CDE5F1-0FAB-4F88-A9EB-56CA028D1F77}"/>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1665E7A2-9647-4BC8-9A63-5DF3D054CFC1}"/>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a:extLst>
              <a:ext uri="{FF2B5EF4-FFF2-40B4-BE49-F238E27FC236}">
                <a16:creationId xmlns:a16="http://schemas.microsoft.com/office/drawing/2014/main" xmlns="" id="{D7456ECF-9FE7-46E5-8FFB-828A31F95AB9}"/>
              </a:ext>
            </a:extLst>
          </p:cNvPr>
          <p:cNvPicPr>
            <a:picLocks noChangeAspect="1"/>
          </p:cNvPicPr>
          <p:nvPr/>
        </p:nvPicPr>
        <p:blipFill>
          <a:blip r:embed="rId3"/>
          <a:stretch>
            <a:fillRect/>
          </a:stretch>
        </p:blipFill>
        <p:spPr>
          <a:xfrm>
            <a:off x="4219686" y="3248229"/>
            <a:ext cx="885714" cy="1628571"/>
          </a:xfrm>
          <a:prstGeom prst="rect">
            <a:avLst/>
          </a:prstGeom>
        </p:spPr>
      </p:pic>
      <p:sp>
        <p:nvSpPr>
          <p:cNvPr id="7" name="TextBox 6">
            <a:extLst>
              <a:ext uri="{FF2B5EF4-FFF2-40B4-BE49-F238E27FC236}">
                <a16:creationId xmlns:a16="http://schemas.microsoft.com/office/drawing/2014/main" xmlns="" id="{7087B0E3-499F-41EF-993E-D5C954113840}"/>
              </a:ext>
            </a:extLst>
          </p:cNvPr>
          <p:cNvSpPr txBox="1"/>
          <p:nvPr/>
        </p:nvSpPr>
        <p:spPr>
          <a:xfrm>
            <a:off x="3048000" y="4876800"/>
            <a:ext cx="3352800" cy="461665"/>
          </a:xfrm>
          <a:prstGeom prst="rect">
            <a:avLst/>
          </a:prstGeom>
          <a:noFill/>
        </p:spPr>
        <p:txBody>
          <a:bodyPr wrap="square" rtlCol="0">
            <a:spAutoFit/>
          </a:bodyPr>
          <a:lstStyle/>
          <a:p>
            <a:r>
              <a:rPr lang="en-US" sz="2400" dirty="0"/>
              <a:t>Test Manager / Leader</a:t>
            </a:r>
          </a:p>
        </p:txBody>
      </p:sp>
      <p:pic>
        <p:nvPicPr>
          <p:cNvPr id="8" name="Picture 7">
            <a:extLst>
              <a:ext uri="{FF2B5EF4-FFF2-40B4-BE49-F238E27FC236}">
                <a16:creationId xmlns:a16="http://schemas.microsoft.com/office/drawing/2014/main" xmlns="" id="{0F1FDA73-1C77-40DF-A9E4-3C7AE9588B33}"/>
              </a:ext>
            </a:extLst>
          </p:cNvPr>
          <p:cNvPicPr>
            <a:picLocks noChangeAspect="1"/>
          </p:cNvPicPr>
          <p:nvPr/>
        </p:nvPicPr>
        <p:blipFill>
          <a:blip r:embed="rId4"/>
          <a:stretch>
            <a:fillRect/>
          </a:stretch>
        </p:blipFill>
        <p:spPr>
          <a:xfrm>
            <a:off x="4129143" y="5323037"/>
            <a:ext cx="847619" cy="895238"/>
          </a:xfrm>
          <a:prstGeom prst="rect">
            <a:avLst/>
          </a:prstGeom>
        </p:spPr>
      </p:pic>
      <p:sp>
        <p:nvSpPr>
          <p:cNvPr id="9" name="TextBox 8">
            <a:extLst>
              <a:ext uri="{FF2B5EF4-FFF2-40B4-BE49-F238E27FC236}">
                <a16:creationId xmlns:a16="http://schemas.microsoft.com/office/drawing/2014/main" xmlns="" id="{39132221-E3C3-496E-9C38-06903F9390B3}"/>
              </a:ext>
            </a:extLst>
          </p:cNvPr>
          <p:cNvSpPr txBox="1"/>
          <p:nvPr/>
        </p:nvSpPr>
        <p:spPr>
          <a:xfrm>
            <a:off x="4114800" y="6167735"/>
            <a:ext cx="1066800" cy="461665"/>
          </a:xfrm>
          <a:prstGeom prst="rect">
            <a:avLst/>
          </a:prstGeom>
          <a:noFill/>
        </p:spPr>
        <p:txBody>
          <a:bodyPr wrap="square" rtlCol="0">
            <a:spAutoFit/>
          </a:bodyPr>
          <a:lstStyle/>
          <a:p>
            <a:r>
              <a:rPr lang="en-US" sz="2400" dirty="0"/>
              <a:t>Tester</a:t>
            </a:r>
          </a:p>
        </p:txBody>
      </p:sp>
      <p:pic>
        <p:nvPicPr>
          <p:cNvPr id="10" name="Picture 9">
            <a:extLst>
              <a:ext uri="{FF2B5EF4-FFF2-40B4-BE49-F238E27FC236}">
                <a16:creationId xmlns:a16="http://schemas.microsoft.com/office/drawing/2014/main" xmlns="" id="{3844455D-246C-4652-9D18-C9906D9BFE0F}"/>
              </a:ext>
            </a:extLst>
          </p:cNvPr>
          <p:cNvPicPr>
            <a:picLocks noChangeAspect="1"/>
          </p:cNvPicPr>
          <p:nvPr/>
        </p:nvPicPr>
        <p:blipFill>
          <a:blip r:embed="rId5"/>
          <a:stretch>
            <a:fillRect/>
          </a:stretch>
        </p:blipFill>
        <p:spPr>
          <a:xfrm>
            <a:off x="457200" y="2943457"/>
            <a:ext cx="1476190" cy="1857143"/>
          </a:xfrm>
          <a:prstGeom prst="rect">
            <a:avLst/>
          </a:prstGeom>
        </p:spPr>
      </p:pic>
      <p:pic>
        <p:nvPicPr>
          <p:cNvPr id="11" name="Picture 10">
            <a:extLst>
              <a:ext uri="{FF2B5EF4-FFF2-40B4-BE49-F238E27FC236}">
                <a16:creationId xmlns:a16="http://schemas.microsoft.com/office/drawing/2014/main" xmlns="" id="{F3F9F87F-43C0-41C9-A5EE-C790464EF4E1}"/>
              </a:ext>
            </a:extLst>
          </p:cNvPr>
          <p:cNvPicPr>
            <a:picLocks noChangeAspect="1"/>
          </p:cNvPicPr>
          <p:nvPr/>
        </p:nvPicPr>
        <p:blipFill>
          <a:blip r:embed="rId6"/>
          <a:stretch>
            <a:fillRect/>
          </a:stretch>
        </p:blipFill>
        <p:spPr>
          <a:xfrm>
            <a:off x="7210610" y="3076781"/>
            <a:ext cx="1219048" cy="1647619"/>
          </a:xfrm>
          <a:prstGeom prst="rect">
            <a:avLst/>
          </a:prstGeom>
        </p:spPr>
      </p:pic>
      <p:pic>
        <p:nvPicPr>
          <p:cNvPr id="12" name="Picture 11">
            <a:extLst>
              <a:ext uri="{FF2B5EF4-FFF2-40B4-BE49-F238E27FC236}">
                <a16:creationId xmlns:a16="http://schemas.microsoft.com/office/drawing/2014/main" xmlns="" id="{9CD5F613-D9E4-4FFB-8451-9ABEC91E9B31}"/>
              </a:ext>
            </a:extLst>
          </p:cNvPr>
          <p:cNvPicPr>
            <a:picLocks noChangeAspect="1"/>
          </p:cNvPicPr>
          <p:nvPr/>
        </p:nvPicPr>
        <p:blipFill>
          <a:blip r:embed="rId7"/>
          <a:stretch>
            <a:fillRect/>
          </a:stretch>
        </p:blipFill>
        <p:spPr>
          <a:xfrm>
            <a:off x="2667000" y="1219200"/>
            <a:ext cx="809524" cy="847619"/>
          </a:xfrm>
          <a:prstGeom prst="rect">
            <a:avLst/>
          </a:prstGeom>
        </p:spPr>
      </p:pic>
      <p:pic>
        <p:nvPicPr>
          <p:cNvPr id="13" name="Picture 12">
            <a:extLst>
              <a:ext uri="{FF2B5EF4-FFF2-40B4-BE49-F238E27FC236}">
                <a16:creationId xmlns:a16="http://schemas.microsoft.com/office/drawing/2014/main" xmlns="" id="{48C32852-FE8D-4B2A-9A0E-42DA581ABEA2}"/>
              </a:ext>
            </a:extLst>
          </p:cNvPr>
          <p:cNvPicPr>
            <a:picLocks noChangeAspect="1"/>
          </p:cNvPicPr>
          <p:nvPr/>
        </p:nvPicPr>
        <p:blipFill>
          <a:blip r:embed="rId8"/>
          <a:stretch>
            <a:fillRect/>
          </a:stretch>
        </p:blipFill>
        <p:spPr>
          <a:xfrm>
            <a:off x="5810324" y="1143000"/>
            <a:ext cx="590476" cy="923810"/>
          </a:xfrm>
          <a:prstGeom prst="rect">
            <a:avLst/>
          </a:prstGeom>
        </p:spPr>
      </p:pic>
      <p:sp>
        <p:nvSpPr>
          <p:cNvPr id="14" name="TextBox 13">
            <a:extLst>
              <a:ext uri="{FF2B5EF4-FFF2-40B4-BE49-F238E27FC236}">
                <a16:creationId xmlns:a16="http://schemas.microsoft.com/office/drawing/2014/main" xmlns="" id="{C05266B4-26A2-402B-BE87-8783C8C7790F}"/>
              </a:ext>
            </a:extLst>
          </p:cNvPr>
          <p:cNvSpPr txBox="1"/>
          <p:nvPr/>
        </p:nvSpPr>
        <p:spPr>
          <a:xfrm>
            <a:off x="533400" y="4800600"/>
            <a:ext cx="1399990" cy="461665"/>
          </a:xfrm>
          <a:prstGeom prst="rect">
            <a:avLst/>
          </a:prstGeom>
          <a:noFill/>
        </p:spPr>
        <p:txBody>
          <a:bodyPr wrap="square" rtlCol="0">
            <a:spAutoFit/>
          </a:bodyPr>
          <a:lstStyle/>
          <a:p>
            <a:r>
              <a:rPr lang="en-US" sz="2400" dirty="0"/>
              <a:t>Customer</a:t>
            </a:r>
          </a:p>
        </p:txBody>
      </p:sp>
      <p:sp>
        <p:nvSpPr>
          <p:cNvPr id="15" name="TextBox 14">
            <a:extLst>
              <a:ext uri="{FF2B5EF4-FFF2-40B4-BE49-F238E27FC236}">
                <a16:creationId xmlns:a16="http://schemas.microsoft.com/office/drawing/2014/main" xmlns="" id="{6D34C484-5C39-4285-91CB-42CAE1A37089}"/>
              </a:ext>
            </a:extLst>
          </p:cNvPr>
          <p:cNvSpPr txBox="1"/>
          <p:nvPr/>
        </p:nvSpPr>
        <p:spPr>
          <a:xfrm>
            <a:off x="6677210" y="4796135"/>
            <a:ext cx="2161990" cy="830997"/>
          </a:xfrm>
          <a:prstGeom prst="rect">
            <a:avLst/>
          </a:prstGeom>
          <a:noFill/>
        </p:spPr>
        <p:txBody>
          <a:bodyPr wrap="square" rtlCol="0">
            <a:spAutoFit/>
          </a:bodyPr>
          <a:lstStyle/>
          <a:p>
            <a:r>
              <a:rPr lang="en-US" sz="2400" dirty="0"/>
              <a:t>Infrastructure Management</a:t>
            </a:r>
          </a:p>
        </p:txBody>
      </p:sp>
      <p:grpSp>
        <p:nvGrpSpPr>
          <p:cNvPr id="23" name="Group 22">
            <a:extLst>
              <a:ext uri="{FF2B5EF4-FFF2-40B4-BE49-F238E27FC236}">
                <a16:creationId xmlns:a16="http://schemas.microsoft.com/office/drawing/2014/main" xmlns="" id="{22D162A9-98B7-405F-9CB2-247E549F4075}"/>
              </a:ext>
            </a:extLst>
          </p:cNvPr>
          <p:cNvGrpSpPr/>
          <p:nvPr/>
        </p:nvGrpSpPr>
        <p:grpSpPr>
          <a:xfrm>
            <a:off x="3200400" y="2057400"/>
            <a:ext cx="2819400" cy="471084"/>
            <a:chOff x="3200400" y="2057400"/>
            <a:chExt cx="2819400" cy="471084"/>
          </a:xfrm>
        </p:grpSpPr>
        <p:cxnSp>
          <p:nvCxnSpPr>
            <p:cNvPr id="17" name="Straight Arrow Connector 16">
              <a:extLst>
                <a:ext uri="{FF2B5EF4-FFF2-40B4-BE49-F238E27FC236}">
                  <a16:creationId xmlns:a16="http://schemas.microsoft.com/office/drawing/2014/main" xmlns="" id="{7470EA65-3C5B-4227-94AE-F7659948D05C}"/>
                </a:ext>
              </a:extLst>
            </p:cNvPr>
            <p:cNvCxnSpPr>
              <a:cxnSpLocks/>
            </p:cNvCxnSpPr>
            <p:nvPr/>
          </p:nvCxnSpPr>
          <p:spPr>
            <a:xfrm flipV="1">
              <a:off x="3200400" y="2066819"/>
              <a:ext cx="0"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4C0A4994-C2FB-436C-AF74-C088F4F23FE7}"/>
                </a:ext>
              </a:extLst>
            </p:cNvPr>
            <p:cNvCxnSpPr/>
            <p:nvPr/>
          </p:nvCxnSpPr>
          <p:spPr>
            <a:xfrm>
              <a:off x="3200400" y="2514600"/>
              <a:ext cx="2819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5407DDB4-470C-49C1-A040-B1EA219A2EED}"/>
                </a:ext>
              </a:extLst>
            </p:cNvPr>
            <p:cNvCxnSpPr>
              <a:cxnSpLocks/>
            </p:cNvCxnSpPr>
            <p:nvPr/>
          </p:nvCxnSpPr>
          <p:spPr>
            <a:xfrm flipV="1">
              <a:off x="6019800" y="2057400"/>
              <a:ext cx="0"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xmlns="" id="{96DD4647-5F6D-4248-B75D-CDBEE1B1547B}"/>
              </a:ext>
            </a:extLst>
          </p:cNvPr>
          <p:cNvCxnSpPr>
            <a:cxnSpLocks/>
          </p:cNvCxnSpPr>
          <p:nvPr/>
        </p:nvCxnSpPr>
        <p:spPr>
          <a:xfrm flipV="1">
            <a:off x="4648200" y="2590800"/>
            <a:ext cx="0"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989419C2-5600-4C7C-91C4-BA00E03250F4}"/>
              </a:ext>
            </a:extLst>
          </p:cNvPr>
          <p:cNvCxnSpPr>
            <a:cxnSpLocks/>
          </p:cNvCxnSpPr>
          <p:nvPr/>
        </p:nvCxnSpPr>
        <p:spPr>
          <a:xfrm flipH="1" flipV="1">
            <a:off x="2362200" y="4038599"/>
            <a:ext cx="147619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B3EED82C-3B95-486C-A31E-0A80E39A990D}"/>
              </a:ext>
            </a:extLst>
          </p:cNvPr>
          <p:cNvCxnSpPr>
            <a:cxnSpLocks/>
          </p:cNvCxnSpPr>
          <p:nvPr/>
        </p:nvCxnSpPr>
        <p:spPr>
          <a:xfrm flipH="1" flipV="1">
            <a:off x="5486696" y="3980689"/>
            <a:ext cx="1476190" cy="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473E1894-9843-444C-8B5B-F12B73697113}"/>
              </a:ext>
            </a:extLst>
          </p:cNvPr>
          <p:cNvSpPr txBox="1"/>
          <p:nvPr/>
        </p:nvSpPr>
        <p:spPr>
          <a:xfrm>
            <a:off x="962210" y="1219200"/>
            <a:ext cx="1399990" cy="830997"/>
          </a:xfrm>
          <a:prstGeom prst="rect">
            <a:avLst/>
          </a:prstGeom>
          <a:noFill/>
        </p:spPr>
        <p:txBody>
          <a:bodyPr wrap="square" rtlCol="0">
            <a:spAutoFit/>
          </a:bodyPr>
          <a:lstStyle/>
          <a:p>
            <a:r>
              <a:rPr lang="en-US" sz="2400" dirty="0"/>
              <a:t>Project Leader</a:t>
            </a:r>
          </a:p>
        </p:txBody>
      </p:sp>
      <p:sp>
        <p:nvSpPr>
          <p:cNvPr id="30" name="TextBox 29">
            <a:extLst>
              <a:ext uri="{FF2B5EF4-FFF2-40B4-BE49-F238E27FC236}">
                <a16:creationId xmlns:a16="http://schemas.microsoft.com/office/drawing/2014/main" xmlns="" id="{DFE62FEA-153F-4E72-A589-94324C8AAD6C}"/>
              </a:ext>
            </a:extLst>
          </p:cNvPr>
          <p:cNvSpPr txBox="1"/>
          <p:nvPr/>
        </p:nvSpPr>
        <p:spPr>
          <a:xfrm>
            <a:off x="6448609" y="1226403"/>
            <a:ext cx="1733175" cy="830997"/>
          </a:xfrm>
          <a:prstGeom prst="rect">
            <a:avLst/>
          </a:prstGeom>
          <a:noFill/>
        </p:spPr>
        <p:txBody>
          <a:bodyPr wrap="square" rtlCol="0">
            <a:spAutoFit/>
          </a:bodyPr>
          <a:lstStyle/>
          <a:p>
            <a:r>
              <a:rPr lang="en-US" sz="2400" dirty="0"/>
              <a:t>Quality Assurance</a:t>
            </a:r>
          </a:p>
        </p:txBody>
      </p:sp>
    </p:spTree>
    <p:extLst>
      <p:ext uri="{BB962C8B-B14F-4D97-AF65-F5344CB8AC3E}">
        <p14:creationId xmlns:p14="http://schemas.microsoft.com/office/powerpoint/2010/main" val="360576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9F961-061E-4C6C-917E-D7355CB9AF54}"/>
              </a:ext>
            </a:extLst>
          </p:cNvPr>
          <p:cNvSpPr>
            <a:spLocks noGrp="1"/>
          </p:cNvSpPr>
          <p:nvPr>
            <p:ph type="title"/>
          </p:nvPr>
        </p:nvSpPr>
        <p:spPr>
          <a:xfrm>
            <a:off x="457200" y="228600"/>
            <a:ext cx="8229600" cy="819912"/>
          </a:xfrm>
        </p:spPr>
        <p:txBody>
          <a:bodyPr/>
          <a:lstStyle/>
          <a:p>
            <a:r>
              <a:rPr lang="en-US" dirty="0"/>
              <a:t>Test Team Organization</a:t>
            </a:r>
          </a:p>
        </p:txBody>
      </p:sp>
      <p:sp>
        <p:nvSpPr>
          <p:cNvPr id="4" name="Footer Placeholder 3">
            <a:extLst>
              <a:ext uri="{FF2B5EF4-FFF2-40B4-BE49-F238E27FC236}">
                <a16:creationId xmlns:a16="http://schemas.microsoft.com/office/drawing/2014/main" xmlns="" id="{57CDE5F1-0FAB-4F88-A9EB-56CA028D1F77}"/>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1665E7A2-9647-4BC8-9A63-5DF3D054CFC1}"/>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a:extLst>
              <a:ext uri="{FF2B5EF4-FFF2-40B4-BE49-F238E27FC236}">
                <a16:creationId xmlns:a16="http://schemas.microsoft.com/office/drawing/2014/main" xmlns="" id="{D7456ECF-9FE7-46E5-8FFB-828A31F95AB9}"/>
              </a:ext>
            </a:extLst>
          </p:cNvPr>
          <p:cNvPicPr>
            <a:picLocks noChangeAspect="1"/>
          </p:cNvPicPr>
          <p:nvPr/>
        </p:nvPicPr>
        <p:blipFill>
          <a:blip r:embed="rId3"/>
          <a:stretch>
            <a:fillRect/>
          </a:stretch>
        </p:blipFill>
        <p:spPr>
          <a:xfrm>
            <a:off x="4219686" y="3124200"/>
            <a:ext cx="757065" cy="1392022"/>
          </a:xfrm>
          <a:prstGeom prst="rect">
            <a:avLst/>
          </a:prstGeom>
        </p:spPr>
      </p:pic>
      <p:sp>
        <p:nvSpPr>
          <p:cNvPr id="7" name="TextBox 6">
            <a:extLst>
              <a:ext uri="{FF2B5EF4-FFF2-40B4-BE49-F238E27FC236}">
                <a16:creationId xmlns:a16="http://schemas.microsoft.com/office/drawing/2014/main" xmlns="" id="{7087B0E3-499F-41EF-993E-D5C954113840}"/>
              </a:ext>
            </a:extLst>
          </p:cNvPr>
          <p:cNvSpPr txBox="1"/>
          <p:nvPr/>
        </p:nvSpPr>
        <p:spPr>
          <a:xfrm>
            <a:off x="3048000" y="4648200"/>
            <a:ext cx="3352800" cy="461665"/>
          </a:xfrm>
          <a:prstGeom prst="rect">
            <a:avLst/>
          </a:prstGeom>
          <a:noFill/>
        </p:spPr>
        <p:txBody>
          <a:bodyPr wrap="square" rtlCol="0">
            <a:spAutoFit/>
          </a:bodyPr>
          <a:lstStyle/>
          <a:p>
            <a:r>
              <a:rPr lang="en-US" sz="2400" dirty="0"/>
              <a:t>Test Manager / Leader</a:t>
            </a:r>
          </a:p>
        </p:txBody>
      </p:sp>
      <p:pic>
        <p:nvPicPr>
          <p:cNvPr id="8" name="Picture 7">
            <a:extLst>
              <a:ext uri="{FF2B5EF4-FFF2-40B4-BE49-F238E27FC236}">
                <a16:creationId xmlns:a16="http://schemas.microsoft.com/office/drawing/2014/main" xmlns="" id="{0F1FDA73-1C77-40DF-A9E4-3C7AE9588B33}"/>
              </a:ext>
            </a:extLst>
          </p:cNvPr>
          <p:cNvPicPr>
            <a:picLocks noChangeAspect="1"/>
          </p:cNvPicPr>
          <p:nvPr/>
        </p:nvPicPr>
        <p:blipFill>
          <a:blip r:embed="rId4"/>
          <a:stretch>
            <a:fillRect/>
          </a:stretch>
        </p:blipFill>
        <p:spPr>
          <a:xfrm>
            <a:off x="5605655" y="5696339"/>
            <a:ext cx="847619" cy="895238"/>
          </a:xfrm>
          <a:prstGeom prst="rect">
            <a:avLst/>
          </a:prstGeom>
        </p:spPr>
      </p:pic>
      <p:sp>
        <p:nvSpPr>
          <p:cNvPr id="9" name="TextBox 8">
            <a:extLst>
              <a:ext uri="{FF2B5EF4-FFF2-40B4-BE49-F238E27FC236}">
                <a16:creationId xmlns:a16="http://schemas.microsoft.com/office/drawing/2014/main" xmlns="" id="{39132221-E3C3-496E-9C38-06903F9390B3}"/>
              </a:ext>
            </a:extLst>
          </p:cNvPr>
          <p:cNvSpPr txBox="1"/>
          <p:nvPr/>
        </p:nvSpPr>
        <p:spPr>
          <a:xfrm>
            <a:off x="4114800" y="6167735"/>
            <a:ext cx="1066800" cy="461665"/>
          </a:xfrm>
          <a:prstGeom prst="rect">
            <a:avLst/>
          </a:prstGeom>
          <a:noFill/>
        </p:spPr>
        <p:txBody>
          <a:bodyPr wrap="square" rtlCol="0">
            <a:spAutoFit/>
          </a:bodyPr>
          <a:lstStyle/>
          <a:p>
            <a:r>
              <a:rPr lang="en-US" sz="2400" dirty="0"/>
              <a:t>Testers</a:t>
            </a:r>
          </a:p>
        </p:txBody>
      </p:sp>
      <p:pic>
        <p:nvPicPr>
          <p:cNvPr id="10" name="Picture 9">
            <a:extLst>
              <a:ext uri="{FF2B5EF4-FFF2-40B4-BE49-F238E27FC236}">
                <a16:creationId xmlns:a16="http://schemas.microsoft.com/office/drawing/2014/main" xmlns="" id="{3844455D-246C-4652-9D18-C9906D9BFE0F}"/>
              </a:ext>
            </a:extLst>
          </p:cNvPr>
          <p:cNvPicPr>
            <a:picLocks noChangeAspect="1"/>
          </p:cNvPicPr>
          <p:nvPr/>
        </p:nvPicPr>
        <p:blipFill>
          <a:blip r:embed="rId5"/>
          <a:stretch>
            <a:fillRect/>
          </a:stretch>
        </p:blipFill>
        <p:spPr>
          <a:xfrm>
            <a:off x="457200" y="2819400"/>
            <a:ext cx="1476190" cy="1857143"/>
          </a:xfrm>
          <a:prstGeom prst="rect">
            <a:avLst/>
          </a:prstGeom>
        </p:spPr>
      </p:pic>
      <p:pic>
        <p:nvPicPr>
          <p:cNvPr id="11" name="Picture 10">
            <a:extLst>
              <a:ext uri="{FF2B5EF4-FFF2-40B4-BE49-F238E27FC236}">
                <a16:creationId xmlns:a16="http://schemas.microsoft.com/office/drawing/2014/main" xmlns="" id="{F3F9F87F-43C0-41C9-A5EE-C790464EF4E1}"/>
              </a:ext>
            </a:extLst>
          </p:cNvPr>
          <p:cNvPicPr>
            <a:picLocks noChangeAspect="1"/>
          </p:cNvPicPr>
          <p:nvPr/>
        </p:nvPicPr>
        <p:blipFill>
          <a:blip r:embed="rId6"/>
          <a:stretch>
            <a:fillRect/>
          </a:stretch>
        </p:blipFill>
        <p:spPr>
          <a:xfrm>
            <a:off x="7210610" y="2743200"/>
            <a:ext cx="1219048" cy="1647619"/>
          </a:xfrm>
          <a:prstGeom prst="rect">
            <a:avLst/>
          </a:prstGeom>
        </p:spPr>
      </p:pic>
      <p:pic>
        <p:nvPicPr>
          <p:cNvPr id="12" name="Picture 11">
            <a:extLst>
              <a:ext uri="{FF2B5EF4-FFF2-40B4-BE49-F238E27FC236}">
                <a16:creationId xmlns:a16="http://schemas.microsoft.com/office/drawing/2014/main" xmlns="" id="{9CD5F613-D9E4-4FFB-8451-9ABEC91E9B31}"/>
              </a:ext>
            </a:extLst>
          </p:cNvPr>
          <p:cNvPicPr>
            <a:picLocks noChangeAspect="1"/>
          </p:cNvPicPr>
          <p:nvPr/>
        </p:nvPicPr>
        <p:blipFill>
          <a:blip r:embed="rId7"/>
          <a:stretch>
            <a:fillRect/>
          </a:stretch>
        </p:blipFill>
        <p:spPr>
          <a:xfrm>
            <a:off x="2667000" y="1219200"/>
            <a:ext cx="809524" cy="847619"/>
          </a:xfrm>
          <a:prstGeom prst="rect">
            <a:avLst/>
          </a:prstGeom>
        </p:spPr>
      </p:pic>
      <p:pic>
        <p:nvPicPr>
          <p:cNvPr id="13" name="Picture 12">
            <a:extLst>
              <a:ext uri="{FF2B5EF4-FFF2-40B4-BE49-F238E27FC236}">
                <a16:creationId xmlns:a16="http://schemas.microsoft.com/office/drawing/2014/main" xmlns="" id="{48C32852-FE8D-4B2A-9A0E-42DA581ABEA2}"/>
              </a:ext>
            </a:extLst>
          </p:cNvPr>
          <p:cNvPicPr>
            <a:picLocks noChangeAspect="1"/>
          </p:cNvPicPr>
          <p:nvPr/>
        </p:nvPicPr>
        <p:blipFill>
          <a:blip r:embed="rId8"/>
          <a:stretch>
            <a:fillRect/>
          </a:stretch>
        </p:blipFill>
        <p:spPr>
          <a:xfrm>
            <a:off x="5810324" y="1143000"/>
            <a:ext cx="590476" cy="923810"/>
          </a:xfrm>
          <a:prstGeom prst="rect">
            <a:avLst/>
          </a:prstGeom>
        </p:spPr>
      </p:pic>
      <p:sp>
        <p:nvSpPr>
          <p:cNvPr id="14" name="TextBox 13">
            <a:extLst>
              <a:ext uri="{FF2B5EF4-FFF2-40B4-BE49-F238E27FC236}">
                <a16:creationId xmlns:a16="http://schemas.microsoft.com/office/drawing/2014/main" xmlns="" id="{C05266B4-26A2-402B-BE87-8783C8C7790F}"/>
              </a:ext>
            </a:extLst>
          </p:cNvPr>
          <p:cNvSpPr txBox="1"/>
          <p:nvPr/>
        </p:nvSpPr>
        <p:spPr>
          <a:xfrm>
            <a:off x="533400" y="4800600"/>
            <a:ext cx="1399990" cy="461665"/>
          </a:xfrm>
          <a:prstGeom prst="rect">
            <a:avLst/>
          </a:prstGeom>
          <a:noFill/>
        </p:spPr>
        <p:txBody>
          <a:bodyPr wrap="square" rtlCol="0">
            <a:spAutoFit/>
          </a:bodyPr>
          <a:lstStyle/>
          <a:p>
            <a:r>
              <a:rPr lang="en-US" sz="2400" dirty="0"/>
              <a:t>Customer</a:t>
            </a:r>
          </a:p>
        </p:txBody>
      </p:sp>
      <p:sp>
        <p:nvSpPr>
          <p:cNvPr id="15" name="TextBox 14">
            <a:extLst>
              <a:ext uri="{FF2B5EF4-FFF2-40B4-BE49-F238E27FC236}">
                <a16:creationId xmlns:a16="http://schemas.microsoft.com/office/drawing/2014/main" xmlns="" id="{6D34C484-5C39-4285-91CB-42CAE1A37089}"/>
              </a:ext>
            </a:extLst>
          </p:cNvPr>
          <p:cNvSpPr txBox="1"/>
          <p:nvPr/>
        </p:nvSpPr>
        <p:spPr>
          <a:xfrm>
            <a:off x="6677210" y="4343400"/>
            <a:ext cx="2161990" cy="830997"/>
          </a:xfrm>
          <a:prstGeom prst="rect">
            <a:avLst/>
          </a:prstGeom>
          <a:noFill/>
        </p:spPr>
        <p:txBody>
          <a:bodyPr wrap="square" rtlCol="0">
            <a:spAutoFit/>
          </a:bodyPr>
          <a:lstStyle/>
          <a:p>
            <a:r>
              <a:rPr lang="en-US" sz="2400" dirty="0"/>
              <a:t>Infrastructure Management</a:t>
            </a:r>
          </a:p>
        </p:txBody>
      </p:sp>
      <p:grpSp>
        <p:nvGrpSpPr>
          <p:cNvPr id="23" name="Group 22">
            <a:extLst>
              <a:ext uri="{FF2B5EF4-FFF2-40B4-BE49-F238E27FC236}">
                <a16:creationId xmlns:a16="http://schemas.microsoft.com/office/drawing/2014/main" xmlns="" id="{22D162A9-98B7-405F-9CB2-247E549F4075}"/>
              </a:ext>
            </a:extLst>
          </p:cNvPr>
          <p:cNvGrpSpPr/>
          <p:nvPr/>
        </p:nvGrpSpPr>
        <p:grpSpPr>
          <a:xfrm>
            <a:off x="3200400" y="2057400"/>
            <a:ext cx="2819400" cy="471084"/>
            <a:chOff x="3200400" y="2057400"/>
            <a:chExt cx="2819400" cy="471084"/>
          </a:xfrm>
        </p:grpSpPr>
        <p:cxnSp>
          <p:nvCxnSpPr>
            <p:cNvPr id="17" name="Straight Arrow Connector 16">
              <a:extLst>
                <a:ext uri="{FF2B5EF4-FFF2-40B4-BE49-F238E27FC236}">
                  <a16:creationId xmlns:a16="http://schemas.microsoft.com/office/drawing/2014/main" xmlns="" id="{7470EA65-3C5B-4227-94AE-F7659948D05C}"/>
                </a:ext>
              </a:extLst>
            </p:cNvPr>
            <p:cNvCxnSpPr>
              <a:cxnSpLocks/>
            </p:cNvCxnSpPr>
            <p:nvPr/>
          </p:nvCxnSpPr>
          <p:spPr>
            <a:xfrm flipV="1">
              <a:off x="3200400" y="2066819"/>
              <a:ext cx="0"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4C0A4994-C2FB-436C-AF74-C088F4F23FE7}"/>
                </a:ext>
              </a:extLst>
            </p:cNvPr>
            <p:cNvCxnSpPr/>
            <p:nvPr/>
          </p:nvCxnSpPr>
          <p:spPr>
            <a:xfrm>
              <a:off x="3200400" y="2514600"/>
              <a:ext cx="2819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5407DDB4-470C-49C1-A040-B1EA219A2EED}"/>
                </a:ext>
              </a:extLst>
            </p:cNvPr>
            <p:cNvCxnSpPr>
              <a:cxnSpLocks/>
            </p:cNvCxnSpPr>
            <p:nvPr/>
          </p:nvCxnSpPr>
          <p:spPr>
            <a:xfrm flipV="1">
              <a:off x="6019800" y="2057400"/>
              <a:ext cx="0"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xmlns="" id="{96DD4647-5F6D-4248-B75D-CDBEE1B1547B}"/>
              </a:ext>
            </a:extLst>
          </p:cNvPr>
          <p:cNvCxnSpPr>
            <a:cxnSpLocks/>
          </p:cNvCxnSpPr>
          <p:nvPr/>
        </p:nvCxnSpPr>
        <p:spPr>
          <a:xfrm flipV="1">
            <a:off x="4648200" y="2590800"/>
            <a:ext cx="0"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989419C2-5600-4C7C-91C4-BA00E03250F4}"/>
              </a:ext>
            </a:extLst>
          </p:cNvPr>
          <p:cNvCxnSpPr>
            <a:cxnSpLocks/>
          </p:cNvCxnSpPr>
          <p:nvPr/>
        </p:nvCxnSpPr>
        <p:spPr>
          <a:xfrm flipH="1" flipV="1">
            <a:off x="2362200" y="3733800"/>
            <a:ext cx="147619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B3EED82C-3B95-486C-A31E-0A80E39A990D}"/>
              </a:ext>
            </a:extLst>
          </p:cNvPr>
          <p:cNvCxnSpPr>
            <a:cxnSpLocks/>
          </p:cNvCxnSpPr>
          <p:nvPr/>
        </p:nvCxnSpPr>
        <p:spPr>
          <a:xfrm flipH="1" flipV="1">
            <a:off x="5486696" y="3752461"/>
            <a:ext cx="1476190" cy="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473E1894-9843-444C-8B5B-F12B73697113}"/>
              </a:ext>
            </a:extLst>
          </p:cNvPr>
          <p:cNvSpPr txBox="1"/>
          <p:nvPr/>
        </p:nvSpPr>
        <p:spPr>
          <a:xfrm>
            <a:off x="962210" y="1219200"/>
            <a:ext cx="1399990" cy="830997"/>
          </a:xfrm>
          <a:prstGeom prst="rect">
            <a:avLst/>
          </a:prstGeom>
          <a:noFill/>
        </p:spPr>
        <p:txBody>
          <a:bodyPr wrap="square" rtlCol="0">
            <a:spAutoFit/>
          </a:bodyPr>
          <a:lstStyle/>
          <a:p>
            <a:r>
              <a:rPr lang="en-US" sz="2400" dirty="0"/>
              <a:t>Project Leader</a:t>
            </a:r>
          </a:p>
        </p:txBody>
      </p:sp>
      <p:sp>
        <p:nvSpPr>
          <p:cNvPr id="30" name="TextBox 29">
            <a:extLst>
              <a:ext uri="{FF2B5EF4-FFF2-40B4-BE49-F238E27FC236}">
                <a16:creationId xmlns:a16="http://schemas.microsoft.com/office/drawing/2014/main" xmlns="" id="{DFE62FEA-153F-4E72-A589-94324C8AAD6C}"/>
              </a:ext>
            </a:extLst>
          </p:cNvPr>
          <p:cNvSpPr txBox="1"/>
          <p:nvPr/>
        </p:nvSpPr>
        <p:spPr>
          <a:xfrm>
            <a:off x="6448609" y="1226403"/>
            <a:ext cx="1733175" cy="830997"/>
          </a:xfrm>
          <a:prstGeom prst="rect">
            <a:avLst/>
          </a:prstGeom>
          <a:noFill/>
        </p:spPr>
        <p:txBody>
          <a:bodyPr wrap="square" rtlCol="0">
            <a:spAutoFit/>
          </a:bodyPr>
          <a:lstStyle/>
          <a:p>
            <a:r>
              <a:rPr lang="en-US" sz="2400" dirty="0"/>
              <a:t>Quality Assurance</a:t>
            </a:r>
          </a:p>
        </p:txBody>
      </p:sp>
      <p:grpSp>
        <p:nvGrpSpPr>
          <p:cNvPr id="36" name="Group 35">
            <a:extLst>
              <a:ext uri="{FF2B5EF4-FFF2-40B4-BE49-F238E27FC236}">
                <a16:creationId xmlns:a16="http://schemas.microsoft.com/office/drawing/2014/main" xmlns="" id="{D4DA2A11-A68F-45AF-A5DB-06081E0E4132}"/>
              </a:ext>
            </a:extLst>
          </p:cNvPr>
          <p:cNvGrpSpPr/>
          <p:nvPr/>
        </p:nvGrpSpPr>
        <p:grpSpPr>
          <a:xfrm>
            <a:off x="3124200" y="5100936"/>
            <a:ext cx="2819400" cy="595403"/>
            <a:chOff x="3124200" y="5100936"/>
            <a:chExt cx="2819400" cy="595403"/>
          </a:xfrm>
        </p:grpSpPr>
        <p:cxnSp>
          <p:nvCxnSpPr>
            <p:cNvPr id="25" name="Straight Arrow Connector 24">
              <a:extLst>
                <a:ext uri="{FF2B5EF4-FFF2-40B4-BE49-F238E27FC236}">
                  <a16:creationId xmlns:a16="http://schemas.microsoft.com/office/drawing/2014/main" xmlns="" id="{625E9AAE-1297-4CA2-A0EB-CA19FCEAE793}"/>
                </a:ext>
              </a:extLst>
            </p:cNvPr>
            <p:cNvCxnSpPr>
              <a:cxnSpLocks/>
            </p:cNvCxnSpPr>
            <p:nvPr/>
          </p:nvCxnSpPr>
          <p:spPr>
            <a:xfrm flipV="1">
              <a:off x="4572000" y="5100936"/>
              <a:ext cx="0" cy="309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0F499650-3C73-41CF-B24E-BFB37E846E49}"/>
                </a:ext>
              </a:extLst>
            </p:cNvPr>
            <p:cNvCxnSpPr>
              <a:cxnSpLocks/>
            </p:cNvCxnSpPr>
            <p:nvPr/>
          </p:nvCxnSpPr>
          <p:spPr>
            <a:xfrm flipV="1">
              <a:off x="3161522" y="5396003"/>
              <a:ext cx="0" cy="3003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4EB6DA6F-817D-4475-9955-B1B4C30B0AAA}"/>
                </a:ext>
              </a:extLst>
            </p:cNvPr>
            <p:cNvCxnSpPr/>
            <p:nvPr/>
          </p:nvCxnSpPr>
          <p:spPr>
            <a:xfrm>
              <a:off x="3124200" y="5377655"/>
              <a:ext cx="2819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6BEFA7CB-C50C-4FD9-951B-E2C92217958E}"/>
                </a:ext>
              </a:extLst>
            </p:cNvPr>
            <p:cNvCxnSpPr>
              <a:cxnSpLocks/>
            </p:cNvCxnSpPr>
            <p:nvPr/>
          </p:nvCxnSpPr>
          <p:spPr>
            <a:xfrm flipV="1">
              <a:off x="5943600" y="5349753"/>
              <a:ext cx="0" cy="309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26" name="Picture 25">
            <a:extLst>
              <a:ext uri="{FF2B5EF4-FFF2-40B4-BE49-F238E27FC236}">
                <a16:creationId xmlns:a16="http://schemas.microsoft.com/office/drawing/2014/main" xmlns="" id="{B4974737-3FE5-4C62-85D7-AB87A5F068F0}"/>
              </a:ext>
            </a:extLst>
          </p:cNvPr>
          <p:cNvPicPr>
            <a:picLocks noChangeAspect="1"/>
          </p:cNvPicPr>
          <p:nvPr/>
        </p:nvPicPr>
        <p:blipFill>
          <a:blip r:embed="rId9"/>
          <a:stretch>
            <a:fillRect/>
          </a:stretch>
        </p:blipFill>
        <p:spPr>
          <a:xfrm>
            <a:off x="2867105" y="5638800"/>
            <a:ext cx="638095" cy="847619"/>
          </a:xfrm>
          <a:prstGeom prst="rect">
            <a:avLst/>
          </a:prstGeom>
        </p:spPr>
      </p:pic>
      <p:sp>
        <p:nvSpPr>
          <p:cNvPr id="34" name="TextBox 33">
            <a:extLst>
              <a:ext uri="{FF2B5EF4-FFF2-40B4-BE49-F238E27FC236}">
                <a16:creationId xmlns:a16="http://schemas.microsoft.com/office/drawing/2014/main" xmlns="" id="{C305B06B-001F-4CFE-8CE3-AF3EA4B5D2CC}"/>
              </a:ext>
            </a:extLst>
          </p:cNvPr>
          <p:cNvSpPr txBox="1"/>
          <p:nvPr/>
        </p:nvSpPr>
        <p:spPr>
          <a:xfrm>
            <a:off x="1143000" y="5786735"/>
            <a:ext cx="1676400" cy="461665"/>
          </a:xfrm>
          <a:prstGeom prst="rect">
            <a:avLst/>
          </a:prstGeom>
          <a:noFill/>
        </p:spPr>
        <p:txBody>
          <a:bodyPr wrap="square" rtlCol="0">
            <a:spAutoFit/>
          </a:bodyPr>
          <a:lstStyle/>
          <a:p>
            <a:r>
              <a:rPr lang="en-US" sz="2400" dirty="0"/>
              <a:t>Automation</a:t>
            </a:r>
          </a:p>
        </p:txBody>
      </p:sp>
      <p:sp>
        <p:nvSpPr>
          <p:cNvPr id="35" name="TextBox 34">
            <a:extLst>
              <a:ext uri="{FF2B5EF4-FFF2-40B4-BE49-F238E27FC236}">
                <a16:creationId xmlns:a16="http://schemas.microsoft.com/office/drawing/2014/main" xmlns="" id="{B0D8C3F2-28A5-4137-94DD-24BA7994D4F5}"/>
              </a:ext>
            </a:extLst>
          </p:cNvPr>
          <p:cNvSpPr txBox="1"/>
          <p:nvPr/>
        </p:nvSpPr>
        <p:spPr>
          <a:xfrm>
            <a:off x="6477000" y="5786735"/>
            <a:ext cx="1676400" cy="461665"/>
          </a:xfrm>
          <a:prstGeom prst="rect">
            <a:avLst/>
          </a:prstGeom>
          <a:noFill/>
        </p:spPr>
        <p:txBody>
          <a:bodyPr wrap="square" rtlCol="0">
            <a:spAutoFit/>
          </a:bodyPr>
          <a:lstStyle/>
          <a:p>
            <a:r>
              <a:rPr lang="en-US" sz="2400" dirty="0"/>
              <a:t>Manual</a:t>
            </a:r>
          </a:p>
        </p:txBody>
      </p:sp>
    </p:spTree>
    <p:extLst>
      <p:ext uri="{BB962C8B-B14F-4D97-AF65-F5344CB8AC3E}">
        <p14:creationId xmlns:p14="http://schemas.microsoft.com/office/powerpoint/2010/main" val="235097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3D0BC-1D66-4F1B-B4F0-2D37FB6F7E8D}"/>
              </a:ext>
            </a:extLst>
          </p:cNvPr>
          <p:cNvSpPr>
            <a:spLocks noGrp="1"/>
          </p:cNvSpPr>
          <p:nvPr>
            <p:ph type="title"/>
          </p:nvPr>
        </p:nvSpPr>
        <p:spPr>
          <a:xfrm>
            <a:off x="457200" y="228600"/>
            <a:ext cx="8229600" cy="819912"/>
          </a:xfrm>
        </p:spPr>
        <p:txBody>
          <a:bodyPr/>
          <a:lstStyle/>
          <a:p>
            <a:r>
              <a:rPr lang="en-US" dirty="0"/>
              <a:t>Test Team Organization</a:t>
            </a:r>
          </a:p>
        </p:txBody>
      </p:sp>
      <p:sp>
        <p:nvSpPr>
          <p:cNvPr id="4" name="Footer Placeholder 3">
            <a:extLst>
              <a:ext uri="{FF2B5EF4-FFF2-40B4-BE49-F238E27FC236}">
                <a16:creationId xmlns:a16="http://schemas.microsoft.com/office/drawing/2014/main" xmlns="" id="{5E116E6D-0244-4B32-B81A-1854C40ABE67}"/>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1C6E3DDD-56FD-4940-A2E5-158790E1F205}"/>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a:extLst>
              <a:ext uri="{FF2B5EF4-FFF2-40B4-BE49-F238E27FC236}">
                <a16:creationId xmlns:a16="http://schemas.microsoft.com/office/drawing/2014/main" xmlns="" id="{9F40D798-27E7-4421-A32E-75D0B4D83102}"/>
              </a:ext>
            </a:extLst>
          </p:cNvPr>
          <p:cNvPicPr>
            <a:picLocks noChangeAspect="1"/>
          </p:cNvPicPr>
          <p:nvPr/>
        </p:nvPicPr>
        <p:blipFill>
          <a:blip r:embed="rId3"/>
          <a:stretch>
            <a:fillRect/>
          </a:stretch>
        </p:blipFill>
        <p:spPr>
          <a:xfrm>
            <a:off x="4238666" y="990600"/>
            <a:ext cx="690477" cy="1528912"/>
          </a:xfrm>
          <a:prstGeom prst="rect">
            <a:avLst/>
          </a:prstGeom>
        </p:spPr>
      </p:pic>
      <p:pic>
        <p:nvPicPr>
          <p:cNvPr id="8" name="Picture 7">
            <a:extLst>
              <a:ext uri="{FF2B5EF4-FFF2-40B4-BE49-F238E27FC236}">
                <a16:creationId xmlns:a16="http://schemas.microsoft.com/office/drawing/2014/main" xmlns="" id="{DB745F07-5208-4F19-8EDF-CB79DFA7AB91}"/>
              </a:ext>
            </a:extLst>
          </p:cNvPr>
          <p:cNvPicPr>
            <a:picLocks noChangeAspect="1"/>
          </p:cNvPicPr>
          <p:nvPr/>
        </p:nvPicPr>
        <p:blipFill>
          <a:blip r:embed="rId4"/>
          <a:stretch>
            <a:fillRect/>
          </a:stretch>
        </p:blipFill>
        <p:spPr>
          <a:xfrm>
            <a:off x="914400" y="2895600"/>
            <a:ext cx="714286" cy="1400000"/>
          </a:xfrm>
          <a:prstGeom prst="rect">
            <a:avLst/>
          </a:prstGeom>
        </p:spPr>
      </p:pic>
      <p:pic>
        <p:nvPicPr>
          <p:cNvPr id="9" name="Content Placeholder 8">
            <a:extLst>
              <a:ext uri="{FF2B5EF4-FFF2-40B4-BE49-F238E27FC236}">
                <a16:creationId xmlns:a16="http://schemas.microsoft.com/office/drawing/2014/main" xmlns="" id="{E11B1FC7-6F0D-406F-99E3-252E0E3EAFB7}"/>
              </a:ext>
            </a:extLst>
          </p:cNvPr>
          <p:cNvPicPr>
            <a:picLocks noGrp="1" noChangeAspect="1"/>
          </p:cNvPicPr>
          <p:nvPr>
            <p:ph idx="1"/>
          </p:nvPr>
        </p:nvPicPr>
        <p:blipFill>
          <a:blip r:embed="rId4"/>
          <a:stretch>
            <a:fillRect/>
          </a:stretch>
        </p:blipFill>
        <p:spPr>
          <a:xfrm>
            <a:off x="4214857" y="2895600"/>
            <a:ext cx="714286" cy="1400000"/>
          </a:xfrm>
          <a:prstGeom prst="rect">
            <a:avLst/>
          </a:prstGeom>
        </p:spPr>
      </p:pic>
      <p:pic>
        <p:nvPicPr>
          <p:cNvPr id="10" name="Picture 9">
            <a:extLst>
              <a:ext uri="{FF2B5EF4-FFF2-40B4-BE49-F238E27FC236}">
                <a16:creationId xmlns:a16="http://schemas.microsoft.com/office/drawing/2014/main" xmlns="" id="{9F82D71B-BA56-46F3-97EB-D21475EF17C7}"/>
              </a:ext>
            </a:extLst>
          </p:cNvPr>
          <p:cNvPicPr>
            <a:picLocks noChangeAspect="1"/>
          </p:cNvPicPr>
          <p:nvPr/>
        </p:nvPicPr>
        <p:blipFill>
          <a:blip r:embed="rId4"/>
          <a:stretch>
            <a:fillRect/>
          </a:stretch>
        </p:blipFill>
        <p:spPr>
          <a:xfrm>
            <a:off x="7239000" y="2895600"/>
            <a:ext cx="714286" cy="1400000"/>
          </a:xfrm>
          <a:prstGeom prst="rect">
            <a:avLst/>
          </a:prstGeom>
        </p:spPr>
      </p:pic>
      <p:grpSp>
        <p:nvGrpSpPr>
          <p:cNvPr id="24" name="Group 23">
            <a:extLst>
              <a:ext uri="{FF2B5EF4-FFF2-40B4-BE49-F238E27FC236}">
                <a16:creationId xmlns:a16="http://schemas.microsoft.com/office/drawing/2014/main" xmlns="" id="{6AC49537-DDCF-44E1-88F2-0333BE812F1F}"/>
              </a:ext>
            </a:extLst>
          </p:cNvPr>
          <p:cNvGrpSpPr/>
          <p:nvPr/>
        </p:nvGrpSpPr>
        <p:grpSpPr>
          <a:xfrm>
            <a:off x="304800" y="4662399"/>
            <a:ext cx="2209705" cy="2043201"/>
            <a:chOff x="304800" y="4586199"/>
            <a:chExt cx="2209705" cy="2043201"/>
          </a:xfrm>
        </p:grpSpPr>
        <p:pic>
          <p:nvPicPr>
            <p:cNvPr id="11" name="Picture 10">
              <a:extLst>
                <a:ext uri="{FF2B5EF4-FFF2-40B4-BE49-F238E27FC236}">
                  <a16:creationId xmlns:a16="http://schemas.microsoft.com/office/drawing/2014/main" xmlns="" id="{C24D1EE2-31C8-421B-82C0-1EF2D2BE5E07}"/>
                </a:ext>
              </a:extLst>
            </p:cNvPr>
            <p:cNvPicPr>
              <a:picLocks noChangeAspect="1"/>
            </p:cNvPicPr>
            <p:nvPr/>
          </p:nvPicPr>
          <p:blipFill>
            <a:blip r:embed="rId5"/>
            <a:stretch>
              <a:fillRect/>
            </a:stretch>
          </p:blipFill>
          <p:spPr>
            <a:xfrm>
              <a:off x="304800" y="5353152"/>
              <a:ext cx="580952" cy="819048"/>
            </a:xfrm>
            <a:prstGeom prst="rect">
              <a:avLst/>
            </a:prstGeom>
          </p:spPr>
        </p:pic>
        <p:pic>
          <p:nvPicPr>
            <p:cNvPr id="12" name="Picture 11">
              <a:extLst>
                <a:ext uri="{FF2B5EF4-FFF2-40B4-BE49-F238E27FC236}">
                  <a16:creationId xmlns:a16="http://schemas.microsoft.com/office/drawing/2014/main" xmlns="" id="{F146529F-A96B-4E93-A9C3-057B5C6A0994}"/>
                </a:ext>
              </a:extLst>
            </p:cNvPr>
            <p:cNvPicPr>
              <a:picLocks noChangeAspect="1"/>
            </p:cNvPicPr>
            <p:nvPr/>
          </p:nvPicPr>
          <p:blipFill>
            <a:blip r:embed="rId6"/>
            <a:stretch>
              <a:fillRect/>
            </a:stretch>
          </p:blipFill>
          <p:spPr>
            <a:xfrm>
              <a:off x="1752600" y="5410200"/>
              <a:ext cx="761905" cy="790476"/>
            </a:xfrm>
            <a:prstGeom prst="rect">
              <a:avLst/>
            </a:prstGeom>
          </p:spPr>
        </p:pic>
        <p:sp>
          <p:nvSpPr>
            <p:cNvPr id="13" name="TextBox 12">
              <a:extLst>
                <a:ext uri="{FF2B5EF4-FFF2-40B4-BE49-F238E27FC236}">
                  <a16:creationId xmlns:a16="http://schemas.microsoft.com/office/drawing/2014/main" xmlns="" id="{B2D2F4E7-D279-4311-A60F-BC94BE39A470}"/>
                </a:ext>
              </a:extLst>
            </p:cNvPr>
            <p:cNvSpPr txBox="1"/>
            <p:nvPr/>
          </p:nvSpPr>
          <p:spPr>
            <a:xfrm>
              <a:off x="762000" y="6167735"/>
              <a:ext cx="1066800" cy="461665"/>
            </a:xfrm>
            <a:prstGeom prst="rect">
              <a:avLst/>
            </a:prstGeom>
            <a:noFill/>
          </p:spPr>
          <p:txBody>
            <a:bodyPr wrap="square" rtlCol="0">
              <a:spAutoFit/>
            </a:bodyPr>
            <a:lstStyle/>
            <a:p>
              <a:r>
                <a:rPr lang="en-US" sz="2400" dirty="0"/>
                <a:t>Testers</a:t>
              </a:r>
            </a:p>
          </p:txBody>
        </p:sp>
        <p:grpSp>
          <p:nvGrpSpPr>
            <p:cNvPr id="23" name="Group 22">
              <a:extLst>
                <a:ext uri="{FF2B5EF4-FFF2-40B4-BE49-F238E27FC236}">
                  <a16:creationId xmlns:a16="http://schemas.microsoft.com/office/drawing/2014/main" xmlns="" id="{5BA10760-6CCC-4852-893B-2532675DAE20}"/>
                </a:ext>
              </a:extLst>
            </p:cNvPr>
            <p:cNvGrpSpPr/>
            <p:nvPr/>
          </p:nvGrpSpPr>
          <p:grpSpPr>
            <a:xfrm>
              <a:off x="457201" y="4586199"/>
              <a:ext cx="1600200" cy="766034"/>
              <a:chOff x="457201" y="4586199"/>
              <a:chExt cx="1600200" cy="766034"/>
            </a:xfrm>
          </p:grpSpPr>
          <p:cxnSp>
            <p:nvCxnSpPr>
              <p:cNvPr id="19" name="Straight Arrow Connector 18">
                <a:extLst>
                  <a:ext uri="{FF2B5EF4-FFF2-40B4-BE49-F238E27FC236}">
                    <a16:creationId xmlns:a16="http://schemas.microsoft.com/office/drawing/2014/main" xmlns="" id="{807AEC9F-0FB8-4F7E-89F5-CE6EA7C4780A}"/>
                  </a:ext>
                </a:extLst>
              </p:cNvPr>
              <p:cNvCxnSpPr>
                <a:cxnSpLocks/>
              </p:cNvCxnSpPr>
              <p:nvPr/>
            </p:nvCxnSpPr>
            <p:spPr>
              <a:xfrm flipV="1">
                <a:off x="1278925" y="4586199"/>
                <a:ext cx="0" cy="39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C856D62F-C359-4799-A409-0CB7ACCA214E}"/>
                  </a:ext>
                </a:extLst>
              </p:cNvPr>
              <p:cNvCxnSpPr>
                <a:cxnSpLocks/>
              </p:cNvCxnSpPr>
              <p:nvPr/>
            </p:nvCxnSpPr>
            <p:spPr>
              <a:xfrm flipV="1">
                <a:off x="478384" y="4961615"/>
                <a:ext cx="0" cy="3821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7B37B653-DCB5-4582-9982-D1E9A852EDC1}"/>
                  </a:ext>
                </a:extLst>
              </p:cNvPr>
              <p:cNvCxnSpPr/>
              <p:nvPr/>
            </p:nvCxnSpPr>
            <p:spPr>
              <a:xfrm>
                <a:off x="457201" y="4991878"/>
                <a:ext cx="1600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E80F0AB-E3F2-4485-90E5-C2D7D2E3B37E}"/>
                  </a:ext>
                </a:extLst>
              </p:cNvPr>
              <p:cNvCxnSpPr>
                <a:cxnSpLocks/>
              </p:cNvCxnSpPr>
              <p:nvPr/>
            </p:nvCxnSpPr>
            <p:spPr>
              <a:xfrm flipV="1">
                <a:off x="2057401" y="4958754"/>
                <a:ext cx="0" cy="39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Group 24">
            <a:extLst>
              <a:ext uri="{FF2B5EF4-FFF2-40B4-BE49-F238E27FC236}">
                <a16:creationId xmlns:a16="http://schemas.microsoft.com/office/drawing/2014/main" xmlns="" id="{1145C059-EDBA-4321-9127-5FBFB79005CC}"/>
              </a:ext>
            </a:extLst>
          </p:cNvPr>
          <p:cNvGrpSpPr/>
          <p:nvPr/>
        </p:nvGrpSpPr>
        <p:grpSpPr>
          <a:xfrm>
            <a:off x="3581495" y="4662399"/>
            <a:ext cx="2209705" cy="2043201"/>
            <a:chOff x="304800" y="4586199"/>
            <a:chExt cx="2209705" cy="2043201"/>
          </a:xfrm>
        </p:grpSpPr>
        <p:pic>
          <p:nvPicPr>
            <p:cNvPr id="26" name="Picture 25">
              <a:extLst>
                <a:ext uri="{FF2B5EF4-FFF2-40B4-BE49-F238E27FC236}">
                  <a16:creationId xmlns:a16="http://schemas.microsoft.com/office/drawing/2014/main" xmlns="" id="{17674432-2E4A-48BC-A43C-E05E3A6DE035}"/>
                </a:ext>
              </a:extLst>
            </p:cNvPr>
            <p:cNvPicPr>
              <a:picLocks noChangeAspect="1"/>
            </p:cNvPicPr>
            <p:nvPr/>
          </p:nvPicPr>
          <p:blipFill>
            <a:blip r:embed="rId5"/>
            <a:stretch>
              <a:fillRect/>
            </a:stretch>
          </p:blipFill>
          <p:spPr>
            <a:xfrm>
              <a:off x="304800" y="5353152"/>
              <a:ext cx="580952" cy="819048"/>
            </a:xfrm>
            <a:prstGeom prst="rect">
              <a:avLst/>
            </a:prstGeom>
          </p:spPr>
        </p:pic>
        <p:pic>
          <p:nvPicPr>
            <p:cNvPr id="27" name="Picture 26">
              <a:extLst>
                <a:ext uri="{FF2B5EF4-FFF2-40B4-BE49-F238E27FC236}">
                  <a16:creationId xmlns:a16="http://schemas.microsoft.com/office/drawing/2014/main" xmlns="" id="{FBAB9391-82F5-492A-99B5-D100764C386F}"/>
                </a:ext>
              </a:extLst>
            </p:cNvPr>
            <p:cNvPicPr>
              <a:picLocks noChangeAspect="1"/>
            </p:cNvPicPr>
            <p:nvPr/>
          </p:nvPicPr>
          <p:blipFill>
            <a:blip r:embed="rId6"/>
            <a:stretch>
              <a:fillRect/>
            </a:stretch>
          </p:blipFill>
          <p:spPr>
            <a:xfrm>
              <a:off x="1752600" y="5410200"/>
              <a:ext cx="761905" cy="790476"/>
            </a:xfrm>
            <a:prstGeom prst="rect">
              <a:avLst/>
            </a:prstGeom>
          </p:spPr>
        </p:pic>
        <p:sp>
          <p:nvSpPr>
            <p:cNvPr id="28" name="TextBox 27">
              <a:extLst>
                <a:ext uri="{FF2B5EF4-FFF2-40B4-BE49-F238E27FC236}">
                  <a16:creationId xmlns:a16="http://schemas.microsoft.com/office/drawing/2014/main" xmlns="" id="{3FA5073B-8A27-43B8-9DD0-8622742CFF05}"/>
                </a:ext>
              </a:extLst>
            </p:cNvPr>
            <p:cNvSpPr txBox="1"/>
            <p:nvPr/>
          </p:nvSpPr>
          <p:spPr>
            <a:xfrm>
              <a:off x="762000" y="6167735"/>
              <a:ext cx="1066800" cy="461665"/>
            </a:xfrm>
            <a:prstGeom prst="rect">
              <a:avLst/>
            </a:prstGeom>
            <a:noFill/>
          </p:spPr>
          <p:txBody>
            <a:bodyPr wrap="square" rtlCol="0">
              <a:spAutoFit/>
            </a:bodyPr>
            <a:lstStyle/>
            <a:p>
              <a:r>
                <a:rPr lang="en-US" sz="2400" dirty="0"/>
                <a:t>Testers</a:t>
              </a:r>
            </a:p>
          </p:txBody>
        </p:sp>
        <p:grpSp>
          <p:nvGrpSpPr>
            <p:cNvPr id="29" name="Group 28">
              <a:extLst>
                <a:ext uri="{FF2B5EF4-FFF2-40B4-BE49-F238E27FC236}">
                  <a16:creationId xmlns:a16="http://schemas.microsoft.com/office/drawing/2014/main" xmlns="" id="{A0BB8E3B-DE45-42C4-BD8A-38243EB41FF8}"/>
                </a:ext>
              </a:extLst>
            </p:cNvPr>
            <p:cNvGrpSpPr/>
            <p:nvPr/>
          </p:nvGrpSpPr>
          <p:grpSpPr>
            <a:xfrm>
              <a:off x="457201" y="4586199"/>
              <a:ext cx="1600200" cy="766034"/>
              <a:chOff x="457201" y="4586199"/>
              <a:chExt cx="1600200" cy="766034"/>
            </a:xfrm>
          </p:grpSpPr>
          <p:cxnSp>
            <p:nvCxnSpPr>
              <p:cNvPr id="30" name="Straight Arrow Connector 29">
                <a:extLst>
                  <a:ext uri="{FF2B5EF4-FFF2-40B4-BE49-F238E27FC236}">
                    <a16:creationId xmlns:a16="http://schemas.microsoft.com/office/drawing/2014/main" xmlns="" id="{924FBB1A-CB0A-44D2-8080-D553F649B1C9}"/>
                  </a:ext>
                </a:extLst>
              </p:cNvPr>
              <p:cNvCxnSpPr>
                <a:cxnSpLocks/>
              </p:cNvCxnSpPr>
              <p:nvPr/>
            </p:nvCxnSpPr>
            <p:spPr>
              <a:xfrm flipV="1">
                <a:off x="1278925" y="4586199"/>
                <a:ext cx="0" cy="39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394DB0F7-E17C-4226-91AC-6668C608F540}"/>
                  </a:ext>
                </a:extLst>
              </p:cNvPr>
              <p:cNvCxnSpPr>
                <a:cxnSpLocks/>
              </p:cNvCxnSpPr>
              <p:nvPr/>
            </p:nvCxnSpPr>
            <p:spPr>
              <a:xfrm flipV="1">
                <a:off x="478384" y="4961615"/>
                <a:ext cx="0" cy="3821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4773EF0-F7FD-4081-83A3-B7E58F85563C}"/>
                  </a:ext>
                </a:extLst>
              </p:cNvPr>
              <p:cNvCxnSpPr/>
              <p:nvPr/>
            </p:nvCxnSpPr>
            <p:spPr>
              <a:xfrm>
                <a:off x="457201" y="4991878"/>
                <a:ext cx="1600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13673EDF-E313-4E61-9B9C-392B99FE1775}"/>
                  </a:ext>
                </a:extLst>
              </p:cNvPr>
              <p:cNvCxnSpPr>
                <a:cxnSpLocks/>
              </p:cNvCxnSpPr>
              <p:nvPr/>
            </p:nvCxnSpPr>
            <p:spPr>
              <a:xfrm flipV="1">
                <a:off x="2057401" y="4958754"/>
                <a:ext cx="0" cy="39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grpSp>
        <p:nvGrpSpPr>
          <p:cNvPr id="34" name="Group 33">
            <a:extLst>
              <a:ext uri="{FF2B5EF4-FFF2-40B4-BE49-F238E27FC236}">
                <a16:creationId xmlns:a16="http://schemas.microsoft.com/office/drawing/2014/main" xmlns="" id="{51986149-5CF7-410B-BA00-5FB3A2F003A2}"/>
              </a:ext>
            </a:extLst>
          </p:cNvPr>
          <p:cNvGrpSpPr/>
          <p:nvPr/>
        </p:nvGrpSpPr>
        <p:grpSpPr>
          <a:xfrm>
            <a:off x="6629400" y="4662399"/>
            <a:ext cx="2209705" cy="2043201"/>
            <a:chOff x="304800" y="4586199"/>
            <a:chExt cx="2209705" cy="2043201"/>
          </a:xfrm>
        </p:grpSpPr>
        <p:pic>
          <p:nvPicPr>
            <p:cNvPr id="35" name="Picture 34">
              <a:extLst>
                <a:ext uri="{FF2B5EF4-FFF2-40B4-BE49-F238E27FC236}">
                  <a16:creationId xmlns:a16="http://schemas.microsoft.com/office/drawing/2014/main" xmlns="" id="{FBF7A8CA-F4D9-4E2D-97F2-B883400D102B}"/>
                </a:ext>
              </a:extLst>
            </p:cNvPr>
            <p:cNvPicPr>
              <a:picLocks noChangeAspect="1"/>
            </p:cNvPicPr>
            <p:nvPr/>
          </p:nvPicPr>
          <p:blipFill>
            <a:blip r:embed="rId5"/>
            <a:stretch>
              <a:fillRect/>
            </a:stretch>
          </p:blipFill>
          <p:spPr>
            <a:xfrm>
              <a:off x="304800" y="5353152"/>
              <a:ext cx="580952" cy="819048"/>
            </a:xfrm>
            <a:prstGeom prst="rect">
              <a:avLst/>
            </a:prstGeom>
          </p:spPr>
        </p:pic>
        <p:pic>
          <p:nvPicPr>
            <p:cNvPr id="36" name="Picture 35">
              <a:extLst>
                <a:ext uri="{FF2B5EF4-FFF2-40B4-BE49-F238E27FC236}">
                  <a16:creationId xmlns:a16="http://schemas.microsoft.com/office/drawing/2014/main" xmlns="" id="{FF48EBEE-A974-4E27-8713-8F378506F896}"/>
                </a:ext>
              </a:extLst>
            </p:cNvPr>
            <p:cNvPicPr>
              <a:picLocks noChangeAspect="1"/>
            </p:cNvPicPr>
            <p:nvPr/>
          </p:nvPicPr>
          <p:blipFill>
            <a:blip r:embed="rId6"/>
            <a:stretch>
              <a:fillRect/>
            </a:stretch>
          </p:blipFill>
          <p:spPr>
            <a:xfrm>
              <a:off x="1752600" y="5410200"/>
              <a:ext cx="761905" cy="790476"/>
            </a:xfrm>
            <a:prstGeom prst="rect">
              <a:avLst/>
            </a:prstGeom>
          </p:spPr>
        </p:pic>
        <p:sp>
          <p:nvSpPr>
            <p:cNvPr id="37" name="TextBox 36">
              <a:extLst>
                <a:ext uri="{FF2B5EF4-FFF2-40B4-BE49-F238E27FC236}">
                  <a16:creationId xmlns:a16="http://schemas.microsoft.com/office/drawing/2014/main" xmlns="" id="{B7B5F80B-34B2-47DE-8360-F996C161A84A}"/>
                </a:ext>
              </a:extLst>
            </p:cNvPr>
            <p:cNvSpPr txBox="1"/>
            <p:nvPr/>
          </p:nvSpPr>
          <p:spPr>
            <a:xfrm>
              <a:off x="762000" y="6167735"/>
              <a:ext cx="1066800" cy="461665"/>
            </a:xfrm>
            <a:prstGeom prst="rect">
              <a:avLst/>
            </a:prstGeom>
            <a:noFill/>
          </p:spPr>
          <p:txBody>
            <a:bodyPr wrap="square" rtlCol="0">
              <a:spAutoFit/>
            </a:bodyPr>
            <a:lstStyle/>
            <a:p>
              <a:r>
                <a:rPr lang="en-US" sz="2400" dirty="0"/>
                <a:t>Testers</a:t>
              </a:r>
            </a:p>
          </p:txBody>
        </p:sp>
        <p:grpSp>
          <p:nvGrpSpPr>
            <p:cNvPr id="38" name="Group 37">
              <a:extLst>
                <a:ext uri="{FF2B5EF4-FFF2-40B4-BE49-F238E27FC236}">
                  <a16:creationId xmlns:a16="http://schemas.microsoft.com/office/drawing/2014/main" xmlns="" id="{104DDDE7-41D1-4284-8CCE-7DB8635396F8}"/>
                </a:ext>
              </a:extLst>
            </p:cNvPr>
            <p:cNvGrpSpPr/>
            <p:nvPr/>
          </p:nvGrpSpPr>
          <p:grpSpPr>
            <a:xfrm>
              <a:off x="457201" y="4586199"/>
              <a:ext cx="1600200" cy="766034"/>
              <a:chOff x="457201" y="4586199"/>
              <a:chExt cx="1600200" cy="766034"/>
            </a:xfrm>
          </p:grpSpPr>
          <p:cxnSp>
            <p:nvCxnSpPr>
              <p:cNvPr id="39" name="Straight Arrow Connector 38">
                <a:extLst>
                  <a:ext uri="{FF2B5EF4-FFF2-40B4-BE49-F238E27FC236}">
                    <a16:creationId xmlns:a16="http://schemas.microsoft.com/office/drawing/2014/main" xmlns="" id="{1D01544B-F4D4-47F8-A03C-3DDF6686F2AB}"/>
                  </a:ext>
                </a:extLst>
              </p:cNvPr>
              <p:cNvCxnSpPr>
                <a:cxnSpLocks/>
              </p:cNvCxnSpPr>
              <p:nvPr/>
            </p:nvCxnSpPr>
            <p:spPr>
              <a:xfrm flipV="1">
                <a:off x="1278925" y="4586199"/>
                <a:ext cx="0" cy="39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3B599176-6AD0-4FB0-A9F5-14668AF26025}"/>
                  </a:ext>
                </a:extLst>
              </p:cNvPr>
              <p:cNvCxnSpPr>
                <a:cxnSpLocks/>
              </p:cNvCxnSpPr>
              <p:nvPr/>
            </p:nvCxnSpPr>
            <p:spPr>
              <a:xfrm flipV="1">
                <a:off x="478384" y="4961615"/>
                <a:ext cx="0" cy="3821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3D97D9BB-4C0F-431F-ADF9-93A98B098D6A}"/>
                  </a:ext>
                </a:extLst>
              </p:cNvPr>
              <p:cNvCxnSpPr/>
              <p:nvPr/>
            </p:nvCxnSpPr>
            <p:spPr>
              <a:xfrm>
                <a:off x="457201" y="4991878"/>
                <a:ext cx="1600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A9289C3C-0E78-4C06-8A0C-9522D89C0D30}"/>
                  </a:ext>
                </a:extLst>
              </p:cNvPr>
              <p:cNvCxnSpPr>
                <a:cxnSpLocks/>
              </p:cNvCxnSpPr>
              <p:nvPr/>
            </p:nvCxnSpPr>
            <p:spPr>
              <a:xfrm flipV="1">
                <a:off x="2057401" y="4958754"/>
                <a:ext cx="0" cy="39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xmlns="" id="{7087B0E3-499F-41EF-993E-D5C954113840}"/>
              </a:ext>
            </a:extLst>
          </p:cNvPr>
          <p:cNvSpPr txBox="1"/>
          <p:nvPr/>
        </p:nvSpPr>
        <p:spPr>
          <a:xfrm>
            <a:off x="3431151" y="2464608"/>
            <a:ext cx="2360049" cy="461665"/>
          </a:xfrm>
          <a:prstGeom prst="rect">
            <a:avLst/>
          </a:prstGeom>
          <a:noFill/>
        </p:spPr>
        <p:txBody>
          <a:bodyPr wrap="square" rtlCol="0">
            <a:spAutoFit/>
          </a:bodyPr>
          <a:lstStyle/>
          <a:p>
            <a:r>
              <a:rPr lang="en-US" sz="2400" dirty="0"/>
              <a:t>Test Manager</a:t>
            </a:r>
          </a:p>
        </p:txBody>
      </p:sp>
      <p:sp>
        <p:nvSpPr>
          <p:cNvPr id="44" name="TextBox 43">
            <a:extLst>
              <a:ext uri="{FF2B5EF4-FFF2-40B4-BE49-F238E27FC236}">
                <a16:creationId xmlns:a16="http://schemas.microsoft.com/office/drawing/2014/main" xmlns="" id="{7087B0E3-499F-41EF-993E-D5C954113840}"/>
              </a:ext>
            </a:extLst>
          </p:cNvPr>
          <p:cNvSpPr txBox="1"/>
          <p:nvPr/>
        </p:nvSpPr>
        <p:spPr>
          <a:xfrm>
            <a:off x="620676" y="4238463"/>
            <a:ext cx="1687581" cy="461665"/>
          </a:xfrm>
          <a:prstGeom prst="rect">
            <a:avLst/>
          </a:prstGeom>
          <a:noFill/>
        </p:spPr>
        <p:txBody>
          <a:bodyPr wrap="square" rtlCol="0">
            <a:spAutoFit/>
          </a:bodyPr>
          <a:lstStyle/>
          <a:p>
            <a:r>
              <a:rPr lang="en-US" sz="2400" dirty="0"/>
              <a:t>Test Leader</a:t>
            </a:r>
          </a:p>
        </p:txBody>
      </p:sp>
      <p:sp>
        <p:nvSpPr>
          <p:cNvPr id="45" name="TextBox 44">
            <a:extLst>
              <a:ext uri="{FF2B5EF4-FFF2-40B4-BE49-F238E27FC236}">
                <a16:creationId xmlns:a16="http://schemas.microsoft.com/office/drawing/2014/main" xmlns="" id="{7087B0E3-499F-41EF-993E-D5C954113840}"/>
              </a:ext>
            </a:extLst>
          </p:cNvPr>
          <p:cNvSpPr txBox="1"/>
          <p:nvPr/>
        </p:nvSpPr>
        <p:spPr>
          <a:xfrm>
            <a:off x="3812151" y="4262735"/>
            <a:ext cx="2360049" cy="461665"/>
          </a:xfrm>
          <a:prstGeom prst="rect">
            <a:avLst/>
          </a:prstGeom>
          <a:noFill/>
        </p:spPr>
        <p:txBody>
          <a:bodyPr wrap="square" rtlCol="0">
            <a:spAutoFit/>
          </a:bodyPr>
          <a:lstStyle/>
          <a:p>
            <a:r>
              <a:rPr lang="en-US" sz="2400" dirty="0"/>
              <a:t>Test Leader</a:t>
            </a:r>
          </a:p>
        </p:txBody>
      </p:sp>
      <p:sp>
        <p:nvSpPr>
          <p:cNvPr id="46" name="TextBox 45">
            <a:extLst>
              <a:ext uri="{FF2B5EF4-FFF2-40B4-BE49-F238E27FC236}">
                <a16:creationId xmlns:a16="http://schemas.microsoft.com/office/drawing/2014/main" xmlns="" id="{7087B0E3-499F-41EF-993E-D5C954113840}"/>
              </a:ext>
            </a:extLst>
          </p:cNvPr>
          <p:cNvSpPr txBox="1"/>
          <p:nvPr/>
        </p:nvSpPr>
        <p:spPr>
          <a:xfrm>
            <a:off x="6860152" y="4231063"/>
            <a:ext cx="1845274" cy="461665"/>
          </a:xfrm>
          <a:prstGeom prst="rect">
            <a:avLst/>
          </a:prstGeom>
          <a:noFill/>
        </p:spPr>
        <p:txBody>
          <a:bodyPr wrap="square" rtlCol="0">
            <a:spAutoFit/>
          </a:bodyPr>
          <a:lstStyle/>
          <a:p>
            <a:r>
              <a:rPr lang="en-US" sz="2400" dirty="0"/>
              <a:t>Test Leader</a:t>
            </a:r>
          </a:p>
        </p:txBody>
      </p:sp>
    </p:spTree>
    <p:extLst>
      <p:ext uri="{BB962C8B-B14F-4D97-AF65-F5344CB8AC3E}">
        <p14:creationId xmlns:p14="http://schemas.microsoft.com/office/powerpoint/2010/main" val="3070383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9E6AE-AD3C-45DD-96C8-C37AC64C11FE}"/>
              </a:ext>
            </a:extLst>
          </p:cNvPr>
          <p:cNvSpPr>
            <a:spLocks noGrp="1"/>
          </p:cNvSpPr>
          <p:nvPr>
            <p:ph type="title"/>
          </p:nvPr>
        </p:nvSpPr>
        <p:spPr/>
        <p:txBody>
          <a:bodyPr/>
          <a:lstStyle/>
          <a:p>
            <a:r>
              <a:rPr lang="en-US" dirty="0"/>
              <a:t>Summary</a:t>
            </a:r>
          </a:p>
        </p:txBody>
      </p:sp>
      <p:sp>
        <p:nvSpPr>
          <p:cNvPr id="4" name="Footer Placeholder 3">
            <a:extLst>
              <a:ext uri="{FF2B5EF4-FFF2-40B4-BE49-F238E27FC236}">
                <a16:creationId xmlns:a16="http://schemas.microsoft.com/office/drawing/2014/main" xmlns="" id="{EB955A5B-6B03-4DFB-83E5-7B513A59DBDE}"/>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6E7F7B95-C34E-4B7A-9454-11B5347B03A5}"/>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a:extLst>
              <a:ext uri="{FF2B5EF4-FFF2-40B4-BE49-F238E27FC236}">
                <a16:creationId xmlns:a16="http://schemas.microsoft.com/office/drawing/2014/main" xmlns="" id="{3D3A1D3F-9200-4BE3-84DB-8263721923FB}"/>
              </a:ext>
            </a:extLst>
          </p:cNvPr>
          <p:cNvPicPr>
            <a:picLocks noChangeAspect="1"/>
          </p:cNvPicPr>
          <p:nvPr/>
        </p:nvPicPr>
        <p:blipFill>
          <a:blip r:embed="rId3"/>
          <a:stretch>
            <a:fillRect/>
          </a:stretch>
        </p:blipFill>
        <p:spPr>
          <a:xfrm>
            <a:off x="1676400" y="2286000"/>
            <a:ext cx="6108701" cy="2819400"/>
          </a:xfrm>
          <a:prstGeom prst="rect">
            <a:avLst/>
          </a:prstGeom>
        </p:spPr>
      </p:pic>
    </p:spTree>
    <p:extLst>
      <p:ext uri="{BB962C8B-B14F-4D97-AF65-F5344CB8AC3E}">
        <p14:creationId xmlns:p14="http://schemas.microsoft.com/office/powerpoint/2010/main" val="211086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xmlns=""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a16="http://schemas.microsoft.com/office/drawing/2014/main" xmlns="" id="{D6672098-B008-4EB5-AA2F-98E85869EFF4}"/>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B4021A39-A0C7-4AF5-9285-9489F7C33AC3}"/>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8953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C2346-22D3-4197-B66E-33191DEC26C3}"/>
              </a:ext>
            </a:extLst>
          </p:cNvPr>
          <p:cNvSpPr>
            <a:spLocks noGrp="1"/>
          </p:cNvSpPr>
          <p:nvPr>
            <p:ph type="title"/>
          </p:nvPr>
        </p:nvSpPr>
        <p:spPr/>
        <p:txBody>
          <a:bodyPr/>
          <a:lstStyle/>
          <a:p>
            <a:r>
              <a:rPr lang="en-US" dirty="0"/>
              <a:t>Test Organization</a:t>
            </a:r>
          </a:p>
        </p:txBody>
      </p:sp>
      <p:sp>
        <p:nvSpPr>
          <p:cNvPr id="3" name="Content Placeholder 2">
            <a:extLst>
              <a:ext uri="{FF2B5EF4-FFF2-40B4-BE49-F238E27FC236}">
                <a16:creationId xmlns:a16="http://schemas.microsoft.com/office/drawing/2014/main" xmlns="" id="{BC6C13EC-6958-482F-A032-699696BAD17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B33BE226-BCAA-4D20-A795-4475F5654C13}"/>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9DFAEC4D-565A-4C1D-9811-3E4D192A2115}"/>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1028" name="Picture 4" descr="C:\Users\ngattt\AppData\Local\Temp\SNAGHTMLea48585.PNG">
            <a:extLst>
              <a:ext uri="{FF2B5EF4-FFF2-40B4-BE49-F238E27FC236}">
                <a16:creationId xmlns:a16="http://schemas.microsoft.com/office/drawing/2014/main" xmlns="" id="{18B5FFDC-F6DB-4E2A-AF3E-66D217625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99299"/>
            <a:ext cx="7989811" cy="514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4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a16="http://schemas.microsoft.com/office/drawing/2014/main" xmlns="" id="{DF3EE2FB-1E98-409E-9595-9090C9AE95C9}"/>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F00ED931-B56C-4363-AD1C-7E0B54D97F61}"/>
              </a:ext>
            </a:extLst>
          </p:cNvPr>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6" name="Diagram 5">
            <a:extLst>
              <a:ext uri="{FF2B5EF4-FFF2-40B4-BE49-F238E27FC236}">
                <a16:creationId xmlns:a16="http://schemas.microsoft.com/office/drawing/2014/main" xmlns="" id="{848DC30E-9B02-4656-A33A-E39685A572A1}"/>
              </a:ext>
            </a:extLst>
          </p:cNvPr>
          <p:cNvGraphicFramePr/>
          <p:nvPr>
            <p:extLst>
              <p:ext uri="{D42A27DB-BD31-4B8C-83A1-F6EECF244321}">
                <p14:modId xmlns:p14="http://schemas.microsoft.com/office/powerpoint/2010/main" val="2386614890"/>
              </p:ext>
            </p:extLst>
          </p:nvPr>
        </p:nvGraphicFramePr>
        <p:xfrm>
          <a:off x="-304800" y="1752600"/>
          <a:ext cx="94488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81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1D56E-851E-423D-B2FA-D6617F5CC877}"/>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xmlns="" id="{9BCDC538-670C-49F2-88A4-F8B1815F330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xmlns="" id="{9DA46C50-D4CD-4DB2-ABDB-A6FAE8563871}"/>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D679459F-308C-44A0-9380-468F3654C028}"/>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C:\Users\ngattt\AppData\Local\Temp\SNAGHTMLa602d52.PNG">
            <a:extLst>
              <a:ext uri="{FF2B5EF4-FFF2-40B4-BE49-F238E27FC236}">
                <a16:creationId xmlns:a16="http://schemas.microsoft.com/office/drawing/2014/main" xmlns="" id="{11D32DFE-2AE8-4DF7-BF3A-D2B08F4C1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647700"/>
            <a:ext cx="846772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9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655C164-8FD1-4C0B-89DD-E198A834EE98}"/>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D839205C-FA0B-4557-BCF4-99B2453C942C}"/>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2050" name="Picture 2" descr="C:\Users\ngattt\AppData\Local\Temp\SNAGHTMLa6202fd.PNG">
            <a:extLst>
              <a:ext uri="{FF2B5EF4-FFF2-40B4-BE49-F238E27FC236}">
                <a16:creationId xmlns:a16="http://schemas.microsoft.com/office/drawing/2014/main" xmlns="" id="{13E2B5B5-8C4D-4EAA-ADCE-587B7B6C6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338263"/>
            <a:ext cx="813435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34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1DD26-B13C-422E-ACDC-6EECA26ABA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7FF3753-6B9E-45FE-A68E-FC3947CDBA0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47A28377-7FC9-4FC8-97B7-0D6AC0C06BA0}"/>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5F8E00E8-2858-4D86-BD53-CD645EC3EEC4}"/>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a:extLst>
              <a:ext uri="{FF2B5EF4-FFF2-40B4-BE49-F238E27FC236}">
                <a16:creationId xmlns:a16="http://schemas.microsoft.com/office/drawing/2014/main" xmlns="" id="{2F3849EE-426E-4902-91E3-E0D52B72EEF2}"/>
              </a:ext>
            </a:extLst>
          </p:cNvPr>
          <p:cNvPicPr>
            <a:picLocks noChangeAspect="1"/>
          </p:cNvPicPr>
          <p:nvPr/>
        </p:nvPicPr>
        <p:blipFill>
          <a:blip r:embed="rId3"/>
          <a:stretch>
            <a:fillRect/>
          </a:stretch>
        </p:blipFill>
        <p:spPr>
          <a:xfrm>
            <a:off x="491047" y="1600200"/>
            <a:ext cx="8161905" cy="4495238"/>
          </a:xfrm>
          <a:prstGeom prst="rect">
            <a:avLst/>
          </a:prstGeom>
        </p:spPr>
      </p:pic>
      <p:pic>
        <p:nvPicPr>
          <p:cNvPr id="7" name="Picture 6">
            <a:extLst>
              <a:ext uri="{FF2B5EF4-FFF2-40B4-BE49-F238E27FC236}">
                <a16:creationId xmlns:a16="http://schemas.microsoft.com/office/drawing/2014/main" xmlns="" id="{FB721269-23B0-48BF-B91B-57B251C8BB7D}"/>
              </a:ext>
            </a:extLst>
          </p:cNvPr>
          <p:cNvPicPr>
            <a:picLocks noChangeAspect="1"/>
          </p:cNvPicPr>
          <p:nvPr/>
        </p:nvPicPr>
        <p:blipFill>
          <a:blip r:embed="rId4"/>
          <a:stretch>
            <a:fillRect/>
          </a:stretch>
        </p:blipFill>
        <p:spPr>
          <a:xfrm>
            <a:off x="510095" y="1752600"/>
            <a:ext cx="8123809" cy="4180952"/>
          </a:xfrm>
          <a:prstGeom prst="rect">
            <a:avLst/>
          </a:prstGeom>
        </p:spPr>
      </p:pic>
    </p:spTree>
    <p:extLst>
      <p:ext uri="{BB962C8B-B14F-4D97-AF65-F5344CB8AC3E}">
        <p14:creationId xmlns:p14="http://schemas.microsoft.com/office/powerpoint/2010/main" val="119373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A5021-4A9D-4187-8301-BFBE440D18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B8443B9-0FAA-4E2D-84DB-1D0C2785CA9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67AD6757-8EF8-44C5-A66E-284FADA857EC}"/>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47DB2041-0CE8-4032-9A67-220DD1C0C6E9}"/>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6" name="Picture 5">
            <a:extLst>
              <a:ext uri="{FF2B5EF4-FFF2-40B4-BE49-F238E27FC236}">
                <a16:creationId xmlns:a16="http://schemas.microsoft.com/office/drawing/2014/main" xmlns="" id="{81F05BDA-832E-4551-9798-9CD99716CD1F}"/>
              </a:ext>
            </a:extLst>
          </p:cNvPr>
          <p:cNvPicPr>
            <a:picLocks noChangeAspect="1"/>
          </p:cNvPicPr>
          <p:nvPr/>
        </p:nvPicPr>
        <p:blipFill>
          <a:blip r:embed="rId3"/>
          <a:stretch>
            <a:fillRect/>
          </a:stretch>
        </p:blipFill>
        <p:spPr>
          <a:xfrm>
            <a:off x="614857" y="1648371"/>
            <a:ext cx="7914286" cy="4371429"/>
          </a:xfrm>
          <a:prstGeom prst="rect">
            <a:avLst/>
          </a:prstGeom>
        </p:spPr>
      </p:pic>
      <p:pic>
        <p:nvPicPr>
          <p:cNvPr id="7" name="Picture 6">
            <a:extLst>
              <a:ext uri="{FF2B5EF4-FFF2-40B4-BE49-F238E27FC236}">
                <a16:creationId xmlns:a16="http://schemas.microsoft.com/office/drawing/2014/main" xmlns="" id="{25F24163-916C-4BAA-9F56-364049E6AFCD}"/>
              </a:ext>
            </a:extLst>
          </p:cNvPr>
          <p:cNvPicPr>
            <a:picLocks noChangeAspect="1"/>
          </p:cNvPicPr>
          <p:nvPr/>
        </p:nvPicPr>
        <p:blipFill>
          <a:blip r:embed="rId4"/>
          <a:stretch>
            <a:fillRect/>
          </a:stretch>
        </p:blipFill>
        <p:spPr>
          <a:xfrm>
            <a:off x="610095" y="1600752"/>
            <a:ext cx="7923809" cy="4419048"/>
          </a:xfrm>
          <a:prstGeom prst="rect">
            <a:avLst/>
          </a:prstGeom>
        </p:spPr>
      </p:pic>
      <p:pic>
        <p:nvPicPr>
          <p:cNvPr id="8" name="Picture 7">
            <a:extLst>
              <a:ext uri="{FF2B5EF4-FFF2-40B4-BE49-F238E27FC236}">
                <a16:creationId xmlns:a16="http://schemas.microsoft.com/office/drawing/2014/main" xmlns="" id="{3B56040F-A0DA-41E2-A994-45108BC38EF7}"/>
              </a:ext>
            </a:extLst>
          </p:cNvPr>
          <p:cNvPicPr>
            <a:picLocks noChangeAspect="1"/>
          </p:cNvPicPr>
          <p:nvPr/>
        </p:nvPicPr>
        <p:blipFill>
          <a:blip r:embed="rId5"/>
          <a:stretch>
            <a:fillRect/>
          </a:stretch>
        </p:blipFill>
        <p:spPr>
          <a:xfrm>
            <a:off x="605333" y="1610276"/>
            <a:ext cx="7933333" cy="4409524"/>
          </a:xfrm>
          <a:prstGeom prst="rect">
            <a:avLst/>
          </a:prstGeom>
        </p:spPr>
      </p:pic>
    </p:spTree>
    <p:extLst>
      <p:ext uri="{BB962C8B-B14F-4D97-AF65-F5344CB8AC3E}">
        <p14:creationId xmlns:p14="http://schemas.microsoft.com/office/powerpoint/2010/main" val="288764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A7A5B-FBB5-4089-A381-63A27E401922}"/>
              </a:ext>
            </a:extLst>
          </p:cNvPr>
          <p:cNvSpPr>
            <a:spLocks noGrp="1"/>
          </p:cNvSpPr>
          <p:nvPr>
            <p:ph type="title"/>
          </p:nvPr>
        </p:nvSpPr>
        <p:spPr>
          <a:xfrm>
            <a:off x="457200" y="304800"/>
            <a:ext cx="8229600" cy="819912"/>
          </a:xfrm>
        </p:spPr>
        <p:txBody>
          <a:bodyPr/>
          <a:lstStyle/>
          <a:p>
            <a:r>
              <a:rPr lang="en-US" dirty="0"/>
              <a:t>What is a “Test Team”?</a:t>
            </a:r>
          </a:p>
        </p:txBody>
      </p:sp>
      <p:sp>
        <p:nvSpPr>
          <p:cNvPr id="3" name="Content Placeholder 2">
            <a:extLst>
              <a:ext uri="{FF2B5EF4-FFF2-40B4-BE49-F238E27FC236}">
                <a16:creationId xmlns:a16="http://schemas.microsoft.com/office/drawing/2014/main" xmlns="" id="{97AB86FC-446D-4BCD-B2C1-DEAC5C018377}"/>
              </a:ext>
            </a:extLst>
          </p:cNvPr>
          <p:cNvSpPr>
            <a:spLocks noGrp="1"/>
          </p:cNvSpPr>
          <p:nvPr>
            <p:ph idx="1"/>
          </p:nvPr>
        </p:nvSpPr>
        <p:spPr>
          <a:xfrm>
            <a:off x="76200" y="1219200"/>
            <a:ext cx="8991600" cy="1524000"/>
          </a:xfrm>
        </p:spPr>
        <p:txBody>
          <a:bodyPr/>
          <a:lstStyle/>
          <a:p>
            <a:pPr marL="0" indent="0" algn="ctr">
              <a:buNone/>
            </a:pPr>
            <a:r>
              <a:rPr lang="en-US" dirty="0"/>
              <a:t>GREAT [TEST] TEAMS ARE LIKE GREAT MUSIC BANDS</a:t>
            </a:r>
          </a:p>
          <a:p>
            <a:pPr marL="0" indent="0" algn="ctr">
              <a:buNone/>
            </a:pPr>
            <a:r>
              <a:rPr lang="en-US" dirty="0"/>
              <a:t>They’re all good musicians and each brings their own specialized skills to the band</a:t>
            </a:r>
          </a:p>
        </p:txBody>
      </p:sp>
      <p:sp>
        <p:nvSpPr>
          <p:cNvPr id="4" name="Footer Placeholder 3">
            <a:extLst>
              <a:ext uri="{FF2B5EF4-FFF2-40B4-BE49-F238E27FC236}">
                <a16:creationId xmlns:a16="http://schemas.microsoft.com/office/drawing/2014/main" xmlns="" id="{028D8390-2C03-4C36-89FA-447BF7ADC366}"/>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13D1B8F1-9E47-4DD9-AD84-5B83B36FF8D3}"/>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xmlns="" id="{083A290F-041A-4C68-98D7-CFE5F72CD287}"/>
              </a:ext>
            </a:extLst>
          </p:cNvPr>
          <p:cNvPicPr>
            <a:picLocks noChangeAspect="1"/>
          </p:cNvPicPr>
          <p:nvPr/>
        </p:nvPicPr>
        <p:blipFill>
          <a:blip r:embed="rId3"/>
          <a:stretch>
            <a:fillRect/>
          </a:stretch>
        </p:blipFill>
        <p:spPr>
          <a:xfrm>
            <a:off x="304800" y="2610362"/>
            <a:ext cx="5133333" cy="4095238"/>
          </a:xfrm>
          <a:prstGeom prst="rect">
            <a:avLst/>
          </a:prstGeom>
        </p:spPr>
      </p:pic>
      <p:sp>
        <p:nvSpPr>
          <p:cNvPr id="7" name="TextBox 6">
            <a:extLst>
              <a:ext uri="{FF2B5EF4-FFF2-40B4-BE49-F238E27FC236}">
                <a16:creationId xmlns:a16="http://schemas.microsoft.com/office/drawing/2014/main" xmlns="" id="{3388B687-2D42-4CD0-8C02-D3D8EB7E95D7}"/>
              </a:ext>
            </a:extLst>
          </p:cNvPr>
          <p:cNvSpPr txBox="1"/>
          <p:nvPr/>
        </p:nvSpPr>
        <p:spPr>
          <a:xfrm>
            <a:off x="6019800" y="5029200"/>
            <a:ext cx="2667000" cy="523220"/>
          </a:xfrm>
          <a:prstGeom prst="rect">
            <a:avLst/>
          </a:prstGeom>
          <a:noFill/>
        </p:spPr>
        <p:txBody>
          <a:bodyPr wrap="square" rtlCol="0">
            <a:spAutoFit/>
          </a:bodyPr>
          <a:lstStyle/>
          <a:p>
            <a:r>
              <a:rPr lang="en-US" sz="2800" dirty="0"/>
              <a:t>Particular skills</a:t>
            </a:r>
          </a:p>
        </p:txBody>
      </p:sp>
      <p:sp>
        <p:nvSpPr>
          <p:cNvPr id="8" name="TextBox 7">
            <a:extLst>
              <a:ext uri="{FF2B5EF4-FFF2-40B4-BE49-F238E27FC236}">
                <a16:creationId xmlns:a16="http://schemas.microsoft.com/office/drawing/2014/main" xmlns="" id="{CD4EDDB3-4B22-45FE-B569-22D7897567E0}"/>
              </a:ext>
            </a:extLst>
          </p:cNvPr>
          <p:cNvSpPr txBox="1"/>
          <p:nvPr/>
        </p:nvSpPr>
        <p:spPr>
          <a:xfrm>
            <a:off x="6858000" y="3851930"/>
            <a:ext cx="2286000" cy="523220"/>
          </a:xfrm>
          <a:prstGeom prst="rect">
            <a:avLst/>
          </a:prstGeom>
          <a:noFill/>
        </p:spPr>
        <p:txBody>
          <a:bodyPr wrap="square" rtlCol="0">
            <a:spAutoFit/>
          </a:bodyPr>
          <a:lstStyle/>
          <a:p>
            <a:r>
              <a:rPr lang="en-US" sz="2800" dirty="0"/>
              <a:t>Work together</a:t>
            </a:r>
          </a:p>
        </p:txBody>
      </p:sp>
      <p:sp>
        <p:nvSpPr>
          <p:cNvPr id="9" name="TextBox 8">
            <a:extLst>
              <a:ext uri="{FF2B5EF4-FFF2-40B4-BE49-F238E27FC236}">
                <a16:creationId xmlns:a16="http://schemas.microsoft.com/office/drawing/2014/main" xmlns="" id="{901E6572-8354-4634-AAA4-33023FB541C3}"/>
              </a:ext>
            </a:extLst>
          </p:cNvPr>
          <p:cNvSpPr txBox="1"/>
          <p:nvPr/>
        </p:nvSpPr>
        <p:spPr>
          <a:xfrm>
            <a:off x="5867400" y="2895600"/>
            <a:ext cx="2667000" cy="523220"/>
          </a:xfrm>
          <a:prstGeom prst="rect">
            <a:avLst/>
          </a:prstGeom>
          <a:noFill/>
        </p:spPr>
        <p:txBody>
          <a:bodyPr wrap="square" rtlCol="0">
            <a:spAutoFit/>
          </a:bodyPr>
          <a:lstStyle/>
          <a:p>
            <a:r>
              <a:rPr lang="en-US" sz="2800" dirty="0"/>
              <a:t>Goals</a:t>
            </a:r>
          </a:p>
        </p:txBody>
      </p:sp>
      <p:pic>
        <p:nvPicPr>
          <p:cNvPr id="10" name="Picture 9">
            <a:extLst>
              <a:ext uri="{FF2B5EF4-FFF2-40B4-BE49-F238E27FC236}">
                <a16:creationId xmlns:a16="http://schemas.microsoft.com/office/drawing/2014/main" xmlns="" id="{AC2124C7-6F75-4467-9922-CFDB09BBA14F}"/>
              </a:ext>
            </a:extLst>
          </p:cNvPr>
          <p:cNvPicPr>
            <a:picLocks noChangeAspect="1"/>
          </p:cNvPicPr>
          <p:nvPr/>
        </p:nvPicPr>
        <p:blipFill>
          <a:blip r:embed="rId4"/>
          <a:stretch>
            <a:fillRect/>
          </a:stretch>
        </p:blipFill>
        <p:spPr>
          <a:xfrm>
            <a:off x="5410200" y="2604817"/>
            <a:ext cx="3505200" cy="3740000"/>
          </a:xfrm>
          <a:prstGeom prst="rect">
            <a:avLst/>
          </a:prstGeom>
        </p:spPr>
      </p:pic>
      <p:sp>
        <p:nvSpPr>
          <p:cNvPr id="11" name="TextBox 10">
            <a:extLst>
              <a:ext uri="{FF2B5EF4-FFF2-40B4-BE49-F238E27FC236}">
                <a16:creationId xmlns:a16="http://schemas.microsoft.com/office/drawing/2014/main" xmlns="" id="{1C376EC1-EEA4-4478-9B88-8CD2811BD5A5}"/>
              </a:ext>
            </a:extLst>
          </p:cNvPr>
          <p:cNvSpPr txBox="1"/>
          <p:nvPr/>
        </p:nvSpPr>
        <p:spPr>
          <a:xfrm>
            <a:off x="5105400" y="2667000"/>
            <a:ext cx="2819400" cy="523220"/>
          </a:xfrm>
          <a:prstGeom prst="rect">
            <a:avLst/>
          </a:prstGeom>
          <a:noFill/>
        </p:spPr>
        <p:txBody>
          <a:bodyPr wrap="square" rtlCol="0">
            <a:spAutoFit/>
          </a:bodyPr>
          <a:lstStyle/>
          <a:p>
            <a:r>
              <a:rPr lang="en-US" sz="2800" dirty="0"/>
              <a:t>Effective Team</a:t>
            </a:r>
          </a:p>
        </p:txBody>
      </p:sp>
      <p:sp>
        <p:nvSpPr>
          <p:cNvPr id="12" name="TextBox 11">
            <a:extLst>
              <a:ext uri="{FF2B5EF4-FFF2-40B4-BE49-F238E27FC236}">
                <a16:creationId xmlns:a16="http://schemas.microsoft.com/office/drawing/2014/main" xmlns="" id="{49554CAA-0ABF-46DE-9119-511810F7F7F6}"/>
              </a:ext>
            </a:extLst>
          </p:cNvPr>
          <p:cNvSpPr txBox="1"/>
          <p:nvPr/>
        </p:nvSpPr>
        <p:spPr>
          <a:xfrm>
            <a:off x="5105400" y="3276600"/>
            <a:ext cx="2819400" cy="523220"/>
          </a:xfrm>
          <a:prstGeom prst="rect">
            <a:avLst/>
          </a:prstGeom>
          <a:noFill/>
        </p:spPr>
        <p:txBody>
          <a:bodyPr wrap="square" rtlCol="0">
            <a:spAutoFit/>
          </a:bodyPr>
          <a:lstStyle/>
          <a:p>
            <a:r>
              <a:rPr lang="en-US" sz="2800" dirty="0">
                <a:solidFill>
                  <a:srgbClr val="FF0000"/>
                </a:solidFill>
              </a:rPr>
              <a:t>Success</a:t>
            </a:r>
          </a:p>
        </p:txBody>
      </p:sp>
    </p:spTree>
    <p:extLst>
      <p:ext uri="{BB962C8B-B14F-4D97-AF65-F5344CB8AC3E}">
        <p14:creationId xmlns:p14="http://schemas.microsoft.com/office/powerpoint/2010/main" val="39416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35864-34D0-4B92-AA39-48619DB3AF5F}"/>
              </a:ext>
            </a:extLst>
          </p:cNvPr>
          <p:cNvSpPr>
            <a:spLocks noGrp="1"/>
          </p:cNvSpPr>
          <p:nvPr>
            <p:ph type="title"/>
          </p:nvPr>
        </p:nvSpPr>
        <p:spPr>
          <a:xfrm>
            <a:off x="457200" y="304800"/>
            <a:ext cx="8229600" cy="819912"/>
          </a:xfrm>
        </p:spPr>
        <p:txBody>
          <a:bodyPr/>
          <a:lstStyle/>
          <a:p>
            <a:r>
              <a:rPr lang="en-US" dirty="0"/>
              <a:t>Test Team Organization</a:t>
            </a:r>
          </a:p>
        </p:txBody>
      </p:sp>
      <p:sp>
        <p:nvSpPr>
          <p:cNvPr id="3" name="Content Placeholder 2">
            <a:extLst>
              <a:ext uri="{FF2B5EF4-FFF2-40B4-BE49-F238E27FC236}">
                <a16:creationId xmlns:a16="http://schemas.microsoft.com/office/drawing/2014/main" xmlns="" id="{D107753A-F08F-47DC-832B-15BC8F5C51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6E493AFD-B0BD-47E5-B3DF-071B7064E3B0}"/>
              </a:ext>
            </a:extLst>
          </p:cNvPr>
          <p:cNvSpPr>
            <a:spLocks noGrp="1"/>
          </p:cNvSpPr>
          <p:nvPr>
            <p:ph type="ftr" sz="quarter" idx="11"/>
          </p:nvPr>
        </p:nvSpPr>
        <p:spPr/>
        <p:txBody>
          <a:bodyPr/>
          <a:lstStyle/>
          <a:p>
            <a:r>
              <a:rPr lang="en-GB"/>
              <a:t>19. Test Organization</a:t>
            </a:r>
            <a:endParaRPr lang="en-US"/>
          </a:p>
        </p:txBody>
      </p:sp>
      <p:sp>
        <p:nvSpPr>
          <p:cNvPr id="5" name="Slide Number Placeholder 4">
            <a:extLst>
              <a:ext uri="{FF2B5EF4-FFF2-40B4-BE49-F238E27FC236}">
                <a16:creationId xmlns:a16="http://schemas.microsoft.com/office/drawing/2014/main" xmlns="" id="{B2A14B5A-A467-4787-8665-B70F8A1BFF01}"/>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a16="http://schemas.microsoft.com/office/drawing/2014/main" xmlns="" id="{D7AC4418-1A22-4BD8-B73C-8BB225D35939}"/>
              </a:ext>
            </a:extLst>
          </p:cNvPr>
          <p:cNvPicPr>
            <a:picLocks noChangeAspect="1"/>
          </p:cNvPicPr>
          <p:nvPr/>
        </p:nvPicPr>
        <p:blipFill>
          <a:blip r:embed="rId3"/>
          <a:stretch>
            <a:fillRect/>
          </a:stretch>
        </p:blipFill>
        <p:spPr>
          <a:xfrm>
            <a:off x="457200" y="1219200"/>
            <a:ext cx="3704762" cy="5019048"/>
          </a:xfrm>
          <a:prstGeom prst="rect">
            <a:avLst/>
          </a:prstGeom>
        </p:spPr>
      </p:pic>
      <p:pic>
        <p:nvPicPr>
          <p:cNvPr id="10" name="Picture 9">
            <a:extLst>
              <a:ext uri="{FF2B5EF4-FFF2-40B4-BE49-F238E27FC236}">
                <a16:creationId xmlns:a16="http://schemas.microsoft.com/office/drawing/2014/main" xmlns="" id="{AD2D707B-E62E-40B1-A7AE-272A17F801C6}"/>
              </a:ext>
            </a:extLst>
          </p:cNvPr>
          <p:cNvPicPr>
            <a:picLocks noChangeAspect="1"/>
          </p:cNvPicPr>
          <p:nvPr/>
        </p:nvPicPr>
        <p:blipFill>
          <a:blip r:embed="rId4"/>
          <a:stretch>
            <a:fillRect/>
          </a:stretch>
        </p:blipFill>
        <p:spPr>
          <a:xfrm>
            <a:off x="4161962" y="2894686"/>
            <a:ext cx="4523809" cy="3409524"/>
          </a:xfrm>
          <a:prstGeom prst="rect">
            <a:avLst/>
          </a:prstGeom>
        </p:spPr>
      </p:pic>
      <p:pic>
        <p:nvPicPr>
          <p:cNvPr id="12" name="Picture 11">
            <a:extLst>
              <a:ext uri="{FF2B5EF4-FFF2-40B4-BE49-F238E27FC236}">
                <a16:creationId xmlns:a16="http://schemas.microsoft.com/office/drawing/2014/main" xmlns="" id="{14763E44-6AA4-4AFC-B27A-675E037683B6}"/>
              </a:ext>
            </a:extLst>
          </p:cNvPr>
          <p:cNvPicPr>
            <a:picLocks noChangeAspect="1"/>
          </p:cNvPicPr>
          <p:nvPr/>
        </p:nvPicPr>
        <p:blipFill>
          <a:blip r:embed="rId5"/>
          <a:stretch>
            <a:fillRect/>
          </a:stretch>
        </p:blipFill>
        <p:spPr>
          <a:xfrm>
            <a:off x="4160933" y="1124712"/>
            <a:ext cx="4285714" cy="4838095"/>
          </a:xfrm>
          <a:prstGeom prst="rect">
            <a:avLst/>
          </a:prstGeom>
        </p:spPr>
      </p:pic>
    </p:spTree>
    <p:extLst>
      <p:ext uri="{BB962C8B-B14F-4D97-AF65-F5344CB8AC3E}">
        <p14:creationId xmlns:p14="http://schemas.microsoft.com/office/powerpoint/2010/main" val="120922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11430</TotalTime>
  <Words>1110</Words>
  <Application>Microsoft Macintosh PowerPoint</Application>
  <PresentationFormat>On-screen Show (4:3)</PresentationFormat>
  <Paragraphs>123</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Mangal</vt:lpstr>
      <vt:lpstr>Times New Roman</vt:lpstr>
      <vt:lpstr>Wingdings 2</vt:lpstr>
      <vt:lpstr>Arial</vt:lpstr>
      <vt:lpstr>Flow</vt:lpstr>
      <vt:lpstr>PowerPoint Presentation</vt:lpstr>
      <vt:lpstr>Test Organization</vt:lpstr>
      <vt:lpstr>Content</vt:lpstr>
      <vt:lpstr>Content</vt:lpstr>
      <vt:lpstr>PowerPoint Presentation</vt:lpstr>
      <vt:lpstr>PowerPoint Presentation</vt:lpstr>
      <vt:lpstr>PowerPoint Presentation</vt:lpstr>
      <vt:lpstr>What is a “Test Team”?</vt:lpstr>
      <vt:lpstr>Test Team Organization</vt:lpstr>
      <vt:lpstr>Test Team Organization</vt:lpstr>
      <vt:lpstr>Test Team Organization</vt:lpstr>
      <vt:lpstr>Test Team Organization</vt:lpstr>
      <vt:lpstr>Test Team Organization</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993</cp:revision>
  <dcterms:created xsi:type="dcterms:W3CDTF">2006-08-16T00:00:00Z</dcterms:created>
  <dcterms:modified xsi:type="dcterms:W3CDTF">2019-11-25T16:08:41Z</dcterms:modified>
</cp:coreProperties>
</file>