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7" r:id="rId2"/>
    <p:sldId id="344" r:id="rId3"/>
    <p:sldId id="345" r:id="rId4"/>
    <p:sldId id="259" r:id="rId5"/>
    <p:sldId id="346" r:id="rId6"/>
    <p:sldId id="347" r:id="rId7"/>
    <p:sldId id="349" r:id="rId8"/>
    <p:sldId id="350" r:id="rId9"/>
    <p:sldId id="351" r:id="rId10"/>
    <p:sldId id="352" r:id="rId11"/>
    <p:sldId id="353" r:id="rId12"/>
    <p:sldId id="354" r:id="rId13"/>
    <p:sldId id="355" r:id="rId14"/>
    <p:sldId id="356" r:id="rId15"/>
    <p:sldId id="357" r:id="rId16"/>
    <p:sldId id="367" r:id="rId17"/>
    <p:sldId id="358" r:id="rId18"/>
    <p:sldId id="359" r:id="rId19"/>
    <p:sldId id="360" r:id="rId20"/>
    <p:sldId id="361" r:id="rId21"/>
    <p:sldId id="362" r:id="rId22"/>
    <p:sldId id="363" r:id="rId23"/>
    <p:sldId id="364" r:id="rId24"/>
    <p:sldId id="365" r:id="rId25"/>
    <p:sldId id="368" r:id="rId26"/>
    <p:sldId id="369" r:id="rId27"/>
    <p:sldId id="372" r:id="rId28"/>
    <p:sldId id="373" r:id="rId29"/>
    <p:sldId id="374" r:id="rId30"/>
    <p:sldId id="376" r:id="rId31"/>
    <p:sldId id="377" r:id="rId32"/>
    <p:sldId id="378" r:id="rId33"/>
    <p:sldId id="380" r:id="rId34"/>
    <p:sldId id="333"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1F2A"/>
    <a:srgbClr val="BC1A29"/>
    <a:srgbClr val="FDE7FA"/>
    <a:srgbClr val="D08D06"/>
    <a:srgbClr val="C11563"/>
    <a:srgbClr val="945273"/>
    <a:srgbClr val="C39113"/>
    <a:srgbClr val="361215"/>
    <a:srgbClr val="97583F"/>
    <a:srgbClr val="9A43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896" autoAdjust="0"/>
    <p:restoredTop sz="67500" autoAdjust="0"/>
  </p:normalViewPr>
  <p:slideViewPr>
    <p:cSldViewPr>
      <p:cViewPr varScale="1">
        <p:scale>
          <a:sx n="62" d="100"/>
          <a:sy n="62" d="100"/>
        </p:scale>
        <p:origin x="1688" y="19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2532"/>
    </p:cViewPr>
  </p:sorterViewPr>
  <p:notesViewPr>
    <p:cSldViewPr>
      <p:cViewPr varScale="1">
        <p:scale>
          <a:sx n="54" d="100"/>
          <a:sy n="54" d="100"/>
        </p:scale>
        <p:origin x="-28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FF15E1-977A-42CB-88BA-732C8D4BE110}"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154B3D3A-F584-4B26-A9BE-A8DC0D6494DF}">
      <dgm:prSet phldrT="[Text]" custT="1"/>
      <dgm:spPr/>
      <dgm:t>
        <a:bodyPr/>
        <a:lstStyle/>
        <a:p>
          <a:pPr algn="l"/>
          <a:r>
            <a:rPr lang="en-US" sz="2800" dirty="0"/>
            <a:t>1. Definition</a:t>
          </a:r>
        </a:p>
      </dgm:t>
    </dgm:pt>
    <dgm:pt modelId="{A20F56EB-F46E-4001-A9DC-72AC7FF0FEAE}" type="parTrans" cxnId="{71E83231-FB21-48FF-AF0B-9E9A0F136280}">
      <dgm:prSet/>
      <dgm:spPr/>
      <dgm:t>
        <a:bodyPr/>
        <a:lstStyle/>
        <a:p>
          <a:endParaRPr lang="en-US"/>
        </a:p>
      </dgm:t>
    </dgm:pt>
    <dgm:pt modelId="{21C2E291-C698-456A-976C-74A021850646}" type="sibTrans" cxnId="{71E83231-FB21-48FF-AF0B-9E9A0F136280}">
      <dgm:prSet/>
      <dgm:spPr/>
      <dgm:t>
        <a:bodyPr/>
        <a:lstStyle/>
        <a:p>
          <a:endParaRPr lang="en-US"/>
        </a:p>
      </dgm:t>
    </dgm:pt>
    <dgm:pt modelId="{AFB37450-FF48-49A6-80E2-5ABFD4B9E160}">
      <dgm:prSet phldrT="[Text]" custT="1"/>
      <dgm:spPr/>
      <dgm:t>
        <a:bodyPr/>
        <a:lstStyle/>
        <a:p>
          <a:pPr algn="l"/>
          <a:r>
            <a:rPr lang="en-US" sz="2800" dirty="0"/>
            <a:t>2. Factors</a:t>
          </a:r>
        </a:p>
      </dgm:t>
    </dgm:pt>
    <dgm:pt modelId="{DC38D442-8620-4FFD-B966-899E9D26E7DB}" type="parTrans" cxnId="{A029A42E-D2C6-42B1-B431-BBC2077EE769}">
      <dgm:prSet/>
      <dgm:spPr/>
      <dgm:t>
        <a:bodyPr/>
        <a:lstStyle/>
        <a:p>
          <a:endParaRPr lang="en-US"/>
        </a:p>
      </dgm:t>
    </dgm:pt>
    <dgm:pt modelId="{9A662AE8-A1AF-4484-9CFE-F1D1A1BEC5AC}" type="sibTrans" cxnId="{A029A42E-D2C6-42B1-B431-BBC2077EE769}">
      <dgm:prSet/>
      <dgm:spPr/>
      <dgm:t>
        <a:bodyPr/>
        <a:lstStyle/>
        <a:p>
          <a:endParaRPr lang="en-US"/>
        </a:p>
      </dgm:t>
    </dgm:pt>
    <dgm:pt modelId="{E96450C9-8DDE-4C9C-B0DA-D9964CFBA433}">
      <dgm:prSet phldrT="[Text]" custT="1"/>
      <dgm:spPr/>
      <dgm:t>
        <a:bodyPr/>
        <a:lstStyle/>
        <a:p>
          <a:pPr algn="l"/>
          <a:r>
            <a:rPr lang="en-US" sz="2800" dirty="0"/>
            <a:t>3. Techniques</a:t>
          </a:r>
        </a:p>
      </dgm:t>
    </dgm:pt>
    <dgm:pt modelId="{3DD955CB-94AE-4224-8796-85883A64FE34}" type="parTrans" cxnId="{7A90F306-B38A-4FB1-B1CB-3BC17FCE0303}">
      <dgm:prSet/>
      <dgm:spPr/>
      <dgm:t>
        <a:bodyPr/>
        <a:lstStyle/>
        <a:p>
          <a:endParaRPr lang="en-US"/>
        </a:p>
      </dgm:t>
    </dgm:pt>
    <dgm:pt modelId="{CDCC1CD4-322B-4D44-9595-809A1E6760D0}" type="sibTrans" cxnId="{7A90F306-B38A-4FB1-B1CB-3BC17FCE0303}">
      <dgm:prSet/>
      <dgm:spPr/>
      <dgm:t>
        <a:bodyPr/>
        <a:lstStyle/>
        <a:p>
          <a:endParaRPr lang="en-US"/>
        </a:p>
      </dgm:t>
    </dgm:pt>
    <dgm:pt modelId="{8E4928F1-67FF-4BB6-89B3-8C0FBC7721CE}">
      <dgm:prSet phldrT="[Text]"/>
      <dgm:spPr/>
      <dgm:t>
        <a:bodyPr/>
        <a:lstStyle/>
        <a:p>
          <a:pPr algn="l"/>
          <a:r>
            <a:rPr lang="en-US" dirty="0"/>
            <a:t>4. Examples</a:t>
          </a:r>
        </a:p>
      </dgm:t>
    </dgm:pt>
    <dgm:pt modelId="{DBBA0454-CA7B-4150-84AF-0DE7BC16C338}" type="parTrans" cxnId="{57BB138F-986B-459B-8872-BA4605B1D165}">
      <dgm:prSet/>
      <dgm:spPr/>
      <dgm:t>
        <a:bodyPr/>
        <a:lstStyle/>
        <a:p>
          <a:endParaRPr lang="en-US"/>
        </a:p>
      </dgm:t>
    </dgm:pt>
    <dgm:pt modelId="{563F046A-9E5E-4B00-B647-CD3BF732E1BC}" type="sibTrans" cxnId="{57BB138F-986B-459B-8872-BA4605B1D165}">
      <dgm:prSet/>
      <dgm:spPr/>
      <dgm:t>
        <a:bodyPr/>
        <a:lstStyle/>
        <a:p>
          <a:endParaRPr lang="en-US"/>
        </a:p>
      </dgm:t>
    </dgm:pt>
    <dgm:pt modelId="{3C5211AF-5F7B-43F7-A883-66A422A98129}" type="pres">
      <dgm:prSet presAssocID="{68FF15E1-977A-42CB-88BA-732C8D4BE110}" presName="linearFlow" presStyleCnt="0">
        <dgm:presLayoutVars>
          <dgm:dir/>
          <dgm:resizeHandles val="exact"/>
        </dgm:presLayoutVars>
      </dgm:prSet>
      <dgm:spPr/>
      <dgm:t>
        <a:bodyPr/>
        <a:lstStyle/>
        <a:p>
          <a:endParaRPr lang="en-US"/>
        </a:p>
      </dgm:t>
    </dgm:pt>
    <dgm:pt modelId="{994FD180-C2CB-4AC5-90A7-FEFFABA02883}" type="pres">
      <dgm:prSet presAssocID="{154B3D3A-F584-4B26-A9BE-A8DC0D6494DF}" presName="composite" presStyleCnt="0"/>
      <dgm:spPr/>
    </dgm:pt>
    <dgm:pt modelId="{F8937CCE-4F47-4A95-89E8-AB4466EE3BC6}" type="pres">
      <dgm:prSet presAssocID="{154B3D3A-F584-4B26-A9BE-A8DC0D6494DF}" presName="imgShp" presStyleLbl="fgImgPlace1" presStyleIdx="0" presStyleCnt="4"/>
      <dgm:spPr>
        <a:solidFill>
          <a:srgbClr val="9A433C"/>
        </a:solidFill>
      </dgm:spPr>
      <dgm:extLst>
        <a:ext uri="{E40237B7-FDA0-4F09-8148-C483321AD2D9}">
          <dgm14:cNvPr xmlns:dgm14="http://schemas.microsoft.com/office/drawing/2010/diagram" id="0" name="" descr="Pencil"/>
        </a:ext>
      </dgm:extLst>
    </dgm:pt>
    <dgm:pt modelId="{1E24F0A5-F049-4A54-A417-EF1BA1DC1741}" type="pres">
      <dgm:prSet presAssocID="{154B3D3A-F584-4B26-A9BE-A8DC0D6494DF}" presName="txShp" presStyleLbl="node1" presStyleIdx="0" presStyleCnt="4">
        <dgm:presLayoutVars>
          <dgm:bulletEnabled val="1"/>
        </dgm:presLayoutVars>
      </dgm:prSet>
      <dgm:spPr/>
      <dgm:t>
        <a:bodyPr/>
        <a:lstStyle/>
        <a:p>
          <a:endParaRPr lang="en-US"/>
        </a:p>
      </dgm:t>
    </dgm:pt>
    <dgm:pt modelId="{515A9829-C8CC-4CB2-807A-304EE6B55D17}" type="pres">
      <dgm:prSet presAssocID="{21C2E291-C698-456A-976C-74A021850646}" presName="spacing" presStyleCnt="0"/>
      <dgm:spPr/>
    </dgm:pt>
    <dgm:pt modelId="{2BD3DA00-6827-4453-AC76-5AF704292641}" type="pres">
      <dgm:prSet presAssocID="{AFB37450-FF48-49A6-80E2-5ABFD4B9E160}" presName="composite" presStyleCnt="0"/>
      <dgm:spPr/>
    </dgm:pt>
    <dgm:pt modelId="{AFB7D9A9-BA53-44F6-A6BF-1A216FFA229D}" type="pres">
      <dgm:prSet presAssocID="{AFB37450-FF48-49A6-80E2-5ABFD4B9E160}" presName="imgShp" presStyleLbl="fgImgPlace1" presStyleIdx="1" presStyleCnt="4"/>
      <dgm:spPr>
        <a:solidFill>
          <a:srgbClr val="D08D06"/>
        </a:solidFill>
      </dgm:spPr>
    </dgm:pt>
    <dgm:pt modelId="{FFF96DB3-B8BE-41C4-8567-C78D6527BE75}" type="pres">
      <dgm:prSet presAssocID="{AFB37450-FF48-49A6-80E2-5ABFD4B9E160}" presName="txShp" presStyleLbl="node1" presStyleIdx="1" presStyleCnt="4">
        <dgm:presLayoutVars>
          <dgm:bulletEnabled val="1"/>
        </dgm:presLayoutVars>
      </dgm:prSet>
      <dgm:spPr/>
      <dgm:t>
        <a:bodyPr/>
        <a:lstStyle/>
        <a:p>
          <a:endParaRPr lang="en-US"/>
        </a:p>
      </dgm:t>
    </dgm:pt>
    <dgm:pt modelId="{B2CB0AB3-2DF1-4D9A-8F16-C37C58DB120E}" type="pres">
      <dgm:prSet presAssocID="{9A662AE8-A1AF-4484-9CFE-F1D1A1BEC5AC}" presName="spacing" presStyleCnt="0"/>
      <dgm:spPr/>
    </dgm:pt>
    <dgm:pt modelId="{8B1D39C0-8A79-4DEA-A101-EC505E5AAE85}" type="pres">
      <dgm:prSet presAssocID="{E96450C9-8DDE-4C9C-B0DA-D9964CFBA433}" presName="composite" presStyleCnt="0"/>
      <dgm:spPr/>
    </dgm:pt>
    <dgm:pt modelId="{3BB7460D-054C-4C11-86B1-3F723AAF9D9C}" type="pres">
      <dgm:prSet presAssocID="{E96450C9-8DDE-4C9C-B0DA-D9964CFBA433}" presName="imgShp" presStyleLbl="fgImgPlace1" presStyleIdx="2" presStyleCnt="4"/>
      <dgm:spPr>
        <a:solidFill>
          <a:schemeClr val="accent6"/>
        </a:solidFill>
      </dgm:spPr>
    </dgm:pt>
    <dgm:pt modelId="{9BDCC6FE-4E1D-43EB-9DF5-73A6375899F4}" type="pres">
      <dgm:prSet presAssocID="{E96450C9-8DDE-4C9C-B0DA-D9964CFBA433}" presName="txShp" presStyleLbl="node1" presStyleIdx="2" presStyleCnt="4">
        <dgm:presLayoutVars>
          <dgm:bulletEnabled val="1"/>
        </dgm:presLayoutVars>
      </dgm:prSet>
      <dgm:spPr/>
      <dgm:t>
        <a:bodyPr/>
        <a:lstStyle/>
        <a:p>
          <a:endParaRPr lang="en-US"/>
        </a:p>
      </dgm:t>
    </dgm:pt>
    <dgm:pt modelId="{2975ADB0-FEB4-4669-847C-94682E130AD4}" type="pres">
      <dgm:prSet presAssocID="{CDCC1CD4-322B-4D44-9595-809A1E6760D0}" presName="spacing" presStyleCnt="0"/>
      <dgm:spPr/>
    </dgm:pt>
    <dgm:pt modelId="{4BD17CEA-1163-410F-B220-22D37C4B0FB0}" type="pres">
      <dgm:prSet presAssocID="{8E4928F1-67FF-4BB6-89B3-8C0FBC7721CE}" presName="composite" presStyleCnt="0"/>
      <dgm:spPr/>
    </dgm:pt>
    <dgm:pt modelId="{501867FC-B6B4-4EDE-9FC6-61666048D9CC}" type="pres">
      <dgm:prSet presAssocID="{8E4928F1-67FF-4BB6-89B3-8C0FBC7721CE}" presName="imgShp" presStyleLbl="fgImgPlace1" presStyleIdx="3" presStyleCnt="4"/>
      <dgm:spPr>
        <a:solidFill>
          <a:schemeClr val="accent4"/>
        </a:solidFill>
      </dgm:spPr>
    </dgm:pt>
    <dgm:pt modelId="{29C5CBDC-CD19-4A11-A5F7-C6BFD6513C37}" type="pres">
      <dgm:prSet presAssocID="{8E4928F1-67FF-4BB6-89B3-8C0FBC7721CE}" presName="txShp" presStyleLbl="node1" presStyleIdx="3" presStyleCnt="4">
        <dgm:presLayoutVars>
          <dgm:bulletEnabled val="1"/>
        </dgm:presLayoutVars>
      </dgm:prSet>
      <dgm:spPr/>
      <dgm:t>
        <a:bodyPr/>
        <a:lstStyle/>
        <a:p>
          <a:endParaRPr lang="en-US"/>
        </a:p>
      </dgm:t>
    </dgm:pt>
  </dgm:ptLst>
  <dgm:cxnLst>
    <dgm:cxn modelId="{71E83231-FB21-48FF-AF0B-9E9A0F136280}" srcId="{68FF15E1-977A-42CB-88BA-732C8D4BE110}" destId="{154B3D3A-F584-4B26-A9BE-A8DC0D6494DF}" srcOrd="0" destOrd="0" parTransId="{A20F56EB-F46E-4001-A9DC-72AC7FF0FEAE}" sibTransId="{21C2E291-C698-456A-976C-74A021850646}"/>
    <dgm:cxn modelId="{A029A42E-D2C6-42B1-B431-BBC2077EE769}" srcId="{68FF15E1-977A-42CB-88BA-732C8D4BE110}" destId="{AFB37450-FF48-49A6-80E2-5ABFD4B9E160}" srcOrd="1" destOrd="0" parTransId="{DC38D442-8620-4FFD-B966-899E9D26E7DB}" sibTransId="{9A662AE8-A1AF-4484-9CFE-F1D1A1BEC5AC}"/>
    <dgm:cxn modelId="{7A90F306-B38A-4FB1-B1CB-3BC17FCE0303}" srcId="{68FF15E1-977A-42CB-88BA-732C8D4BE110}" destId="{E96450C9-8DDE-4C9C-B0DA-D9964CFBA433}" srcOrd="2" destOrd="0" parTransId="{3DD955CB-94AE-4224-8796-85883A64FE34}" sibTransId="{CDCC1CD4-322B-4D44-9595-809A1E6760D0}"/>
    <dgm:cxn modelId="{91D3B912-D0EA-48D0-AD0F-AC9995C9D279}" type="presOf" srcId="{68FF15E1-977A-42CB-88BA-732C8D4BE110}" destId="{3C5211AF-5F7B-43F7-A883-66A422A98129}" srcOrd="0" destOrd="0" presId="urn:microsoft.com/office/officeart/2005/8/layout/vList3"/>
    <dgm:cxn modelId="{7A554E4D-4DB9-4FCC-B9C3-6C00A78063DD}" type="presOf" srcId="{8E4928F1-67FF-4BB6-89B3-8C0FBC7721CE}" destId="{29C5CBDC-CD19-4A11-A5F7-C6BFD6513C37}" srcOrd="0" destOrd="0" presId="urn:microsoft.com/office/officeart/2005/8/layout/vList3"/>
    <dgm:cxn modelId="{E893BCD8-DC06-46B2-A5D9-D40090BD088E}" type="presOf" srcId="{AFB37450-FF48-49A6-80E2-5ABFD4B9E160}" destId="{FFF96DB3-B8BE-41C4-8567-C78D6527BE75}" srcOrd="0" destOrd="0" presId="urn:microsoft.com/office/officeart/2005/8/layout/vList3"/>
    <dgm:cxn modelId="{2E997A97-D45C-4267-BB10-7765A4363BB5}" type="presOf" srcId="{E96450C9-8DDE-4C9C-B0DA-D9964CFBA433}" destId="{9BDCC6FE-4E1D-43EB-9DF5-73A6375899F4}" srcOrd="0" destOrd="0" presId="urn:microsoft.com/office/officeart/2005/8/layout/vList3"/>
    <dgm:cxn modelId="{57BB138F-986B-459B-8872-BA4605B1D165}" srcId="{68FF15E1-977A-42CB-88BA-732C8D4BE110}" destId="{8E4928F1-67FF-4BB6-89B3-8C0FBC7721CE}" srcOrd="3" destOrd="0" parTransId="{DBBA0454-CA7B-4150-84AF-0DE7BC16C338}" sibTransId="{563F046A-9E5E-4B00-B647-CD3BF732E1BC}"/>
    <dgm:cxn modelId="{DAC769EA-59EB-4989-9BCE-2503DFDBBCBC}" type="presOf" srcId="{154B3D3A-F584-4B26-A9BE-A8DC0D6494DF}" destId="{1E24F0A5-F049-4A54-A417-EF1BA1DC1741}" srcOrd="0" destOrd="0" presId="urn:microsoft.com/office/officeart/2005/8/layout/vList3"/>
    <dgm:cxn modelId="{B1CC858C-F157-4BA5-B964-D247822CBA14}" type="presParOf" srcId="{3C5211AF-5F7B-43F7-A883-66A422A98129}" destId="{994FD180-C2CB-4AC5-90A7-FEFFABA02883}" srcOrd="0" destOrd="0" presId="urn:microsoft.com/office/officeart/2005/8/layout/vList3"/>
    <dgm:cxn modelId="{8347714D-FB08-484A-A69B-B69A87BE7710}" type="presParOf" srcId="{994FD180-C2CB-4AC5-90A7-FEFFABA02883}" destId="{F8937CCE-4F47-4A95-89E8-AB4466EE3BC6}" srcOrd="0" destOrd="0" presId="urn:microsoft.com/office/officeart/2005/8/layout/vList3"/>
    <dgm:cxn modelId="{B718DDBC-6BD3-419B-8836-760D170B68F8}" type="presParOf" srcId="{994FD180-C2CB-4AC5-90A7-FEFFABA02883}" destId="{1E24F0A5-F049-4A54-A417-EF1BA1DC1741}" srcOrd="1" destOrd="0" presId="urn:microsoft.com/office/officeart/2005/8/layout/vList3"/>
    <dgm:cxn modelId="{E14D2F59-FABE-40CA-BA15-663131720339}" type="presParOf" srcId="{3C5211AF-5F7B-43F7-A883-66A422A98129}" destId="{515A9829-C8CC-4CB2-807A-304EE6B55D17}" srcOrd="1" destOrd="0" presId="urn:microsoft.com/office/officeart/2005/8/layout/vList3"/>
    <dgm:cxn modelId="{95B5C6A1-51E6-41BC-A581-DA0C3F1FD7E0}" type="presParOf" srcId="{3C5211AF-5F7B-43F7-A883-66A422A98129}" destId="{2BD3DA00-6827-4453-AC76-5AF704292641}" srcOrd="2" destOrd="0" presId="urn:microsoft.com/office/officeart/2005/8/layout/vList3"/>
    <dgm:cxn modelId="{261FC327-BA93-4E30-9A97-3043B0C9955D}" type="presParOf" srcId="{2BD3DA00-6827-4453-AC76-5AF704292641}" destId="{AFB7D9A9-BA53-44F6-A6BF-1A216FFA229D}" srcOrd="0" destOrd="0" presId="urn:microsoft.com/office/officeart/2005/8/layout/vList3"/>
    <dgm:cxn modelId="{B9884480-A92D-4D6C-A3F3-5287D60B0BE5}" type="presParOf" srcId="{2BD3DA00-6827-4453-AC76-5AF704292641}" destId="{FFF96DB3-B8BE-41C4-8567-C78D6527BE75}" srcOrd="1" destOrd="0" presId="urn:microsoft.com/office/officeart/2005/8/layout/vList3"/>
    <dgm:cxn modelId="{81E21A16-910B-415B-805F-33ED0E4B022A}" type="presParOf" srcId="{3C5211AF-5F7B-43F7-A883-66A422A98129}" destId="{B2CB0AB3-2DF1-4D9A-8F16-C37C58DB120E}" srcOrd="3" destOrd="0" presId="urn:microsoft.com/office/officeart/2005/8/layout/vList3"/>
    <dgm:cxn modelId="{1D2FA41C-7203-4E37-B7AC-597C2D3A1640}" type="presParOf" srcId="{3C5211AF-5F7B-43F7-A883-66A422A98129}" destId="{8B1D39C0-8A79-4DEA-A101-EC505E5AAE85}" srcOrd="4" destOrd="0" presId="urn:microsoft.com/office/officeart/2005/8/layout/vList3"/>
    <dgm:cxn modelId="{154801F7-299E-45AA-A52F-BFBA70FB48D6}" type="presParOf" srcId="{8B1D39C0-8A79-4DEA-A101-EC505E5AAE85}" destId="{3BB7460D-054C-4C11-86B1-3F723AAF9D9C}" srcOrd="0" destOrd="0" presId="urn:microsoft.com/office/officeart/2005/8/layout/vList3"/>
    <dgm:cxn modelId="{CE3C59D9-E76C-44F0-AFF2-25F405730F61}" type="presParOf" srcId="{8B1D39C0-8A79-4DEA-A101-EC505E5AAE85}" destId="{9BDCC6FE-4E1D-43EB-9DF5-73A6375899F4}" srcOrd="1" destOrd="0" presId="urn:microsoft.com/office/officeart/2005/8/layout/vList3"/>
    <dgm:cxn modelId="{F3F9B117-7C76-4F6F-9DA7-EF265DB4CA2A}" type="presParOf" srcId="{3C5211AF-5F7B-43F7-A883-66A422A98129}" destId="{2975ADB0-FEB4-4669-847C-94682E130AD4}" srcOrd="5" destOrd="0" presId="urn:microsoft.com/office/officeart/2005/8/layout/vList3"/>
    <dgm:cxn modelId="{6687B3D1-6314-4C4A-AFEF-4A1D50EE7C8B}" type="presParOf" srcId="{3C5211AF-5F7B-43F7-A883-66A422A98129}" destId="{4BD17CEA-1163-410F-B220-22D37C4B0FB0}" srcOrd="6" destOrd="0" presId="urn:microsoft.com/office/officeart/2005/8/layout/vList3"/>
    <dgm:cxn modelId="{31125514-FC7F-4158-952F-8F367B8CC271}" type="presParOf" srcId="{4BD17CEA-1163-410F-B220-22D37C4B0FB0}" destId="{501867FC-B6B4-4EDE-9FC6-61666048D9CC}" srcOrd="0" destOrd="0" presId="urn:microsoft.com/office/officeart/2005/8/layout/vList3"/>
    <dgm:cxn modelId="{4B8F46D1-3F96-4B7B-A300-7D7F775053E8}" type="presParOf" srcId="{4BD17CEA-1163-410F-B220-22D37C4B0FB0}" destId="{29C5CBDC-CD19-4A11-A5F7-C6BFD6513C37}"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FF15E1-977A-42CB-88BA-732C8D4BE110}"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154B3D3A-F584-4B26-A9BE-A8DC0D6494DF}">
      <dgm:prSet phldrT="[Text]" custT="1"/>
      <dgm:spPr/>
      <dgm:t>
        <a:bodyPr/>
        <a:lstStyle/>
        <a:p>
          <a:pPr algn="l"/>
          <a:r>
            <a:rPr lang="en-US" sz="2800" dirty="0"/>
            <a:t>1. Metric-based Estimation</a:t>
          </a:r>
        </a:p>
      </dgm:t>
    </dgm:pt>
    <dgm:pt modelId="{A20F56EB-F46E-4001-A9DC-72AC7FF0FEAE}" type="parTrans" cxnId="{71E83231-FB21-48FF-AF0B-9E9A0F136280}">
      <dgm:prSet/>
      <dgm:spPr/>
      <dgm:t>
        <a:bodyPr/>
        <a:lstStyle/>
        <a:p>
          <a:endParaRPr lang="en-US"/>
        </a:p>
      </dgm:t>
    </dgm:pt>
    <dgm:pt modelId="{21C2E291-C698-456A-976C-74A021850646}" type="sibTrans" cxnId="{71E83231-FB21-48FF-AF0B-9E9A0F136280}">
      <dgm:prSet/>
      <dgm:spPr/>
      <dgm:t>
        <a:bodyPr/>
        <a:lstStyle/>
        <a:p>
          <a:endParaRPr lang="en-US"/>
        </a:p>
      </dgm:t>
    </dgm:pt>
    <dgm:pt modelId="{AFB37450-FF48-49A6-80E2-5ABFD4B9E160}">
      <dgm:prSet phldrT="[Text]" custT="1"/>
      <dgm:spPr>
        <a:solidFill>
          <a:schemeClr val="bg1">
            <a:lumMod val="85000"/>
          </a:schemeClr>
        </a:solidFill>
      </dgm:spPr>
      <dgm:t>
        <a:bodyPr/>
        <a:lstStyle/>
        <a:p>
          <a:pPr algn="l"/>
          <a:r>
            <a:rPr lang="en-US" sz="2800" dirty="0"/>
            <a:t>2. Expert-based Estimation</a:t>
          </a:r>
        </a:p>
      </dgm:t>
    </dgm:pt>
    <dgm:pt modelId="{DC38D442-8620-4FFD-B966-899E9D26E7DB}" type="parTrans" cxnId="{A029A42E-D2C6-42B1-B431-BBC2077EE769}">
      <dgm:prSet/>
      <dgm:spPr/>
      <dgm:t>
        <a:bodyPr/>
        <a:lstStyle/>
        <a:p>
          <a:endParaRPr lang="en-US"/>
        </a:p>
      </dgm:t>
    </dgm:pt>
    <dgm:pt modelId="{9A662AE8-A1AF-4484-9CFE-F1D1A1BEC5AC}" type="sibTrans" cxnId="{A029A42E-D2C6-42B1-B431-BBC2077EE769}">
      <dgm:prSet/>
      <dgm:spPr/>
      <dgm:t>
        <a:bodyPr/>
        <a:lstStyle/>
        <a:p>
          <a:endParaRPr lang="en-US"/>
        </a:p>
      </dgm:t>
    </dgm:pt>
    <dgm:pt modelId="{3C5211AF-5F7B-43F7-A883-66A422A98129}" type="pres">
      <dgm:prSet presAssocID="{68FF15E1-977A-42CB-88BA-732C8D4BE110}" presName="linearFlow" presStyleCnt="0">
        <dgm:presLayoutVars>
          <dgm:dir/>
          <dgm:resizeHandles val="exact"/>
        </dgm:presLayoutVars>
      </dgm:prSet>
      <dgm:spPr/>
      <dgm:t>
        <a:bodyPr/>
        <a:lstStyle/>
        <a:p>
          <a:endParaRPr lang="en-US"/>
        </a:p>
      </dgm:t>
    </dgm:pt>
    <dgm:pt modelId="{994FD180-C2CB-4AC5-90A7-FEFFABA02883}" type="pres">
      <dgm:prSet presAssocID="{154B3D3A-F584-4B26-A9BE-A8DC0D6494DF}" presName="composite" presStyleCnt="0"/>
      <dgm:spPr/>
    </dgm:pt>
    <dgm:pt modelId="{F8937CCE-4F47-4A95-89E8-AB4466EE3BC6}" type="pres">
      <dgm:prSet presAssocID="{154B3D3A-F584-4B26-A9BE-A8DC0D6494DF}" presName="imgShp" presStyleLbl="fgImgPlace1" presStyleIdx="0" presStyleCnt="2"/>
      <dgm:spPr>
        <a:solidFill>
          <a:srgbClr val="9A433C"/>
        </a:solidFill>
      </dgm:spPr>
      <dgm:extLst>
        <a:ext uri="{E40237B7-FDA0-4F09-8148-C483321AD2D9}">
          <dgm14:cNvPr xmlns:dgm14="http://schemas.microsoft.com/office/drawing/2010/diagram" id="0" name="" descr="Pencil"/>
        </a:ext>
      </dgm:extLst>
    </dgm:pt>
    <dgm:pt modelId="{1E24F0A5-F049-4A54-A417-EF1BA1DC1741}" type="pres">
      <dgm:prSet presAssocID="{154B3D3A-F584-4B26-A9BE-A8DC0D6494DF}" presName="txShp" presStyleLbl="node1" presStyleIdx="0" presStyleCnt="2">
        <dgm:presLayoutVars>
          <dgm:bulletEnabled val="1"/>
        </dgm:presLayoutVars>
      </dgm:prSet>
      <dgm:spPr/>
      <dgm:t>
        <a:bodyPr/>
        <a:lstStyle/>
        <a:p>
          <a:endParaRPr lang="en-US"/>
        </a:p>
      </dgm:t>
    </dgm:pt>
    <dgm:pt modelId="{515A9829-C8CC-4CB2-807A-304EE6B55D17}" type="pres">
      <dgm:prSet presAssocID="{21C2E291-C698-456A-976C-74A021850646}" presName="spacing" presStyleCnt="0"/>
      <dgm:spPr/>
    </dgm:pt>
    <dgm:pt modelId="{2BD3DA00-6827-4453-AC76-5AF704292641}" type="pres">
      <dgm:prSet presAssocID="{AFB37450-FF48-49A6-80E2-5ABFD4B9E160}" presName="composite" presStyleCnt="0"/>
      <dgm:spPr/>
    </dgm:pt>
    <dgm:pt modelId="{AFB7D9A9-BA53-44F6-A6BF-1A216FFA229D}" type="pres">
      <dgm:prSet presAssocID="{AFB37450-FF48-49A6-80E2-5ABFD4B9E160}" presName="imgShp" presStyleLbl="fgImgPlace1" presStyleIdx="1" presStyleCnt="2"/>
      <dgm:spPr>
        <a:solidFill>
          <a:schemeClr val="bg1">
            <a:lumMod val="85000"/>
          </a:schemeClr>
        </a:solidFill>
      </dgm:spPr>
    </dgm:pt>
    <dgm:pt modelId="{FFF96DB3-B8BE-41C4-8567-C78D6527BE75}" type="pres">
      <dgm:prSet presAssocID="{AFB37450-FF48-49A6-80E2-5ABFD4B9E160}" presName="txShp" presStyleLbl="node1" presStyleIdx="1" presStyleCnt="2">
        <dgm:presLayoutVars>
          <dgm:bulletEnabled val="1"/>
        </dgm:presLayoutVars>
      </dgm:prSet>
      <dgm:spPr/>
      <dgm:t>
        <a:bodyPr/>
        <a:lstStyle/>
        <a:p>
          <a:endParaRPr lang="en-US"/>
        </a:p>
      </dgm:t>
    </dgm:pt>
  </dgm:ptLst>
  <dgm:cxnLst>
    <dgm:cxn modelId="{71E83231-FB21-48FF-AF0B-9E9A0F136280}" srcId="{68FF15E1-977A-42CB-88BA-732C8D4BE110}" destId="{154B3D3A-F584-4B26-A9BE-A8DC0D6494DF}" srcOrd="0" destOrd="0" parTransId="{A20F56EB-F46E-4001-A9DC-72AC7FF0FEAE}" sibTransId="{21C2E291-C698-456A-976C-74A021850646}"/>
    <dgm:cxn modelId="{91D3B912-D0EA-48D0-AD0F-AC9995C9D279}" type="presOf" srcId="{68FF15E1-977A-42CB-88BA-732C8D4BE110}" destId="{3C5211AF-5F7B-43F7-A883-66A422A98129}" srcOrd="0" destOrd="0" presId="urn:microsoft.com/office/officeart/2005/8/layout/vList3"/>
    <dgm:cxn modelId="{E893BCD8-DC06-46B2-A5D9-D40090BD088E}" type="presOf" srcId="{AFB37450-FF48-49A6-80E2-5ABFD4B9E160}" destId="{FFF96DB3-B8BE-41C4-8567-C78D6527BE75}" srcOrd="0" destOrd="0" presId="urn:microsoft.com/office/officeart/2005/8/layout/vList3"/>
    <dgm:cxn modelId="{DAC769EA-59EB-4989-9BCE-2503DFDBBCBC}" type="presOf" srcId="{154B3D3A-F584-4B26-A9BE-A8DC0D6494DF}" destId="{1E24F0A5-F049-4A54-A417-EF1BA1DC1741}" srcOrd="0" destOrd="0" presId="urn:microsoft.com/office/officeart/2005/8/layout/vList3"/>
    <dgm:cxn modelId="{A029A42E-D2C6-42B1-B431-BBC2077EE769}" srcId="{68FF15E1-977A-42CB-88BA-732C8D4BE110}" destId="{AFB37450-FF48-49A6-80E2-5ABFD4B9E160}" srcOrd="1" destOrd="0" parTransId="{DC38D442-8620-4FFD-B966-899E9D26E7DB}" sibTransId="{9A662AE8-A1AF-4484-9CFE-F1D1A1BEC5AC}"/>
    <dgm:cxn modelId="{B1CC858C-F157-4BA5-B964-D247822CBA14}" type="presParOf" srcId="{3C5211AF-5F7B-43F7-A883-66A422A98129}" destId="{994FD180-C2CB-4AC5-90A7-FEFFABA02883}" srcOrd="0" destOrd="0" presId="urn:microsoft.com/office/officeart/2005/8/layout/vList3"/>
    <dgm:cxn modelId="{8347714D-FB08-484A-A69B-B69A87BE7710}" type="presParOf" srcId="{994FD180-C2CB-4AC5-90A7-FEFFABA02883}" destId="{F8937CCE-4F47-4A95-89E8-AB4466EE3BC6}" srcOrd="0" destOrd="0" presId="urn:microsoft.com/office/officeart/2005/8/layout/vList3"/>
    <dgm:cxn modelId="{B718DDBC-6BD3-419B-8836-760D170B68F8}" type="presParOf" srcId="{994FD180-C2CB-4AC5-90A7-FEFFABA02883}" destId="{1E24F0A5-F049-4A54-A417-EF1BA1DC1741}" srcOrd="1" destOrd="0" presId="urn:microsoft.com/office/officeart/2005/8/layout/vList3"/>
    <dgm:cxn modelId="{E14D2F59-FABE-40CA-BA15-663131720339}" type="presParOf" srcId="{3C5211AF-5F7B-43F7-A883-66A422A98129}" destId="{515A9829-C8CC-4CB2-807A-304EE6B55D17}" srcOrd="1" destOrd="0" presId="urn:microsoft.com/office/officeart/2005/8/layout/vList3"/>
    <dgm:cxn modelId="{95B5C6A1-51E6-41BC-A581-DA0C3F1FD7E0}" type="presParOf" srcId="{3C5211AF-5F7B-43F7-A883-66A422A98129}" destId="{2BD3DA00-6827-4453-AC76-5AF704292641}" srcOrd="2" destOrd="0" presId="urn:microsoft.com/office/officeart/2005/8/layout/vList3"/>
    <dgm:cxn modelId="{261FC327-BA93-4E30-9A97-3043B0C9955D}" type="presParOf" srcId="{2BD3DA00-6827-4453-AC76-5AF704292641}" destId="{AFB7D9A9-BA53-44F6-A6BF-1A216FFA229D}" srcOrd="0" destOrd="0" presId="urn:microsoft.com/office/officeart/2005/8/layout/vList3"/>
    <dgm:cxn modelId="{B9884480-A92D-4D6C-A3F3-5287D60B0BE5}" type="presParOf" srcId="{2BD3DA00-6827-4453-AC76-5AF704292641}" destId="{FFF96DB3-B8BE-41C4-8567-C78D6527BE75}"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5CCB7C-4B29-445F-94F8-0760275AB9A1}" type="doc">
      <dgm:prSet loTypeId="urn:microsoft.com/office/officeart/2005/8/layout/chart3" loCatId="cycle" qsTypeId="urn:microsoft.com/office/officeart/2005/8/quickstyle/simple1" qsCatId="simple" csTypeId="urn:microsoft.com/office/officeart/2005/8/colors/accent1_2" csCatId="accent1" phldr="1"/>
      <dgm:spPr/>
    </dgm:pt>
    <dgm:pt modelId="{F833F438-60D6-485E-987D-292C80B59CBF}" type="pres">
      <dgm:prSet presAssocID="{645CCB7C-4B29-445F-94F8-0760275AB9A1}" presName="compositeShape" presStyleCnt="0">
        <dgm:presLayoutVars>
          <dgm:chMax val="7"/>
          <dgm:dir/>
          <dgm:resizeHandles val="exact"/>
        </dgm:presLayoutVars>
      </dgm:prSet>
      <dgm:spPr/>
    </dgm:pt>
  </dgm:ptLst>
  <dgm:cxnLst>
    <dgm:cxn modelId="{7D518B81-4E2F-448F-998A-466E1AE2C66E}" type="presOf" srcId="{645CCB7C-4B29-445F-94F8-0760275AB9A1}" destId="{F833F438-60D6-485E-987D-292C80B59CBF}" srcOrd="0" destOrd="0" presId="urn:microsoft.com/office/officeart/2005/8/layout/chart3"/>
  </dgm:cxnLst>
  <dgm:bg>
    <a:solidFill>
      <a:schemeClr val="bg1">
        <a:lumMod val="95000"/>
      </a:schemeClr>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8FF15E1-977A-42CB-88BA-732C8D4BE110}"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154B3D3A-F584-4B26-A9BE-A8DC0D6494DF}">
      <dgm:prSet phldrT="[Text]" custT="1"/>
      <dgm:spPr>
        <a:solidFill>
          <a:schemeClr val="bg1">
            <a:lumMod val="85000"/>
          </a:schemeClr>
        </a:solidFill>
      </dgm:spPr>
      <dgm:t>
        <a:bodyPr/>
        <a:lstStyle/>
        <a:p>
          <a:pPr algn="l"/>
          <a:r>
            <a:rPr lang="en-US" sz="2800" dirty="0"/>
            <a:t>1. Metric-based Estimation</a:t>
          </a:r>
        </a:p>
      </dgm:t>
    </dgm:pt>
    <dgm:pt modelId="{A20F56EB-F46E-4001-A9DC-72AC7FF0FEAE}" type="parTrans" cxnId="{71E83231-FB21-48FF-AF0B-9E9A0F136280}">
      <dgm:prSet/>
      <dgm:spPr/>
      <dgm:t>
        <a:bodyPr/>
        <a:lstStyle/>
        <a:p>
          <a:endParaRPr lang="en-US"/>
        </a:p>
      </dgm:t>
    </dgm:pt>
    <dgm:pt modelId="{21C2E291-C698-456A-976C-74A021850646}" type="sibTrans" cxnId="{71E83231-FB21-48FF-AF0B-9E9A0F136280}">
      <dgm:prSet/>
      <dgm:spPr/>
      <dgm:t>
        <a:bodyPr/>
        <a:lstStyle/>
        <a:p>
          <a:endParaRPr lang="en-US"/>
        </a:p>
      </dgm:t>
    </dgm:pt>
    <dgm:pt modelId="{AFB37450-FF48-49A6-80E2-5ABFD4B9E160}">
      <dgm:prSet phldrT="[Text]" custT="1"/>
      <dgm:spPr/>
      <dgm:t>
        <a:bodyPr/>
        <a:lstStyle/>
        <a:p>
          <a:pPr algn="l"/>
          <a:r>
            <a:rPr lang="en-US" sz="2800" dirty="0"/>
            <a:t>2. Expert-based Estimation</a:t>
          </a:r>
        </a:p>
      </dgm:t>
    </dgm:pt>
    <dgm:pt modelId="{DC38D442-8620-4FFD-B966-899E9D26E7DB}" type="parTrans" cxnId="{A029A42E-D2C6-42B1-B431-BBC2077EE769}">
      <dgm:prSet/>
      <dgm:spPr/>
      <dgm:t>
        <a:bodyPr/>
        <a:lstStyle/>
        <a:p>
          <a:endParaRPr lang="en-US"/>
        </a:p>
      </dgm:t>
    </dgm:pt>
    <dgm:pt modelId="{9A662AE8-A1AF-4484-9CFE-F1D1A1BEC5AC}" type="sibTrans" cxnId="{A029A42E-D2C6-42B1-B431-BBC2077EE769}">
      <dgm:prSet/>
      <dgm:spPr/>
      <dgm:t>
        <a:bodyPr/>
        <a:lstStyle/>
        <a:p>
          <a:endParaRPr lang="en-US"/>
        </a:p>
      </dgm:t>
    </dgm:pt>
    <dgm:pt modelId="{3C5211AF-5F7B-43F7-A883-66A422A98129}" type="pres">
      <dgm:prSet presAssocID="{68FF15E1-977A-42CB-88BA-732C8D4BE110}" presName="linearFlow" presStyleCnt="0">
        <dgm:presLayoutVars>
          <dgm:dir/>
          <dgm:resizeHandles val="exact"/>
        </dgm:presLayoutVars>
      </dgm:prSet>
      <dgm:spPr/>
      <dgm:t>
        <a:bodyPr/>
        <a:lstStyle/>
        <a:p>
          <a:endParaRPr lang="en-US"/>
        </a:p>
      </dgm:t>
    </dgm:pt>
    <dgm:pt modelId="{994FD180-C2CB-4AC5-90A7-FEFFABA02883}" type="pres">
      <dgm:prSet presAssocID="{154B3D3A-F584-4B26-A9BE-A8DC0D6494DF}" presName="composite" presStyleCnt="0"/>
      <dgm:spPr/>
    </dgm:pt>
    <dgm:pt modelId="{F8937CCE-4F47-4A95-89E8-AB4466EE3BC6}" type="pres">
      <dgm:prSet presAssocID="{154B3D3A-F584-4B26-A9BE-A8DC0D6494DF}" presName="imgShp" presStyleLbl="fgImgPlace1" presStyleIdx="0" presStyleCnt="2"/>
      <dgm:spPr>
        <a:solidFill>
          <a:schemeClr val="bg1">
            <a:lumMod val="85000"/>
          </a:schemeClr>
        </a:solidFill>
      </dgm:spPr>
      <dgm:extLst>
        <a:ext uri="{E40237B7-FDA0-4F09-8148-C483321AD2D9}">
          <dgm14:cNvPr xmlns:dgm14="http://schemas.microsoft.com/office/drawing/2010/diagram" id="0" name="" descr="Pencil"/>
        </a:ext>
      </dgm:extLst>
    </dgm:pt>
    <dgm:pt modelId="{1E24F0A5-F049-4A54-A417-EF1BA1DC1741}" type="pres">
      <dgm:prSet presAssocID="{154B3D3A-F584-4B26-A9BE-A8DC0D6494DF}" presName="txShp" presStyleLbl="node1" presStyleIdx="0" presStyleCnt="2">
        <dgm:presLayoutVars>
          <dgm:bulletEnabled val="1"/>
        </dgm:presLayoutVars>
      </dgm:prSet>
      <dgm:spPr/>
      <dgm:t>
        <a:bodyPr/>
        <a:lstStyle/>
        <a:p>
          <a:endParaRPr lang="en-US"/>
        </a:p>
      </dgm:t>
    </dgm:pt>
    <dgm:pt modelId="{515A9829-C8CC-4CB2-807A-304EE6B55D17}" type="pres">
      <dgm:prSet presAssocID="{21C2E291-C698-456A-976C-74A021850646}" presName="spacing" presStyleCnt="0"/>
      <dgm:spPr/>
    </dgm:pt>
    <dgm:pt modelId="{2BD3DA00-6827-4453-AC76-5AF704292641}" type="pres">
      <dgm:prSet presAssocID="{AFB37450-FF48-49A6-80E2-5ABFD4B9E160}" presName="composite" presStyleCnt="0"/>
      <dgm:spPr/>
    </dgm:pt>
    <dgm:pt modelId="{AFB7D9A9-BA53-44F6-A6BF-1A216FFA229D}" type="pres">
      <dgm:prSet presAssocID="{AFB37450-FF48-49A6-80E2-5ABFD4B9E160}" presName="imgShp" presStyleLbl="fgImgPlace1" presStyleIdx="1" presStyleCnt="2"/>
      <dgm:spPr>
        <a:solidFill>
          <a:srgbClr val="D08D06"/>
        </a:solidFill>
      </dgm:spPr>
    </dgm:pt>
    <dgm:pt modelId="{FFF96DB3-B8BE-41C4-8567-C78D6527BE75}" type="pres">
      <dgm:prSet presAssocID="{AFB37450-FF48-49A6-80E2-5ABFD4B9E160}" presName="txShp" presStyleLbl="node1" presStyleIdx="1" presStyleCnt="2">
        <dgm:presLayoutVars>
          <dgm:bulletEnabled val="1"/>
        </dgm:presLayoutVars>
      </dgm:prSet>
      <dgm:spPr/>
      <dgm:t>
        <a:bodyPr/>
        <a:lstStyle/>
        <a:p>
          <a:endParaRPr lang="en-US"/>
        </a:p>
      </dgm:t>
    </dgm:pt>
  </dgm:ptLst>
  <dgm:cxnLst>
    <dgm:cxn modelId="{71E83231-FB21-48FF-AF0B-9E9A0F136280}" srcId="{68FF15E1-977A-42CB-88BA-732C8D4BE110}" destId="{154B3D3A-F584-4B26-A9BE-A8DC0D6494DF}" srcOrd="0" destOrd="0" parTransId="{A20F56EB-F46E-4001-A9DC-72AC7FF0FEAE}" sibTransId="{21C2E291-C698-456A-976C-74A021850646}"/>
    <dgm:cxn modelId="{91D3B912-D0EA-48D0-AD0F-AC9995C9D279}" type="presOf" srcId="{68FF15E1-977A-42CB-88BA-732C8D4BE110}" destId="{3C5211AF-5F7B-43F7-A883-66A422A98129}" srcOrd="0" destOrd="0" presId="urn:microsoft.com/office/officeart/2005/8/layout/vList3"/>
    <dgm:cxn modelId="{E893BCD8-DC06-46B2-A5D9-D40090BD088E}" type="presOf" srcId="{AFB37450-FF48-49A6-80E2-5ABFD4B9E160}" destId="{FFF96DB3-B8BE-41C4-8567-C78D6527BE75}" srcOrd="0" destOrd="0" presId="urn:microsoft.com/office/officeart/2005/8/layout/vList3"/>
    <dgm:cxn modelId="{DAC769EA-59EB-4989-9BCE-2503DFDBBCBC}" type="presOf" srcId="{154B3D3A-F584-4B26-A9BE-A8DC0D6494DF}" destId="{1E24F0A5-F049-4A54-A417-EF1BA1DC1741}" srcOrd="0" destOrd="0" presId="urn:microsoft.com/office/officeart/2005/8/layout/vList3"/>
    <dgm:cxn modelId="{A029A42E-D2C6-42B1-B431-BBC2077EE769}" srcId="{68FF15E1-977A-42CB-88BA-732C8D4BE110}" destId="{AFB37450-FF48-49A6-80E2-5ABFD4B9E160}" srcOrd="1" destOrd="0" parTransId="{DC38D442-8620-4FFD-B966-899E9D26E7DB}" sibTransId="{9A662AE8-A1AF-4484-9CFE-F1D1A1BEC5AC}"/>
    <dgm:cxn modelId="{B1CC858C-F157-4BA5-B964-D247822CBA14}" type="presParOf" srcId="{3C5211AF-5F7B-43F7-A883-66A422A98129}" destId="{994FD180-C2CB-4AC5-90A7-FEFFABA02883}" srcOrd="0" destOrd="0" presId="urn:microsoft.com/office/officeart/2005/8/layout/vList3"/>
    <dgm:cxn modelId="{8347714D-FB08-484A-A69B-B69A87BE7710}" type="presParOf" srcId="{994FD180-C2CB-4AC5-90A7-FEFFABA02883}" destId="{F8937CCE-4F47-4A95-89E8-AB4466EE3BC6}" srcOrd="0" destOrd="0" presId="urn:microsoft.com/office/officeart/2005/8/layout/vList3"/>
    <dgm:cxn modelId="{B718DDBC-6BD3-419B-8836-760D170B68F8}" type="presParOf" srcId="{994FD180-C2CB-4AC5-90A7-FEFFABA02883}" destId="{1E24F0A5-F049-4A54-A417-EF1BA1DC1741}" srcOrd="1" destOrd="0" presId="urn:microsoft.com/office/officeart/2005/8/layout/vList3"/>
    <dgm:cxn modelId="{E14D2F59-FABE-40CA-BA15-663131720339}" type="presParOf" srcId="{3C5211AF-5F7B-43F7-A883-66A422A98129}" destId="{515A9829-C8CC-4CB2-807A-304EE6B55D17}" srcOrd="1" destOrd="0" presId="urn:microsoft.com/office/officeart/2005/8/layout/vList3"/>
    <dgm:cxn modelId="{95B5C6A1-51E6-41BC-A581-DA0C3F1FD7E0}" type="presParOf" srcId="{3C5211AF-5F7B-43F7-A883-66A422A98129}" destId="{2BD3DA00-6827-4453-AC76-5AF704292641}" srcOrd="2" destOrd="0" presId="urn:microsoft.com/office/officeart/2005/8/layout/vList3"/>
    <dgm:cxn modelId="{261FC327-BA93-4E30-9A97-3043B0C9955D}" type="presParOf" srcId="{2BD3DA00-6827-4453-AC76-5AF704292641}" destId="{AFB7D9A9-BA53-44F6-A6BF-1A216FFA229D}" srcOrd="0" destOrd="0" presId="urn:microsoft.com/office/officeart/2005/8/layout/vList3"/>
    <dgm:cxn modelId="{B9884480-A92D-4D6C-A3F3-5287D60B0BE5}" type="presParOf" srcId="{2BD3DA00-6827-4453-AC76-5AF704292641}" destId="{FFF96DB3-B8BE-41C4-8567-C78D6527BE75}"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4F0A5-F049-4A54-A417-EF1BA1DC1741}">
      <dsp:nvSpPr>
        <dsp:cNvPr id="0" name=""/>
        <dsp:cNvSpPr/>
      </dsp:nvSpPr>
      <dsp:spPr>
        <a:xfrm rot="10800000">
          <a:off x="1727000" y="502"/>
          <a:ext cx="6283452" cy="577304"/>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575" tIns="106680" rIns="199136" bIns="106680" numCol="1" spcCol="1270" anchor="ctr" anchorCtr="0">
          <a:noAutofit/>
        </a:bodyPr>
        <a:lstStyle/>
        <a:p>
          <a:pPr lvl="0" algn="l" defTabSz="1244600">
            <a:lnSpc>
              <a:spcPct val="90000"/>
            </a:lnSpc>
            <a:spcBef>
              <a:spcPct val="0"/>
            </a:spcBef>
            <a:spcAft>
              <a:spcPct val="35000"/>
            </a:spcAft>
          </a:pPr>
          <a:r>
            <a:rPr lang="en-US" sz="2800" kern="1200" dirty="0"/>
            <a:t>1. Definition</a:t>
          </a:r>
        </a:p>
      </dsp:txBody>
      <dsp:txXfrm rot="10800000">
        <a:off x="1871326" y="502"/>
        <a:ext cx="6139126" cy="577304"/>
      </dsp:txXfrm>
    </dsp:sp>
    <dsp:sp modelId="{F8937CCE-4F47-4A95-89E8-AB4466EE3BC6}">
      <dsp:nvSpPr>
        <dsp:cNvPr id="0" name=""/>
        <dsp:cNvSpPr/>
      </dsp:nvSpPr>
      <dsp:spPr>
        <a:xfrm>
          <a:off x="1438347" y="502"/>
          <a:ext cx="577304" cy="577304"/>
        </a:xfrm>
        <a:prstGeom prst="ellipse">
          <a:avLst/>
        </a:prstGeom>
        <a:solidFill>
          <a:srgbClr val="9A433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F96DB3-B8BE-41C4-8567-C78D6527BE75}">
      <dsp:nvSpPr>
        <dsp:cNvPr id="0" name=""/>
        <dsp:cNvSpPr/>
      </dsp:nvSpPr>
      <dsp:spPr>
        <a:xfrm rot="10800000">
          <a:off x="1727000" y="722132"/>
          <a:ext cx="6283452" cy="577304"/>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575" tIns="106680" rIns="199136" bIns="106680" numCol="1" spcCol="1270" anchor="ctr" anchorCtr="0">
          <a:noAutofit/>
        </a:bodyPr>
        <a:lstStyle/>
        <a:p>
          <a:pPr lvl="0" algn="l" defTabSz="1244600">
            <a:lnSpc>
              <a:spcPct val="90000"/>
            </a:lnSpc>
            <a:spcBef>
              <a:spcPct val="0"/>
            </a:spcBef>
            <a:spcAft>
              <a:spcPct val="35000"/>
            </a:spcAft>
          </a:pPr>
          <a:r>
            <a:rPr lang="en-US" sz="2800" kern="1200" dirty="0"/>
            <a:t>2. Factors</a:t>
          </a:r>
        </a:p>
      </dsp:txBody>
      <dsp:txXfrm rot="10800000">
        <a:off x="1871326" y="722132"/>
        <a:ext cx="6139126" cy="577304"/>
      </dsp:txXfrm>
    </dsp:sp>
    <dsp:sp modelId="{AFB7D9A9-BA53-44F6-A6BF-1A216FFA229D}">
      <dsp:nvSpPr>
        <dsp:cNvPr id="0" name=""/>
        <dsp:cNvSpPr/>
      </dsp:nvSpPr>
      <dsp:spPr>
        <a:xfrm>
          <a:off x="1438347" y="722132"/>
          <a:ext cx="577304" cy="577304"/>
        </a:xfrm>
        <a:prstGeom prst="ellipse">
          <a:avLst/>
        </a:prstGeom>
        <a:solidFill>
          <a:srgbClr val="D08D0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BDCC6FE-4E1D-43EB-9DF5-73A6375899F4}">
      <dsp:nvSpPr>
        <dsp:cNvPr id="0" name=""/>
        <dsp:cNvSpPr/>
      </dsp:nvSpPr>
      <dsp:spPr>
        <a:xfrm rot="10800000">
          <a:off x="1727000" y="1443763"/>
          <a:ext cx="6283452" cy="577304"/>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575" tIns="106680" rIns="199136" bIns="106680" numCol="1" spcCol="1270" anchor="ctr" anchorCtr="0">
          <a:noAutofit/>
        </a:bodyPr>
        <a:lstStyle/>
        <a:p>
          <a:pPr lvl="0" algn="l" defTabSz="1244600">
            <a:lnSpc>
              <a:spcPct val="90000"/>
            </a:lnSpc>
            <a:spcBef>
              <a:spcPct val="0"/>
            </a:spcBef>
            <a:spcAft>
              <a:spcPct val="35000"/>
            </a:spcAft>
          </a:pPr>
          <a:r>
            <a:rPr lang="en-US" sz="2800" kern="1200" dirty="0"/>
            <a:t>3. Techniques</a:t>
          </a:r>
        </a:p>
      </dsp:txBody>
      <dsp:txXfrm rot="10800000">
        <a:off x="1871326" y="1443763"/>
        <a:ext cx="6139126" cy="577304"/>
      </dsp:txXfrm>
    </dsp:sp>
    <dsp:sp modelId="{3BB7460D-054C-4C11-86B1-3F723AAF9D9C}">
      <dsp:nvSpPr>
        <dsp:cNvPr id="0" name=""/>
        <dsp:cNvSpPr/>
      </dsp:nvSpPr>
      <dsp:spPr>
        <a:xfrm>
          <a:off x="1438347" y="1443763"/>
          <a:ext cx="577304" cy="577304"/>
        </a:xfrm>
        <a:prstGeom prst="ellipse">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C5CBDC-CD19-4A11-A5F7-C6BFD6513C37}">
      <dsp:nvSpPr>
        <dsp:cNvPr id="0" name=""/>
        <dsp:cNvSpPr/>
      </dsp:nvSpPr>
      <dsp:spPr>
        <a:xfrm rot="10800000">
          <a:off x="1727000" y="2165393"/>
          <a:ext cx="6283452" cy="577304"/>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575" tIns="102870" rIns="192024" bIns="102870" numCol="1" spcCol="1270" anchor="ctr" anchorCtr="0">
          <a:noAutofit/>
        </a:bodyPr>
        <a:lstStyle/>
        <a:p>
          <a:pPr lvl="0" algn="l" defTabSz="1200150">
            <a:lnSpc>
              <a:spcPct val="90000"/>
            </a:lnSpc>
            <a:spcBef>
              <a:spcPct val="0"/>
            </a:spcBef>
            <a:spcAft>
              <a:spcPct val="35000"/>
            </a:spcAft>
          </a:pPr>
          <a:r>
            <a:rPr lang="en-US" sz="2700" kern="1200" dirty="0"/>
            <a:t>4. Examples</a:t>
          </a:r>
        </a:p>
      </dsp:txBody>
      <dsp:txXfrm rot="10800000">
        <a:off x="1871326" y="2165393"/>
        <a:ext cx="6139126" cy="577304"/>
      </dsp:txXfrm>
    </dsp:sp>
    <dsp:sp modelId="{501867FC-B6B4-4EDE-9FC6-61666048D9CC}">
      <dsp:nvSpPr>
        <dsp:cNvPr id="0" name=""/>
        <dsp:cNvSpPr/>
      </dsp:nvSpPr>
      <dsp:spPr>
        <a:xfrm>
          <a:off x="1438347" y="2165393"/>
          <a:ext cx="577304" cy="577304"/>
        </a:xfrm>
        <a:prstGeom prst="ellipse">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4F0A5-F049-4A54-A417-EF1BA1DC1741}">
      <dsp:nvSpPr>
        <dsp:cNvPr id="0" name=""/>
        <dsp:cNvSpPr/>
      </dsp:nvSpPr>
      <dsp:spPr>
        <a:xfrm rot="10800000">
          <a:off x="1887399" y="334"/>
          <a:ext cx="6283452" cy="1218902"/>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502" tIns="106680" rIns="199136" bIns="106680" numCol="1" spcCol="1270" anchor="ctr" anchorCtr="0">
          <a:noAutofit/>
        </a:bodyPr>
        <a:lstStyle/>
        <a:p>
          <a:pPr lvl="0" algn="l" defTabSz="1244600">
            <a:lnSpc>
              <a:spcPct val="90000"/>
            </a:lnSpc>
            <a:spcBef>
              <a:spcPct val="0"/>
            </a:spcBef>
            <a:spcAft>
              <a:spcPct val="35000"/>
            </a:spcAft>
          </a:pPr>
          <a:r>
            <a:rPr lang="en-US" sz="2800" kern="1200" dirty="0"/>
            <a:t>1. Metric-based Estimation</a:t>
          </a:r>
        </a:p>
      </dsp:txBody>
      <dsp:txXfrm rot="10800000">
        <a:off x="2192124" y="334"/>
        <a:ext cx="5978727" cy="1218902"/>
      </dsp:txXfrm>
    </dsp:sp>
    <dsp:sp modelId="{F8937CCE-4F47-4A95-89E8-AB4466EE3BC6}">
      <dsp:nvSpPr>
        <dsp:cNvPr id="0" name=""/>
        <dsp:cNvSpPr/>
      </dsp:nvSpPr>
      <dsp:spPr>
        <a:xfrm>
          <a:off x="1277948" y="334"/>
          <a:ext cx="1218902" cy="1218902"/>
        </a:xfrm>
        <a:prstGeom prst="ellipse">
          <a:avLst/>
        </a:prstGeom>
        <a:solidFill>
          <a:srgbClr val="9A433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F96DB3-B8BE-41C4-8567-C78D6527BE75}">
      <dsp:nvSpPr>
        <dsp:cNvPr id="0" name=""/>
        <dsp:cNvSpPr/>
      </dsp:nvSpPr>
      <dsp:spPr>
        <a:xfrm rot="10800000">
          <a:off x="1887399" y="1523962"/>
          <a:ext cx="6283452" cy="1218902"/>
        </a:xfrm>
        <a:prstGeom prst="homePlate">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502" tIns="106680" rIns="199136" bIns="106680" numCol="1" spcCol="1270" anchor="ctr" anchorCtr="0">
          <a:noAutofit/>
        </a:bodyPr>
        <a:lstStyle/>
        <a:p>
          <a:pPr lvl="0" algn="l" defTabSz="1244600">
            <a:lnSpc>
              <a:spcPct val="90000"/>
            </a:lnSpc>
            <a:spcBef>
              <a:spcPct val="0"/>
            </a:spcBef>
            <a:spcAft>
              <a:spcPct val="35000"/>
            </a:spcAft>
          </a:pPr>
          <a:r>
            <a:rPr lang="en-US" sz="2800" kern="1200" dirty="0"/>
            <a:t>2. Expert-based Estimation</a:t>
          </a:r>
        </a:p>
      </dsp:txBody>
      <dsp:txXfrm rot="10800000">
        <a:off x="2192124" y="1523962"/>
        <a:ext cx="5978727" cy="1218902"/>
      </dsp:txXfrm>
    </dsp:sp>
    <dsp:sp modelId="{AFB7D9A9-BA53-44F6-A6BF-1A216FFA229D}">
      <dsp:nvSpPr>
        <dsp:cNvPr id="0" name=""/>
        <dsp:cNvSpPr/>
      </dsp:nvSpPr>
      <dsp:spPr>
        <a:xfrm>
          <a:off x="1277948" y="1523962"/>
          <a:ext cx="1218902" cy="1218902"/>
        </a:xfrm>
        <a:prstGeom prst="ellipse">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4F0A5-F049-4A54-A417-EF1BA1DC1741}">
      <dsp:nvSpPr>
        <dsp:cNvPr id="0" name=""/>
        <dsp:cNvSpPr/>
      </dsp:nvSpPr>
      <dsp:spPr>
        <a:xfrm rot="10800000">
          <a:off x="1887399" y="334"/>
          <a:ext cx="6283452" cy="1218902"/>
        </a:xfrm>
        <a:prstGeom prst="homePlate">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502" tIns="106680" rIns="199136" bIns="106680" numCol="1" spcCol="1270" anchor="ctr" anchorCtr="0">
          <a:noAutofit/>
        </a:bodyPr>
        <a:lstStyle/>
        <a:p>
          <a:pPr lvl="0" algn="l" defTabSz="1244600">
            <a:lnSpc>
              <a:spcPct val="90000"/>
            </a:lnSpc>
            <a:spcBef>
              <a:spcPct val="0"/>
            </a:spcBef>
            <a:spcAft>
              <a:spcPct val="35000"/>
            </a:spcAft>
          </a:pPr>
          <a:r>
            <a:rPr lang="en-US" sz="2800" kern="1200" dirty="0"/>
            <a:t>1. Metric-based Estimation</a:t>
          </a:r>
        </a:p>
      </dsp:txBody>
      <dsp:txXfrm rot="10800000">
        <a:off x="2192124" y="334"/>
        <a:ext cx="5978727" cy="1218902"/>
      </dsp:txXfrm>
    </dsp:sp>
    <dsp:sp modelId="{F8937CCE-4F47-4A95-89E8-AB4466EE3BC6}">
      <dsp:nvSpPr>
        <dsp:cNvPr id="0" name=""/>
        <dsp:cNvSpPr/>
      </dsp:nvSpPr>
      <dsp:spPr>
        <a:xfrm>
          <a:off x="1277948" y="334"/>
          <a:ext cx="1218902" cy="1218902"/>
        </a:xfrm>
        <a:prstGeom prst="ellipse">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F96DB3-B8BE-41C4-8567-C78D6527BE75}">
      <dsp:nvSpPr>
        <dsp:cNvPr id="0" name=""/>
        <dsp:cNvSpPr/>
      </dsp:nvSpPr>
      <dsp:spPr>
        <a:xfrm rot="10800000">
          <a:off x="1887399" y="1523962"/>
          <a:ext cx="6283452" cy="1218902"/>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502" tIns="106680" rIns="199136" bIns="106680" numCol="1" spcCol="1270" anchor="ctr" anchorCtr="0">
          <a:noAutofit/>
        </a:bodyPr>
        <a:lstStyle/>
        <a:p>
          <a:pPr lvl="0" algn="l" defTabSz="1244600">
            <a:lnSpc>
              <a:spcPct val="90000"/>
            </a:lnSpc>
            <a:spcBef>
              <a:spcPct val="0"/>
            </a:spcBef>
            <a:spcAft>
              <a:spcPct val="35000"/>
            </a:spcAft>
          </a:pPr>
          <a:r>
            <a:rPr lang="en-US" sz="2800" kern="1200" dirty="0"/>
            <a:t>2. Expert-based Estimation</a:t>
          </a:r>
        </a:p>
      </dsp:txBody>
      <dsp:txXfrm rot="10800000">
        <a:off x="2192124" y="1523962"/>
        <a:ext cx="5978727" cy="1218902"/>
      </dsp:txXfrm>
    </dsp:sp>
    <dsp:sp modelId="{AFB7D9A9-BA53-44F6-A6BF-1A216FFA229D}">
      <dsp:nvSpPr>
        <dsp:cNvPr id="0" name=""/>
        <dsp:cNvSpPr/>
      </dsp:nvSpPr>
      <dsp:spPr>
        <a:xfrm>
          <a:off x="1277948" y="1523962"/>
          <a:ext cx="1218902" cy="1218902"/>
        </a:xfrm>
        <a:prstGeom prst="ellipse">
          <a:avLst/>
        </a:prstGeom>
        <a:solidFill>
          <a:srgbClr val="D08D0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B7CF62-BA2D-4895-88B2-71C355420A6E}" type="datetimeFigureOut">
              <a:rPr lang="en-US" smtClean="0"/>
              <a:t>12/3/19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8BAF4A-11FF-4CF6-8E09-9A7B2A34DF82}" type="slidenum">
              <a:rPr lang="en-US" smtClean="0"/>
              <a:t>‹#›</a:t>
            </a:fld>
            <a:endParaRPr lang="en-US"/>
          </a:p>
        </p:txBody>
      </p:sp>
    </p:spTree>
    <p:extLst>
      <p:ext uri="{BB962C8B-B14F-4D97-AF65-F5344CB8AC3E}">
        <p14:creationId xmlns:p14="http://schemas.microsoft.com/office/powerpoint/2010/main" val="1706244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1</a:t>
            </a:fld>
            <a:endParaRPr lang="en-US"/>
          </a:p>
        </p:txBody>
      </p:sp>
    </p:spTree>
    <p:extLst>
      <p:ext uri="{BB962C8B-B14F-4D97-AF65-F5344CB8AC3E}">
        <p14:creationId xmlns:p14="http://schemas.microsoft.com/office/powerpoint/2010/main" val="2783555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Các nhân tố quy trình như:</a:t>
            </a:r>
          </a:p>
          <a:p>
            <a:r>
              <a:rPr lang="en-US"/>
              <a:t>-</a:t>
            </a:r>
            <a:r>
              <a:rPr lang="en-US" baseline="0"/>
              <a:t> sự sẵn sàng của các công cụ kiểm thử đặc biệt là các công cụ hỗ trợ làm giảm đc công sức của việc kiểm thử. Ví dụ các công cụ hỗ trợ việc xác định nguyên nhân, vị trí lỗi như debug tool</a:t>
            </a:r>
          </a:p>
          <a:p>
            <a:r>
              <a:rPr lang="en-US" baseline="0"/>
              <a:t>- mô hình phát triển phần mềm, hay vòng đời dự án. Mô hình phát triển phần mềm khác nhau sẽ ảnh hưởng tới việc kiểm thử. Ví dụ mô hình phát triển phần mềm tăng dần thì công sức dành cho việc kiểm thử sẽ nhiều hơn mô hình chữ V bởi vì nếu phát triển theo mô hình phát triển tăng dần thì cần kiểm thử hồi quy.</a:t>
            </a:r>
            <a:endParaRPr lang="en-US"/>
          </a:p>
        </p:txBody>
      </p:sp>
      <p:sp>
        <p:nvSpPr>
          <p:cNvPr id="4" name="Slide Number Placeholder 3"/>
          <p:cNvSpPr>
            <a:spLocks noGrp="1"/>
          </p:cNvSpPr>
          <p:nvPr>
            <p:ph type="sldNum" sz="quarter" idx="10"/>
          </p:nvPr>
        </p:nvSpPr>
        <p:spPr/>
        <p:txBody>
          <a:bodyPr/>
          <a:lstStyle/>
          <a:p>
            <a:fld id="{518BAF4A-11FF-4CF6-8E09-9A7B2A34DF82}" type="slidenum">
              <a:rPr lang="en-US" smtClean="0"/>
              <a:t>10</a:t>
            </a:fld>
            <a:endParaRPr lang="en-US"/>
          </a:p>
        </p:txBody>
      </p:sp>
    </p:spTree>
    <p:extLst>
      <p:ext uri="{BB962C8B-B14F-4D97-AF65-F5344CB8AC3E}">
        <p14:creationId xmlns:p14="http://schemas.microsoft.com/office/powerpoint/2010/main" val="30660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Áp lực thời igan và khả năng của người thực hiện. Ví dụ khách hàng yêu cầu cụ thể</a:t>
            </a:r>
            <a:r>
              <a:rPr lang="en-US" baseline="0"/>
              <a:t> </a:t>
            </a:r>
            <a:r>
              <a:rPr lang="en-US"/>
              <a:t>thời gian muốn bàn giao sản phẩm những thời gian để phát triển sản phẩm ngắn,</a:t>
            </a:r>
            <a:r>
              <a:rPr lang="en-US" baseline="0"/>
              <a:t> nhân lực ko đủ thì sẽ ảnh hưởng đến dự toán. Dự toán ko phải chỉ đưa ra con số về công sức (effort) mà còn phải đưa ra con số về mặt thời gian nữa</a:t>
            </a:r>
            <a:endParaRPr lang="en-US"/>
          </a:p>
        </p:txBody>
      </p:sp>
      <p:sp>
        <p:nvSpPr>
          <p:cNvPr id="4" name="Slide Number Placeholder 3"/>
          <p:cNvSpPr>
            <a:spLocks noGrp="1"/>
          </p:cNvSpPr>
          <p:nvPr>
            <p:ph type="sldNum" sz="quarter" idx="10"/>
          </p:nvPr>
        </p:nvSpPr>
        <p:spPr/>
        <p:txBody>
          <a:bodyPr/>
          <a:lstStyle/>
          <a:p>
            <a:fld id="{518BAF4A-11FF-4CF6-8E09-9A7B2A34DF82}" type="slidenum">
              <a:rPr lang="en-US" smtClean="0"/>
              <a:t>11</a:t>
            </a:fld>
            <a:endParaRPr lang="en-US"/>
          </a:p>
        </p:txBody>
      </p:sp>
    </p:spTree>
    <p:extLst>
      <p:ext uri="{BB962C8B-B14F-4D97-AF65-F5344CB8AC3E}">
        <p14:creationId xmlns:p14="http://schemas.microsoft.com/office/powerpoint/2010/main" val="16473958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Không phải nói một dự toán của một nhiệm vụ tốn effort là 20 man days thì ko có nghĩa là 1 người làm 20 ngày hhay 20 người làm trong 1 ngày có thể sẽ xong. </a:t>
            </a:r>
          </a:p>
        </p:txBody>
      </p:sp>
      <p:sp>
        <p:nvSpPr>
          <p:cNvPr id="4" name="Slide Number Placeholder 3"/>
          <p:cNvSpPr>
            <a:spLocks noGrp="1"/>
          </p:cNvSpPr>
          <p:nvPr>
            <p:ph type="sldNum" sz="quarter" idx="10"/>
          </p:nvPr>
        </p:nvSpPr>
        <p:spPr/>
        <p:txBody>
          <a:bodyPr/>
          <a:lstStyle/>
          <a:p>
            <a:fld id="{518BAF4A-11FF-4CF6-8E09-9A7B2A34DF82}" type="slidenum">
              <a:rPr lang="en-US" smtClean="0"/>
              <a:t>12</a:t>
            </a:fld>
            <a:endParaRPr lang="en-US"/>
          </a:p>
        </p:txBody>
      </p:sp>
    </p:spTree>
    <p:extLst>
      <p:ext uri="{BB962C8B-B14F-4D97-AF65-F5344CB8AC3E}">
        <p14:creationId xmlns:p14="http://schemas.microsoft.com/office/powerpoint/2010/main" val="1771345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Mà nó còn tuỳ</a:t>
            </a:r>
            <a:r>
              <a:rPr lang="en-US" baseline="0"/>
              <a:t> thuộc vào khả năng của những người làm, người thực hiện nhiệm vụ đó </a:t>
            </a:r>
            <a:endParaRPr lang="en-US"/>
          </a:p>
          <a:p>
            <a:endParaRPr lang="en-US"/>
          </a:p>
        </p:txBody>
      </p:sp>
      <p:sp>
        <p:nvSpPr>
          <p:cNvPr id="4" name="Slide Number Placeholder 3"/>
          <p:cNvSpPr>
            <a:spLocks noGrp="1"/>
          </p:cNvSpPr>
          <p:nvPr>
            <p:ph type="sldNum" sz="quarter" idx="10"/>
          </p:nvPr>
        </p:nvSpPr>
        <p:spPr/>
        <p:txBody>
          <a:bodyPr/>
          <a:lstStyle/>
          <a:p>
            <a:fld id="{518BAF4A-11FF-4CF6-8E09-9A7B2A34DF82}" type="slidenum">
              <a:rPr lang="en-US" smtClean="0"/>
              <a:t>13</a:t>
            </a:fld>
            <a:endParaRPr lang="en-US"/>
          </a:p>
        </p:txBody>
      </p:sp>
    </p:spTree>
    <p:extLst>
      <p:ext uri="{BB962C8B-B14F-4D97-AF65-F5344CB8AC3E}">
        <p14:creationId xmlns:p14="http://schemas.microsoft.com/office/powerpoint/2010/main" val="5956637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Số lượng các vòng / lần kiểm thử cho sản phẩm:</a:t>
            </a:r>
            <a:r>
              <a:rPr lang="en-US" baseline="0"/>
              <a:t> số lần / số vòng kiểm thử sẽ ảnh hưởng tới dự toán kiểm thử</a:t>
            </a:r>
            <a:endParaRPr lang="en-US"/>
          </a:p>
        </p:txBody>
      </p:sp>
      <p:sp>
        <p:nvSpPr>
          <p:cNvPr id="4" name="Slide Number Placeholder 3"/>
          <p:cNvSpPr>
            <a:spLocks noGrp="1"/>
          </p:cNvSpPr>
          <p:nvPr>
            <p:ph type="sldNum" sz="quarter" idx="10"/>
          </p:nvPr>
        </p:nvSpPr>
        <p:spPr/>
        <p:txBody>
          <a:bodyPr/>
          <a:lstStyle/>
          <a:p>
            <a:fld id="{518BAF4A-11FF-4CF6-8E09-9A7B2A34DF82}" type="slidenum">
              <a:rPr lang="en-US" smtClean="0"/>
              <a:t>14</a:t>
            </a:fld>
            <a:endParaRPr lang="en-US"/>
          </a:p>
        </p:txBody>
      </p:sp>
    </p:spTree>
    <p:extLst>
      <p:ext uri="{BB962C8B-B14F-4D97-AF65-F5344CB8AC3E}">
        <p14:creationId xmlns:p14="http://schemas.microsoft.com/office/powerpoint/2010/main" val="1899569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Phần tiếp theo sẽ tìm hiểu về các phương pháp hay kỹ thuật để thực hiện dự toán kiểm thử. Có 2 kỹ thuật  / phương pháp kiểm thử đc giới thiệu</a:t>
            </a:r>
          </a:p>
          <a:p>
            <a:pPr marL="171450" indent="-171450">
              <a:buFontTx/>
              <a:buChar char="-"/>
            </a:pPr>
            <a:r>
              <a:rPr lang="en-US"/>
              <a:t>Phương pháp dựa vào các chỉ số: là phương pháp dựa vào việc phân tích các chỉ số của các dự án đã thực hiện từ quá khứ và các chỉ số đã được thống kê trong lĩnh vực phát triển phần mềm trên thế giới</a:t>
            </a:r>
          </a:p>
          <a:p>
            <a:pPr marL="171450" indent="-171450">
              <a:buFontTx/>
              <a:buChar char="-"/>
            </a:pPr>
            <a:r>
              <a:rPr lang="en-US"/>
              <a:t>Phương pháp thứ 2 là dựa vào việc tham vấn, hỏi các chuyên gia kiểm thử phần mềm và những người sẽ làm / thực hiện công việc kiểm thử và các chuyên gia kiểm thử phần mềm về các công việc sẽ thực hiện rồi đưa ra con số dự đoán </a:t>
            </a:r>
          </a:p>
        </p:txBody>
      </p:sp>
      <p:sp>
        <p:nvSpPr>
          <p:cNvPr id="4" name="Slide Number Placeholder 3"/>
          <p:cNvSpPr>
            <a:spLocks noGrp="1"/>
          </p:cNvSpPr>
          <p:nvPr>
            <p:ph type="sldNum" sz="quarter" idx="10"/>
          </p:nvPr>
        </p:nvSpPr>
        <p:spPr/>
        <p:txBody>
          <a:bodyPr/>
          <a:lstStyle/>
          <a:p>
            <a:fld id="{518BAF4A-11FF-4CF6-8E09-9A7B2A34DF82}" type="slidenum">
              <a:rPr lang="en-US" smtClean="0"/>
              <a:t>15</a:t>
            </a:fld>
            <a:endParaRPr lang="en-US"/>
          </a:p>
        </p:txBody>
      </p:sp>
    </p:spTree>
    <p:extLst>
      <p:ext uri="{BB962C8B-B14F-4D97-AF65-F5344CB8AC3E}">
        <p14:creationId xmlns:p14="http://schemas.microsoft.com/office/powerpoint/2010/main" val="1074002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Phương pháp hay kỹ thuật dự toán (metric-based)</a:t>
            </a:r>
          </a:p>
        </p:txBody>
      </p:sp>
      <p:sp>
        <p:nvSpPr>
          <p:cNvPr id="4" name="Slide Number Placeholder 3"/>
          <p:cNvSpPr>
            <a:spLocks noGrp="1"/>
          </p:cNvSpPr>
          <p:nvPr>
            <p:ph type="sldNum" sz="quarter" idx="10"/>
          </p:nvPr>
        </p:nvSpPr>
        <p:spPr/>
        <p:txBody>
          <a:bodyPr/>
          <a:lstStyle/>
          <a:p>
            <a:fld id="{518BAF4A-11FF-4CF6-8E09-9A7B2A34DF82}" type="slidenum">
              <a:rPr lang="en-US" smtClean="0"/>
              <a:t>17</a:t>
            </a:fld>
            <a:endParaRPr lang="en-US"/>
          </a:p>
        </p:txBody>
      </p:sp>
    </p:spTree>
    <p:extLst>
      <p:ext uri="{BB962C8B-B14F-4D97-AF65-F5344CB8AC3E}">
        <p14:creationId xmlns:p14="http://schemas.microsoft.com/office/powerpoint/2010/main" val="1717871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Phương pháp hay kỹ thuật dự toán (metric-based) có thể đơn giản hay phức tạp tuỳ thuộc vào cách bạn thực hiện và vào số lượng hay độ phức tạp trong tính toán của các chỉ số mà bạn đã và có thể lấy được từ các dự án trong quá khứ</a:t>
            </a:r>
          </a:p>
          <a:p>
            <a:endParaRPr lang="en-US"/>
          </a:p>
        </p:txBody>
      </p:sp>
      <p:sp>
        <p:nvSpPr>
          <p:cNvPr id="4" name="Slide Number Placeholder 3"/>
          <p:cNvSpPr>
            <a:spLocks noGrp="1"/>
          </p:cNvSpPr>
          <p:nvPr>
            <p:ph type="sldNum" sz="quarter" idx="10"/>
          </p:nvPr>
        </p:nvSpPr>
        <p:spPr/>
        <p:txBody>
          <a:bodyPr/>
          <a:lstStyle/>
          <a:p>
            <a:fld id="{518BAF4A-11FF-4CF6-8E09-9A7B2A34DF82}" type="slidenum">
              <a:rPr lang="en-US" smtClean="0"/>
              <a:t>18</a:t>
            </a:fld>
            <a:endParaRPr lang="en-US"/>
          </a:p>
        </p:txBody>
      </p:sp>
    </p:spTree>
    <p:extLst>
      <p:ext uri="{BB962C8B-B14F-4D97-AF65-F5344CB8AC3E}">
        <p14:creationId xmlns:p14="http://schemas.microsoft.com/office/powerpoint/2010/main" val="9770785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Có một số dữ liệu lịch sử từ những dự án cũ mà bạn có thể dùng để phân tích</a:t>
            </a:r>
          </a:p>
        </p:txBody>
      </p:sp>
      <p:sp>
        <p:nvSpPr>
          <p:cNvPr id="4" name="Slide Number Placeholder 3"/>
          <p:cNvSpPr>
            <a:spLocks noGrp="1"/>
          </p:cNvSpPr>
          <p:nvPr>
            <p:ph type="sldNum" sz="quarter" idx="10"/>
          </p:nvPr>
        </p:nvSpPr>
        <p:spPr/>
        <p:txBody>
          <a:bodyPr/>
          <a:lstStyle/>
          <a:p>
            <a:fld id="{518BAF4A-11FF-4CF6-8E09-9A7B2A34DF82}" type="slidenum">
              <a:rPr lang="en-US" smtClean="0"/>
              <a:t>19</a:t>
            </a:fld>
            <a:endParaRPr lang="en-US"/>
          </a:p>
        </p:txBody>
      </p:sp>
    </p:spTree>
    <p:extLst>
      <p:ext uri="{BB962C8B-B14F-4D97-AF65-F5344CB8AC3E}">
        <p14:creationId xmlns:p14="http://schemas.microsoft.com/office/powerpoint/2010/main" val="11410569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a:t>-</a:t>
            </a:r>
            <a:r>
              <a:rPr lang="en-US" baseline="0"/>
              <a:t> Nó </a:t>
            </a:r>
            <a:r>
              <a:rPr lang="en-US"/>
              <a:t>có thể là những chỉ số sau:</a:t>
            </a:r>
          </a:p>
          <a:p>
            <a:pPr marL="628650" lvl="1" indent="-171450">
              <a:buFontTx/>
              <a:buChar char="-"/>
            </a:pPr>
            <a:r>
              <a:rPr lang="en-US"/>
              <a:t>Lĩnh vực nghiệp vụ của dự án sản phẩm có số liệu, </a:t>
            </a:r>
          </a:p>
          <a:p>
            <a:pPr marL="628650" lvl="1" indent="-171450">
              <a:buFontTx/>
              <a:buChar char="-"/>
            </a:pPr>
            <a:r>
              <a:rPr lang="en-US"/>
              <a:t>Ví dụ: lĩnh vực Ngân hàng, Bảo hiểm thị trường mà dự án đó làm, triển khai, </a:t>
            </a:r>
          </a:p>
          <a:p>
            <a:pPr marL="628650" lvl="1" indent="-171450">
              <a:buFontTx/>
              <a:buChar char="-"/>
            </a:pPr>
            <a:r>
              <a:rPr lang="en-US"/>
              <a:t>Ví dụ: thị trường Mỹ, Nhật, châu Âu</a:t>
            </a:r>
          </a:p>
          <a:p>
            <a:pPr marL="628650" lvl="1" indent="-171450">
              <a:buFontTx/>
              <a:buChar char="-"/>
            </a:pPr>
            <a:endParaRPr lang="en-US"/>
          </a:p>
        </p:txBody>
      </p:sp>
      <p:sp>
        <p:nvSpPr>
          <p:cNvPr id="4" name="Slide Number Placeholder 3"/>
          <p:cNvSpPr>
            <a:spLocks noGrp="1"/>
          </p:cNvSpPr>
          <p:nvPr>
            <p:ph type="sldNum" sz="quarter" idx="10"/>
          </p:nvPr>
        </p:nvSpPr>
        <p:spPr/>
        <p:txBody>
          <a:bodyPr/>
          <a:lstStyle/>
          <a:p>
            <a:fld id="{518BAF4A-11FF-4CF6-8E09-9A7B2A34DF82}" type="slidenum">
              <a:rPr lang="en-US" smtClean="0"/>
              <a:t>20</a:t>
            </a:fld>
            <a:endParaRPr lang="en-US"/>
          </a:p>
        </p:txBody>
      </p:sp>
    </p:spTree>
    <p:extLst>
      <p:ext uri="{BB962C8B-B14F-4D97-AF65-F5344CB8AC3E}">
        <p14:creationId xmlns:p14="http://schemas.microsoft.com/office/powerpoint/2010/main" val="2018261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Dự toán kiểm thử</a:t>
            </a:r>
          </a:p>
        </p:txBody>
      </p:sp>
      <p:sp>
        <p:nvSpPr>
          <p:cNvPr id="4" name="Slide Number Placeholder 3"/>
          <p:cNvSpPr>
            <a:spLocks noGrp="1"/>
          </p:cNvSpPr>
          <p:nvPr>
            <p:ph type="sldNum" sz="quarter" idx="10"/>
          </p:nvPr>
        </p:nvSpPr>
        <p:spPr/>
        <p:txBody>
          <a:bodyPr/>
          <a:lstStyle/>
          <a:p>
            <a:fld id="{518BAF4A-11FF-4CF6-8E09-9A7B2A34DF82}" type="slidenum">
              <a:rPr lang="en-US" smtClean="0"/>
              <a:t>2</a:t>
            </a:fld>
            <a:endParaRPr lang="en-US"/>
          </a:p>
        </p:txBody>
      </p:sp>
    </p:spTree>
    <p:extLst>
      <p:ext uri="{BB962C8B-B14F-4D97-AF65-F5344CB8AC3E}">
        <p14:creationId xmlns:p14="http://schemas.microsoft.com/office/powerpoint/2010/main" val="19196528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tỉ lệ phân bổ giữa lập trình viên và kiểm thử phần mềm, ví dụ trong 1 dự á phần mềm cứ 3 lập trình viên, cần 1 tester</a:t>
            </a:r>
          </a:p>
          <a:p>
            <a:r>
              <a:rPr lang="en-US"/>
              <a:t>- </a:t>
            </a:r>
            <a:r>
              <a:rPr lang="en-US" b="1"/>
              <a:t>tỉ lệ công sức </a:t>
            </a:r>
            <a:r>
              <a:rPr lang="en-US"/>
              <a:t>effort thực hiện các hoạt động dành cho kiểm thử trong dự án trên </a:t>
            </a:r>
            <a:r>
              <a:rPr lang="en-US" b="1"/>
              <a:t>tổng công sức tiêu tốn </a:t>
            </a:r>
            <a:r>
              <a:rPr lang="en-US"/>
              <a:t>cho việc hoàn thành dự án</a:t>
            </a:r>
          </a:p>
        </p:txBody>
      </p:sp>
      <p:sp>
        <p:nvSpPr>
          <p:cNvPr id="4" name="Slide Number Placeholder 3"/>
          <p:cNvSpPr>
            <a:spLocks noGrp="1"/>
          </p:cNvSpPr>
          <p:nvPr>
            <p:ph type="sldNum" sz="quarter" idx="10"/>
          </p:nvPr>
        </p:nvSpPr>
        <p:spPr/>
        <p:txBody>
          <a:bodyPr/>
          <a:lstStyle/>
          <a:p>
            <a:fld id="{518BAF4A-11FF-4CF6-8E09-9A7B2A34DF82}" type="slidenum">
              <a:rPr lang="en-US" smtClean="0"/>
              <a:t>21</a:t>
            </a:fld>
            <a:endParaRPr lang="en-US"/>
          </a:p>
        </p:txBody>
      </p:sp>
    </p:spTree>
    <p:extLst>
      <p:ext uri="{BB962C8B-B14F-4D97-AF65-F5344CB8AC3E}">
        <p14:creationId xmlns:p14="http://schemas.microsoft.com/office/powerpoint/2010/main" val="10827855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Tỉ lệ phân bổ công sức tính theo tỉ lệ phần trăm cho các hoạt động kiểm thử cho dự án, ví dụ như: </a:t>
            </a:r>
          </a:p>
          <a:p>
            <a:pPr marL="171450" indent="-171450">
              <a:buFontTx/>
              <a:buChar char="-"/>
            </a:pPr>
            <a:r>
              <a:rPr lang="en-US"/>
              <a:t>15% công sức dành cho việc phân tích, làm rõ yêu cầu</a:t>
            </a:r>
          </a:p>
          <a:p>
            <a:pPr marL="171450" indent="-171450">
              <a:buFontTx/>
              <a:buChar char="-"/>
            </a:pPr>
            <a:r>
              <a:rPr lang="en-US"/>
              <a:t>30% công sức dành cho việc viết các test case</a:t>
            </a:r>
          </a:p>
          <a:p>
            <a:pPr marL="171450" indent="-171450">
              <a:buFontTx/>
              <a:buChar char="-"/>
            </a:pPr>
            <a:r>
              <a:rPr lang="en-US"/>
              <a:t>10% công sức dành cho việc review và </a:t>
            </a:r>
            <a:r>
              <a:rPr lang="en-US" b="1"/>
              <a:t>sửa chữa các lỗi tìm được </a:t>
            </a:r>
            <a:r>
              <a:rPr lang="en-US"/>
              <a:t>hoạt động sau review</a:t>
            </a:r>
          </a:p>
          <a:p>
            <a:pPr marL="171450" indent="-171450">
              <a:buFontTx/>
              <a:buChar char="-"/>
            </a:pPr>
            <a:r>
              <a:rPr lang="en-US"/>
              <a:t>35% công sức tiêu tốn cho việc thực hiện kiểm thử các testcase đã xác định, đã thiết kế</a:t>
            </a:r>
          </a:p>
          <a:p>
            <a:pPr marL="171450" indent="-171450">
              <a:buFontTx/>
              <a:buChar char="-"/>
            </a:pPr>
            <a:r>
              <a:rPr lang="en-US"/>
              <a:t>5% công sức dành cho việc quản trị các lỗi tìm đc trong quá trình thực hiện kiểm thử  </a:t>
            </a:r>
          </a:p>
          <a:p>
            <a:pPr marL="171450" indent="-171450">
              <a:buFontTx/>
              <a:buChar char="-"/>
            </a:pPr>
            <a:r>
              <a:rPr lang="en-US"/>
              <a:t>5% công sức dành cho việc hỗ trợ kiểm thử xác nhận</a:t>
            </a:r>
          </a:p>
        </p:txBody>
      </p:sp>
      <p:sp>
        <p:nvSpPr>
          <p:cNvPr id="4" name="Slide Number Placeholder 3"/>
          <p:cNvSpPr>
            <a:spLocks noGrp="1"/>
          </p:cNvSpPr>
          <p:nvPr>
            <p:ph type="sldNum" sz="quarter" idx="10"/>
          </p:nvPr>
        </p:nvSpPr>
        <p:spPr/>
        <p:txBody>
          <a:bodyPr/>
          <a:lstStyle/>
          <a:p>
            <a:fld id="{518BAF4A-11FF-4CF6-8E09-9A7B2A34DF82}" type="slidenum">
              <a:rPr lang="en-US" smtClean="0"/>
              <a:t>22</a:t>
            </a:fld>
            <a:endParaRPr lang="en-US"/>
          </a:p>
        </p:txBody>
      </p:sp>
    </p:spTree>
    <p:extLst>
      <p:ext uri="{BB962C8B-B14F-4D97-AF65-F5344CB8AC3E}">
        <p14:creationId xmlns:p14="http://schemas.microsoft.com/office/powerpoint/2010/main" val="18486645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Ngoài ra còn có thể có các chỉ số sau:</a:t>
            </a:r>
          </a:p>
          <a:p>
            <a:pPr marL="171450" indent="-171450">
              <a:buFont typeface="Arial" charset="0"/>
              <a:buChar char="•"/>
            </a:pPr>
            <a:r>
              <a:rPr lang="en-US"/>
              <a:t>số lượng chức năng cần kiểm thử </a:t>
            </a:r>
          </a:p>
          <a:p>
            <a:pPr marL="171450" indent="-171450">
              <a:buFont typeface="Arial" charset="0"/>
              <a:buChar char="•"/>
            </a:pPr>
            <a:r>
              <a:rPr lang="en-US"/>
              <a:t>số lượng các test case đã viết ra cho số lượng cụ thể các chức năng cần kiểm thử </a:t>
            </a:r>
          </a:p>
          <a:p>
            <a:pPr marL="171450" indent="-171450">
              <a:buFont typeface="Arial" charset="0"/>
              <a:buChar char="•"/>
            </a:pPr>
            <a:r>
              <a:rPr lang="en-US"/>
              <a:t>số lượng các test case đã được thực hiện</a:t>
            </a:r>
          </a:p>
          <a:p>
            <a:pPr marL="171450" indent="-171450">
              <a:buFont typeface="Arial" charset="0"/>
              <a:buChar char="•"/>
            </a:pPr>
            <a:r>
              <a:rPr lang="en-US"/>
              <a:t>thời gian để phát triển các test case</a:t>
            </a:r>
          </a:p>
          <a:p>
            <a:pPr marL="171450" indent="-171450">
              <a:buFont typeface="Arial" charset="0"/>
              <a:buChar char="•"/>
            </a:pPr>
            <a:r>
              <a:rPr lang="en-US"/>
              <a:t>thời gian để chạy, để thực hiện các tình huống kiểm thử đã phát triển </a:t>
            </a:r>
          </a:p>
          <a:p>
            <a:pPr marL="171450" indent="-171450">
              <a:buFont typeface="Arial" charset="0"/>
              <a:buChar char="•"/>
            </a:pPr>
            <a:r>
              <a:rPr lang="en-US"/>
              <a:t>số lượng lỗi tìm được khi thực hiện các tình huống kiểm thử</a:t>
            </a:r>
          </a:p>
        </p:txBody>
      </p:sp>
      <p:sp>
        <p:nvSpPr>
          <p:cNvPr id="4" name="Slide Number Placeholder 3"/>
          <p:cNvSpPr>
            <a:spLocks noGrp="1"/>
          </p:cNvSpPr>
          <p:nvPr>
            <p:ph type="sldNum" sz="quarter" idx="10"/>
          </p:nvPr>
        </p:nvSpPr>
        <p:spPr/>
        <p:txBody>
          <a:bodyPr/>
          <a:lstStyle/>
          <a:p>
            <a:fld id="{518BAF4A-11FF-4CF6-8E09-9A7B2A34DF82}" type="slidenum">
              <a:rPr lang="en-US" smtClean="0"/>
              <a:t>23</a:t>
            </a:fld>
            <a:endParaRPr lang="en-US"/>
          </a:p>
        </p:txBody>
      </p:sp>
    </p:spTree>
    <p:extLst>
      <p:ext uri="{BB962C8B-B14F-4D97-AF65-F5344CB8AC3E}">
        <p14:creationId xmlns:p14="http://schemas.microsoft.com/office/powerpoint/2010/main" val="7014611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từ các chỉ số bên trên có thể dự đoán tương đối chính xác công sức kiểm thử cho 1 dự án cũng như công sức dành cho các công việc kiểm thử cụ thể trong dự án</a:t>
            </a:r>
          </a:p>
        </p:txBody>
      </p:sp>
      <p:sp>
        <p:nvSpPr>
          <p:cNvPr id="4" name="Slide Number Placeholder 3"/>
          <p:cNvSpPr>
            <a:spLocks noGrp="1"/>
          </p:cNvSpPr>
          <p:nvPr>
            <p:ph type="sldNum" sz="quarter" idx="10"/>
          </p:nvPr>
        </p:nvSpPr>
        <p:spPr/>
        <p:txBody>
          <a:bodyPr/>
          <a:lstStyle/>
          <a:p>
            <a:fld id="{518BAF4A-11FF-4CF6-8E09-9A7B2A34DF82}" type="slidenum">
              <a:rPr lang="en-US" smtClean="0"/>
              <a:t>24</a:t>
            </a:fld>
            <a:endParaRPr lang="en-US"/>
          </a:p>
        </p:txBody>
      </p:sp>
    </p:spTree>
    <p:extLst>
      <p:ext uri="{BB962C8B-B14F-4D97-AF65-F5344CB8AC3E}">
        <p14:creationId xmlns:p14="http://schemas.microsoft.com/office/powerpoint/2010/main" val="7077288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Kỹ thuật dự toán Expert-based</a:t>
            </a:r>
          </a:p>
        </p:txBody>
      </p:sp>
      <p:sp>
        <p:nvSpPr>
          <p:cNvPr id="4" name="Slide Number Placeholder 3"/>
          <p:cNvSpPr>
            <a:spLocks noGrp="1"/>
          </p:cNvSpPr>
          <p:nvPr>
            <p:ph type="sldNum" sz="quarter" idx="10"/>
          </p:nvPr>
        </p:nvSpPr>
        <p:spPr/>
        <p:txBody>
          <a:bodyPr/>
          <a:lstStyle/>
          <a:p>
            <a:fld id="{518BAF4A-11FF-4CF6-8E09-9A7B2A34DF82}" type="slidenum">
              <a:rPr lang="en-US" smtClean="0"/>
              <a:t>25</a:t>
            </a:fld>
            <a:endParaRPr lang="en-US"/>
          </a:p>
        </p:txBody>
      </p:sp>
    </p:spTree>
    <p:extLst>
      <p:ext uri="{BB962C8B-B14F-4D97-AF65-F5344CB8AC3E}">
        <p14:creationId xmlns:p14="http://schemas.microsoft.com/office/powerpoint/2010/main" val="8313172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Kỹ thuật dự toán Expert-based</a:t>
            </a:r>
            <a:r>
              <a:rPr lang="en-US" baseline="0"/>
              <a:t> </a:t>
            </a:r>
            <a:r>
              <a:rPr lang="en-US"/>
              <a:t>được biết đến như phương pháp dự toán Wide band Delphi</a:t>
            </a:r>
          </a:p>
        </p:txBody>
      </p:sp>
      <p:sp>
        <p:nvSpPr>
          <p:cNvPr id="4" name="Slide Number Placeholder 3"/>
          <p:cNvSpPr>
            <a:spLocks noGrp="1"/>
          </p:cNvSpPr>
          <p:nvPr>
            <p:ph type="sldNum" sz="quarter" idx="10"/>
          </p:nvPr>
        </p:nvSpPr>
        <p:spPr/>
        <p:txBody>
          <a:bodyPr/>
          <a:lstStyle/>
          <a:p>
            <a:fld id="{518BAF4A-11FF-4CF6-8E09-9A7B2A34DF82}" type="slidenum">
              <a:rPr lang="en-US" smtClean="0"/>
              <a:t>26</a:t>
            </a:fld>
            <a:endParaRPr lang="en-US"/>
          </a:p>
        </p:txBody>
      </p:sp>
    </p:spTree>
    <p:extLst>
      <p:ext uri="{BB962C8B-B14F-4D97-AF65-F5344CB8AC3E}">
        <p14:creationId xmlns:p14="http://schemas.microsoft.com/office/powerpoint/2010/main" val="17193289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Kỹ thuật này sử dụng kết hợp với kỹ thuật chia nhỏ công việc (work-breakdown structure) </a:t>
            </a:r>
          </a:p>
          <a:p>
            <a:pPr marL="171450" indent="-171450">
              <a:buFontTx/>
              <a:buChar char="-"/>
            </a:pPr>
            <a:r>
              <a:rPr lang="en-US"/>
              <a:t>Sau khi dùng WBS để liệt kê các công việc kiểm thử phải thực hiện để hỏi,</a:t>
            </a:r>
            <a:r>
              <a:rPr lang="en-US" baseline="0"/>
              <a:t> tham vấn các chuyên gia </a:t>
            </a:r>
            <a:r>
              <a:rPr lang="mr-IN" baseline="0"/>
              <a:t>–</a:t>
            </a:r>
            <a:r>
              <a:rPr lang="en-US" baseline="0"/>
              <a:t> những người có kinh nghiệm trong các công việc đó để biết được công sức và thời gian thực hiện xong việc đã liệt kê </a:t>
            </a:r>
          </a:p>
        </p:txBody>
      </p:sp>
      <p:sp>
        <p:nvSpPr>
          <p:cNvPr id="4" name="Slide Number Placeholder 3"/>
          <p:cNvSpPr>
            <a:spLocks noGrp="1"/>
          </p:cNvSpPr>
          <p:nvPr>
            <p:ph type="sldNum" sz="quarter" idx="10"/>
          </p:nvPr>
        </p:nvSpPr>
        <p:spPr/>
        <p:txBody>
          <a:bodyPr/>
          <a:lstStyle/>
          <a:p>
            <a:fld id="{518BAF4A-11FF-4CF6-8E09-9A7B2A34DF82}" type="slidenum">
              <a:rPr lang="en-US" smtClean="0"/>
              <a:t>27</a:t>
            </a:fld>
            <a:endParaRPr lang="en-US"/>
          </a:p>
        </p:txBody>
      </p:sp>
    </p:spTree>
    <p:extLst>
      <p:ext uri="{BB962C8B-B14F-4D97-AF65-F5344CB8AC3E}">
        <p14:creationId xmlns:p14="http://schemas.microsoft.com/office/powerpoint/2010/main" val="19058211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a:t>Kỹ thuật này cũng đc biết đến là kỹ thuật dự toán từ dưới lên bottom-up</a:t>
            </a:r>
            <a:endParaRPr lang="en-US"/>
          </a:p>
          <a:p>
            <a:endParaRPr lang="en-US"/>
          </a:p>
        </p:txBody>
      </p:sp>
      <p:sp>
        <p:nvSpPr>
          <p:cNvPr id="4" name="Slide Number Placeholder 3"/>
          <p:cNvSpPr>
            <a:spLocks noGrp="1"/>
          </p:cNvSpPr>
          <p:nvPr>
            <p:ph type="sldNum" sz="quarter" idx="10"/>
          </p:nvPr>
        </p:nvSpPr>
        <p:spPr/>
        <p:txBody>
          <a:bodyPr/>
          <a:lstStyle/>
          <a:p>
            <a:fld id="{518BAF4A-11FF-4CF6-8E09-9A7B2A34DF82}" type="slidenum">
              <a:rPr lang="en-US" smtClean="0"/>
              <a:t>28</a:t>
            </a:fld>
            <a:endParaRPr lang="en-US"/>
          </a:p>
        </p:txBody>
      </p:sp>
    </p:spTree>
    <p:extLst>
      <p:ext uri="{BB962C8B-B14F-4D97-AF65-F5344CB8AC3E}">
        <p14:creationId xmlns:p14="http://schemas.microsoft.com/office/powerpoint/2010/main" val="20266201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Các chuyên gia </a:t>
            </a:r>
            <a:r>
              <a:rPr lang="mr-IN" dirty="0"/>
              <a:t>–</a:t>
            </a:r>
            <a:r>
              <a:rPr lang="en-US" dirty="0"/>
              <a:t> những người bạn có thể tham vấn là:</a:t>
            </a:r>
          </a:p>
          <a:p>
            <a:pPr marL="171450" indent="-171450">
              <a:buFontTx/>
              <a:buChar char="-"/>
            </a:pPr>
            <a:r>
              <a:rPr lang="en-US" dirty="0"/>
              <a:t>Chuyên gia về nghiệp vụ</a:t>
            </a:r>
          </a:p>
          <a:p>
            <a:pPr marL="171450" indent="-171450">
              <a:buFontTx/>
              <a:buChar char="-"/>
            </a:pPr>
            <a:r>
              <a:rPr lang="en-US" dirty="0"/>
              <a:t>Các tư vấn viên về quy trình kiểm thử, </a:t>
            </a:r>
          </a:p>
          <a:p>
            <a:pPr marL="171450" indent="-171450">
              <a:buFontTx/>
              <a:buChar char="-"/>
            </a:pPr>
            <a:r>
              <a:rPr lang="en-US" dirty="0"/>
              <a:t>Các lập trình viên có kinh nghiệm</a:t>
            </a:r>
          </a:p>
          <a:p>
            <a:pPr marL="171450" indent="-171450">
              <a:buFontTx/>
              <a:buChar char="-"/>
            </a:pPr>
            <a:r>
              <a:rPr lang="en-US" dirty="0"/>
              <a:t>Kiến trúc sư về kỹ thuật</a:t>
            </a:r>
          </a:p>
          <a:p>
            <a:pPr marL="171450" indent="-171450">
              <a:buFontTx/>
              <a:buChar char="-"/>
            </a:pPr>
            <a:r>
              <a:rPr lang="en-US" dirty="0"/>
              <a:t>Người phân tích và thiết kế hệ thống</a:t>
            </a:r>
          </a:p>
          <a:p>
            <a:pPr marL="171450" indent="-171450">
              <a:buFontTx/>
              <a:buChar char="-"/>
            </a:pPr>
            <a:r>
              <a:rPr lang="en-US" dirty="0"/>
              <a:t>Hoặc bất cứ ai có kiến thức, kinh nghiệm về kiểm thử ứng dụng, các nhiệm vụ liên quan tới quá trình này</a:t>
            </a:r>
          </a:p>
          <a:p>
            <a:pPr marL="171450" indent="-171450">
              <a:buFontTx/>
              <a:buChar char="-"/>
            </a:pPr>
            <a:endParaRPr lang="en-US" dirty="0"/>
          </a:p>
          <a:p>
            <a:pPr marL="171450"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29</a:t>
            </a:fld>
            <a:endParaRPr lang="en-US"/>
          </a:p>
        </p:txBody>
      </p:sp>
    </p:spTree>
    <p:extLst>
      <p:ext uri="{BB962C8B-B14F-4D97-AF65-F5344CB8AC3E}">
        <p14:creationId xmlns:p14="http://schemas.microsoft.com/office/powerpoint/2010/main" val="19428984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a:t>Sau đây là một ví dụ cụ thể về việc dự toán kiểm thử cho hoạt động kiểm thử, thực hiện cho một sản phẩm phần mềm</a:t>
            </a:r>
          </a:p>
          <a:p>
            <a:pPr marL="171450" indent="-171450">
              <a:buFont typeface="Arial" charset="0"/>
              <a:buChar char="•"/>
            </a:pPr>
            <a:r>
              <a:rPr lang="en-US"/>
              <a:t>Trước khi liệt kê các công việc cụ thể cần phải thực hiện thì cần chia thành nhóm các công việc như sau:</a:t>
            </a:r>
          </a:p>
          <a:p>
            <a:pPr marL="628650" lvl="1" indent="-171450">
              <a:buFont typeface="Arial" charset="0"/>
              <a:buChar char="•"/>
            </a:pPr>
            <a:r>
              <a:rPr lang="en-US"/>
              <a:t>Những công việc liên quan tới khởi tạo dự án, bắt đầu hoạt động</a:t>
            </a:r>
          </a:p>
          <a:p>
            <a:pPr marL="628650" lvl="1" indent="-171450">
              <a:buFont typeface="Arial" charset="0"/>
              <a:buChar char="•"/>
            </a:pPr>
            <a:r>
              <a:rPr lang="en-US"/>
              <a:t>Project Plan: liên quan tới những công việc lập kế hoạch,</a:t>
            </a:r>
            <a:r>
              <a:rPr lang="en-US" baseline="0"/>
              <a:t> VD: lập kế hoạch kiểm thử</a:t>
            </a:r>
          </a:p>
          <a:p>
            <a:pPr marL="628650" lvl="1" indent="-171450">
              <a:buFont typeface="Arial" charset="0"/>
              <a:buChar char="•"/>
            </a:pPr>
            <a:r>
              <a:rPr lang="en-US" baseline="0"/>
              <a:t>Test Design: những công việc liên quan đến thiết kế kiểm thử</a:t>
            </a:r>
          </a:p>
          <a:p>
            <a:pPr marL="628650" lvl="1" indent="-171450">
              <a:buFont typeface="Arial" charset="0"/>
              <a:buChar char="•"/>
            </a:pPr>
            <a:r>
              <a:rPr lang="en-US" baseline="0"/>
              <a:t>Test Environment: những công việc liên quan đến môi trường kiểm thử</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dirty="0"/>
              <a:t>Test Implementation:</a:t>
            </a:r>
            <a:r>
              <a:rPr lang="en-US" sz="1200" baseline="0" dirty="0"/>
              <a:t> là những công việc liên quan tới viết ra, phát triển các mô tả test case</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dirty="0"/>
              <a:t>Test Execution: là các công việc thực thi kiểm thử</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dirty="0"/>
              <a:t>Release: là các công việc liên quan đến bàn giao sản phẩm</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dirty="0"/>
              <a:t>Project Closure:</a:t>
            </a:r>
            <a:r>
              <a:rPr lang="en-US" sz="1200" baseline="0" dirty="0"/>
              <a:t> là các công việc liên quan đến đóng dự án, kết thúc, tổng kết hoạt động kiểm thử</a:t>
            </a:r>
            <a:endParaRPr lang="en-US" sz="1200" dirty="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baseline="0"/>
          </a:p>
          <a:p>
            <a:pPr marL="628650" lvl="1" indent="-171450">
              <a:buFont typeface="Arial" charset="0"/>
              <a:buChar char="•"/>
            </a:pPr>
            <a:endParaRPr lang="en-US"/>
          </a:p>
        </p:txBody>
      </p:sp>
      <p:sp>
        <p:nvSpPr>
          <p:cNvPr id="4" name="Slide Number Placeholder 3"/>
          <p:cNvSpPr>
            <a:spLocks noGrp="1"/>
          </p:cNvSpPr>
          <p:nvPr>
            <p:ph type="sldNum" sz="quarter" idx="10"/>
          </p:nvPr>
        </p:nvSpPr>
        <p:spPr/>
        <p:txBody>
          <a:bodyPr/>
          <a:lstStyle/>
          <a:p>
            <a:fld id="{518BAF4A-11FF-4CF6-8E09-9A7B2A34DF82}" type="slidenum">
              <a:rPr lang="en-US" smtClean="0"/>
              <a:t>30</a:t>
            </a:fld>
            <a:endParaRPr lang="en-US"/>
          </a:p>
        </p:txBody>
      </p:sp>
    </p:spTree>
    <p:extLst>
      <p:ext uri="{BB962C8B-B14F-4D97-AF65-F5344CB8AC3E}">
        <p14:creationId xmlns:p14="http://schemas.microsoft.com/office/powerpoint/2010/main" val="2090438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Hiểu rõ về:</a:t>
            </a:r>
          </a:p>
          <a:p>
            <a:pPr marL="171450" indent="-171450">
              <a:buFontTx/>
              <a:buChar char="-"/>
            </a:pPr>
            <a:r>
              <a:rPr lang="en-US"/>
              <a:t>Công việc dự toán kiểm thử và những yếu tố</a:t>
            </a:r>
          </a:p>
          <a:p>
            <a:pPr marL="171450" indent="-171450">
              <a:buFontTx/>
              <a:buChar char="-"/>
            </a:pPr>
            <a:r>
              <a:rPr lang="en-US"/>
              <a:t>Nhân tố ảnh hưởng đến dự toán kiểm thử</a:t>
            </a:r>
          </a:p>
          <a:p>
            <a:pPr marL="171450" indent="-171450">
              <a:buFontTx/>
              <a:buChar char="-"/>
            </a:pPr>
            <a:r>
              <a:rPr lang="en-US"/>
              <a:t>Cách thức hay phương pháp kỹ thuật để dự toán kiểm thử</a:t>
            </a:r>
          </a:p>
        </p:txBody>
      </p:sp>
      <p:sp>
        <p:nvSpPr>
          <p:cNvPr id="4" name="Slide Number Placeholder 3"/>
          <p:cNvSpPr>
            <a:spLocks noGrp="1"/>
          </p:cNvSpPr>
          <p:nvPr>
            <p:ph type="sldNum" sz="quarter" idx="10"/>
          </p:nvPr>
        </p:nvSpPr>
        <p:spPr/>
        <p:txBody>
          <a:bodyPr/>
          <a:lstStyle/>
          <a:p>
            <a:fld id="{518BAF4A-11FF-4CF6-8E09-9A7B2A34DF82}" type="slidenum">
              <a:rPr lang="en-US" smtClean="0"/>
              <a:t>3</a:t>
            </a:fld>
            <a:endParaRPr lang="en-US"/>
          </a:p>
        </p:txBody>
      </p:sp>
    </p:spTree>
    <p:extLst>
      <p:ext uri="{BB962C8B-B14F-4D97-AF65-F5344CB8AC3E}">
        <p14:creationId xmlns:p14="http://schemas.microsoft.com/office/powerpoint/2010/main" val="19587891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a:t>Sau khi đã liệt kê được các đầu mục công việc một cách có cấu trúc thì sẽ liệt kê các công việc cụ thể ở mức nhỏ hơn, xin tư vấn và điền công sức, tính theo số giờ làm việc vào từng công việc cụ thể.</a:t>
            </a:r>
          </a:p>
          <a:p>
            <a:pPr marL="171450" indent="-171450">
              <a:buFont typeface="Arial" charset="0"/>
              <a:buChar char="•"/>
            </a:pPr>
            <a:r>
              <a:rPr lang="en-US"/>
              <a:t>Ví dụ: trong dự án này thì phần Project Initation sẽ có các công việc cụ thể sau:</a:t>
            </a:r>
          </a:p>
          <a:p>
            <a:pPr marL="628650" lvl="1" indent="-171450">
              <a:buFont typeface="Arial" charset="0"/>
              <a:buChar char="•"/>
            </a:pPr>
            <a:r>
              <a:rPr lang="en-US" b="1"/>
              <a:t>Chốt phạm vi kiểm thử </a:t>
            </a:r>
            <a:r>
              <a:rPr lang="en-US" b="0"/>
              <a:t>bao gồm</a:t>
            </a:r>
            <a:r>
              <a:rPr lang="en-US"/>
              <a:t>:</a:t>
            </a:r>
            <a:r>
              <a:rPr lang="en-US" baseline="0"/>
              <a:t> 1-liệt kê các yêu cầu trong công văn số #1725; 2-xác định các chức năng trong phần mềm Một cửa Điện tử; 3-xác định được các rủi ro liên quan đến sản phẩm và dự án</a:t>
            </a:r>
          </a:p>
          <a:p>
            <a:pPr marL="628650" lvl="1" indent="-171450">
              <a:buFont typeface="Arial" charset="0"/>
              <a:buChar char="•"/>
            </a:pPr>
            <a:r>
              <a:rPr lang="en-US" b="1" baseline="0"/>
              <a:t>Phân tích yêu cầu </a:t>
            </a:r>
            <a:r>
              <a:rPr lang="en-US" baseline="0"/>
              <a:t>bao gồm: 1-hỗ trợ EFY trong việc hỗ trợ và hoàn thành tài liệu yêu cầu đặc tả; 2-phân tích các yêu cầu</a:t>
            </a:r>
            <a:endParaRPr lang="en-US"/>
          </a:p>
        </p:txBody>
      </p:sp>
      <p:sp>
        <p:nvSpPr>
          <p:cNvPr id="4" name="Slide Number Placeholder 3"/>
          <p:cNvSpPr>
            <a:spLocks noGrp="1"/>
          </p:cNvSpPr>
          <p:nvPr>
            <p:ph type="sldNum" sz="quarter" idx="10"/>
          </p:nvPr>
        </p:nvSpPr>
        <p:spPr/>
        <p:txBody>
          <a:bodyPr/>
          <a:lstStyle/>
          <a:p>
            <a:fld id="{518BAF4A-11FF-4CF6-8E09-9A7B2A34DF82}" type="slidenum">
              <a:rPr lang="en-US" smtClean="0"/>
              <a:t>31</a:t>
            </a:fld>
            <a:endParaRPr lang="en-US"/>
          </a:p>
        </p:txBody>
      </p:sp>
    </p:spTree>
    <p:extLst>
      <p:ext uri="{BB962C8B-B14F-4D97-AF65-F5344CB8AC3E}">
        <p14:creationId xmlns:p14="http://schemas.microsoft.com/office/powerpoint/2010/main" val="17781601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Mỗi công việc cụ thể thì có thể đưa ra các con số dự toán sau:</a:t>
            </a:r>
          </a:p>
          <a:p>
            <a:pPr marL="171450" indent="-171450">
              <a:buFont typeface="Arial" charset="0"/>
              <a:buChar char="•"/>
            </a:pPr>
            <a:r>
              <a:rPr lang="en-US" b="1"/>
              <a:t>Best Case Estimate:</a:t>
            </a:r>
            <a:r>
              <a:rPr lang="en-US"/>
              <a:t> những con số tính bằng số giờ, con số dự toán tốt nhất dựa trên việc người thực hiện công việc đó có kinh nghiệm, biết làm và kết quả lịch sử tốt</a:t>
            </a:r>
          </a:p>
          <a:p>
            <a:pPr marL="171450" indent="-171450">
              <a:buFont typeface="Arial" charset="0"/>
              <a:buChar char="•"/>
            </a:pPr>
            <a:r>
              <a:rPr lang="en-US" b="1"/>
              <a:t>Most Likely Estimate:</a:t>
            </a:r>
            <a:r>
              <a:rPr lang="en-US"/>
              <a:t> tính bằng số giờ, con số dự toán có khả năng nhất, thông thường thì gấp 1.2-1.5 lần best case estimate</a:t>
            </a:r>
          </a:p>
          <a:p>
            <a:pPr marL="171450" indent="-171450">
              <a:buFont typeface="Arial" charset="0"/>
              <a:buChar char="•"/>
            </a:pPr>
            <a:r>
              <a:rPr lang="en-US" b="1"/>
              <a:t>Worst Case Estimate</a:t>
            </a:r>
            <a:r>
              <a:rPr lang="en-US"/>
              <a:t>: tính bằng số giờ, con số dự toán trong tình huống tồi nhất thì gấp 1.5-2 lần của Best case estimate</a:t>
            </a:r>
          </a:p>
          <a:p>
            <a:pPr marL="171450" indent="-171450">
              <a:buFont typeface="Arial" charset="0"/>
              <a:buChar char="•"/>
            </a:pPr>
            <a:r>
              <a:rPr lang="en-US"/>
              <a:t>Expected Case Estimate: tính bằng số giờ, con số dự toán mong muốn, thường sẽ cần điền 3 số vào 3 cột tương ứng </a:t>
            </a:r>
            <a:r>
              <a:rPr lang="en-US" b="1"/>
              <a:t>Best Case Estimate, Most Likely Estimate, Worst Case Estimate </a:t>
            </a:r>
            <a:r>
              <a:rPr lang="en-US" b="0"/>
              <a:t>và giá trị trong cột Expected Case Estimate sẽ được tự tính theo công thức như trên</a:t>
            </a:r>
          </a:p>
          <a:p>
            <a:pPr marL="171450" indent="-171450">
              <a:buFont typeface="Arial" charset="0"/>
              <a:buChar char="•"/>
            </a:pPr>
            <a:r>
              <a:rPr lang="en-US" b="0"/>
              <a:t>Xem biểu mẫu ở phần Resource</a:t>
            </a:r>
          </a:p>
        </p:txBody>
      </p:sp>
      <p:sp>
        <p:nvSpPr>
          <p:cNvPr id="4" name="Slide Number Placeholder 3"/>
          <p:cNvSpPr>
            <a:spLocks noGrp="1"/>
          </p:cNvSpPr>
          <p:nvPr>
            <p:ph type="sldNum" sz="quarter" idx="10"/>
          </p:nvPr>
        </p:nvSpPr>
        <p:spPr/>
        <p:txBody>
          <a:bodyPr/>
          <a:lstStyle/>
          <a:p>
            <a:fld id="{518BAF4A-11FF-4CF6-8E09-9A7B2A34DF82}" type="slidenum">
              <a:rPr lang="en-US" smtClean="0"/>
              <a:t>32</a:t>
            </a:fld>
            <a:endParaRPr lang="en-US"/>
          </a:p>
        </p:txBody>
      </p:sp>
    </p:spTree>
    <p:extLst>
      <p:ext uri="{BB962C8B-B14F-4D97-AF65-F5344CB8AC3E}">
        <p14:creationId xmlns:p14="http://schemas.microsoft.com/office/powerpoint/2010/main" val="1126163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Giới thiệu dự toán kiểm thử</a:t>
            </a:r>
          </a:p>
          <a:p>
            <a:pPr marL="228600" indent="-228600">
              <a:buAutoNum type="arabicPeriod"/>
            </a:pPr>
            <a:r>
              <a:rPr lang="en-US"/>
              <a:t>Nhân tố ảnh hưởng </a:t>
            </a:r>
          </a:p>
          <a:p>
            <a:pPr marL="228600" indent="-228600">
              <a:buAutoNum type="arabicPeriod"/>
            </a:pPr>
            <a:r>
              <a:rPr lang="en-US"/>
              <a:t>Các kỹ thuật để dự án</a:t>
            </a:r>
          </a:p>
          <a:p>
            <a:pPr marL="228600" indent="-228600">
              <a:buAutoNum type="arabicPeriod"/>
            </a:pPr>
            <a:r>
              <a:rPr lang="en-US"/>
              <a:t>Ví dụ</a:t>
            </a:r>
          </a:p>
          <a:p>
            <a:pPr marL="228600" indent="-228600">
              <a:buAutoNum type="arabicPeriod"/>
            </a:pPr>
            <a:endParaRPr lang="en-US"/>
          </a:p>
        </p:txBody>
      </p:sp>
      <p:sp>
        <p:nvSpPr>
          <p:cNvPr id="4" name="Slide Number Placeholder 3"/>
          <p:cNvSpPr>
            <a:spLocks noGrp="1"/>
          </p:cNvSpPr>
          <p:nvPr>
            <p:ph type="sldNum" sz="quarter" idx="10"/>
          </p:nvPr>
        </p:nvSpPr>
        <p:spPr/>
        <p:txBody>
          <a:bodyPr/>
          <a:lstStyle/>
          <a:p>
            <a:fld id="{518BAF4A-11FF-4CF6-8E09-9A7B2A34DF82}" type="slidenum">
              <a:rPr lang="en-US" smtClean="0"/>
              <a:t>4</a:t>
            </a:fld>
            <a:endParaRPr lang="en-US"/>
          </a:p>
        </p:txBody>
      </p:sp>
    </p:spTree>
    <p:extLst>
      <p:ext uri="{BB962C8B-B14F-4D97-AF65-F5344CB8AC3E}">
        <p14:creationId xmlns:p14="http://schemas.microsoft.com/office/powerpoint/2010/main" val="1020320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Khi khách hàng muốn thuê bạn làm việc gì đó, bao giờ họ cũng yêu cầu dự toán, tính toán thử xem công việc đó đc thực hiện như thế nào:</a:t>
            </a:r>
          </a:p>
          <a:p>
            <a:pPr marL="171450" indent="-171450">
              <a:buFontTx/>
              <a:buChar char="-"/>
            </a:pPr>
            <a:r>
              <a:rPr lang="en-US"/>
              <a:t>mất bao nhiêu công sức và thời gian bao lâu</a:t>
            </a:r>
          </a:p>
          <a:p>
            <a:pPr marL="171450" indent="-171450">
              <a:buFontTx/>
              <a:buChar char="-"/>
            </a:pPr>
            <a:r>
              <a:rPr lang="en-US"/>
              <a:t>dự toán chính là việc trả lời đc câu hỏi về công sức và thời gian cần có để thực hiện công việc đc yêu cầu</a:t>
            </a:r>
          </a:p>
        </p:txBody>
      </p:sp>
      <p:sp>
        <p:nvSpPr>
          <p:cNvPr id="4" name="Slide Number Placeholder 3"/>
          <p:cNvSpPr>
            <a:spLocks noGrp="1"/>
          </p:cNvSpPr>
          <p:nvPr>
            <p:ph type="sldNum" sz="quarter" idx="10"/>
          </p:nvPr>
        </p:nvSpPr>
        <p:spPr/>
        <p:txBody>
          <a:bodyPr/>
          <a:lstStyle/>
          <a:p>
            <a:fld id="{518BAF4A-11FF-4CF6-8E09-9A7B2A34DF82}" type="slidenum">
              <a:rPr lang="en-US" smtClean="0"/>
              <a:t>5</a:t>
            </a:fld>
            <a:endParaRPr lang="en-US"/>
          </a:p>
        </p:txBody>
      </p:sp>
    </p:spTree>
    <p:extLst>
      <p:ext uri="{BB962C8B-B14F-4D97-AF65-F5344CB8AC3E}">
        <p14:creationId xmlns:p14="http://schemas.microsoft.com/office/powerpoint/2010/main" val="1754889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như vậy có thể hiểu </a:t>
            </a:r>
            <a:r>
              <a:rPr lang="en-US" b="1"/>
              <a:t>dự toán kiểm thử </a:t>
            </a:r>
            <a:r>
              <a:rPr lang="en-US"/>
              <a:t>là quá trình dự toán, tính toán chi phí kiểm thử, công sức dành cho kiểm thử cũng như thời gian cần có để kiểm thử cho 1 dự án phần mềm</a:t>
            </a:r>
          </a:p>
          <a:p>
            <a:endParaRPr lang="en-US"/>
          </a:p>
        </p:txBody>
      </p:sp>
      <p:sp>
        <p:nvSpPr>
          <p:cNvPr id="4" name="Slide Number Placeholder 3"/>
          <p:cNvSpPr>
            <a:spLocks noGrp="1"/>
          </p:cNvSpPr>
          <p:nvPr>
            <p:ph type="sldNum" sz="quarter" idx="10"/>
          </p:nvPr>
        </p:nvSpPr>
        <p:spPr/>
        <p:txBody>
          <a:bodyPr/>
          <a:lstStyle/>
          <a:p>
            <a:fld id="{518BAF4A-11FF-4CF6-8E09-9A7B2A34DF82}" type="slidenum">
              <a:rPr lang="en-US" smtClean="0"/>
              <a:t>6</a:t>
            </a:fld>
            <a:endParaRPr lang="en-US"/>
          </a:p>
        </p:txBody>
      </p:sp>
    </p:spTree>
    <p:extLst>
      <p:ext uri="{BB962C8B-B14F-4D97-AF65-F5344CB8AC3E}">
        <p14:creationId xmlns:p14="http://schemas.microsoft.com/office/powerpoint/2010/main" val="2112836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a:t>Để có thể dự toán kiểm thử chính xác nhất có thể thì người làm dự toán phải:</a:t>
            </a:r>
          </a:p>
          <a:p>
            <a:pPr marL="628650" lvl="1" indent="-171450">
              <a:buFontTx/>
              <a:buChar char="-"/>
            </a:pPr>
            <a:r>
              <a:rPr lang="en-US"/>
              <a:t>có kỹ năng dự toán, đây là 1 kỹ năng quan trọng của người làm quản lý, trưởng nhóm kiểm thử hay cả đối với 1 chuyên gia kiểm thử. </a:t>
            </a:r>
          </a:p>
          <a:p>
            <a:pPr marL="628650" lvl="1" indent="-171450">
              <a:buFontTx/>
              <a:buChar char="-"/>
            </a:pPr>
            <a:r>
              <a:rPr lang="en-US"/>
              <a:t>có kỹ năng dự toán là có tthể dự toán công sức cần có cho việc thực hiện các hoạt động kiểm thử cho dự án phần mềm</a:t>
            </a:r>
          </a:p>
          <a:p>
            <a:pPr marL="171450" lvl="0" indent="-171450">
              <a:buFont typeface="Arial" charset="0"/>
              <a:buChar char="•"/>
            </a:pPr>
            <a:r>
              <a:rPr lang="en-US"/>
              <a:t>Ngoài ra để làm tốt công việc dự toán thì người dự toán cần đặt câu hỏi cho bản thân như:</a:t>
            </a:r>
          </a:p>
          <a:p>
            <a:pPr marL="628650" lvl="1" indent="-171450">
              <a:buFont typeface="Arial" charset="0"/>
              <a:buChar char="•"/>
            </a:pPr>
            <a:r>
              <a:rPr lang="en-US"/>
              <a:t>Những công việc nào cần thực hiện</a:t>
            </a:r>
          </a:p>
          <a:p>
            <a:pPr marL="628650" lvl="1" indent="-171450">
              <a:buFont typeface="Arial" charset="0"/>
              <a:buChar char="•"/>
            </a:pPr>
            <a:r>
              <a:rPr lang="en-US"/>
              <a:t>Để thực hiện những công việc đó thì bỏ ra công sức như thế nào</a:t>
            </a:r>
          </a:p>
        </p:txBody>
      </p:sp>
      <p:sp>
        <p:nvSpPr>
          <p:cNvPr id="4" name="Slide Number Placeholder 3"/>
          <p:cNvSpPr>
            <a:spLocks noGrp="1"/>
          </p:cNvSpPr>
          <p:nvPr>
            <p:ph type="sldNum" sz="quarter" idx="10"/>
          </p:nvPr>
        </p:nvSpPr>
        <p:spPr/>
        <p:txBody>
          <a:bodyPr/>
          <a:lstStyle/>
          <a:p>
            <a:fld id="{518BAF4A-11FF-4CF6-8E09-9A7B2A34DF82}" type="slidenum">
              <a:rPr lang="en-US" smtClean="0"/>
              <a:t>7</a:t>
            </a:fld>
            <a:endParaRPr lang="en-US"/>
          </a:p>
        </p:txBody>
      </p:sp>
    </p:spTree>
    <p:extLst>
      <p:ext uri="{BB962C8B-B14F-4D97-AF65-F5344CB8AC3E}">
        <p14:creationId xmlns:p14="http://schemas.microsoft.com/office/powerpoint/2010/main" val="1800515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Những nhân tố nào ảnh hưởng tới dự toán kiểm thử?</a:t>
            </a:r>
          </a:p>
        </p:txBody>
      </p:sp>
      <p:sp>
        <p:nvSpPr>
          <p:cNvPr id="4" name="Slide Number Placeholder 3"/>
          <p:cNvSpPr>
            <a:spLocks noGrp="1"/>
          </p:cNvSpPr>
          <p:nvPr>
            <p:ph type="sldNum" sz="quarter" idx="10"/>
          </p:nvPr>
        </p:nvSpPr>
        <p:spPr/>
        <p:txBody>
          <a:bodyPr/>
          <a:lstStyle/>
          <a:p>
            <a:fld id="{518BAF4A-11FF-4CF6-8E09-9A7B2A34DF82}" type="slidenum">
              <a:rPr lang="en-US" smtClean="0"/>
              <a:t>8</a:t>
            </a:fld>
            <a:endParaRPr lang="en-US"/>
          </a:p>
        </p:txBody>
      </p:sp>
    </p:spTree>
    <p:extLst>
      <p:ext uri="{BB962C8B-B14F-4D97-AF65-F5344CB8AC3E}">
        <p14:creationId xmlns:p14="http://schemas.microsoft.com/office/powerpoint/2010/main" val="503555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Các nhân tố sản phẩm như:</a:t>
            </a:r>
          </a:p>
          <a:p>
            <a:pPr marL="171450" indent="-171450">
              <a:buFont typeface="Arial" charset="0"/>
              <a:buChar char="•"/>
            </a:pPr>
            <a:r>
              <a:rPr lang="en-US"/>
              <a:t>các sản phẩm đầu vào, các tài liệu đầu vào có thể thực hiện công việc kiểm thử có đầy đủ không?</a:t>
            </a:r>
          </a:p>
          <a:p>
            <a:pPr marL="171450" indent="-171450">
              <a:buFont typeface="Arial" charset="0"/>
              <a:buChar char="•"/>
            </a:pPr>
            <a:r>
              <a:rPr lang="en-US"/>
              <a:t>độ lớn của sản phẩm cần kiểm thử</a:t>
            </a:r>
          </a:p>
          <a:p>
            <a:pPr marL="171450" indent="-171450">
              <a:buFont typeface="Arial" charset="0"/>
              <a:buChar char="•"/>
            </a:pPr>
            <a:r>
              <a:rPr lang="en-US"/>
              <a:t>độ phức tạp của sản phẩm cần kiểm thử</a:t>
            </a:r>
          </a:p>
        </p:txBody>
      </p:sp>
      <p:sp>
        <p:nvSpPr>
          <p:cNvPr id="4" name="Slide Number Placeholder 3"/>
          <p:cNvSpPr>
            <a:spLocks noGrp="1"/>
          </p:cNvSpPr>
          <p:nvPr>
            <p:ph type="sldNum" sz="quarter" idx="10"/>
          </p:nvPr>
        </p:nvSpPr>
        <p:spPr/>
        <p:txBody>
          <a:bodyPr/>
          <a:lstStyle/>
          <a:p>
            <a:fld id="{518BAF4A-11FF-4CF6-8E09-9A7B2A34DF82}" type="slidenum">
              <a:rPr lang="en-US" smtClean="0"/>
              <a:t>9</a:t>
            </a:fld>
            <a:endParaRPr lang="en-US"/>
          </a:p>
        </p:txBody>
      </p:sp>
    </p:spTree>
    <p:extLst>
      <p:ext uri="{BB962C8B-B14F-4D97-AF65-F5344CB8AC3E}">
        <p14:creationId xmlns:p14="http://schemas.microsoft.com/office/powerpoint/2010/main" val="572424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r>
              <a:rPr lang="en-GB"/>
              <a:t>20. Test Estimation</a:t>
            </a:r>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20. Test Estimation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20. Test Estimation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19912"/>
          </a:xfrm>
        </p:spPr>
        <p:txBody>
          <a:bodyPr/>
          <a:lstStyle/>
          <a:p>
            <a:r>
              <a:rPr kumimoji="0" lang="en-US"/>
              <a:t>Click to edit Master title style</a:t>
            </a:r>
          </a:p>
        </p:txBody>
      </p:sp>
      <p:sp>
        <p:nvSpPr>
          <p:cNvPr id="3" name="Content Placeholder 2"/>
          <p:cNvSpPr>
            <a:spLocks noGrp="1"/>
          </p:cNvSpPr>
          <p:nvPr>
            <p:ph idx="1"/>
          </p:nvPr>
        </p:nvSpPr>
        <p:spPr>
          <a:xfrm>
            <a:off x="457200" y="1447800"/>
            <a:ext cx="8229600" cy="4876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20. Test Estimation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20. Test Estimation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20. Test Estimation</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GB"/>
              <a:t>20. Test Estimation</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GB"/>
              <a:t>20. Test Estimation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GB"/>
              <a:t>20. Test Estimation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20. Test Estimation</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20. Test Estimation</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GB"/>
              <a:t>20. Test Estimation</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8" Type="http://schemas.openxmlformats.org/officeDocument/2006/relationships/image" Target="../media/image27.png"/><Relationship Id="rId9"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9.png"/><Relationship Id="rId6" Type="http://schemas.openxmlformats.org/officeDocument/2006/relationships/image" Target="../media/image40.png"/><Relationship Id="rId7" Type="http://schemas.openxmlformats.org/officeDocument/2006/relationships/image" Target="../media/image41.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42.png"/><Relationship Id="rId5" Type="http://schemas.openxmlformats.org/officeDocument/2006/relationships/image" Target="../media/image43.png"/><Relationship Id="rId6" Type="http://schemas.openxmlformats.org/officeDocument/2006/relationships/image" Target="../media/image44.png"/><Relationship Id="rId7" Type="http://schemas.openxmlformats.org/officeDocument/2006/relationships/image" Target="../media/image45.png"/><Relationship Id="rId8" Type="http://schemas.openxmlformats.org/officeDocument/2006/relationships/image" Target="../media/image46.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7.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9.png"/></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4" Type="http://schemas.openxmlformats.org/officeDocument/2006/relationships/image" Target="../media/image51.png"/><Relationship Id="rId5" Type="http://schemas.openxmlformats.org/officeDocument/2006/relationships/image" Target="../media/image52.png"/><Relationship Id="rId6" Type="http://schemas.openxmlformats.org/officeDocument/2006/relationships/image" Target="../media/image53.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4" Type="http://schemas.openxmlformats.org/officeDocument/2006/relationships/image" Target="../media/image56.png"/><Relationship Id="rId1" Type="http://schemas.openxmlformats.org/officeDocument/2006/relationships/slideLayout" Target="../slideLayouts/slideLayout2.xml"/><Relationship Id="rId2" Type="http://schemas.openxmlformats.org/officeDocument/2006/relationships/image" Target="../media/image5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7086600" cy="1752600"/>
          </a:xfrm>
        </p:spPr>
        <p:txBody>
          <a:bodyPr/>
          <a:lstStyle/>
          <a:p>
            <a:pPr algn="l"/>
            <a:r>
              <a:rPr lang="en-US"/>
              <a:t>ThS. Trần Thị Thanh Nga</a:t>
            </a:r>
          </a:p>
          <a:p>
            <a:pPr algn="l"/>
            <a:r>
              <a:rPr lang="en-US"/>
              <a:t>Khoa CNTT, Trường ĐH Nông Lâm TPHCM</a:t>
            </a:r>
          </a:p>
          <a:p>
            <a:pPr algn="l"/>
            <a:r>
              <a:rPr lang="en-US"/>
              <a:t>Email: ngattt@hcmuaf.edu.vn</a:t>
            </a:r>
          </a:p>
        </p:txBody>
      </p:sp>
      <p:sp>
        <p:nvSpPr>
          <p:cNvPr id="4" name="Title 1"/>
          <p:cNvSpPr txBox="1">
            <a:spLocks/>
          </p:cNvSpPr>
          <p:nvPr/>
        </p:nvSpPr>
        <p:spPr>
          <a:xfrm>
            <a:off x="149352" y="2133600"/>
            <a:ext cx="8689848" cy="11430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z="6000" dirty="0"/>
              <a:t>Test Estimation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
        <p:nvSpPr>
          <p:cNvPr id="5" name="Footer Placeholder 4"/>
          <p:cNvSpPr>
            <a:spLocks noGrp="1"/>
          </p:cNvSpPr>
          <p:nvPr>
            <p:ph type="ftr" sz="quarter" idx="11"/>
          </p:nvPr>
        </p:nvSpPr>
        <p:spPr/>
        <p:txBody>
          <a:bodyPr/>
          <a:lstStyle/>
          <a:p>
            <a:r>
              <a:rPr lang="en-GB"/>
              <a:t>20. Test Estimation</a:t>
            </a:r>
            <a:endParaRPr lang="en-US"/>
          </a:p>
        </p:txBody>
      </p:sp>
    </p:spTree>
    <p:extLst>
      <p:ext uri="{BB962C8B-B14F-4D97-AF65-F5344CB8AC3E}">
        <p14:creationId xmlns:p14="http://schemas.microsoft.com/office/powerpoint/2010/main" val="37895065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66F26A-96E3-43D7-9B10-4EA73196E3EA}"/>
              </a:ext>
            </a:extLst>
          </p:cNvPr>
          <p:cNvSpPr>
            <a:spLocks noGrp="1"/>
          </p:cNvSpPr>
          <p:nvPr>
            <p:ph type="title"/>
          </p:nvPr>
        </p:nvSpPr>
        <p:spPr/>
        <p:txBody>
          <a:bodyPr/>
          <a:lstStyle/>
          <a:p>
            <a:r>
              <a:rPr lang="en-US" dirty="0"/>
              <a:t>Test Estimation - Factors</a:t>
            </a:r>
          </a:p>
        </p:txBody>
      </p:sp>
      <p:sp>
        <p:nvSpPr>
          <p:cNvPr id="3" name="Content Placeholder 2">
            <a:extLst>
              <a:ext uri="{FF2B5EF4-FFF2-40B4-BE49-F238E27FC236}">
                <a16:creationId xmlns="" xmlns:a16="http://schemas.microsoft.com/office/drawing/2014/main" id="{266AA31B-74FF-4CBC-9439-D7CEF8BFF1F1}"/>
              </a:ext>
            </a:extLst>
          </p:cNvPr>
          <p:cNvSpPr>
            <a:spLocks noGrp="1"/>
          </p:cNvSpPr>
          <p:nvPr>
            <p:ph idx="1"/>
          </p:nvPr>
        </p:nvSpPr>
        <p:spPr/>
        <p:txBody>
          <a:bodyPr/>
          <a:lstStyle/>
          <a:p>
            <a:endParaRPr lang="en-US"/>
          </a:p>
        </p:txBody>
      </p:sp>
      <p:sp>
        <p:nvSpPr>
          <p:cNvPr id="4" name="Footer Placeholder 3">
            <a:extLst>
              <a:ext uri="{FF2B5EF4-FFF2-40B4-BE49-F238E27FC236}">
                <a16:creationId xmlns="" xmlns:a16="http://schemas.microsoft.com/office/drawing/2014/main" id="{7BFF948E-9CBB-4696-8D50-B862C60CFBD5}"/>
              </a:ext>
            </a:extLst>
          </p:cNvPr>
          <p:cNvSpPr>
            <a:spLocks noGrp="1"/>
          </p:cNvSpPr>
          <p:nvPr>
            <p:ph type="ftr" sz="quarter" idx="11"/>
          </p:nvPr>
        </p:nvSpPr>
        <p:spPr/>
        <p:txBody>
          <a:bodyPr/>
          <a:lstStyle/>
          <a:p>
            <a:r>
              <a:rPr lang="en-GB"/>
              <a:t>20. Test Estimation</a:t>
            </a:r>
            <a:endParaRPr lang="en-US"/>
          </a:p>
        </p:txBody>
      </p:sp>
      <p:sp>
        <p:nvSpPr>
          <p:cNvPr id="5" name="Slide Number Placeholder 4">
            <a:extLst>
              <a:ext uri="{FF2B5EF4-FFF2-40B4-BE49-F238E27FC236}">
                <a16:creationId xmlns="" xmlns:a16="http://schemas.microsoft.com/office/drawing/2014/main" id="{E84B85DC-DA8F-44E8-8872-BF9E7284431C}"/>
              </a:ext>
            </a:extLst>
          </p:cNvPr>
          <p:cNvSpPr>
            <a:spLocks noGrp="1"/>
          </p:cNvSpPr>
          <p:nvPr>
            <p:ph type="sldNum" sz="quarter" idx="12"/>
          </p:nvPr>
        </p:nvSpPr>
        <p:spPr/>
        <p:txBody>
          <a:bodyPr/>
          <a:lstStyle/>
          <a:p>
            <a:fld id="{B6F15528-21DE-4FAA-801E-634DDDAF4B2B}" type="slidenum">
              <a:rPr lang="en-US" smtClean="0"/>
              <a:pPr/>
              <a:t>10</a:t>
            </a:fld>
            <a:endParaRPr lang="en-US"/>
          </a:p>
        </p:txBody>
      </p:sp>
      <p:pic>
        <p:nvPicPr>
          <p:cNvPr id="8" name="Picture 7">
            <a:extLst>
              <a:ext uri="{FF2B5EF4-FFF2-40B4-BE49-F238E27FC236}">
                <a16:creationId xmlns="" xmlns:a16="http://schemas.microsoft.com/office/drawing/2014/main" id="{431FBFF9-D44A-4F14-917C-B981A0BC1D8D}"/>
              </a:ext>
            </a:extLst>
          </p:cNvPr>
          <p:cNvPicPr>
            <a:picLocks noChangeAspect="1"/>
          </p:cNvPicPr>
          <p:nvPr/>
        </p:nvPicPr>
        <p:blipFill>
          <a:blip r:embed="rId3"/>
          <a:stretch>
            <a:fillRect/>
          </a:stretch>
        </p:blipFill>
        <p:spPr>
          <a:xfrm>
            <a:off x="429657" y="1357960"/>
            <a:ext cx="8257143" cy="5180952"/>
          </a:xfrm>
          <a:prstGeom prst="rect">
            <a:avLst/>
          </a:prstGeom>
        </p:spPr>
      </p:pic>
      <p:sp>
        <p:nvSpPr>
          <p:cNvPr id="9" name="TextBox 8">
            <a:extLst>
              <a:ext uri="{FF2B5EF4-FFF2-40B4-BE49-F238E27FC236}">
                <a16:creationId xmlns="" xmlns:a16="http://schemas.microsoft.com/office/drawing/2014/main" id="{FD5B6A09-CFED-4DFE-8F31-5AC672D19D3B}"/>
              </a:ext>
            </a:extLst>
          </p:cNvPr>
          <p:cNvSpPr txBox="1"/>
          <p:nvPr/>
        </p:nvSpPr>
        <p:spPr>
          <a:xfrm>
            <a:off x="1029478" y="1572707"/>
            <a:ext cx="7010400" cy="2334293"/>
          </a:xfrm>
          <a:prstGeom prst="rect">
            <a:avLst/>
          </a:prstGeom>
          <a:solidFill>
            <a:schemeClr val="bg1">
              <a:lumMod val="85000"/>
            </a:schemeClr>
          </a:solidFill>
        </p:spPr>
        <p:txBody>
          <a:bodyPr wrap="square" rtlCol="0">
            <a:spAutoFit/>
          </a:bodyPr>
          <a:lstStyle/>
          <a:p>
            <a:pPr algn="ctr">
              <a:lnSpc>
                <a:spcPct val="150000"/>
              </a:lnSpc>
            </a:pPr>
            <a:r>
              <a:rPr lang="en-US" sz="2400" b="1" dirty="0"/>
              <a:t>PROCESS FACTORS</a:t>
            </a:r>
          </a:p>
          <a:p>
            <a:pPr marL="285750" indent="-285750">
              <a:lnSpc>
                <a:spcPct val="150000"/>
              </a:lnSpc>
              <a:buFont typeface="Wingdings" panose="05000000000000000000" pitchFamily="2" charset="2"/>
              <a:buChar char="ü"/>
            </a:pPr>
            <a:r>
              <a:rPr lang="en-US" sz="2600" dirty="0"/>
              <a:t>The </a:t>
            </a:r>
            <a:r>
              <a:rPr lang="en-US" sz="2600" b="1" dirty="0"/>
              <a:t>availability</a:t>
            </a:r>
            <a:r>
              <a:rPr lang="en-US" sz="2600" dirty="0"/>
              <a:t> of test</a:t>
            </a:r>
            <a:r>
              <a:rPr lang="en-US" sz="2600" b="1" dirty="0"/>
              <a:t> tools</a:t>
            </a:r>
          </a:p>
          <a:p>
            <a:pPr marL="285750" indent="-285750">
              <a:lnSpc>
                <a:spcPct val="150000"/>
              </a:lnSpc>
              <a:buFont typeface="Wingdings" panose="05000000000000000000" pitchFamily="2" charset="2"/>
              <a:buChar char="ü"/>
            </a:pPr>
            <a:r>
              <a:rPr lang="en-US" sz="2600" dirty="0"/>
              <a:t>The </a:t>
            </a:r>
            <a:r>
              <a:rPr lang="en-US" sz="2600" b="1" dirty="0"/>
              <a:t>development models</a:t>
            </a:r>
            <a:r>
              <a:rPr lang="en-US" sz="2600" dirty="0"/>
              <a:t>, the project life cycle</a:t>
            </a:r>
          </a:p>
          <a:p>
            <a:pPr>
              <a:lnSpc>
                <a:spcPct val="150000"/>
              </a:lnSpc>
            </a:pPr>
            <a:endParaRPr lang="en-US" sz="2400" b="1" dirty="0"/>
          </a:p>
        </p:txBody>
      </p:sp>
    </p:spTree>
    <p:extLst>
      <p:ext uri="{BB962C8B-B14F-4D97-AF65-F5344CB8AC3E}">
        <p14:creationId xmlns:p14="http://schemas.microsoft.com/office/powerpoint/2010/main" val="19683734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F97C4A-FA14-42B0-86ED-95461FEEBD0D}"/>
              </a:ext>
            </a:extLst>
          </p:cNvPr>
          <p:cNvSpPr>
            <a:spLocks noGrp="1"/>
          </p:cNvSpPr>
          <p:nvPr>
            <p:ph type="title"/>
          </p:nvPr>
        </p:nvSpPr>
        <p:spPr/>
        <p:txBody>
          <a:bodyPr/>
          <a:lstStyle/>
          <a:p>
            <a:r>
              <a:rPr lang="en-US" dirty="0"/>
              <a:t>Test Estimation - Factors</a:t>
            </a:r>
          </a:p>
        </p:txBody>
      </p:sp>
      <p:sp>
        <p:nvSpPr>
          <p:cNvPr id="4" name="Footer Placeholder 3">
            <a:extLst>
              <a:ext uri="{FF2B5EF4-FFF2-40B4-BE49-F238E27FC236}">
                <a16:creationId xmlns="" xmlns:a16="http://schemas.microsoft.com/office/drawing/2014/main" id="{A3B07893-F9F8-4150-8DA2-A770A105E6E8}"/>
              </a:ext>
            </a:extLst>
          </p:cNvPr>
          <p:cNvSpPr>
            <a:spLocks noGrp="1"/>
          </p:cNvSpPr>
          <p:nvPr>
            <p:ph type="ftr" sz="quarter" idx="11"/>
          </p:nvPr>
        </p:nvSpPr>
        <p:spPr/>
        <p:txBody>
          <a:bodyPr/>
          <a:lstStyle/>
          <a:p>
            <a:r>
              <a:rPr lang="en-GB"/>
              <a:t>20. Test Estimation</a:t>
            </a:r>
            <a:endParaRPr lang="en-US"/>
          </a:p>
        </p:txBody>
      </p:sp>
      <p:sp>
        <p:nvSpPr>
          <p:cNvPr id="5" name="Slide Number Placeholder 4">
            <a:extLst>
              <a:ext uri="{FF2B5EF4-FFF2-40B4-BE49-F238E27FC236}">
                <a16:creationId xmlns="" xmlns:a16="http://schemas.microsoft.com/office/drawing/2014/main" id="{A4D6AB4B-94A6-4D90-903C-D3B2F4B29733}"/>
              </a:ext>
            </a:extLst>
          </p:cNvPr>
          <p:cNvSpPr>
            <a:spLocks noGrp="1"/>
          </p:cNvSpPr>
          <p:nvPr>
            <p:ph type="sldNum" sz="quarter" idx="12"/>
          </p:nvPr>
        </p:nvSpPr>
        <p:spPr/>
        <p:txBody>
          <a:bodyPr/>
          <a:lstStyle/>
          <a:p>
            <a:fld id="{B6F15528-21DE-4FAA-801E-634DDDAF4B2B}" type="slidenum">
              <a:rPr lang="en-US" smtClean="0"/>
              <a:pPr/>
              <a:t>11</a:t>
            </a:fld>
            <a:endParaRPr lang="en-US"/>
          </a:p>
        </p:txBody>
      </p:sp>
      <p:pic>
        <p:nvPicPr>
          <p:cNvPr id="6" name="Picture 5">
            <a:extLst>
              <a:ext uri="{FF2B5EF4-FFF2-40B4-BE49-F238E27FC236}">
                <a16:creationId xmlns="" xmlns:a16="http://schemas.microsoft.com/office/drawing/2014/main" id="{63B251A7-22CA-4D49-80DF-A2402200931D}"/>
              </a:ext>
            </a:extLst>
          </p:cNvPr>
          <p:cNvPicPr>
            <a:picLocks noChangeAspect="1"/>
          </p:cNvPicPr>
          <p:nvPr/>
        </p:nvPicPr>
        <p:blipFill>
          <a:blip r:embed="rId3"/>
          <a:stretch>
            <a:fillRect/>
          </a:stretch>
        </p:blipFill>
        <p:spPr>
          <a:xfrm>
            <a:off x="853064" y="2667000"/>
            <a:ext cx="2956936" cy="1941603"/>
          </a:xfrm>
          <a:prstGeom prst="rect">
            <a:avLst/>
          </a:prstGeom>
        </p:spPr>
      </p:pic>
      <p:pic>
        <p:nvPicPr>
          <p:cNvPr id="7" name="Picture 6">
            <a:extLst>
              <a:ext uri="{FF2B5EF4-FFF2-40B4-BE49-F238E27FC236}">
                <a16:creationId xmlns="" xmlns:a16="http://schemas.microsoft.com/office/drawing/2014/main" id="{64240A30-CC57-4AF2-9872-B9E821357FA0}"/>
              </a:ext>
            </a:extLst>
          </p:cNvPr>
          <p:cNvPicPr>
            <a:picLocks noChangeAspect="1"/>
          </p:cNvPicPr>
          <p:nvPr/>
        </p:nvPicPr>
        <p:blipFill>
          <a:blip r:embed="rId4"/>
          <a:stretch>
            <a:fillRect/>
          </a:stretch>
        </p:blipFill>
        <p:spPr>
          <a:xfrm>
            <a:off x="6100898" y="2250477"/>
            <a:ext cx="1366702" cy="2397723"/>
          </a:xfrm>
          <a:prstGeom prst="rect">
            <a:avLst/>
          </a:prstGeom>
        </p:spPr>
      </p:pic>
      <p:sp>
        <p:nvSpPr>
          <p:cNvPr id="8" name="TextBox 7">
            <a:extLst>
              <a:ext uri="{FF2B5EF4-FFF2-40B4-BE49-F238E27FC236}">
                <a16:creationId xmlns="" xmlns:a16="http://schemas.microsoft.com/office/drawing/2014/main" id="{B735F2D1-B03B-4C35-9962-1B6E4D2DF7E0}"/>
              </a:ext>
            </a:extLst>
          </p:cNvPr>
          <p:cNvSpPr txBox="1"/>
          <p:nvPr/>
        </p:nvSpPr>
        <p:spPr>
          <a:xfrm>
            <a:off x="762000" y="4648200"/>
            <a:ext cx="3352800" cy="523220"/>
          </a:xfrm>
          <a:prstGeom prst="rect">
            <a:avLst/>
          </a:prstGeom>
          <a:noFill/>
        </p:spPr>
        <p:txBody>
          <a:bodyPr wrap="square" rtlCol="0">
            <a:spAutoFit/>
          </a:bodyPr>
          <a:lstStyle/>
          <a:p>
            <a:r>
              <a:rPr lang="en-US" sz="2800" b="1" dirty="0"/>
              <a:t>TIME PRESSURE</a:t>
            </a:r>
          </a:p>
        </p:txBody>
      </p:sp>
      <p:sp>
        <p:nvSpPr>
          <p:cNvPr id="9" name="TextBox 8">
            <a:extLst>
              <a:ext uri="{FF2B5EF4-FFF2-40B4-BE49-F238E27FC236}">
                <a16:creationId xmlns="" xmlns:a16="http://schemas.microsoft.com/office/drawing/2014/main" id="{4F84458D-FFD3-4D08-8E28-3D97E8FED539}"/>
              </a:ext>
            </a:extLst>
          </p:cNvPr>
          <p:cNvSpPr txBox="1"/>
          <p:nvPr/>
        </p:nvSpPr>
        <p:spPr>
          <a:xfrm>
            <a:off x="4953000" y="4648200"/>
            <a:ext cx="3886200" cy="954107"/>
          </a:xfrm>
          <a:prstGeom prst="rect">
            <a:avLst/>
          </a:prstGeom>
          <a:noFill/>
        </p:spPr>
        <p:txBody>
          <a:bodyPr wrap="square" rtlCol="0">
            <a:spAutoFit/>
          </a:bodyPr>
          <a:lstStyle/>
          <a:p>
            <a:r>
              <a:rPr lang="en-US" sz="2800" b="1" dirty="0"/>
              <a:t>HUMAN RESOURCES</a:t>
            </a:r>
          </a:p>
          <a:p>
            <a:r>
              <a:rPr lang="en-US" sz="2800" dirty="0"/>
              <a:t>(ability &amp; test types)</a:t>
            </a:r>
          </a:p>
        </p:txBody>
      </p:sp>
    </p:spTree>
    <p:extLst>
      <p:ext uri="{BB962C8B-B14F-4D97-AF65-F5344CB8AC3E}">
        <p14:creationId xmlns:p14="http://schemas.microsoft.com/office/powerpoint/2010/main" val="1139166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F97C4A-FA14-42B0-86ED-95461FEEBD0D}"/>
              </a:ext>
            </a:extLst>
          </p:cNvPr>
          <p:cNvSpPr>
            <a:spLocks noGrp="1"/>
          </p:cNvSpPr>
          <p:nvPr>
            <p:ph type="title"/>
          </p:nvPr>
        </p:nvSpPr>
        <p:spPr/>
        <p:txBody>
          <a:bodyPr/>
          <a:lstStyle/>
          <a:p>
            <a:r>
              <a:rPr lang="en-US" dirty="0"/>
              <a:t>Test Estimation - Factors</a:t>
            </a:r>
          </a:p>
        </p:txBody>
      </p:sp>
      <p:sp>
        <p:nvSpPr>
          <p:cNvPr id="4" name="Footer Placeholder 3">
            <a:extLst>
              <a:ext uri="{FF2B5EF4-FFF2-40B4-BE49-F238E27FC236}">
                <a16:creationId xmlns="" xmlns:a16="http://schemas.microsoft.com/office/drawing/2014/main" id="{A3B07893-F9F8-4150-8DA2-A770A105E6E8}"/>
              </a:ext>
            </a:extLst>
          </p:cNvPr>
          <p:cNvSpPr>
            <a:spLocks noGrp="1"/>
          </p:cNvSpPr>
          <p:nvPr>
            <p:ph type="ftr" sz="quarter" idx="11"/>
          </p:nvPr>
        </p:nvSpPr>
        <p:spPr/>
        <p:txBody>
          <a:bodyPr/>
          <a:lstStyle/>
          <a:p>
            <a:r>
              <a:rPr lang="en-GB"/>
              <a:t>20. Test Estimation</a:t>
            </a:r>
            <a:endParaRPr lang="en-US"/>
          </a:p>
        </p:txBody>
      </p:sp>
      <p:sp>
        <p:nvSpPr>
          <p:cNvPr id="5" name="Slide Number Placeholder 4">
            <a:extLst>
              <a:ext uri="{FF2B5EF4-FFF2-40B4-BE49-F238E27FC236}">
                <a16:creationId xmlns="" xmlns:a16="http://schemas.microsoft.com/office/drawing/2014/main" id="{A4D6AB4B-94A6-4D90-903C-D3B2F4B29733}"/>
              </a:ext>
            </a:extLst>
          </p:cNvPr>
          <p:cNvSpPr>
            <a:spLocks noGrp="1"/>
          </p:cNvSpPr>
          <p:nvPr>
            <p:ph type="sldNum" sz="quarter" idx="12"/>
          </p:nvPr>
        </p:nvSpPr>
        <p:spPr/>
        <p:txBody>
          <a:bodyPr/>
          <a:lstStyle/>
          <a:p>
            <a:fld id="{B6F15528-21DE-4FAA-801E-634DDDAF4B2B}" type="slidenum">
              <a:rPr lang="en-US" smtClean="0"/>
              <a:pPr/>
              <a:t>12</a:t>
            </a:fld>
            <a:endParaRPr lang="en-US"/>
          </a:p>
        </p:txBody>
      </p:sp>
      <p:pic>
        <p:nvPicPr>
          <p:cNvPr id="7" name="Picture 6">
            <a:extLst>
              <a:ext uri="{FF2B5EF4-FFF2-40B4-BE49-F238E27FC236}">
                <a16:creationId xmlns="" xmlns:a16="http://schemas.microsoft.com/office/drawing/2014/main" id="{64240A30-CC57-4AF2-9872-B9E821357FA0}"/>
              </a:ext>
            </a:extLst>
          </p:cNvPr>
          <p:cNvPicPr>
            <a:picLocks noChangeAspect="1"/>
          </p:cNvPicPr>
          <p:nvPr/>
        </p:nvPicPr>
        <p:blipFill>
          <a:blip r:embed="rId3"/>
          <a:stretch>
            <a:fillRect/>
          </a:stretch>
        </p:blipFill>
        <p:spPr>
          <a:xfrm>
            <a:off x="914400" y="3845082"/>
            <a:ext cx="831049" cy="1457980"/>
          </a:xfrm>
          <a:prstGeom prst="rect">
            <a:avLst/>
          </a:prstGeom>
        </p:spPr>
      </p:pic>
      <p:sp>
        <p:nvSpPr>
          <p:cNvPr id="8" name="TextBox 7">
            <a:extLst>
              <a:ext uri="{FF2B5EF4-FFF2-40B4-BE49-F238E27FC236}">
                <a16:creationId xmlns="" xmlns:a16="http://schemas.microsoft.com/office/drawing/2014/main" id="{B735F2D1-B03B-4C35-9962-1B6E4D2DF7E0}"/>
              </a:ext>
            </a:extLst>
          </p:cNvPr>
          <p:cNvSpPr txBox="1"/>
          <p:nvPr/>
        </p:nvSpPr>
        <p:spPr>
          <a:xfrm>
            <a:off x="2579914" y="2219980"/>
            <a:ext cx="4735286" cy="523220"/>
          </a:xfrm>
          <a:prstGeom prst="rect">
            <a:avLst/>
          </a:prstGeom>
          <a:noFill/>
        </p:spPr>
        <p:txBody>
          <a:bodyPr wrap="square" rtlCol="0">
            <a:spAutoFit/>
          </a:bodyPr>
          <a:lstStyle/>
          <a:p>
            <a:r>
              <a:rPr lang="en-US" sz="2800" b="1" dirty="0"/>
              <a:t>Estimate effort 20 man days</a:t>
            </a:r>
          </a:p>
        </p:txBody>
      </p:sp>
      <p:sp>
        <p:nvSpPr>
          <p:cNvPr id="9" name="TextBox 8">
            <a:extLst>
              <a:ext uri="{FF2B5EF4-FFF2-40B4-BE49-F238E27FC236}">
                <a16:creationId xmlns="" xmlns:a16="http://schemas.microsoft.com/office/drawing/2014/main" id="{4F84458D-FFD3-4D08-8E28-3D97E8FED539}"/>
              </a:ext>
            </a:extLst>
          </p:cNvPr>
          <p:cNvSpPr txBox="1"/>
          <p:nvPr/>
        </p:nvSpPr>
        <p:spPr>
          <a:xfrm>
            <a:off x="609600" y="5572780"/>
            <a:ext cx="1600200" cy="523220"/>
          </a:xfrm>
          <a:prstGeom prst="rect">
            <a:avLst/>
          </a:prstGeom>
          <a:noFill/>
        </p:spPr>
        <p:txBody>
          <a:bodyPr wrap="square" rtlCol="0">
            <a:spAutoFit/>
          </a:bodyPr>
          <a:lstStyle/>
          <a:p>
            <a:r>
              <a:rPr lang="en-US" sz="2800" b="1" dirty="0"/>
              <a:t>20 days</a:t>
            </a:r>
            <a:endParaRPr lang="en-US" sz="2800" dirty="0"/>
          </a:p>
        </p:txBody>
      </p:sp>
      <p:cxnSp>
        <p:nvCxnSpPr>
          <p:cNvPr id="10" name="Connector: Elbow 9">
            <a:extLst>
              <a:ext uri="{FF2B5EF4-FFF2-40B4-BE49-F238E27FC236}">
                <a16:creationId xmlns="" xmlns:a16="http://schemas.microsoft.com/office/drawing/2014/main" id="{A79D4380-A708-4F1C-A87D-84731E6A87F7}"/>
              </a:ext>
            </a:extLst>
          </p:cNvPr>
          <p:cNvCxnSpPr/>
          <p:nvPr/>
        </p:nvCxnSpPr>
        <p:spPr>
          <a:xfrm rot="5400000">
            <a:off x="1333500" y="2552700"/>
            <a:ext cx="990600" cy="914400"/>
          </a:xfrm>
          <a:prstGeom prst="bentConnector3">
            <a:avLst>
              <a:gd name="adj1" fmla="val 1020"/>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 xmlns:a16="http://schemas.microsoft.com/office/drawing/2014/main" id="{3C76480F-89F4-4983-86E4-3F097E732D45}"/>
              </a:ext>
            </a:extLst>
          </p:cNvPr>
          <p:cNvCxnSpPr>
            <a:cxnSpLocks/>
          </p:cNvCxnSpPr>
          <p:nvPr/>
        </p:nvCxnSpPr>
        <p:spPr>
          <a:xfrm rot="16200000" flipH="1">
            <a:off x="7262866" y="2566934"/>
            <a:ext cx="1019068" cy="914400"/>
          </a:xfrm>
          <a:prstGeom prst="bentConnector3">
            <a:avLst>
              <a:gd name="adj1" fmla="val 557"/>
            </a:avLst>
          </a:prstGeom>
          <a:ln w="31750">
            <a:tailEnd type="triangle"/>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 xmlns:a16="http://schemas.microsoft.com/office/drawing/2014/main" id="{6E0AC24D-A171-4C21-9EEB-12585019831F}"/>
              </a:ext>
            </a:extLst>
          </p:cNvPr>
          <p:cNvPicPr>
            <a:picLocks noChangeAspect="1"/>
          </p:cNvPicPr>
          <p:nvPr/>
        </p:nvPicPr>
        <p:blipFill>
          <a:blip r:embed="rId4"/>
          <a:stretch>
            <a:fillRect/>
          </a:stretch>
        </p:blipFill>
        <p:spPr>
          <a:xfrm>
            <a:off x="5374168" y="3937069"/>
            <a:ext cx="552326" cy="1453490"/>
          </a:xfrm>
          <a:prstGeom prst="rect">
            <a:avLst/>
          </a:prstGeom>
        </p:spPr>
      </p:pic>
      <p:pic>
        <p:nvPicPr>
          <p:cNvPr id="30" name="Picture 29">
            <a:extLst>
              <a:ext uri="{FF2B5EF4-FFF2-40B4-BE49-F238E27FC236}">
                <a16:creationId xmlns="" xmlns:a16="http://schemas.microsoft.com/office/drawing/2014/main" id="{F3C215C3-7085-4E8E-ABC2-86C1FB264E0D}"/>
              </a:ext>
            </a:extLst>
          </p:cNvPr>
          <p:cNvPicPr>
            <a:picLocks noChangeAspect="1"/>
          </p:cNvPicPr>
          <p:nvPr/>
        </p:nvPicPr>
        <p:blipFill>
          <a:blip r:embed="rId4"/>
          <a:stretch>
            <a:fillRect/>
          </a:stretch>
        </p:blipFill>
        <p:spPr>
          <a:xfrm>
            <a:off x="5906278" y="3962400"/>
            <a:ext cx="552326" cy="1453490"/>
          </a:xfrm>
          <a:prstGeom prst="rect">
            <a:avLst/>
          </a:prstGeom>
        </p:spPr>
      </p:pic>
      <p:pic>
        <p:nvPicPr>
          <p:cNvPr id="31" name="Picture 30">
            <a:extLst>
              <a:ext uri="{FF2B5EF4-FFF2-40B4-BE49-F238E27FC236}">
                <a16:creationId xmlns="" xmlns:a16="http://schemas.microsoft.com/office/drawing/2014/main" id="{72E9C6D3-2FCB-49CD-8A1C-795FE5E863FF}"/>
              </a:ext>
            </a:extLst>
          </p:cNvPr>
          <p:cNvPicPr>
            <a:picLocks noChangeAspect="1"/>
          </p:cNvPicPr>
          <p:nvPr/>
        </p:nvPicPr>
        <p:blipFill>
          <a:blip r:embed="rId4"/>
          <a:stretch>
            <a:fillRect/>
          </a:stretch>
        </p:blipFill>
        <p:spPr>
          <a:xfrm>
            <a:off x="6458074" y="3958842"/>
            <a:ext cx="552326" cy="1453490"/>
          </a:xfrm>
          <a:prstGeom prst="rect">
            <a:avLst/>
          </a:prstGeom>
        </p:spPr>
      </p:pic>
      <p:pic>
        <p:nvPicPr>
          <p:cNvPr id="32" name="Picture 31">
            <a:extLst>
              <a:ext uri="{FF2B5EF4-FFF2-40B4-BE49-F238E27FC236}">
                <a16:creationId xmlns="" xmlns:a16="http://schemas.microsoft.com/office/drawing/2014/main" id="{4368CD8A-B91D-4F60-A6D0-DC40988F83B1}"/>
              </a:ext>
            </a:extLst>
          </p:cNvPr>
          <p:cNvPicPr>
            <a:picLocks noChangeAspect="1"/>
          </p:cNvPicPr>
          <p:nvPr/>
        </p:nvPicPr>
        <p:blipFill>
          <a:blip r:embed="rId4"/>
          <a:stretch>
            <a:fillRect/>
          </a:stretch>
        </p:blipFill>
        <p:spPr>
          <a:xfrm>
            <a:off x="7010135" y="3962400"/>
            <a:ext cx="552326" cy="1453490"/>
          </a:xfrm>
          <a:prstGeom prst="rect">
            <a:avLst/>
          </a:prstGeom>
        </p:spPr>
      </p:pic>
      <p:pic>
        <p:nvPicPr>
          <p:cNvPr id="33" name="Picture 32">
            <a:extLst>
              <a:ext uri="{FF2B5EF4-FFF2-40B4-BE49-F238E27FC236}">
                <a16:creationId xmlns="" xmlns:a16="http://schemas.microsoft.com/office/drawing/2014/main" id="{B906FDF2-46F6-4CF2-AF63-62032CEFA93B}"/>
              </a:ext>
            </a:extLst>
          </p:cNvPr>
          <p:cNvPicPr>
            <a:picLocks noChangeAspect="1"/>
          </p:cNvPicPr>
          <p:nvPr/>
        </p:nvPicPr>
        <p:blipFill>
          <a:blip r:embed="rId4"/>
          <a:stretch>
            <a:fillRect/>
          </a:stretch>
        </p:blipFill>
        <p:spPr>
          <a:xfrm>
            <a:off x="7545091" y="3982617"/>
            <a:ext cx="552326" cy="1453490"/>
          </a:xfrm>
          <a:prstGeom prst="rect">
            <a:avLst/>
          </a:prstGeom>
        </p:spPr>
      </p:pic>
      <p:pic>
        <p:nvPicPr>
          <p:cNvPr id="34" name="Picture 33">
            <a:extLst>
              <a:ext uri="{FF2B5EF4-FFF2-40B4-BE49-F238E27FC236}">
                <a16:creationId xmlns="" xmlns:a16="http://schemas.microsoft.com/office/drawing/2014/main" id="{67C4CAA4-5F37-4C2C-9A46-E8C71A36343F}"/>
              </a:ext>
            </a:extLst>
          </p:cNvPr>
          <p:cNvPicPr>
            <a:picLocks noChangeAspect="1"/>
          </p:cNvPicPr>
          <p:nvPr/>
        </p:nvPicPr>
        <p:blipFill>
          <a:blip r:embed="rId4"/>
          <a:stretch>
            <a:fillRect/>
          </a:stretch>
        </p:blipFill>
        <p:spPr>
          <a:xfrm>
            <a:off x="8097152" y="3956710"/>
            <a:ext cx="552326" cy="1453490"/>
          </a:xfrm>
          <a:prstGeom prst="rect">
            <a:avLst/>
          </a:prstGeom>
        </p:spPr>
      </p:pic>
      <p:pic>
        <p:nvPicPr>
          <p:cNvPr id="35" name="Picture 34">
            <a:extLst>
              <a:ext uri="{FF2B5EF4-FFF2-40B4-BE49-F238E27FC236}">
                <a16:creationId xmlns="" xmlns:a16="http://schemas.microsoft.com/office/drawing/2014/main" id="{8A755A20-75BE-4FF0-9EA6-4BC215A17D3A}"/>
              </a:ext>
            </a:extLst>
          </p:cNvPr>
          <p:cNvPicPr>
            <a:picLocks noChangeAspect="1"/>
          </p:cNvPicPr>
          <p:nvPr/>
        </p:nvPicPr>
        <p:blipFill>
          <a:blip r:embed="rId4"/>
          <a:stretch>
            <a:fillRect/>
          </a:stretch>
        </p:blipFill>
        <p:spPr>
          <a:xfrm>
            <a:off x="4836105" y="3958842"/>
            <a:ext cx="552326" cy="1453490"/>
          </a:xfrm>
          <a:prstGeom prst="rect">
            <a:avLst/>
          </a:prstGeom>
        </p:spPr>
      </p:pic>
      <p:sp>
        <p:nvSpPr>
          <p:cNvPr id="36" name="TextBox 35">
            <a:extLst>
              <a:ext uri="{FF2B5EF4-FFF2-40B4-BE49-F238E27FC236}">
                <a16:creationId xmlns="" xmlns:a16="http://schemas.microsoft.com/office/drawing/2014/main" id="{07B4A5BB-012E-421E-8C75-0F16FA06F853}"/>
              </a:ext>
            </a:extLst>
          </p:cNvPr>
          <p:cNvSpPr txBox="1"/>
          <p:nvPr/>
        </p:nvSpPr>
        <p:spPr>
          <a:xfrm>
            <a:off x="5943600" y="5572780"/>
            <a:ext cx="1600200" cy="523220"/>
          </a:xfrm>
          <a:prstGeom prst="rect">
            <a:avLst/>
          </a:prstGeom>
          <a:noFill/>
        </p:spPr>
        <p:txBody>
          <a:bodyPr wrap="square" rtlCol="0">
            <a:spAutoFit/>
          </a:bodyPr>
          <a:lstStyle/>
          <a:p>
            <a:r>
              <a:rPr lang="en-US" sz="2800" b="1" dirty="0"/>
              <a:t>1 day</a:t>
            </a:r>
            <a:endParaRPr lang="en-US" sz="2800" dirty="0"/>
          </a:p>
        </p:txBody>
      </p:sp>
    </p:spTree>
    <p:extLst>
      <p:ext uri="{BB962C8B-B14F-4D97-AF65-F5344CB8AC3E}">
        <p14:creationId xmlns:p14="http://schemas.microsoft.com/office/powerpoint/2010/main" val="18686789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B9A982-B774-4D96-BD9B-60CB4009942A}"/>
              </a:ext>
            </a:extLst>
          </p:cNvPr>
          <p:cNvSpPr>
            <a:spLocks noGrp="1"/>
          </p:cNvSpPr>
          <p:nvPr>
            <p:ph type="title"/>
          </p:nvPr>
        </p:nvSpPr>
        <p:spPr/>
        <p:txBody>
          <a:bodyPr/>
          <a:lstStyle/>
          <a:p>
            <a:r>
              <a:rPr lang="en-US" dirty="0"/>
              <a:t>Test Estimation - Factors</a:t>
            </a:r>
          </a:p>
        </p:txBody>
      </p:sp>
      <p:sp>
        <p:nvSpPr>
          <p:cNvPr id="3" name="Content Placeholder 2">
            <a:extLst>
              <a:ext uri="{FF2B5EF4-FFF2-40B4-BE49-F238E27FC236}">
                <a16:creationId xmlns="" xmlns:a16="http://schemas.microsoft.com/office/drawing/2014/main" id="{9ADF3434-27F5-4D5D-9567-D83A54E85F0D}"/>
              </a:ext>
            </a:extLst>
          </p:cNvPr>
          <p:cNvSpPr>
            <a:spLocks noGrp="1"/>
          </p:cNvSpPr>
          <p:nvPr>
            <p:ph idx="1"/>
          </p:nvPr>
        </p:nvSpPr>
        <p:spPr>
          <a:xfrm>
            <a:off x="1676400" y="2309248"/>
            <a:ext cx="5562600" cy="685800"/>
          </a:xfrm>
        </p:spPr>
        <p:txBody>
          <a:bodyPr>
            <a:normAutofit/>
          </a:bodyPr>
          <a:lstStyle/>
          <a:p>
            <a:pPr marL="0" indent="0">
              <a:buNone/>
            </a:pPr>
            <a:r>
              <a:rPr lang="en-US" sz="3200" b="1" dirty="0"/>
              <a:t>Estimate effort 20 man days</a:t>
            </a:r>
          </a:p>
          <a:p>
            <a:endParaRPr lang="en-US" sz="2800" dirty="0"/>
          </a:p>
        </p:txBody>
      </p:sp>
      <p:sp>
        <p:nvSpPr>
          <p:cNvPr id="4" name="Footer Placeholder 3">
            <a:extLst>
              <a:ext uri="{FF2B5EF4-FFF2-40B4-BE49-F238E27FC236}">
                <a16:creationId xmlns="" xmlns:a16="http://schemas.microsoft.com/office/drawing/2014/main" id="{C85E3C38-71C5-4F5A-862A-2F8986FED7D7}"/>
              </a:ext>
            </a:extLst>
          </p:cNvPr>
          <p:cNvSpPr>
            <a:spLocks noGrp="1"/>
          </p:cNvSpPr>
          <p:nvPr>
            <p:ph type="ftr" sz="quarter" idx="11"/>
          </p:nvPr>
        </p:nvSpPr>
        <p:spPr/>
        <p:txBody>
          <a:bodyPr/>
          <a:lstStyle/>
          <a:p>
            <a:r>
              <a:rPr lang="en-GB"/>
              <a:t>20. Test Estimation</a:t>
            </a:r>
            <a:endParaRPr lang="en-US"/>
          </a:p>
        </p:txBody>
      </p:sp>
      <p:sp>
        <p:nvSpPr>
          <p:cNvPr id="5" name="Slide Number Placeholder 4">
            <a:extLst>
              <a:ext uri="{FF2B5EF4-FFF2-40B4-BE49-F238E27FC236}">
                <a16:creationId xmlns="" xmlns:a16="http://schemas.microsoft.com/office/drawing/2014/main" id="{761AD086-11D4-4B78-869E-4348C8459051}"/>
              </a:ext>
            </a:extLst>
          </p:cNvPr>
          <p:cNvSpPr>
            <a:spLocks noGrp="1"/>
          </p:cNvSpPr>
          <p:nvPr>
            <p:ph type="sldNum" sz="quarter" idx="12"/>
          </p:nvPr>
        </p:nvSpPr>
        <p:spPr/>
        <p:txBody>
          <a:bodyPr/>
          <a:lstStyle/>
          <a:p>
            <a:fld id="{B6F15528-21DE-4FAA-801E-634DDDAF4B2B}" type="slidenum">
              <a:rPr lang="en-US" smtClean="0"/>
              <a:pPr/>
              <a:t>13</a:t>
            </a:fld>
            <a:endParaRPr lang="en-US"/>
          </a:p>
        </p:txBody>
      </p:sp>
      <p:pic>
        <p:nvPicPr>
          <p:cNvPr id="6" name="Picture 5">
            <a:extLst>
              <a:ext uri="{FF2B5EF4-FFF2-40B4-BE49-F238E27FC236}">
                <a16:creationId xmlns="" xmlns:a16="http://schemas.microsoft.com/office/drawing/2014/main" id="{5F505105-C5EB-4F19-BEC1-87A29F46985A}"/>
              </a:ext>
            </a:extLst>
          </p:cNvPr>
          <p:cNvPicPr>
            <a:picLocks noChangeAspect="1"/>
          </p:cNvPicPr>
          <p:nvPr/>
        </p:nvPicPr>
        <p:blipFill>
          <a:blip r:embed="rId3"/>
          <a:stretch>
            <a:fillRect/>
          </a:stretch>
        </p:blipFill>
        <p:spPr>
          <a:xfrm>
            <a:off x="2209800" y="3048000"/>
            <a:ext cx="3171429" cy="2085714"/>
          </a:xfrm>
          <a:prstGeom prst="rect">
            <a:avLst/>
          </a:prstGeom>
        </p:spPr>
      </p:pic>
    </p:spTree>
    <p:extLst>
      <p:ext uri="{BB962C8B-B14F-4D97-AF65-F5344CB8AC3E}">
        <p14:creationId xmlns:p14="http://schemas.microsoft.com/office/powerpoint/2010/main" val="13379774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74E51F-7979-4E8C-A40A-ADE91AC43B1B}"/>
              </a:ext>
            </a:extLst>
          </p:cNvPr>
          <p:cNvSpPr>
            <a:spLocks noGrp="1"/>
          </p:cNvSpPr>
          <p:nvPr>
            <p:ph type="title"/>
          </p:nvPr>
        </p:nvSpPr>
        <p:spPr/>
        <p:txBody>
          <a:bodyPr/>
          <a:lstStyle/>
          <a:p>
            <a:r>
              <a:rPr lang="en-US" dirty="0"/>
              <a:t>Test Estimation - Factors</a:t>
            </a:r>
          </a:p>
        </p:txBody>
      </p:sp>
      <p:sp>
        <p:nvSpPr>
          <p:cNvPr id="3" name="Content Placeholder 2">
            <a:extLst>
              <a:ext uri="{FF2B5EF4-FFF2-40B4-BE49-F238E27FC236}">
                <a16:creationId xmlns="" xmlns:a16="http://schemas.microsoft.com/office/drawing/2014/main" id="{CF7E9733-40B4-41F3-9F12-8B5C9438883A}"/>
              </a:ext>
            </a:extLst>
          </p:cNvPr>
          <p:cNvSpPr>
            <a:spLocks noGrp="1"/>
          </p:cNvSpPr>
          <p:nvPr>
            <p:ph idx="1"/>
          </p:nvPr>
        </p:nvSpPr>
        <p:spPr/>
        <p:txBody>
          <a:bodyPr/>
          <a:lstStyle/>
          <a:p>
            <a:endParaRPr lang="en-US"/>
          </a:p>
        </p:txBody>
      </p:sp>
      <p:sp>
        <p:nvSpPr>
          <p:cNvPr id="4" name="Footer Placeholder 3">
            <a:extLst>
              <a:ext uri="{FF2B5EF4-FFF2-40B4-BE49-F238E27FC236}">
                <a16:creationId xmlns="" xmlns:a16="http://schemas.microsoft.com/office/drawing/2014/main" id="{F33C2720-3C90-403C-AA2B-096B79337B75}"/>
              </a:ext>
            </a:extLst>
          </p:cNvPr>
          <p:cNvSpPr>
            <a:spLocks noGrp="1"/>
          </p:cNvSpPr>
          <p:nvPr>
            <p:ph type="ftr" sz="quarter" idx="11"/>
          </p:nvPr>
        </p:nvSpPr>
        <p:spPr/>
        <p:txBody>
          <a:bodyPr/>
          <a:lstStyle/>
          <a:p>
            <a:r>
              <a:rPr lang="en-GB"/>
              <a:t>20. Test Estimation</a:t>
            </a:r>
            <a:endParaRPr lang="en-US"/>
          </a:p>
        </p:txBody>
      </p:sp>
      <p:sp>
        <p:nvSpPr>
          <p:cNvPr id="5" name="Slide Number Placeholder 4">
            <a:extLst>
              <a:ext uri="{FF2B5EF4-FFF2-40B4-BE49-F238E27FC236}">
                <a16:creationId xmlns="" xmlns:a16="http://schemas.microsoft.com/office/drawing/2014/main" id="{91DA62C6-C8E9-4079-B2BE-CE45EC9C54F4}"/>
              </a:ext>
            </a:extLst>
          </p:cNvPr>
          <p:cNvSpPr>
            <a:spLocks noGrp="1"/>
          </p:cNvSpPr>
          <p:nvPr>
            <p:ph type="sldNum" sz="quarter" idx="12"/>
          </p:nvPr>
        </p:nvSpPr>
        <p:spPr/>
        <p:txBody>
          <a:bodyPr/>
          <a:lstStyle/>
          <a:p>
            <a:fld id="{B6F15528-21DE-4FAA-801E-634DDDAF4B2B}" type="slidenum">
              <a:rPr lang="en-US" smtClean="0"/>
              <a:pPr/>
              <a:t>14</a:t>
            </a:fld>
            <a:endParaRPr lang="en-US"/>
          </a:p>
        </p:txBody>
      </p:sp>
      <p:pic>
        <p:nvPicPr>
          <p:cNvPr id="6" name="Picture 5">
            <a:extLst>
              <a:ext uri="{FF2B5EF4-FFF2-40B4-BE49-F238E27FC236}">
                <a16:creationId xmlns="" xmlns:a16="http://schemas.microsoft.com/office/drawing/2014/main" id="{C94CE02C-9CFF-4F2F-85FE-8B4686DD817D}"/>
              </a:ext>
            </a:extLst>
          </p:cNvPr>
          <p:cNvPicPr>
            <a:picLocks noChangeAspect="1"/>
          </p:cNvPicPr>
          <p:nvPr/>
        </p:nvPicPr>
        <p:blipFill>
          <a:blip r:embed="rId3"/>
          <a:stretch>
            <a:fillRect/>
          </a:stretch>
        </p:blipFill>
        <p:spPr>
          <a:xfrm>
            <a:off x="505333" y="1447800"/>
            <a:ext cx="8133333" cy="5276190"/>
          </a:xfrm>
          <a:prstGeom prst="rect">
            <a:avLst/>
          </a:prstGeom>
        </p:spPr>
      </p:pic>
    </p:spTree>
    <p:extLst>
      <p:ext uri="{BB962C8B-B14F-4D97-AF65-F5344CB8AC3E}">
        <p14:creationId xmlns:p14="http://schemas.microsoft.com/office/powerpoint/2010/main" val="15510772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747FFD-9FE0-4C3C-8E25-A601915DB614}"/>
              </a:ext>
            </a:extLst>
          </p:cNvPr>
          <p:cNvSpPr>
            <a:spLocks noGrp="1"/>
          </p:cNvSpPr>
          <p:nvPr>
            <p:ph type="title"/>
          </p:nvPr>
        </p:nvSpPr>
        <p:spPr/>
        <p:txBody>
          <a:bodyPr/>
          <a:lstStyle/>
          <a:p>
            <a:r>
              <a:rPr lang="en-US" dirty="0"/>
              <a:t>Test Estimation - Techniques</a:t>
            </a:r>
          </a:p>
        </p:txBody>
      </p:sp>
      <p:sp>
        <p:nvSpPr>
          <p:cNvPr id="4" name="Footer Placeholder 3">
            <a:extLst>
              <a:ext uri="{FF2B5EF4-FFF2-40B4-BE49-F238E27FC236}">
                <a16:creationId xmlns="" xmlns:a16="http://schemas.microsoft.com/office/drawing/2014/main" id="{248A77DB-5D86-4ED6-A796-243BDE4025DA}"/>
              </a:ext>
            </a:extLst>
          </p:cNvPr>
          <p:cNvSpPr>
            <a:spLocks noGrp="1"/>
          </p:cNvSpPr>
          <p:nvPr>
            <p:ph type="ftr" sz="quarter" idx="11"/>
          </p:nvPr>
        </p:nvSpPr>
        <p:spPr/>
        <p:txBody>
          <a:bodyPr/>
          <a:lstStyle/>
          <a:p>
            <a:r>
              <a:rPr lang="en-GB"/>
              <a:t>20. Test Estimation</a:t>
            </a:r>
            <a:endParaRPr lang="en-US"/>
          </a:p>
        </p:txBody>
      </p:sp>
      <p:sp>
        <p:nvSpPr>
          <p:cNvPr id="5" name="Slide Number Placeholder 4">
            <a:extLst>
              <a:ext uri="{FF2B5EF4-FFF2-40B4-BE49-F238E27FC236}">
                <a16:creationId xmlns="" xmlns:a16="http://schemas.microsoft.com/office/drawing/2014/main" id="{BA98BA68-2EB8-41CF-A0F6-4C6E2DAD0FF7}"/>
              </a:ext>
            </a:extLst>
          </p:cNvPr>
          <p:cNvSpPr>
            <a:spLocks noGrp="1"/>
          </p:cNvSpPr>
          <p:nvPr>
            <p:ph type="sldNum" sz="quarter" idx="12"/>
          </p:nvPr>
        </p:nvSpPr>
        <p:spPr/>
        <p:txBody>
          <a:bodyPr/>
          <a:lstStyle/>
          <a:p>
            <a:fld id="{B6F15528-21DE-4FAA-801E-634DDDAF4B2B}" type="slidenum">
              <a:rPr lang="en-US" smtClean="0"/>
              <a:pPr/>
              <a:t>15</a:t>
            </a:fld>
            <a:endParaRPr lang="en-US"/>
          </a:p>
        </p:txBody>
      </p:sp>
      <p:grpSp>
        <p:nvGrpSpPr>
          <p:cNvPr id="11" name="Group 10">
            <a:extLst>
              <a:ext uri="{FF2B5EF4-FFF2-40B4-BE49-F238E27FC236}">
                <a16:creationId xmlns="" xmlns:a16="http://schemas.microsoft.com/office/drawing/2014/main" id="{BF57E0A2-7B5F-4346-ADF2-14A7B7056C00}"/>
              </a:ext>
            </a:extLst>
          </p:cNvPr>
          <p:cNvGrpSpPr/>
          <p:nvPr/>
        </p:nvGrpSpPr>
        <p:grpSpPr>
          <a:xfrm>
            <a:off x="838200" y="2057400"/>
            <a:ext cx="3352800" cy="3810000"/>
            <a:chOff x="838200" y="2057400"/>
            <a:chExt cx="3352800" cy="3810000"/>
          </a:xfrm>
        </p:grpSpPr>
        <p:sp>
          <p:nvSpPr>
            <p:cNvPr id="6" name="Rectangle: Rounded Corners 5">
              <a:extLst>
                <a:ext uri="{FF2B5EF4-FFF2-40B4-BE49-F238E27FC236}">
                  <a16:creationId xmlns="" xmlns:a16="http://schemas.microsoft.com/office/drawing/2014/main" id="{CF3E55DE-371F-4A59-A885-3133C94DE88F}"/>
                </a:ext>
              </a:extLst>
            </p:cNvPr>
            <p:cNvSpPr/>
            <p:nvPr/>
          </p:nvSpPr>
          <p:spPr>
            <a:xfrm>
              <a:off x="838200" y="2057400"/>
              <a:ext cx="3352800" cy="38100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a:p>
              <a:pPr algn="ctr"/>
              <a:endParaRPr lang="en-US" sz="2400" b="1" dirty="0">
                <a:solidFill>
                  <a:schemeClr val="tx1"/>
                </a:solidFill>
              </a:endParaRPr>
            </a:p>
            <a:p>
              <a:pPr algn="ctr"/>
              <a:r>
                <a:rPr lang="en-US" sz="2400" b="1" dirty="0">
                  <a:solidFill>
                    <a:schemeClr val="tx1"/>
                  </a:solidFill>
                </a:rPr>
                <a:t>METRIC-BASED</a:t>
              </a:r>
            </a:p>
            <a:p>
              <a:pPr algn="ctr"/>
              <a:r>
                <a:rPr lang="en-US" sz="2400" dirty="0">
                  <a:solidFill>
                    <a:schemeClr val="tx1"/>
                  </a:solidFill>
                </a:rPr>
                <a:t>Involve</a:t>
              </a:r>
              <a:r>
                <a:rPr lang="en-US" sz="2400" b="1" dirty="0">
                  <a:solidFill>
                    <a:schemeClr val="tx1"/>
                  </a:solidFill>
                </a:rPr>
                <a:t> analyzing metrics </a:t>
              </a:r>
              <a:r>
                <a:rPr lang="en-US" sz="2400" dirty="0">
                  <a:solidFill>
                    <a:schemeClr val="tx1"/>
                  </a:solidFill>
                </a:rPr>
                <a:t>from past projects and from industry data</a:t>
              </a:r>
            </a:p>
          </p:txBody>
        </p:sp>
        <p:pic>
          <p:nvPicPr>
            <p:cNvPr id="8" name="Picture 7">
              <a:extLst>
                <a:ext uri="{FF2B5EF4-FFF2-40B4-BE49-F238E27FC236}">
                  <a16:creationId xmlns="" xmlns:a16="http://schemas.microsoft.com/office/drawing/2014/main" id="{3B4A14B2-A8C4-4A5D-B5B6-5FD13D9198F6}"/>
                </a:ext>
              </a:extLst>
            </p:cNvPr>
            <p:cNvPicPr>
              <a:picLocks noChangeAspect="1"/>
            </p:cNvPicPr>
            <p:nvPr/>
          </p:nvPicPr>
          <p:blipFill>
            <a:blip r:embed="rId3"/>
            <a:stretch>
              <a:fillRect/>
            </a:stretch>
          </p:blipFill>
          <p:spPr>
            <a:xfrm>
              <a:off x="1924190" y="2155367"/>
              <a:ext cx="1123810" cy="1104762"/>
            </a:xfrm>
            <a:prstGeom prst="rect">
              <a:avLst/>
            </a:prstGeom>
          </p:spPr>
        </p:pic>
      </p:grpSp>
      <p:pic>
        <p:nvPicPr>
          <p:cNvPr id="10" name="Picture 9">
            <a:extLst>
              <a:ext uri="{FF2B5EF4-FFF2-40B4-BE49-F238E27FC236}">
                <a16:creationId xmlns="" xmlns:a16="http://schemas.microsoft.com/office/drawing/2014/main" id="{BA827B6D-E4D3-4C4E-9547-F2890AFEE9DD}"/>
              </a:ext>
            </a:extLst>
          </p:cNvPr>
          <p:cNvPicPr>
            <a:picLocks noChangeAspect="1"/>
          </p:cNvPicPr>
          <p:nvPr/>
        </p:nvPicPr>
        <p:blipFill>
          <a:blip r:embed="rId4"/>
          <a:stretch>
            <a:fillRect/>
          </a:stretch>
        </p:blipFill>
        <p:spPr>
          <a:xfrm>
            <a:off x="6362771" y="2141081"/>
            <a:ext cx="1142857" cy="1133333"/>
          </a:xfrm>
          <a:prstGeom prst="rect">
            <a:avLst/>
          </a:prstGeom>
        </p:spPr>
      </p:pic>
      <p:grpSp>
        <p:nvGrpSpPr>
          <p:cNvPr id="14" name="Group 13">
            <a:extLst>
              <a:ext uri="{FF2B5EF4-FFF2-40B4-BE49-F238E27FC236}">
                <a16:creationId xmlns="" xmlns:a16="http://schemas.microsoft.com/office/drawing/2014/main" id="{036BF2D2-5863-49AA-87DC-9552657F3E26}"/>
              </a:ext>
            </a:extLst>
          </p:cNvPr>
          <p:cNvGrpSpPr/>
          <p:nvPr/>
        </p:nvGrpSpPr>
        <p:grpSpPr>
          <a:xfrm>
            <a:off x="4953000" y="2057400"/>
            <a:ext cx="3352800" cy="3810000"/>
            <a:chOff x="5276990" y="2057400"/>
            <a:chExt cx="3352800" cy="3810000"/>
          </a:xfrm>
        </p:grpSpPr>
        <p:sp>
          <p:nvSpPr>
            <p:cNvPr id="12" name="Rectangle: Rounded Corners 11">
              <a:extLst>
                <a:ext uri="{FF2B5EF4-FFF2-40B4-BE49-F238E27FC236}">
                  <a16:creationId xmlns="" xmlns:a16="http://schemas.microsoft.com/office/drawing/2014/main" id="{4BBCCE74-19C7-4919-BDCF-2945AE0EADF0}"/>
                </a:ext>
              </a:extLst>
            </p:cNvPr>
            <p:cNvSpPr/>
            <p:nvPr/>
          </p:nvSpPr>
          <p:spPr>
            <a:xfrm>
              <a:off x="5276990" y="2057400"/>
              <a:ext cx="3352800" cy="38100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a:p>
              <a:pPr algn="ctr"/>
              <a:endParaRPr lang="en-US" sz="2400" b="1" dirty="0">
                <a:solidFill>
                  <a:schemeClr val="tx1"/>
                </a:solidFill>
              </a:endParaRPr>
            </a:p>
            <a:p>
              <a:pPr algn="ctr"/>
              <a:r>
                <a:rPr lang="en-US" sz="2400" b="1" dirty="0">
                  <a:solidFill>
                    <a:schemeClr val="tx1"/>
                  </a:solidFill>
                </a:rPr>
                <a:t>EXPERT-BASED</a:t>
              </a:r>
            </a:p>
            <a:p>
              <a:pPr algn="ctr"/>
              <a:r>
                <a:rPr lang="en-US" sz="2400" dirty="0">
                  <a:solidFill>
                    <a:schemeClr val="tx1"/>
                  </a:solidFill>
                </a:rPr>
                <a:t>Involve</a:t>
              </a:r>
              <a:r>
                <a:rPr lang="en-US" sz="2400" b="1" dirty="0">
                  <a:solidFill>
                    <a:schemeClr val="tx1"/>
                  </a:solidFill>
                </a:rPr>
                <a:t> consulting </a:t>
              </a:r>
              <a:r>
                <a:rPr lang="en-US" sz="2400" dirty="0">
                  <a:solidFill>
                    <a:schemeClr val="tx1"/>
                  </a:solidFill>
                </a:rPr>
                <a:t>the people who will do the work and other people </a:t>
              </a:r>
              <a:r>
                <a:rPr lang="en-US" sz="2400" b="1" dirty="0">
                  <a:solidFill>
                    <a:schemeClr val="tx1"/>
                  </a:solidFill>
                </a:rPr>
                <a:t>with expertise on the tasks to be done</a:t>
              </a:r>
            </a:p>
          </p:txBody>
        </p:sp>
        <p:pic>
          <p:nvPicPr>
            <p:cNvPr id="13" name="Picture 12">
              <a:extLst>
                <a:ext uri="{FF2B5EF4-FFF2-40B4-BE49-F238E27FC236}">
                  <a16:creationId xmlns="" xmlns:a16="http://schemas.microsoft.com/office/drawing/2014/main" id="{02C59A2D-52BE-4B82-BB03-4AF1B7C110C8}"/>
                </a:ext>
              </a:extLst>
            </p:cNvPr>
            <p:cNvPicPr>
              <a:picLocks noChangeAspect="1"/>
            </p:cNvPicPr>
            <p:nvPr/>
          </p:nvPicPr>
          <p:blipFill>
            <a:blip r:embed="rId4"/>
            <a:stretch>
              <a:fillRect/>
            </a:stretch>
          </p:blipFill>
          <p:spPr>
            <a:xfrm>
              <a:off x="6381961" y="2141081"/>
              <a:ext cx="1142857" cy="1133333"/>
            </a:xfrm>
            <a:prstGeom prst="rect">
              <a:avLst/>
            </a:prstGeom>
          </p:spPr>
        </p:pic>
      </p:grpSp>
    </p:spTree>
    <p:extLst>
      <p:ext uri="{BB962C8B-B14F-4D97-AF65-F5344CB8AC3E}">
        <p14:creationId xmlns:p14="http://schemas.microsoft.com/office/powerpoint/2010/main" val="6329279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4198C7-9485-491D-8DD5-3355157D9BB4}"/>
              </a:ext>
            </a:extLst>
          </p:cNvPr>
          <p:cNvSpPr>
            <a:spLocks noGrp="1"/>
          </p:cNvSpPr>
          <p:nvPr>
            <p:ph type="title"/>
          </p:nvPr>
        </p:nvSpPr>
        <p:spPr/>
        <p:txBody>
          <a:bodyPr/>
          <a:lstStyle/>
          <a:p>
            <a:r>
              <a:rPr lang="en-US" dirty="0"/>
              <a:t>Test Estimation - Techniques</a:t>
            </a:r>
          </a:p>
        </p:txBody>
      </p:sp>
      <p:sp>
        <p:nvSpPr>
          <p:cNvPr id="4" name="Footer Placeholder 3">
            <a:extLst>
              <a:ext uri="{FF2B5EF4-FFF2-40B4-BE49-F238E27FC236}">
                <a16:creationId xmlns="" xmlns:a16="http://schemas.microsoft.com/office/drawing/2014/main" id="{DF3EE2FB-1E98-409E-9595-9090C9AE95C9}"/>
              </a:ext>
            </a:extLst>
          </p:cNvPr>
          <p:cNvSpPr>
            <a:spLocks noGrp="1"/>
          </p:cNvSpPr>
          <p:nvPr>
            <p:ph type="ftr" sz="quarter" idx="11"/>
          </p:nvPr>
        </p:nvSpPr>
        <p:spPr/>
        <p:txBody>
          <a:bodyPr/>
          <a:lstStyle/>
          <a:p>
            <a:r>
              <a:rPr lang="en-GB"/>
              <a:t>20. Test Estimation</a:t>
            </a:r>
            <a:endParaRPr lang="en-US"/>
          </a:p>
        </p:txBody>
      </p:sp>
      <p:sp>
        <p:nvSpPr>
          <p:cNvPr id="5" name="Slide Number Placeholder 4">
            <a:extLst>
              <a:ext uri="{FF2B5EF4-FFF2-40B4-BE49-F238E27FC236}">
                <a16:creationId xmlns="" xmlns:a16="http://schemas.microsoft.com/office/drawing/2014/main" id="{F00ED931-B56C-4363-AD1C-7E0B54D97F61}"/>
              </a:ext>
            </a:extLst>
          </p:cNvPr>
          <p:cNvSpPr>
            <a:spLocks noGrp="1"/>
          </p:cNvSpPr>
          <p:nvPr>
            <p:ph type="sldNum" sz="quarter" idx="12"/>
          </p:nvPr>
        </p:nvSpPr>
        <p:spPr/>
        <p:txBody>
          <a:bodyPr/>
          <a:lstStyle/>
          <a:p>
            <a:fld id="{B6F15528-21DE-4FAA-801E-634DDDAF4B2B}" type="slidenum">
              <a:rPr lang="en-US" smtClean="0"/>
              <a:pPr/>
              <a:t>16</a:t>
            </a:fld>
            <a:endParaRPr lang="en-US"/>
          </a:p>
        </p:txBody>
      </p:sp>
      <p:graphicFrame>
        <p:nvGraphicFramePr>
          <p:cNvPr id="6" name="Diagram 5">
            <a:extLst>
              <a:ext uri="{FF2B5EF4-FFF2-40B4-BE49-F238E27FC236}">
                <a16:creationId xmlns="" xmlns:a16="http://schemas.microsoft.com/office/drawing/2014/main" id="{848DC30E-9B02-4656-A33A-E39685A572A1}"/>
              </a:ext>
            </a:extLst>
          </p:cNvPr>
          <p:cNvGraphicFramePr/>
          <p:nvPr>
            <p:extLst>
              <p:ext uri="{D42A27DB-BD31-4B8C-83A1-F6EECF244321}">
                <p14:modId xmlns:p14="http://schemas.microsoft.com/office/powerpoint/2010/main" val="750905261"/>
              </p:ext>
            </p:extLst>
          </p:nvPr>
        </p:nvGraphicFramePr>
        <p:xfrm>
          <a:off x="-304800" y="1752600"/>
          <a:ext cx="9448800" cy="2743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3510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1CD568-FD04-479B-BE06-3F7DF0B1C542}"/>
              </a:ext>
            </a:extLst>
          </p:cNvPr>
          <p:cNvSpPr>
            <a:spLocks noGrp="1"/>
          </p:cNvSpPr>
          <p:nvPr>
            <p:ph type="title"/>
          </p:nvPr>
        </p:nvSpPr>
        <p:spPr/>
        <p:txBody>
          <a:bodyPr/>
          <a:lstStyle/>
          <a:p>
            <a:r>
              <a:rPr lang="en-US" dirty="0"/>
              <a:t>Metric-based Estimation</a:t>
            </a:r>
          </a:p>
        </p:txBody>
      </p:sp>
      <p:sp>
        <p:nvSpPr>
          <p:cNvPr id="3" name="Content Placeholder 2">
            <a:extLst>
              <a:ext uri="{FF2B5EF4-FFF2-40B4-BE49-F238E27FC236}">
                <a16:creationId xmlns="" xmlns:a16="http://schemas.microsoft.com/office/drawing/2014/main" id="{33756A84-C954-4CDD-9C47-8CB5BAF99AAB}"/>
              </a:ext>
            </a:extLst>
          </p:cNvPr>
          <p:cNvSpPr>
            <a:spLocks noGrp="1"/>
          </p:cNvSpPr>
          <p:nvPr>
            <p:ph idx="1"/>
          </p:nvPr>
        </p:nvSpPr>
        <p:spPr>
          <a:solidFill>
            <a:schemeClr val="bg1">
              <a:lumMod val="95000"/>
            </a:schemeClr>
          </a:solidFill>
        </p:spPr>
        <p:txBody>
          <a:bodyPr/>
          <a:lstStyle/>
          <a:p>
            <a:endParaRPr lang="en-US" dirty="0"/>
          </a:p>
        </p:txBody>
      </p:sp>
      <p:sp>
        <p:nvSpPr>
          <p:cNvPr id="4" name="Footer Placeholder 3">
            <a:extLst>
              <a:ext uri="{FF2B5EF4-FFF2-40B4-BE49-F238E27FC236}">
                <a16:creationId xmlns="" xmlns:a16="http://schemas.microsoft.com/office/drawing/2014/main" id="{CEC8BF94-2A4A-4D4B-9D77-610740138010}"/>
              </a:ext>
            </a:extLst>
          </p:cNvPr>
          <p:cNvSpPr>
            <a:spLocks noGrp="1"/>
          </p:cNvSpPr>
          <p:nvPr>
            <p:ph type="ftr" sz="quarter" idx="11"/>
          </p:nvPr>
        </p:nvSpPr>
        <p:spPr/>
        <p:txBody>
          <a:bodyPr/>
          <a:lstStyle/>
          <a:p>
            <a:r>
              <a:rPr lang="en-GB"/>
              <a:t>20. Test Estimation</a:t>
            </a:r>
            <a:endParaRPr lang="en-US"/>
          </a:p>
        </p:txBody>
      </p:sp>
      <p:sp>
        <p:nvSpPr>
          <p:cNvPr id="5" name="Slide Number Placeholder 4">
            <a:extLst>
              <a:ext uri="{FF2B5EF4-FFF2-40B4-BE49-F238E27FC236}">
                <a16:creationId xmlns="" xmlns:a16="http://schemas.microsoft.com/office/drawing/2014/main" id="{A0234B5A-80B4-4E91-BCFB-6B7AF42D56A5}"/>
              </a:ext>
            </a:extLst>
          </p:cNvPr>
          <p:cNvSpPr>
            <a:spLocks noGrp="1"/>
          </p:cNvSpPr>
          <p:nvPr>
            <p:ph type="sldNum" sz="quarter" idx="12"/>
          </p:nvPr>
        </p:nvSpPr>
        <p:spPr/>
        <p:txBody>
          <a:bodyPr/>
          <a:lstStyle/>
          <a:p>
            <a:fld id="{B6F15528-21DE-4FAA-801E-634DDDAF4B2B}" type="slidenum">
              <a:rPr lang="en-US" smtClean="0"/>
              <a:pPr/>
              <a:t>17</a:t>
            </a:fld>
            <a:endParaRPr lang="en-US"/>
          </a:p>
        </p:txBody>
      </p:sp>
      <p:pic>
        <p:nvPicPr>
          <p:cNvPr id="7" name="Picture 6">
            <a:extLst>
              <a:ext uri="{FF2B5EF4-FFF2-40B4-BE49-F238E27FC236}">
                <a16:creationId xmlns="" xmlns:a16="http://schemas.microsoft.com/office/drawing/2014/main" id="{98C7DA1D-BD99-49E3-AB2D-69EF26333226}"/>
              </a:ext>
            </a:extLst>
          </p:cNvPr>
          <p:cNvPicPr>
            <a:picLocks noChangeAspect="1"/>
          </p:cNvPicPr>
          <p:nvPr/>
        </p:nvPicPr>
        <p:blipFill>
          <a:blip r:embed="rId3"/>
          <a:stretch>
            <a:fillRect/>
          </a:stretch>
        </p:blipFill>
        <p:spPr>
          <a:xfrm>
            <a:off x="457200" y="1490809"/>
            <a:ext cx="2914286" cy="1495238"/>
          </a:xfrm>
          <a:prstGeom prst="rect">
            <a:avLst/>
          </a:prstGeom>
        </p:spPr>
      </p:pic>
      <p:pic>
        <p:nvPicPr>
          <p:cNvPr id="8" name="Picture 7">
            <a:extLst>
              <a:ext uri="{FF2B5EF4-FFF2-40B4-BE49-F238E27FC236}">
                <a16:creationId xmlns="" xmlns:a16="http://schemas.microsoft.com/office/drawing/2014/main" id="{6A83CF83-8E51-4AD2-9EA6-1189487FEFA9}"/>
              </a:ext>
            </a:extLst>
          </p:cNvPr>
          <p:cNvPicPr>
            <a:picLocks noChangeAspect="1"/>
          </p:cNvPicPr>
          <p:nvPr/>
        </p:nvPicPr>
        <p:blipFill>
          <a:blip r:embed="rId4"/>
          <a:stretch>
            <a:fillRect/>
          </a:stretch>
        </p:blipFill>
        <p:spPr>
          <a:xfrm>
            <a:off x="3372000" y="1610314"/>
            <a:ext cx="1200000" cy="4714286"/>
          </a:xfrm>
          <a:prstGeom prst="rect">
            <a:avLst/>
          </a:prstGeom>
        </p:spPr>
      </p:pic>
    </p:spTree>
    <p:extLst>
      <p:ext uri="{BB962C8B-B14F-4D97-AF65-F5344CB8AC3E}">
        <p14:creationId xmlns:p14="http://schemas.microsoft.com/office/powerpoint/2010/main" val="34587284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1CD568-FD04-479B-BE06-3F7DF0B1C542}"/>
              </a:ext>
            </a:extLst>
          </p:cNvPr>
          <p:cNvSpPr>
            <a:spLocks noGrp="1"/>
          </p:cNvSpPr>
          <p:nvPr>
            <p:ph type="title"/>
          </p:nvPr>
        </p:nvSpPr>
        <p:spPr/>
        <p:txBody>
          <a:bodyPr/>
          <a:lstStyle/>
          <a:p>
            <a:r>
              <a:rPr lang="en-US" dirty="0"/>
              <a:t>Metric-based Estimation</a:t>
            </a:r>
          </a:p>
        </p:txBody>
      </p:sp>
      <p:sp>
        <p:nvSpPr>
          <p:cNvPr id="3" name="Content Placeholder 2">
            <a:extLst>
              <a:ext uri="{FF2B5EF4-FFF2-40B4-BE49-F238E27FC236}">
                <a16:creationId xmlns="" xmlns:a16="http://schemas.microsoft.com/office/drawing/2014/main" id="{33756A84-C954-4CDD-9C47-8CB5BAF99AAB}"/>
              </a:ext>
            </a:extLst>
          </p:cNvPr>
          <p:cNvSpPr>
            <a:spLocks noGrp="1"/>
          </p:cNvSpPr>
          <p:nvPr>
            <p:ph idx="1"/>
          </p:nvPr>
        </p:nvSpPr>
        <p:spPr>
          <a:solidFill>
            <a:schemeClr val="bg1">
              <a:lumMod val="95000"/>
            </a:schemeClr>
          </a:solidFill>
        </p:spPr>
        <p:txBody>
          <a:bodyPr/>
          <a:lstStyle/>
          <a:p>
            <a:endParaRPr lang="en-US" dirty="0"/>
          </a:p>
        </p:txBody>
      </p:sp>
      <p:sp>
        <p:nvSpPr>
          <p:cNvPr id="4" name="Footer Placeholder 3">
            <a:extLst>
              <a:ext uri="{FF2B5EF4-FFF2-40B4-BE49-F238E27FC236}">
                <a16:creationId xmlns="" xmlns:a16="http://schemas.microsoft.com/office/drawing/2014/main" id="{CEC8BF94-2A4A-4D4B-9D77-610740138010}"/>
              </a:ext>
            </a:extLst>
          </p:cNvPr>
          <p:cNvSpPr>
            <a:spLocks noGrp="1"/>
          </p:cNvSpPr>
          <p:nvPr>
            <p:ph type="ftr" sz="quarter" idx="11"/>
          </p:nvPr>
        </p:nvSpPr>
        <p:spPr/>
        <p:txBody>
          <a:bodyPr/>
          <a:lstStyle/>
          <a:p>
            <a:r>
              <a:rPr lang="en-GB"/>
              <a:t>20. Test Estimation</a:t>
            </a:r>
            <a:endParaRPr lang="en-US"/>
          </a:p>
        </p:txBody>
      </p:sp>
      <p:sp>
        <p:nvSpPr>
          <p:cNvPr id="5" name="Slide Number Placeholder 4">
            <a:extLst>
              <a:ext uri="{FF2B5EF4-FFF2-40B4-BE49-F238E27FC236}">
                <a16:creationId xmlns="" xmlns:a16="http://schemas.microsoft.com/office/drawing/2014/main" id="{A0234B5A-80B4-4E91-BCFB-6B7AF42D56A5}"/>
              </a:ext>
            </a:extLst>
          </p:cNvPr>
          <p:cNvSpPr>
            <a:spLocks noGrp="1"/>
          </p:cNvSpPr>
          <p:nvPr>
            <p:ph type="sldNum" sz="quarter" idx="12"/>
          </p:nvPr>
        </p:nvSpPr>
        <p:spPr/>
        <p:txBody>
          <a:bodyPr/>
          <a:lstStyle/>
          <a:p>
            <a:fld id="{B6F15528-21DE-4FAA-801E-634DDDAF4B2B}" type="slidenum">
              <a:rPr lang="en-US" smtClean="0"/>
              <a:pPr/>
              <a:t>18</a:t>
            </a:fld>
            <a:endParaRPr lang="en-US"/>
          </a:p>
        </p:txBody>
      </p:sp>
      <p:pic>
        <p:nvPicPr>
          <p:cNvPr id="6" name="Picture 5">
            <a:extLst>
              <a:ext uri="{FF2B5EF4-FFF2-40B4-BE49-F238E27FC236}">
                <a16:creationId xmlns="" xmlns:a16="http://schemas.microsoft.com/office/drawing/2014/main" id="{C571BED8-21DE-4C07-BDA7-A18D73FF3E74}"/>
              </a:ext>
            </a:extLst>
          </p:cNvPr>
          <p:cNvPicPr>
            <a:picLocks noChangeAspect="1"/>
          </p:cNvPicPr>
          <p:nvPr/>
        </p:nvPicPr>
        <p:blipFill>
          <a:blip r:embed="rId3"/>
          <a:stretch>
            <a:fillRect/>
          </a:stretch>
        </p:blipFill>
        <p:spPr>
          <a:xfrm>
            <a:off x="3133905" y="1490809"/>
            <a:ext cx="2876190" cy="4676190"/>
          </a:xfrm>
          <a:prstGeom prst="rect">
            <a:avLst/>
          </a:prstGeom>
        </p:spPr>
      </p:pic>
      <p:sp>
        <p:nvSpPr>
          <p:cNvPr id="9" name="TextBox 8">
            <a:extLst>
              <a:ext uri="{FF2B5EF4-FFF2-40B4-BE49-F238E27FC236}">
                <a16:creationId xmlns="" xmlns:a16="http://schemas.microsoft.com/office/drawing/2014/main" id="{A3E915B5-7233-4B06-935A-A68C2EC23D4A}"/>
              </a:ext>
            </a:extLst>
          </p:cNvPr>
          <p:cNvSpPr txBox="1"/>
          <p:nvPr/>
        </p:nvSpPr>
        <p:spPr>
          <a:xfrm>
            <a:off x="2057399" y="1887865"/>
            <a:ext cx="1600201" cy="523220"/>
          </a:xfrm>
          <a:prstGeom prst="rect">
            <a:avLst/>
          </a:prstGeom>
          <a:noFill/>
        </p:spPr>
        <p:txBody>
          <a:bodyPr wrap="square" rtlCol="0">
            <a:spAutoFit/>
          </a:bodyPr>
          <a:lstStyle/>
          <a:p>
            <a:r>
              <a:rPr lang="en-US" sz="2800" b="1" dirty="0"/>
              <a:t>SIMPLE</a:t>
            </a:r>
          </a:p>
        </p:txBody>
      </p:sp>
      <p:sp>
        <p:nvSpPr>
          <p:cNvPr id="10" name="TextBox 9">
            <a:extLst>
              <a:ext uri="{FF2B5EF4-FFF2-40B4-BE49-F238E27FC236}">
                <a16:creationId xmlns="" xmlns:a16="http://schemas.microsoft.com/office/drawing/2014/main" id="{302E7FDC-3046-4BD3-8B97-3EB0E85F40A5}"/>
              </a:ext>
            </a:extLst>
          </p:cNvPr>
          <p:cNvSpPr txBox="1"/>
          <p:nvPr/>
        </p:nvSpPr>
        <p:spPr>
          <a:xfrm>
            <a:off x="5638800" y="1905000"/>
            <a:ext cx="3200400" cy="523220"/>
          </a:xfrm>
          <a:prstGeom prst="rect">
            <a:avLst/>
          </a:prstGeom>
          <a:noFill/>
        </p:spPr>
        <p:txBody>
          <a:bodyPr wrap="square" rtlCol="0">
            <a:spAutoFit/>
          </a:bodyPr>
          <a:lstStyle/>
          <a:p>
            <a:r>
              <a:rPr lang="en-US" sz="2800" b="1" dirty="0"/>
              <a:t>SOPHISTICATED</a:t>
            </a:r>
          </a:p>
        </p:txBody>
      </p:sp>
    </p:spTree>
    <p:extLst>
      <p:ext uri="{BB962C8B-B14F-4D97-AF65-F5344CB8AC3E}">
        <p14:creationId xmlns:p14="http://schemas.microsoft.com/office/powerpoint/2010/main" val="7240757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1CD568-FD04-479B-BE06-3F7DF0B1C542}"/>
              </a:ext>
            </a:extLst>
          </p:cNvPr>
          <p:cNvSpPr>
            <a:spLocks noGrp="1"/>
          </p:cNvSpPr>
          <p:nvPr>
            <p:ph type="title"/>
          </p:nvPr>
        </p:nvSpPr>
        <p:spPr/>
        <p:txBody>
          <a:bodyPr/>
          <a:lstStyle/>
          <a:p>
            <a:r>
              <a:rPr lang="en-US" dirty="0"/>
              <a:t>Metric-based Estimation</a:t>
            </a:r>
          </a:p>
        </p:txBody>
      </p:sp>
      <p:sp>
        <p:nvSpPr>
          <p:cNvPr id="3" name="Content Placeholder 2">
            <a:extLst>
              <a:ext uri="{FF2B5EF4-FFF2-40B4-BE49-F238E27FC236}">
                <a16:creationId xmlns="" xmlns:a16="http://schemas.microsoft.com/office/drawing/2014/main" id="{33756A84-C954-4CDD-9C47-8CB5BAF99AAB}"/>
              </a:ext>
            </a:extLst>
          </p:cNvPr>
          <p:cNvSpPr>
            <a:spLocks noGrp="1"/>
          </p:cNvSpPr>
          <p:nvPr>
            <p:ph idx="1"/>
          </p:nvPr>
        </p:nvSpPr>
        <p:spPr>
          <a:solidFill>
            <a:schemeClr val="bg1">
              <a:lumMod val="95000"/>
            </a:schemeClr>
          </a:solidFill>
        </p:spPr>
        <p:txBody>
          <a:bodyPr/>
          <a:lstStyle/>
          <a:p>
            <a:endParaRPr lang="en-US" dirty="0"/>
          </a:p>
        </p:txBody>
      </p:sp>
      <p:sp>
        <p:nvSpPr>
          <p:cNvPr id="4" name="Footer Placeholder 3">
            <a:extLst>
              <a:ext uri="{FF2B5EF4-FFF2-40B4-BE49-F238E27FC236}">
                <a16:creationId xmlns="" xmlns:a16="http://schemas.microsoft.com/office/drawing/2014/main" id="{CEC8BF94-2A4A-4D4B-9D77-610740138010}"/>
              </a:ext>
            </a:extLst>
          </p:cNvPr>
          <p:cNvSpPr>
            <a:spLocks noGrp="1"/>
          </p:cNvSpPr>
          <p:nvPr>
            <p:ph type="ftr" sz="quarter" idx="11"/>
          </p:nvPr>
        </p:nvSpPr>
        <p:spPr/>
        <p:txBody>
          <a:bodyPr/>
          <a:lstStyle/>
          <a:p>
            <a:r>
              <a:rPr lang="en-GB"/>
              <a:t>20. Test Estimation</a:t>
            </a:r>
            <a:endParaRPr lang="en-US"/>
          </a:p>
        </p:txBody>
      </p:sp>
      <p:sp>
        <p:nvSpPr>
          <p:cNvPr id="5" name="Slide Number Placeholder 4">
            <a:extLst>
              <a:ext uri="{FF2B5EF4-FFF2-40B4-BE49-F238E27FC236}">
                <a16:creationId xmlns="" xmlns:a16="http://schemas.microsoft.com/office/drawing/2014/main" id="{A0234B5A-80B4-4E91-BCFB-6B7AF42D56A5}"/>
              </a:ext>
            </a:extLst>
          </p:cNvPr>
          <p:cNvSpPr>
            <a:spLocks noGrp="1"/>
          </p:cNvSpPr>
          <p:nvPr>
            <p:ph type="sldNum" sz="quarter" idx="12"/>
          </p:nvPr>
        </p:nvSpPr>
        <p:spPr/>
        <p:txBody>
          <a:bodyPr/>
          <a:lstStyle/>
          <a:p>
            <a:fld id="{B6F15528-21DE-4FAA-801E-634DDDAF4B2B}" type="slidenum">
              <a:rPr lang="en-US" smtClean="0"/>
              <a:pPr/>
              <a:t>19</a:t>
            </a:fld>
            <a:endParaRPr lang="en-US"/>
          </a:p>
        </p:txBody>
      </p:sp>
      <p:pic>
        <p:nvPicPr>
          <p:cNvPr id="3074" name="Picture 2" descr="C:\Users\ngattt\AppData\Local\Temp\SNAGHTMLf912488.PNG">
            <a:extLst>
              <a:ext uri="{FF2B5EF4-FFF2-40B4-BE49-F238E27FC236}">
                <a16:creationId xmlns="" xmlns:a16="http://schemas.microsoft.com/office/drawing/2014/main" id="{8A7B1F53-C2B1-4798-8959-BC65ECE56A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857375"/>
            <a:ext cx="1343025" cy="3933825"/>
          </a:xfrm>
          <a:prstGeom prst="rect">
            <a:avLst/>
          </a:prstGeom>
          <a:noFill/>
          <a:extLst>
            <a:ext uri="{909E8E84-426E-40DD-AFC4-6F175D3DCCD1}">
              <a14:hiddenFill xmlns:a14="http://schemas.microsoft.com/office/drawing/2010/main">
                <a:solidFill>
                  <a:srgbClr val="FFFFFF"/>
                </a:solidFill>
              </a14:hiddenFill>
            </a:ext>
          </a:extLst>
        </p:spPr>
      </p:pic>
      <p:sp>
        <p:nvSpPr>
          <p:cNvPr id="7" name="Speech Bubble: Rectangle 6">
            <a:extLst>
              <a:ext uri="{FF2B5EF4-FFF2-40B4-BE49-F238E27FC236}">
                <a16:creationId xmlns="" xmlns:a16="http://schemas.microsoft.com/office/drawing/2014/main" id="{C7800A7F-9A77-4B1B-B0CA-F074AD789F1E}"/>
              </a:ext>
            </a:extLst>
          </p:cNvPr>
          <p:cNvSpPr/>
          <p:nvPr/>
        </p:nvSpPr>
        <p:spPr>
          <a:xfrm>
            <a:off x="3171825" y="2376487"/>
            <a:ext cx="3962400" cy="1447800"/>
          </a:xfrm>
          <a:prstGeom prst="wedgeRectCallout">
            <a:avLst>
              <a:gd name="adj1" fmla="val -62277"/>
              <a:gd name="adj2" fmla="val 212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There is some  </a:t>
            </a:r>
            <a:r>
              <a:rPr lang="en-US" sz="2400" b="1" dirty="0">
                <a:solidFill>
                  <a:schemeClr val="tx1"/>
                </a:solidFill>
              </a:rPr>
              <a:t>historical</a:t>
            </a:r>
            <a:r>
              <a:rPr lang="en-US" sz="2400" dirty="0">
                <a:solidFill>
                  <a:schemeClr val="tx1"/>
                </a:solidFill>
              </a:rPr>
              <a:t> </a:t>
            </a:r>
            <a:r>
              <a:rPr lang="en-US" sz="2400" b="1" dirty="0">
                <a:solidFill>
                  <a:schemeClr val="tx1"/>
                </a:solidFill>
              </a:rPr>
              <a:t>data</a:t>
            </a:r>
            <a:r>
              <a:rPr lang="en-US" sz="2400" dirty="0">
                <a:solidFill>
                  <a:schemeClr val="tx1"/>
                </a:solidFill>
              </a:rPr>
              <a:t> from previous similar projects that you can use to analyze</a:t>
            </a:r>
          </a:p>
        </p:txBody>
      </p:sp>
    </p:spTree>
    <p:extLst>
      <p:ext uri="{BB962C8B-B14F-4D97-AF65-F5344CB8AC3E}">
        <p14:creationId xmlns:p14="http://schemas.microsoft.com/office/powerpoint/2010/main" val="33321983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5C81B8-ABB0-4D08-A1CA-C648513F1629}"/>
              </a:ext>
            </a:extLst>
          </p:cNvPr>
          <p:cNvSpPr>
            <a:spLocks noGrp="1"/>
          </p:cNvSpPr>
          <p:nvPr>
            <p:ph type="title"/>
          </p:nvPr>
        </p:nvSpPr>
        <p:spPr/>
        <p:txBody>
          <a:bodyPr/>
          <a:lstStyle/>
          <a:p>
            <a:r>
              <a:rPr lang="en-US" dirty="0"/>
              <a:t>Test Estimation</a:t>
            </a:r>
          </a:p>
        </p:txBody>
      </p:sp>
      <p:sp>
        <p:nvSpPr>
          <p:cNvPr id="4" name="Footer Placeholder 3">
            <a:extLst>
              <a:ext uri="{FF2B5EF4-FFF2-40B4-BE49-F238E27FC236}">
                <a16:creationId xmlns="" xmlns:a16="http://schemas.microsoft.com/office/drawing/2014/main" id="{CBF021E5-6514-476B-AF39-9848D576CF37}"/>
              </a:ext>
            </a:extLst>
          </p:cNvPr>
          <p:cNvSpPr>
            <a:spLocks noGrp="1"/>
          </p:cNvSpPr>
          <p:nvPr>
            <p:ph type="ftr" sz="quarter" idx="11"/>
          </p:nvPr>
        </p:nvSpPr>
        <p:spPr/>
        <p:txBody>
          <a:bodyPr/>
          <a:lstStyle/>
          <a:p>
            <a:r>
              <a:rPr lang="en-GB"/>
              <a:t>20. Test Estimation</a:t>
            </a:r>
            <a:endParaRPr lang="en-US"/>
          </a:p>
        </p:txBody>
      </p:sp>
      <p:sp>
        <p:nvSpPr>
          <p:cNvPr id="5" name="Slide Number Placeholder 4">
            <a:extLst>
              <a:ext uri="{FF2B5EF4-FFF2-40B4-BE49-F238E27FC236}">
                <a16:creationId xmlns="" xmlns:a16="http://schemas.microsoft.com/office/drawing/2014/main" id="{47003F0E-58E4-4127-A397-895698CE74AE}"/>
              </a:ext>
            </a:extLst>
          </p:cNvPr>
          <p:cNvSpPr>
            <a:spLocks noGrp="1"/>
          </p:cNvSpPr>
          <p:nvPr>
            <p:ph type="sldNum" sz="quarter" idx="12"/>
          </p:nvPr>
        </p:nvSpPr>
        <p:spPr/>
        <p:txBody>
          <a:bodyPr/>
          <a:lstStyle/>
          <a:p>
            <a:fld id="{B6F15528-21DE-4FAA-801E-634DDDAF4B2B}" type="slidenum">
              <a:rPr lang="en-US" smtClean="0"/>
              <a:pPr/>
              <a:t>2</a:t>
            </a:fld>
            <a:endParaRPr lang="en-US"/>
          </a:p>
        </p:txBody>
      </p:sp>
      <p:pic>
        <p:nvPicPr>
          <p:cNvPr id="6" name="Picture 5">
            <a:extLst>
              <a:ext uri="{FF2B5EF4-FFF2-40B4-BE49-F238E27FC236}">
                <a16:creationId xmlns="" xmlns:a16="http://schemas.microsoft.com/office/drawing/2014/main" id="{4C15788E-6C43-4CE7-8E18-0193FAC75039}"/>
              </a:ext>
            </a:extLst>
          </p:cNvPr>
          <p:cNvPicPr>
            <a:picLocks noChangeAspect="1"/>
          </p:cNvPicPr>
          <p:nvPr/>
        </p:nvPicPr>
        <p:blipFill>
          <a:blip r:embed="rId3"/>
          <a:stretch>
            <a:fillRect/>
          </a:stretch>
        </p:blipFill>
        <p:spPr>
          <a:xfrm>
            <a:off x="251841" y="1716365"/>
            <a:ext cx="8663559" cy="4227235"/>
          </a:xfrm>
          <a:prstGeom prst="rect">
            <a:avLst/>
          </a:prstGeom>
        </p:spPr>
      </p:pic>
    </p:spTree>
    <p:extLst>
      <p:ext uri="{BB962C8B-B14F-4D97-AF65-F5344CB8AC3E}">
        <p14:creationId xmlns:p14="http://schemas.microsoft.com/office/powerpoint/2010/main" val="4573812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1CD568-FD04-479B-BE06-3F7DF0B1C542}"/>
              </a:ext>
            </a:extLst>
          </p:cNvPr>
          <p:cNvSpPr>
            <a:spLocks noGrp="1"/>
          </p:cNvSpPr>
          <p:nvPr>
            <p:ph type="title"/>
          </p:nvPr>
        </p:nvSpPr>
        <p:spPr>
          <a:xfrm>
            <a:off x="457200" y="0"/>
            <a:ext cx="8229600" cy="819912"/>
          </a:xfrm>
        </p:spPr>
        <p:txBody>
          <a:bodyPr/>
          <a:lstStyle/>
          <a:p>
            <a:r>
              <a:rPr lang="en-US" dirty="0"/>
              <a:t>Metric-based Estimation</a:t>
            </a:r>
          </a:p>
        </p:txBody>
      </p:sp>
      <p:sp>
        <p:nvSpPr>
          <p:cNvPr id="3" name="Content Placeholder 2">
            <a:extLst>
              <a:ext uri="{FF2B5EF4-FFF2-40B4-BE49-F238E27FC236}">
                <a16:creationId xmlns="" xmlns:a16="http://schemas.microsoft.com/office/drawing/2014/main" id="{33756A84-C954-4CDD-9C47-8CB5BAF99AAB}"/>
              </a:ext>
            </a:extLst>
          </p:cNvPr>
          <p:cNvSpPr>
            <a:spLocks noGrp="1"/>
          </p:cNvSpPr>
          <p:nvPr>
            <p:ph idx="1"/>
          </p:nvPr>
        </p:nvSpPr>
        <p:spPr>
          <a:xfrm>
            <a:off x="457200" y="927861"/>
            <a:ext cx="8229600" cy="5793613"/>
          </a:xfrm>
          <a:solidFill>
            <a:schemeClr val="bg1">
              <a:lumMod val="95000"/>
            </a:schemeClr>
          </a:solidFill>
        </p:spPr>
        <p:txBody>
          <a:bodyPr/>
          <a:lstStyle/>
          <a:p>
            <a:endParaRPr lang="en-US" dirty="0"/>
          </a:p>
        </p:txBody>
      </p:sp>
      <p:sp>
        <p:nvSpPr>
          <p:cNvPr id="4" name="Footer Placeholder 3">
            <a:extLst>
              <a:ext uri="{FF2B5EF4-FFF2-40B4-BE49-F238E27FC236}">
                <a16:creationId xmlns="" xmlns:a16="http://schemas.microsoft.com/office/drawing/2014/main" id="{CEC8BF94-2A4A-4D4B-9D77-610740138010}"/>
              </a:ext>
            </a:extLst>
          </p:cNvPr>
          <p:cNvSpPr>
            <a:spLocks noGrp="1"/>
          </p:cNvSpPr>
          <p:nvPr>
            <p:ph type="ftr" sz="quarter" idx="11"/>
          </p:nvPr>
        </p:nvSpPr>
        <p:spPr/>
        <p:txBody>
          <a:bodyPr/>
          <a:lstStyle/>
          <a:p>
            <a:r>
              <a:rPr lang="en-GB"/>
              <a:t>20. Test Estimation</a:t>
            </a:r>
            <a:endParaRPr lang="en-US"/>
          </a:p>
        </p:txBody>
      </p:sp>
      <p:sp>
        <p:nvSpPr>
          <p:cNvPr id="5" name="Slide Number Placeholder 4">
            <a:extLst>
              <a:ext uri="{FF2B5EF4-FFF2-40B4-BE49-F238E27FC236}">
                <a16:creationId xmlns="" xmlns:a16="http://schemas.microsoft.com/office/drawing/2014/main" id="{A0234B5A-80B4-4E91-BCFB-6B7AF42D56A5}"/>
              </a:ext>
            </a:extLst>
          </p:cNvPr>
          <p:cNvSpPr>
            <a:spLocks noGrp="1"/>
          </p:cNvSpPr>
          <p:nvPr>
            <p:ph type="sldNum" sz="quarter" idx="12"/>
          </p:nvPr>
        </p:nvSpPr>
        <p:spPr/>
        <p:txBody>
          <a:bodyPr/>
          <a:lstStyle/>
          <a:p>
            <a:fld id="{B6F15528-21DE-4FAA-801E-634DDDAF4B2B}" type="slidenum">
              <a:rPr lang="en-US" smtClean="0"/>
              <a:pPr/>
              <a:t>20</a:t>
            </a:fld>
            <a:endParaRPr lang="en-US"/>
          </a:p>
        </p:txBody>
      </p:sp>
      <p:pic>
        <p:nvPicPr>
          <p:cNvPr id="6" name="Picture 5">
            <a:extLst>
              <a:ext uri="{FF2B5EF4-FFF2-40B4-BE49-F238E27FC236}">
                <a16:creationId xmlns="" xmlns:a16="http://schemas.microsoft.com/office/drawing/2014/main" id="{27494438-2257-4513-8CB7-974966300267}"/>
              </a:ext>
            </a:extLst>
          </p:cNvPr>
          <p:cNvPicPr>
            <a:picLocks noChangeAspect="1"/>
          </p:cNvPicPr>
          <p:nvPr/>
        </p:nvPicPr>
        <p:blipFill>
          <a:blip r:embed="rId3"/>
          <a:stretch>
            <a:fillRect/>
          </a:stretch>
        </p:blipFill>
        <p:spPr>
          <a:xfrm>
            <a:off x="585916" y="1781430"/>
            <a:ext cx="2066667" cy="4085714"/>
          </a:xfrm>
          <a:prstGeom prst="rect">
            <a:avLst/>
          </a:prstGeom>
        </p:spPr>
      </p:pic>
      <p:grpSp>
        <p:nvGrpSpPr>
          <p:cNvPr id="16" name="Group 15">
            <a:extLst>
              <a:ext uri="{FF2B5EF4-FFF2-40B4-BE49-F238E27FC236}">
                <a16:creationId xmlns="" xmlns:a16="http://schemas.microsoft.com/office/drawing/2014/main" id="{F4451F3E-CBDC-4F07-9289-64F064E7E5EA}"/>
              </a:ext>
            </a:extLst>
          </p:cNvPr>
          <p:cNvGrpSpPr/>
          <p:nvPr/>
        </p:nvGrpSpPr>
        <p:grpSpPr>
          <a:xfrm>
            <a:off x="3224084" y="1015425"/>
            <a:ext cx="5081716" cy="2413575"/>
            <a:chOff x="3224084" y="990600"/>
            <a:chExt cx="5081716" cy="2413575"/>
          </a:xfrm>
        </p:grpSpPr>
        <p:sp>
          <p:nvSpPr>
            <p:cNvPr id="8" name="Rectangle 7">
              <a:extLst>
                <a:ext uri="{FF2B5EF4-FFF2-40B4-BE49-F238E27FC236}">
                  <a16:creationId xmlns="" xmlns:a16="http://schemas.microsoft.com/office/drawing/2014/main" id="{BE29E5E6-0A59-44AB-AD27-635EA0431E6C}"/>
                </a:ext>
              </a:extLst>
            </p:cNvPr>
            <p:cNvSpPr/>
            <p:nvPr/>
          </p:nvSpPr>
          <p:spPr>
            <a:xfrm>
              <a:off x="3224084" y="990600"/>
              <a:ext cx="5081716" cy="24135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 xmlns:a16="http://schemas.microsoft.com/office/drawing/2014/main" id="{2EE64953-18B4-402B-AD5C-A3E7E8CC563C}"/>
                </a:ext>
              </a:extLst>
            </p:cNvPr>
            <p:cNvPicPr>
              <a:picLocks noChangeAspect="1"/>
            </p:cNvPicPr>
            <p:nvPr/>
          </p:nvPicPr>
          <p:blipFill>
            <a:blip r:embed="rId4"/>
            <a:stretch>
              <a:fillRect/>
            </a:stretch>
          </p:blipFill>
          <p:spPr>
            <a:xfrm>
              <a:off x="3936347" y="1371600"/>
              <a:ext cx="1495238" cy="1057143"/>
            </a:xfrm>
            <a:prstGeom prst="rect">
              <a:avLst/>
            </a:prstGeom>
          </p:spPr>
        </p:pic>
        <p:pic>
          <p:nvPicPr>
            <p:cNvPr id="10" name="Picture 9">
              <a:extLst>
                <a:ext uri="{FF2B5EF4-FFF2-40B4-BE49-F238E27FC236}">
                  <a16:creationId xmlns="" xmlns:a16="http://schemas.microsoft.com/office/drawing/2014/main" id="{E9BBE69A-06CA-4402-BFB2-7BB6D27215DA}"/>
                </a:ext>
              </a:extLst>
            </p:cNvPr>
            <p:cNvPicPr>
              <a:picLocks noChangeAspect="1"/>
            </p:cNvPicPr>
            <p:nvPr/>
          </p:nvPicPr>
          <p:blipFill>
            <a:blip r:embed="rId5"/>
            <a:stretch>
              <a:fillRect/>
            </a:stretch>
          </p:blipFill>
          <p:spPr>
            <a:xfrm>
              <a:off x="6114459" y="1371600"/>
              <a:ext cx="1590476" cy="1076190"/>
            </a:xfrm>
            <a:prstGeom prst="rect">
              <a:avLst/>
            </a:prstGeom>
          </p:spPr>
        </p:pic>
        <p:sp>
          <p:nvSpPr>
            <p:cNvPr id="11" name="TextBox 10">
              <a:extLst>
                <a:ext uri="{FF2B5EF4-FFF2-40B4-BE49-F238E27FC236}">
                  <a16:creationId xmlns="" xmlns:a16="http://schemas.microsoft.com/office/drawing/2014/main" id="{A5847F0D-68F9-4EEB-85CE-D1F6255961E9}"/>
                </a:ext>
              </a:extLst>
            </p:cNvPr>
            <p:cNvSpPr txBox="1"/>
            <p:nvPr/>
          </p:nvSpPr>
          <p:spPr>
            <a:xfrm>
              <a:off x="4572000" y="2667000"/>
              <a:ext cx="2743200" cy="584775"/>
            </a:xfrm>
            <a:prstGeom prst="rect">
              <a:avLst/>
            </a:prstGeom>
            <a:noFill/>
          </p:spPr>
          <p:txBody>
            <a:bodyPr wrap="square" rtlCol="0">
              <a:spAutoFit/>
            </a:bodyPr>
            <a:lstStyle/>
            <a:p>
              <a:pPr algn="ctr"/>
              <a:r>
                <a:rPr lang="en-US" sz="3200" b="1" dirty="0"/>
                <a:t>DOMAIN</a:t>
              </a:r>
            </a:p>
          </p:txBody>
        </p:sp>
      </p:grpSp>
      <p:grpSp>
        <p:nvGrpSpPr>
          <p:cNvPr id="17" name="Group 16">
            <a:extLst>
              <a:ext uri="{FF2B5EF4-FFF2-40B4-BE49-F238E27FC236}">
                <a16:creationId xmlns="" xmlns:a16="http://schemas.microsoft.com/office/drawing/2014/main" id="{48ED45C2-1F74-4377-9FFB-24B4AE3BDA2A}"/>
              </a:ext>
            </a:extLst>
          </p:cNvPr>
          <p:cNvGrpSpPr/>
          <p:nvPr/>
        </p:nvGrpSpPr>
        <p:grpSpPr>
          <a:xfrm>
            <a:off x="3247789" y="3823996"/>
            <a:ext cx="5081716" cy="2500604"/>
            <a:chOff x="3224084" y="3733800"/>
            <a:chExt cx="4986465" cy="2529531"/>
          </a:xfrm>
        </p:grpSpPr>
        <p:sp>
          <p:nvSpPr>
            <p:cNvPr id="14" name="Rectangle 13">
              <a:extLst>
                <a:ext uri="{FF2B5EF4-FFF2-40B4-BE49-F238E27FC236}">
                  <a16:creationId xmlns="" xmlns:a16="http://schemas.microsoft.com/office/drawing/2014/main" id="{CAE8ACC1-BE37-4139-B403-5D035332701A}"/>
                </a:ext>
              </a:extLst>
            </p:cNvPr>
            <p:cNvSpPr/>
            <p:nvPr/>
          </p:nvSpPr>
          <p:spPr>
            <a:xfrm>
              <a:off x="3224084" y="3733800"/>
              <a:ext cx="4986465" cy="25295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 xmlns:a16="http://schemas.microsoft.com/office/drawing/2014/main" id="{E93740FC-643D-4014-B24D-58D68B86F41B}"/>
                </a:ext>
              </a:extLst>
            </p:cNvPr>
            <p:cNvPicPr>
              <a:picLocks noChangeAspect="1"/>
            </p:cNvPicPr>
            <p:nvPr/>
          </p:nvPicPr>
          <p:blipFill>
            <a:blip r:embed="rId6"/>
            <a:stretch>
              <a:fillRect/>
            </a:stretch>
          </p:blipFill>
          <p:spPr>
            <a:xfrm>
              <a:off x="3712561" y="3939264"/>
              <a:ext cx="4104762" cy="1847619"/>
            </a:xfrm>
            <a:prstGeom prst="rect">
              <a:avLst/>
            </a:prstGeom>
          </p:spPr>
        </p:pic>
      </p:grpSp>
      <p:sp>
        <p:nvSpPr>
          <p:cNvPr id="15" name="TextBox 14">
            <a:extLst>
              <a:ext uri="{FF2B5EF4-FFF2-40B4-BE49-F238E27FC236}">
                <a16:creationId xmlns="" xmlns:a16="http://schemas.microsoft.com/office/drawing/2014/main" id="{22B5C24F-D1C1-4E2F-B30A-9A27AA89C299}"/>
              </a:ext>
            </a:extLst>
          </p:cNvPr>
          <p:cNvSpPr txBox="1"/>
          <p:nvPr/>
        </p:nvSpPr>
        <p:spPr>
          <a:xfrm>
            <a:off x="3429000" y="5786735"/>
            <a:ext cx="4699129" cy="461665"/>
          </a:xfrm>
          <a:prstGeom prst="rect">
            <a:avLst/>
          </a:prstGeom>
          <a:noFill/>
        </p:spPr>
        <p:txBody>
          <a:bodyPr wrap="square" rtlCol="0">
            <a:spAutoFit/>
          </a:bodyPr>
          <a:lstStyle/>
          <a:p>
            <a:r>
              <a:rPr lang="en-US" sz="2400" dirty="0"/>
              <a:t>Different Market </a:t>
            </a:r>
            <a:r>
              <a:rPr lang="en-US" sz="2400" dirty="0">
                <a:sym typeface="Wingdings" panose="05000000000000000000" pitchFamily="2" charset="2"/>
              </a:rPr>
              <a:t></a:t>
            </a:r>
            <a:r>
              <a:rPr lang="en-US" sz="2400" dirty="0"/>
              <a:t> Different Rates</a:t>
            </a:r>
          </a:p>
        </p:txBody>
      </p:sp>
    </p:spTree>
    <p:extLst>
      <p:ext uri="{BB962C8B-B14F-4D97-AF65-F5344CB8AC3E}">
        <p14:creationId xmlns:p14="http://schemas.microsoft.com/office/powerpoint/2010/main" val="15055281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1CD568-FD04-479B-BE06-3F7DF0B1C542}"/>
              </a:ext>
            </a:extLst>
          </p:cNvPr>
          <p:cNvSpPr>
            <a:spLocks noGrp="1"/>
          </p:cNvSpPr>
          <p:nvPr>
            <p:ph type="title"/>
          </p:nvPr>
        </p:nvSpPr>
        <p:spPr>
          <a:xfrm>
            <a:off x="457200" y="0"/>
            <a:ext cx="8229600" cy="819912"/>
          </a:xfrm>
        </p:spPr>
        <p:txBody>
          <a:bodyPr/>
          <a:lstStyle/>
          <a:p>
            <a:r>
              <a:rPr lang="en-US" dirty="0"/>
              <a:t>Metric-based Estimation</a:t>
            </a:r>
          </a:p>
        </p:txBody>
      </p:sp>
      <p:graphicFrame>
        <p:nvGraphicFramePr>
          <p:cNvPr id="27" name="Content Placeholder 26">
            <a:extLst>
              <a:ext uri="{FF2B5EF4-FFF2-40B4-BE49-F238E27FC236}">
                <a16:creationId xmlns="" xmlns:a16="http://schemas.microsoft.com/office/drawing/2014/main" id="{D5B00167-337B-42AB-B2CB-6EB22B8D2E90}"/>
              </a:ext>
            </a:extLst>
          </p:cNvPr>
          <p:cNvGraphicFramePr>
            <a:graphicFrameLocks noGrp="1"/>
          </p:cNvGraphicFramePr>
          <p:nvPr>
            <p:ph idx="1"/>
            <p:extLst>
              <p:ext uri="{D42A27DB-BD31-4B8C-83A1-F6EECF244321}">
                <p14:modId xmlns:p14="http://schemas.microsoft.com/office/powerpoint/2010/main" val="4131827003"/>
              </p:ext>
            </p:extLst>
          </p:nvPr>
        </p:nvGraphicFramePr>
        <p:xfrm>
          <a:off x="457200" y="927100"/>
          <a:ext cx="8229600" cy="5794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 xmlns:a16="http://schemas.microsoft.com/office/drawing/2014/main" id="{CEC8BF94-2A4A-4D4B-9D77-610740138010}"/>
              </a:ext>
            </a:extLst>
          </p:cNvPr>
          <p:cNvSpPr>
            <a:spLocks noGrp="1"/>
          </p:cNvSpPr>
          <p:nvPr>
            <p:ph type="ftr" sz="quarter" idx="11"/>
          </p:nvPr>
        </p:nvSpPr>
        <p:spPr/>
        <p:txBody>
          <a:bodyPr/>
          <a:lstStyle/>
          <a:p>
            <a:r>
              <a:rPr lang="en-GB"/>
              <a:t>20. Test Estimation</a:t>
            </a:r>
            <a:endParaRPr lang="en-US"/>
          </a:p>
        </p:txBody>
      </p:sp>
      <p:sp>
        <p:nvSpPr>
          <p:cNvPr id="5" name="Slide Number Placeholder 4">
            <a:extLst>
              <a:ext uri="{FF2B5EF4-FFF2-40B4-BE49-F238E27FC236}">
                <a16:creationId xmlns="" xmlns:a16="http://schemas.microsoft.com/office/drawing/2014/main" id="{A0234B5A-80B4-4E91-BCFB-6B7AF42D56A5}"/>
              </a:ext>
            </a:extLst>
          </p:cNvPr>
          <p:cNvSpPr>
            <a:spLocks noGrp="1"/>
          </p:cNvSpPr>
          <p:nvPr>
            <p:ph type="sldNum" sz="quarter" idx="12"/>
          </p:nvPr>
        </p:nvSpPr>
        <p:spPr/>
        <p:txBody>
          <a:bodyPr/>
          <a:lstStyle/>
          <a:p>
            <a:fld id="{B6F15528-21DE-4FAA-801E-634DDDAF4B2B}" type="slidenum">
              <a:rPr lang="en-US" smtClean="0"/>
              <a:pPr/>
              <a:t>21</a:t>
            </a:fld>
            <a:endParaRPr lang="en-US"/>
          </a:p>
        </p:txBody>
      </p:sp>
      <p:pic>
        <p:nvPicPr>
          <p:cNvPr id="6" name="Picture 5">
            <a:extLst>
              <a:ext uri="{FF2B5EF4-FFF2-40B4-BE49-F238E27FC236}">
                <a16:creationId xmlns="" xmlns:a16="http://schemas.microsoft.com/office/drawing/2014/main" id="{27494438-2257-4513-8CB7-974966300267}"/>
              </a:ext>
            </a:extLst>
          </p:cNvPr>
          <p:cNvPicPr>
            <a:picLocks noChangeAspect="1"/>
          </p:cNvPicPr>
          <p:nvPr/>
        </p:nvPicPr>
        <p:blipFill>
          <a:blip r:embed="rId8"/>
          <a:stretch>
            <a:fillRect/>
          </a:stretch>
        </p:blipFill>
        <p:spPr>
          <a:xfrm>
            <a:off x="585916" y="1781430"/>
            <a:ext cx="2066667" cy="4085714"/>
          </a:xfrm>
          <a:prstGeom prst="rect">
            <a:avLst/>
          </a:prstGeom>
        </p:spPr>
      </p:pic>
      <p:grpSp>
        <p:nvGrpSpPr>
          <p:cNvPr id="26" name="Group 25">
            <a:extLst>
              <a:ext uri="{FF2B5EF4-FFF2-40B4-BE49-F238E27FC236}">
                <a16:creationId xmlns="" xmlns:a16="http://schemas.microsoft.com/office/drawing/2014/main" id="{139F119F-6256-4180-92B9-7630067E1D82}"/>
              </a:ext>
            </a:extLst>
          </p:cNvPr>
          <p:cNvGrpSpPr/>
          <p:nvPr/>
        </p:nvGrpSpPr>
        <p:grpSpPr>
          <a:xfrm>
            <a:off x="3224084" y="1015425"/>
            <a:ext cx="5081716" cy="2413575"/>
            <a:chOff x="3224084" y="1015425"/>
            <a:chExt cx="5081716" cy="2413575"/>
          </a:xfrm>
        </p:grpSpPr>
        <p:sp>
          <p:nvSpPr>
            <p:cNvPr id="8" name="Rectangle 7">
              <a:extLst>
                <a:ext uri="{FF2B5EF4-FFF2-40B4-BE49-F238E27FC236}">
                  <a16:creationId xmlns="" xmlns:a16="http://schemas.microsoft.com/office/drawing/2014/main" id="{BE29E5E6-0A59-44AB-AD27-635EA0431E6C}"/>
                </a:ext>
              </a:extLst>
            </p:cNvPr>
            <p:cNvSpPr/>
            <p:nvPr/>
          </p:nvSpPr>
          <p:spPr>
            <a:xfrm>
              <a:off x="3224084" y="1015425"/>
              <a:ext cx="5081716" cy="24135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 xmlns:a16="http://schemas.microsoft.com/office/drawing/2014/main" id="{74B6EB0D-A45E-4153-A962-2979B17969DE}"/>
                </a:ext>
              </a:extLst>
            </p:cNvPr>
            <p:cNvGrpSpPr/>
            <p:nvPr/>
          </p:nvGrpSpPr>
          <p:grpSpPr>
            <a:xfrm>
              <a:off x="3733800" y="1106869"/>
              <a:ext cx="2267064" cy="2219913"/>
              <a:chOff x="4572000" y="1106869"/>
              <a:chExt cx="2267064" cy="2219913"/>
            </a:xfrm>
          </p:grpSpPr>
          <p:pic>
            <p:nvPicPr>
              <p:cNvPr id="12" name="Picture 11">
                <a:extLst>
                  <a:ext uri="{FF2B5EF4-FFF2-40B4-BE49-F238E27FC236}">
                    <a16:creationId xmlns="" xmlns:a16="http://schemas.microsoft.com/office/drawing/2014/main" id="{F2CB8A94-3CF8-4D92-8662-F69895656DF9}"/>
                  </a:ext>
                </a:extLst>
              </p:cNvPr>
              <p:cNvPicPr>
                <a:picLocks noChangeAspect="1"/>
              </p:cNvPicPr>
              <p:nvPr/>
            </p:nvPicPr>
            <p:blipFill>
              <a:blip r:embed="rId9"/>
              <a:stretch>
                <a:fillRect/>
              </a:stretch>
            </p:blipFill>
            <p:spPr>
              <a:xfrm>
                <a:off x="5562600" y="1106869"/>
                <a:ext cx="466695" cy="1026731"/>
              </a:xfrm>
              <a:prstGeom prst="rect">
                <a:avLst/>
              </a:prstGeom>
            </p:spPr>
          </p:pic>
          <p:pic>
            <p:nvPicPr>
              <p:cNvPr id="18" name="Picture 17">
                <a:extLst>
                  <a:ext uri="{FF2B5EF4-FFF2-40B4-BE49-F238E27FC236}">
                    <a16:creationId xmlns="" xmlns:a16="http://schemas.microsoft.com/office/drawing/2014/main" id="{9D4DDE26-C838-44EE-9483-3479B9E45DBB}"/>
                  </a:ext>
                </a:extLst>
              </p:cNvPr>
              <p:cNvPicPr>
                <a:picLocks noChangeAspect="1"/>
              </p:cNvPicPr>
              <p:nvPr/>
            </p:nvPicPr>
            <p:blipFill>
              <a:blip r:embed="rId9"/>
              <a:stretch>
                <a:fillRect/>
              </a:stretch>
            </p:blipFill>
            <p:spPr>
              <a:xfrm>
                <a:off x="4755580" y="2294638"/>
                <a:ext cx="466695" cy="1026731"/>
              </a:xfrm>
              <a:prstGeom prst="rect">
                <a:avLst/>
              </a:prstGeom>
            </p:spPr>
          </p:pic>
          <p:pic>
            <p:nvPicPr>
              <p:cNvPr id="19" name="Picture 18">
                <a:extLst>
                  <a:ext uri="{FF2B5EF4-FFF2-40B4-BE49-F238E27FC236}">
                    <a16:creationId xmlns="" xmlns:a16="http://schemas.microsoft.com/office/drawing/2014/main" id="{54FA627E-659E-4045-B1F7-EBCBD47D488B}"/>
                  </a:ext>
                </a:extLst>
              </p:cNvPr>
              <p:cNvPicPr>
                <a:picLocks noChangeAspect="1"/>
              </p:cNvPicPr>
              <p:nvPr/>
            </p:nvPicPr>
            <p:blipFill>
              <a:blip r:embed="rId9"/>
              <a:stretch>
                <a:fillRect/>
              </a:stretch>
            </p:blipFill>
            <p:spPr>
              <a:xfrm>
                <a:off x="5555299" y="2294638"/>
                <a:ext cx="466695" cy="1026731"/>
              </a:xfrm>
              <a:prstGeom prst="rect">
                <a:avLst/>
              </a:prstGeom>
            </p:spPr>
          </p:pic>
          <p:pic>
            <p:nvPicPr>
              <p:cNvPr id="20" name="Picture 19">
                <a:extLst>
                  <a:ext uri="{FF2B5EF4-FFF2-40B4-BE49-F238E27FC236}">
                    <a16:creationId xmlns="" xmlns:a16="http://schemas.microsoft.com/office/drawing/2014/main" id="{546D99B7-59FC-412F-A84D-451EAB9900FF}"/>
                  </a:ext>
                </a:extLst>
              </p:cNvPr>
              <p:cNvPicPr>
                <a:picLocks noChangeAspect="1"/>
              </p:cNvPicPr>
              <p:nvPr/>
            </p:nvPicPr>
            <p:blipFill>
              <a:blip r:embed="rId9"/>
              <a:stretch>
                <a:fillRect/>
              </a:stretch>
            </p:blipFill>
            <p:spPr>
              <a:xfrm>
                <a:off x="6372369" y="2300051"/>
                <a:ext cx="466695" cy="1026731"/>
              </a:xfrm>
              <a:prstGeom prst="rect">
                <a:avLst/>
              </a:prstGeom>
            </p:spPr>
          </p:pic>
          <p:cxnSp>
            <p:nvCxnSpPr>
              <p:cNvPr id="22" name="Straight Connector 21">
                <a:extLst>
                  <a:ext uri="{FF2B5EF4-FFF2-40B4-BE49-F238E27FC236}">
                    <a16:creationId xmlns="" xmlns:a16="http://schemas.microsoft.com/office/drawing/2014/main" id="{A52D5A86-FDD5-4EC5-AD78-D6738D791F15}"/>
                  </a:ext>
                </a:extLst>
              </p:cNvPr>
              <p:cNvCxnSpPr/>
              <p:nvPr/>
            </p:nvCxnSpPr>
            <p:spPr>
              <a:xfrm>
                <a:off x="4572000" y="2222212"/>
                <a:ext cx="226706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 xmlns:a16="http://schemas.microsoft.com/office/drawing/2014/main" id="{1374D11A-EA8E-4CC5-9212-966C147BD7B7}"/>
                </a:ext>
              </a:extLst>
            </p:cNvPr>
            <p:cNvSpPr txBox="1"/>
            <p:nvPr/>
          </p:nvSpPr>
          <p:spPr>
            <a:xfrm>
              <a:off x="6400800" y="1295400"/>
              <a:ext cx="1524000" cy="461665"/>
            </a:xfrm>
            <a:prstGeom prst="rect">
              <a:avLst/>
            </a:prstGeom>
            <a:noFill/>
          </p:spPr>
          <p:txBody>
            <a:bodyPr wrap="square" rtlCol="0">
              <a:spAutoFit/>
            </a:bodyPr>
            <a:lstStyle/>
            <a:p>
              <a:r>
                <a:rPr lang="en-US" sz="2400" b="1" dirty="0"/>
                <a:t>Tester</a:t>
              </a:r>
            </a:p>
          </p:txBody>
        </p:sp>
        <p:sp>
          <p:nvSpPr>
            <p:cNvPr id="25" name="TextBox 24">
              <a:extLst>
                <a:ext uri="{FF2B5EF4-FFF2-40B4-BE49-F238E27FC236}">
                  <a16:creationId xmlns="" xmlns:a16="http://schemas.microsoft.com/office/drawing/2014/main" id="{171CE173-8CD3-4B92-A45D-A4CE3157459C}"/>
                </a:ext>
              </a:extLst>
            </p:cNvPr>
            <p:cNvSpPr txBox="1"/>
            <p:nvPr/>
          </p:nvSpPr>
          <p:spPr>
            <a:xfrm>
              <a:off x="6400799" y="2524780"/>
              <a:ext cx="1727329" cy="461665"/>
            </a:xfrm>
            <a:prstGeom prst="rect">
              <a:avLst/>
            </a:prstGeom>
            <a:noFill/>
          </p:spPr>
          <p:txBody>
            <a:bodyPr wrap="square" rtlCol="0">
              <a:spAutoFit/>
            </a:bodyPr>
            <a:lstStyle/>
            <a:p>
              <a:r>
                <a:rPr lang="en-US" sz="2400" b="1" dirty="0"/>
                <a:t>Developer</a:t>
              </a:r>
            </a:p>
          </p:txBody>
        </p:sp>
      </p:grpSp>
      <p:grpSp>
        <p:nvGrpSpPr>
          <p:cNvPr id="36" name="Group 35">
            <a:extLst>
              <a:ext uri="{FF2B5EF4-FFF2-40B4-BE49-F238E27FC236}">
                <a16:creationId xmlns="" xmlns:a16="http://schemas.microsoft.com/office/drawing/2014/main" id="{80A44AFF-14AF-4B81-A822-62EACCBED818}"/>
              </a:ext>
            </a:extLst>
          </p:cNvPr>
          <p:cNvGrpSpPr/>
          <p:nvPr/>
        </p:nvGrpSpPr>
        <p:grpSpPr>
          <a:xfrm>
            <a:off x="3962400" y="4275265"/>
            <a:ext cx="2343962" cy="1981519"/>
            <a:chOff x="4629116" y="4275265"/>
            <a:chExt cx="2343962" cy="1981519"/>
          </a:xfrm>
        </p:grpSpPr>
        <p:sp>
          <p:nvSpPr>
            <p:cNvPr id="28" name="Partial Circle 27">
              <a:extLst>
                <a:ext uri="{FF2B5EF4-FFF2-40B4-BE49-F238E27FC236}">
                  <a16:creationId xmlns="" xmlns:a16="http://schemas.microsoft.com/office/drawing/2014/main" id="{906CFB6E-0EEE-4F08-B373-D70BCF6EBFEA}"/>
                </a:ext>
              </a:extLst>
            </p:cNvPr>
            <p:cNvSpPr/>
            <p:nvPr/>
          </p:nvSpPr>
          <p:spPr>
            <a:xfrm>
              <a:off x="4629116" y="4275265"/>
              <a:ext cx="2343962" cy="1973454"/>
            </a:xfrm>
            <a:prstGeom prst="pie">
              <a:avLst>
                <a:gd name="adj1" fmla="val 16234229"/>
                <a:gd name="adj2" fmla="val 7108433"/>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Partial Circle 28">
              <a:extLst>
                <a:ext uri="{FF2B5EF4-FFF2-40B4-BE49-F238E27FC236}">
                  <a16:creationId xmlns="" xmlns:a16="http://schemas.microsoft.com/office/drawing/2014/main" id="{D32DF126-26DF-4A05-9EB4-C62A1B8FC89A}"/>
                </a:ext>
              </a:extLst>
            </p:cNvPr>
            <p:cNvSpPr/>
            <p:nvPr/>
          </p:nvSpPr>
          <p:spPr>
            <a:xfrm>
              <a:off x="4717099" y="4275265"/>
              <a:ext cx="2169126" cy="1981519"/>
            </a:xfrm>
            <a:prstGeom prst="pie">
              <a:avLst>
                <a:gd name="adj1" fmla="val 7106576"/>
                <a:gd name="adj2" fmla="val 16267276"/>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0" name="TextBox 29">
            <a:extLst>
              <a:ext uri="{FF2B5EF4-FFF2-40B4-BE49-F238E27FC236}">
                <a16:creationId xmlns="" xmlns:a16="http://schemas.microsoft.com/office/drawing/2014/main" id="{0AAFB3ED-7F9A-487E-8A18-D4D74B60B057}"/>
              </a:ext>
            </a:extLst>
          </p:cNvPr>
          <p:cNvSpPr txBox="1"/>
          <p:nvPr/>
        </p:nvSpPr>
        <p:spPr>
          <a:xfrm>
            <a:off x="2362200" y="4186535"/>
            <a:ext cx="2247901" cy="461665"/>
          </a:xfrm>
          <a:prstGeom prst="rect">
            <a:avLst/>
          </a:prstGeom>
          <a:noFill/>
        </p:spPr>
        <p:txBody>
          <a:bodyPr wrap="square" rtlCol="0">
            <a:spAutoFit/>
          </a:bodyPr>
          <a:lstStyle/>
          <a:p>
            <a:r>
              <a:rPr lang="en-US" sz="2400" b="1" dirty="0"/>
              <a:t>Testing Effort</a:t>
            </a:r>
          </a:p>
        </p:txBody>
      </p:sp>
      <p:cxnSp>
        <p:nvCxnSpPr>
          <p:cNvPr id="32" name="Straight Connector 31">
            <a:extLst>
              <a:ext uri="{FF2B5EF4-FFF2-40B4-BE49-F238E27FC236}">
                <a16:creationId xmlns="" xmlns:a16="http://schemas.microsoft.com/office/drawing/2014/main" id="{D8451243-044A-4973-A37B-C4BF157BCC81}"/>
              </a:ext>
            </a:extLst>
          </p:cNvPr>
          <p:cNvCxnSpPr>
            <a:cxnSpLocks/>
          </p:cNvCxnSpPr>
          <p:nvPr/>
        </p:nvCxnSpPr>
        <p:spPr>
          <a:xfrm>
            <a:off x="2057400" y="4648200"/>
            <a:ext cx="266700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 xmlns:a16="http://schemas.microsoft.com/office/drawing/2014/main" id="{6F46E774-7223-4A2C-96C3-0B07D3FD90AD}"/>
              </a:ext>
            </a:extLst>
          </p:cNvPr>
          <p:cNvSpPr txBox="1"/>
          <p:nvPr/>
        </p:nvSpPr>
        <p:spPr>
          <a:xfrm>
            <a:off x="6324600" y="5486400"/>
            <a:ext cx="2247901" cy="461665"/>
          </a:xfrm>
          <a:prstGeom prst="rect">
            <a:avLst/>
          </a:prstGeom>
          <a:noFill/>
        </p:spPr>
        <p:txBody>
          <a:bodyPr wrap="square" rtlCol="0">
            <a:spAutoFit/>
          </a:bodyPr>
          <a:lstStyle/>
          <a:p>
            <a:r>
              <a:rPr lang="en-US" sz="2400" b="1" dirty="0"/>
              <a:t>Project Effort</a:t>
            </a:r>
          </a:p>
        </p:txBody>
      </p:sp>
      <p:cxnSp>
        <p:nvCxnSpPr>
          <p:cNvPr id="35" name="Straight Connector 34">
            <a:extLst>
              <a:ext uri="{FF2B5EF4-FFF2-40B4-BE49-F238E27FC236}">
                <a16:creationId xmlns="" xmlns:a16="http://schemas.microsoft.com/office/drawing/2014/main" id="{BA3A5A73-7F78-4DED-A898-78E12A5FD978}"/>
              </a:ext>
            </a:extLst>
          </p:cNvPr>
          <p:cNvCxnSpPr>
            <a:cxnSpLocks/>
          </p:cNvCxnSpPr>
          <p:nvPr/>
        </p:nvCxnSpPr>
        <p:spPr>
          <a:xfrm>
            <a:off x="5486400" y="5943600"/>
            <a:ext cx="289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7737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CB4011-7038-44F7-86ED-690C5592A25A}"/>
              </a:ext>
            </a:extLst>
          </p:cNvPr>
          <p:cNvSpPr>
            <a:spLocks noGrp="1"/>
          </p:cNvSpPr>
          <p:nvPr>
            <p:ph type="title"/>
          </p:nvPr>
        </p:nvSpPr>
        <p:spPr/>
        <p:txBody>
          <a:bodyPr/>
          <a:lstStyle/>
          <a:p>
            <a:r>
              <a:rPr lang="en-US" dirty="0"/>
              <a:t>Metric-based Estimation</a:t>
            </a:r>
          </a:p>
        </p:txBody>
      </p:sp>
      <p:sp>
        <p:nvSpPr>
          <p:cNvPr id="3" name="Content Placeholder 2">
            <a:extLst>
              <a:ext uri="{FF2B5EF4-FFF2-40B4-BE49-F238E27FC236}">
                <a16:creationId xmlns="" xmlns:a16="http://schemas.microsoft.com/office/drawing/2014/main" id="{83BD6900-3D51-43DB-9F87-5A4401187A58}"/>
              </a:ext>
            </a:extLst>
          </p:cNvPr>
          <p:cNvSpPr>
            <a:spLocks noGrp="1"/>
          </p:cNvSpPr>
          <p:nvPr>
            <p:ph idx="1"/>
          </p:nvPr>
        </p:nvSpPr>
        <p:spPr>
          <a:xfrm>
            <a:off x="152400" y="1447800"/>
            <a:ext cx="8534400" cy="4876800"/>
          </a:xfrm>
          <a:solidFill>
            <a:schemeClr val="bg1">
              <a:lumMod val="95000"/>
            </a:schemeClr>
          </a:solidFill>
        </p:spPr>
        <p:txBody>
          <a:bodyPr/>
          <a:lstStyle/>
          <a:p>
            <a:endParaRPr lang="en-US" dirty="0"/>
          </a:p>
        </p:txBody>
      </p:sp>
      <p:sp>
        <p:nvSpPr>
          <p:cNvPr id="4" name="Footer Placeholder 3">
            <a:extLst>
              <a:ext uri="{FF2B5EF4-FFF2-40B4-BE49-F238E27FC236}">
                <a16:creationId xmlns="" xmlns:a16="http://schemas.microsoft.com/office/drawing/2014/main" id="{CDDD758C-4DAE-421C-9D08-861585C861B2}"/>
              </a:ext>
            </a:extLst>
          </p:cNvPr>
          <p:cNvSpPr>
            <a:spLocks noGrp="1"/>
          </p:cNvSpPr>
          <p:nvPr>
            <p:ph type="ftr" sz="quarter" idx="11"/>
          </p:nvPr>
        </p:nvSpPr>
        <p:spPr/>
        <p:txBody>
          <a:bodyPr/>
          <a:lstStyle/>
          <a:p>
            <a:r>
              <a:rPr lang="en-GB"/>
              <a:t>20. Test Estimation</a:t>
            </a:r>
            <a:endParaRPr lang="en-US"/>
          </a:p>
        </p:txBody>
      </p:sp>
      <p:sp>
        <p:nvSpPr>
          <p:cNvPr id="5" name="Slide Number Placeholder 4">
            <a:extLst>
              <a:ext uri="{FF2B5EF4-FFF2-40B4-BE49-F238E27FC236}">
                <a16:creationId xmlns="" xmlns:a16="http://schemas.microsoft.com/office/drawing/2014/main" id="{D8CC1FA5-399F-479B-9C7B-EDECF5B1590A}"/>
              </a:ext>
            </a:extLst>
          </p:cNvPr>
          <p:cNvSpPr>
            <a:spLocks noGrp="1"/>
          </p:cNvSpPr>
          <p:nvPr>
            <p:ph type="sldNum" sz="quarter" idx="12"/>
          </p:nvPr>
        </p:nvSpPr>
        <p:spPr/>
        <p:txBody>
          <a:bodyPr/>
          <a:lstStyle/>
          <a:p>
            <a:fld id="{B6F15528-21DE-4FAA-801E-634DDDAF4B2B}" type="slidenum">
              <a:rPr lang="en-US" smtClean="0"/>
              <a:pPr/>
              <a:t>22</a:t>
            </a:fld>
            <a:endParaRPr lang="en-US"/>
          </a:p>
        </p:txBody>
      </p:sp>
      <p:pic>
        <p:nvPicPr>
          <p:cNvPr id="6" name="Picture 5">
            <a:extLst>
              <a:ext uri="{FF2B5EF4-FFF2-40B4-BE49-F238E27FC236}">
                <a16:creationId xmlns="" xmlns:a16="http://schemas.microsoft.com/office/drawing/2014/main" id="{77E1850D-3D5F-4286-9A00-B0153C3BBC13}"/>
              </a:ext>
            </a:extLst>
          </p:cNvPr>
          <p:cNvPicPr>
            <a:picLocks noChangeAspect="1"/>
          </p:cNvPicPr>
          <p:nvPr/>
        </p:nvPicPr>
        <p:blipFill>
          <a:blip r:embed="rId3"/>
          <a:stretch>
            <a:fillRect/>
          </a:stretch>
        </p:blipFill>
        <p:spPr>
          <a:xfrm>
            <a:off x="228600" y="1486476"/>
            <a:ext cx="2666667" cy="4609524"/>
          </a:xfrm>
          <a:prstGeom prst="rect">
            <a:avLst/>
          </a:prstGeom>
        </p:spPr>
      </p:pic>
      <p:sp>
        <p:nvSpPr>
          <p:cNvPr id="7" name="Rectangle 6">
            <a:extLst>
              <a:ext uri="{FF2B5EF4-FFF2-40B4-BE49-F238E27FC236}">
                <a16:creationId xmlns="" xmlns:a16="http://schemas.microsoft.com/office/drawing/2014/main" id="{2CC314FD-A4C4-4535-BCE6-3683AC368C56}"/>
              </a:ext>
            </a:extLst>
          </p:cNvPr>
          <p:cNvSpPr/>
          <p:nvPr/>
        </p:nvSpPr>
        <p:spPr>
          <a:xfrm>
            <a:off x="2971800" y="1752600"/>
            <a:ext cx="5562933" cy="3124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 xmlns:a16="http://schemas.microsoft.com/office/drawing/2014/main" id="{98727AE3-2402-41C9-82F7-C6D4D3AD315B}"/>
              </a:ext>
            </a:extLst>
          </p:cNvPr>
          <p:cNvPicPr>
            <a:picLocks noChangeAspect="1"/>
          </p:cNvPicPr>
          <p:nvPr/>
        </p:nvPicPr>
        <p:blipFill>
          <a:blip r:embed="rId4"/>
          <a:stretch>
            <a:fillRect/>
          </a:stretch>
        </p:blipFill>
        <p:spPr>
          <a:xfrm>
            <a:off x="3048000" y="2002215"/>
            <a:ext cx="2951755" cy="2417385"/>
          </a:xfrm>
          <a:prstGeom prst="rect">
            <a:avLst/>
          </a:prstGeom>
        </p:spPr>
      </p:pic>
      <p:sp>
        <p:nvSpPr>
          <p:cNvPr id="9" name="TextBox 8">
            <a:extLst>
              <a:ext uri="{FF2B5EF4-FFF2-40B4-BE49-F238E27FC236}">
                <a16:creationId xmlns="" xmlns:a16="http://schemas.microsoft.com/office/drawing/2014/main" id="{1E9EC5A2-DD52-4A73-B9B3-3B08E3CC0177}"/>
              </a:ext>
            </a:extLst>
          </p:cNvPr>
          <p:cNvSpPr txBox="1"/>
          <p:nvPr/>
        </p:nvSpPr>
        <p:spPr>
          <a:xfrm>
            <a:off x="5830078" y="2172478"/>
            <a:ext cx="2591133" cy="369332"/>
          </a:xfrm>
          <a:prstGeom prst="rect">
            <a:avLst/>
          </a:prstGeom>
          <a:noFill/>
        </p:spPr>
        <p:txBody>
          <a:bodyPr wrap="square" rtlCol="0">
            <a:spAutoFit/>
          </a:bodyPr>
          <a:lstStyle/>
          <a:p>
            <a:r>
              <a:rPr lang="en-US" dirty="0"/>
              <a:t>15% requirement analysis</a:t>
            </a:r>
          </a:p>
        </p:txBody>
      </p:sp>
      <p:sp>
        <p:nvSpPr>
          <p:cNvPr id="10" name="TextBox 9">
            <a:extLst>
              <a:ext uri="{FF2B5EF4-FFF2-40B4-BE49-F238E27FC236}">
                <a16:creationId xmlns="" xmlns:a16="http://schemas.microsoft.com/office/drawing/2014/main" id="{F228E644-B098-43CF-8BC3-E816A3C20D9F}"/>
              </a:ext>
            </a:extLst>
          </p:cNvPr>
          <p:cNvSpPr txBox="1"/>
          <p:nvPr/>
        </p:nvSpPr>
        <p:spPr>
          <a:xfrm>
            <a:off x="5829745" y="2506051"/>
            <a:ext cx="2591133" cy="369332"/>
          </a:xfrm>
          <a:prstGeom prst="rect">
            <a:avLst/>
          </a:prstGeom>
          <a:noFill/>
        </p:spPr>
        <p:txBody>
          <a:bodyPr wrap="square" rtlCol="0">
            <a:spAutoFit/>
          </a:bodyPr>
          <a:lstStyle/>
          <a:p>
            <a:r>
              <a:rPr lang="en-US" dirty="0"/>
              <a:t>30% test case writing</a:t>
            </a:r>
          </a:p>
        </p:txBody>
      </p:sp>
      <p:sp>
        <p:nvSpPr>
          <p:cNvPr id="11" name="TextBox 10">
            <a:extLst>
              <a:ext uri="{FF2B5EF4-FFF2-40B4-BE49-F238E27FC236}">
                <a16:creationId xmlns="" xmlns:a16="http://schemas.microsoft.com/office/drawing/2014/main" id="{CBF7E887-3F94-4218-8130-906B56D6AEFD}"/>
              </a:ext>
            </a:extLst>
          </p:cNvPr>
          <p:cNvSpPr txBox="1"/>
          <p:nvPr/>
        </p:nvSpPr>
        <p:spPr>
          <a:xfrm>
            <a:off x="5791200" y="2849729"/>
            <a:ext cx="2591133" cy="369332"/>
          </a:xfrm>
          <a:prstGeom prst="rect">
            <a:avLst/>
          </a:prstGeom>
          <a:noFill/>
        </p:spPr>
        <p:txBody>
          <a:bodyPr wrap="square" rtlCol="0">
            <a:spAutoFit/>
          </a:bodyPr>
          <a:lstStyle/>
          <a:p>
            <a:r>
              <a:rPr lang="en-US" dirty="0"/>
              <a:t>10% review and rework</a:t>
            </a:r>
          </a:p>
        </p:txBody>
      </p:sp>
      <p:sp>
        <p:nvSpPr>
          <p:cNvPr id="12" name="TextBox 11">
            <a:extLst>
              <a:ext uri="{FF2B5EF4-FFF2-40B4-BE49-F238E27FC236}">
                <a16:creationId xmlns="" xmlns:a16="http://schemas.microsoft.com/office/drawing/2014/main" id="{42B9D088-E389-48F8-844B-CDFA1E918A72}"/>
              </a:ext>
            </a:extLst>
          </p:cNvPr>
          <p:cNvSpPr txBox="1"/>
          <p:nvPr/>
        </p:nvSpPr>
        <p:spPr>
          <a:xfrm>
            <a:off x="5791200" y="3174746"/>
            <a:ext cx="2591133" cy="369332"/>
          </a:xfrm>
          <a:prstGeom prst="rect">
            <a:avLst/>
          </a:prstGeom>
          <a:noFill/>
        </p:spPr>
        <p:txBody>
          <a:bodyPr wrap="square" rtlCol="0">
            <a:spAutoFit/>
          </a:bodyPr>
          <a:lstStyle/>
          <a:p>
            <a:r>
              <a:rPr lang="en-US" dirty="0"/>
              <a:t>35% test execution</a:t>
            </a:r>
          </a:p>
        </p:txBody>
      </p:sp>
      <p:sp>
        <p:nvSpPr>
          <p:cNvPr id="13" name="TextBox 12">
            <a:extLst>
              <a:ext uri="{FF2B5EF4-FFF2-40B4-BE49-F238E27FC236}">
                <a16:creationId xmlns="" xmlns:a16="http://schemas.microsoft.com/office/drawing/2014/main" id="{E1699FF5-E5DB-4C1D-ACD4-B65B8BAF6268}"/>
              </a:ext>
            </a:extLst>
          </p:cNvPr>
          <p:cNvSpPr txBox="1"/>
          <p:nvPr/>
        </p:nvSpPr>
        <p:spPr>
          <a:xfrm>
            <a:off x="5791200" y="3516868"/>
            <a:ext cx="2591133" cy="369332"/>
          </a:xfrm>
          <a:prstGeom prst="rect">
            <a:avLst/>
          </a:prstGeom>
          <a:noFill/>
        </p:spPr>
        <p:txBody>
          <a:bodyPr wrap="square" rtlCol="0">
            <a:spAutoFit/>
          </a:bodyPr>
          <a:lstStyle/>
          <a:p>
            <a:r>
              <a:rPr lang="en-US" dirty="0"/>
              <a:t>5% defect writing</a:t>
            </a:r>
          </a:p>
        </p:txBody>
      </p:sp>
      <p:sp>
        <p:nvSpPr>
          <p:cNvPr id="14" name="TextBox 13">
            <a:extLst>
              <a:ext uri="{FF2B5EF4-FFF2-40B4-BE49-F238E27FC236}">
                <a16:creationId xmlns="" xmlns:a16="http://schemas.microsoft.com/office/drawing/2014/main" id="{E5E6D095-5371-45D4-9C90-479E0498907E}"/>
              </a:ext>
            </a:extLst>
          </p:cNvPr>
          <p:cNvSpPr txBox="1"/>
          <p:nvPr/>
        </p:nvSpPr>
        <p:spPr>
          <a:xfrm>
            <a:off x="5790867" y="3865983"/>
            <a:ext cx="2591133" cy="369332"/>
          </a:xfrm>
          <a:prstGeom prst="rect">
            <a:avLst/>
          </a:prstGeom>
          <a:noFill/>
        </p:spPr>
        <p:txBody>
          <a:bodyPr wrap="square" rtlCol="0">
            <a:spAutoFit/>
          </a:bodyPr>
          <a:lstStyle/>
          <a:p>
            <a:r>
              <a:rPr lang="en-US" dirty="0"/>
              <a:t>5% UAT support</a:t>
            </a:r>
          </a:p>
        </p:txBody>
      </p:sp>
    </p:spTree>
    <p:extLst>
      <p:ext uri="{BB962C8B-B14F-4D97-AF65-F5344CB8AC3E}">
        <p14:creationId xmlns:p14="http://schemas.microsoft.com/office/powerpoint/2010/main" val="8458006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CB4011-7038-44F7-86ED-690C5592A25A}"/>
              </a:ext>
            </a:extLst>
          </p:cNvPr>
          <p:cNvSpPr>
            <a:spLocks noGrp="1"/>
          </p:cNvSpPr>
          <p:nvPr>
            <p:ph type="title"/>
          </p:nvPr>
        </p:nvSpPr>
        <p:spPr/>
        <p:txBody>
          <a:bodyPr/>
          <a:lstStyle/>
          <a:p>
            <a:r>
              <a:rPr lang="en-US" dirty="0"/>
              <a:t>Metric-based Estimation</a:t>
            </a:r>
          </a:p>
        </p:txBody>
      </p:sp>
      <p:sp>
        <p:nvSpPr>
          <p:cNvPr id="3" name="Content Placeholder 2">
            <a:extLst>
              <a:ext uri="{FF2B5EF4-FFF2-40B4-BE49-F238E27FC236}">
                <a16:creationId xmlns="" xmlns:a16="http://schemas.microsoft.com/office/drawing/2014/main" id="{83BD6900-3D51-43DB-9F87-5A4401187A58}"/>
              </a:ext>
            </a:extLst>
          </p:cNvPr>
          <p:cNvSpPr>
            <a:spLocks noGrp="1"/>
          </p:cNvSpPr>
          <p:nvPr>
            <p:ph idx="1"/>
          </p:nvPr>
        </p:nvSpPr>
        <p:spPr>
          <a:xfrm>
            <a:off x="390162" y="1557628"/>
            <a:ext cx="5629638" cy="4657143"/>
          </a:xfrm>
          <a:solidFill>
            <a:schemeClr val="bg1">
              <a:lumMod val="95000"/>
            </a:schemeClr>
          </a:solidFill>
        </p:spPr>
        <p:txBody>
          <a:bodyPr/>
          <a:lstStyle/>
          <a:p>
            <a:r>
              <a:rPr lang="en-US" dirty="0"/>
              <a:t>The </a:t>
            </a:r>
            <a:r>
              <a:rPr lang="en-US" b="1" dirty="0"/>
              <a:t>number </a:t>
            </a:r>
            <a:r>
              <a:rPr lang="en-US" dirty="0"/>
              <a:t>of </a:t>
            </a:r>
            <a:r>
              <a:rPr lang="en-US" b="1" dirty="0"/>
              <a:t>test conditions</a:t>
            </a:r>
          </a:p>
          <a:p>
            <a:r>
              <a:rPr lang="en-US" dirty="0"/>
              <a:t>The </a:t>
            </a:r>
            <a:r>
              <a:rPr lang="en-US" b="1" dirty="0"/>
              <a:t>number</a:t>
            </a:r>
            <a:r>
              <a:rPr lang="en-US" dirty="0"/>
              <a:t> of test case </a:t>
            </a:r>
            <a:r>
              <a:rPr lang="en-US" b="1" dirty="0"/>
              <a:t>written</a:t>
            </a:r>
          </a:p>
          <a:p>
            <a:r>
              <a:rPr lang="en-US" dirty="0"/>
              <a:t>The</a:t>
            </a:r>
            <a:r>
              <a:rPr lang="en-US" b="1" dirty="0"/>
              <a:t> number </a:t>
            </a:r>
            <a:r>
              <a:rPr lang="en-US" dirty="0"/>
              <a:t>of test case</a:t>
            </a:r>
            <a:r>
              <a:rPr lang="en-US" b="1" dirty="0"/>
              <a:t> executed</a:t>
            </a:r>
          </a:p>
          <a:p>
            <a:r>
              <a:rPr lang="en-US" dirty="0"/>
              <a:t>The </a:t>
            </a:r>
            <a:r>
              <a:rPr lang="en-US" b="1" dirty="0"/>
              <a:t>time</a:t>
            </a:r>
            <a:r>
              <a:rPr lang="en-US" dirty="0"/>
              <a:t> taken to </a:t>
            </a:r>
            <a:r>
              <a:rPr lang="en-US" b="1" dirty="0"/>
              <a:t>develop</a:t>
            </a:r>
            <a:r>
              <a:rPr lang="en-US" dirty="0"/>
              <a:t> test cases</a:t>
            </a:r>
          </a:p>
          <a:p>
            <a:r>
              <a:rPr lang="en-US" dirty="0"/>
              <a:t>The </a:t>
            </a:r>
            <a:r>
              <a:rPr lang="en-US" b="1" dirty="0"/>
              <a:t>time</a:t>
            </a:r>
            <a:r>
              <a:rPr lang="en-US" dirty="0"/>
              <a:t> taken to </a:t>
            </a:r>
            <a:r>
              <a:rPr lang="en-US" b="1" dirty="0"/>
              <a:t>run</a:t>
            </a:r>
            <a:r>
              <a:rPr lang="en-US" dirty="0"/>
              <a:t> test cases</a:t>
            </a:r>
          </a:p>
          <a:p>
            <a:r>
              <a:rPr lang="en-US" dirty="0"/>
              <a:t>The </a:t>
            </a:r>
            <a:r>
              <a:rPr lang="en-US" b="1" dirty="0"/>
              <a:t>number</a:t>
            </a:r>
            <a:r>
              <a:rPr lang="en-US" dirty="0"/>
              <a:t> of </a:t>
            </a:r>
            <a:r>
              <a:rPr lang="en-US" b="1" dirty="0"/>
              <a:t>defects</a:t>
            </a:r>
            <a:r>
              <a:rPr lang="en-US" dirty="0"/>
              <a:t> found</a:t>
            </a:r>
          </a:p>
        </p:txBody>
      </p:sp>
      <p:sp>
        <p:nvSpPr>
          <p:cNvPr id="4" name="Footer Placeholder 3">
            <a:extLst>
              <a:ext uri="{FF2B5EF4-FFF2-40B4-BE49-F238E27FC236}">
                <a16:creationId xmlns="" xmlns:a16="http://schemas.microsoft.com/office/drawing/2014/main" id="{CDDD758C-4DAE-421C-9D08-861585C861B2}"/>
              </a:ext>
            </a:extLst>
          </p:cNvPr>
          <p:cNvSpPr>
            <a:spLocks noGrp="1"/>
          </p:cNvSpPr>
          <p:nvPr>
            <p:ph type="ftr" sz="quarter" idx="11"/>
          </p:nvPr>
        </p:nvSpPr>
        <p:spPr/>
        <p:txBody>
          <a:bodyPr/>
          <a:lstStyle/>
          <a:p>
            <a:r>
              <a:rPr lang="en-GB"/>
              <a:t>20. Test Estimation</a:t>
            </a:r>
            <a:endParaRPr lang="en-US"/>
          </a:p>
        </p:txBody>
      </p:sp>
      <p:sp>
        <p:nvSpPr>
          <p:cNvPr id="5" name="Slide Number Placeholder 4">
            <a:extLst>
              <a:ext uri="{FF2B5EF4-FFF2-40B4-BE49-F238E27FC236}">
                <a16:creationId xmlns="" xmlns:a16="http://schemas.microsoft.com/office/drawing/2014/main" id="{D8CC1FA5-399F-479B-9C7B-EDECF5B1590A}"/>
              </a:ext>
            </a:extLst>
          </p:cNvPr>
          <p:cNvSpPr>
            <a:spLocks noGrp="1"/>
          </p:cNvSpPr>
          <p:nvPr>
            <p:ph type="sldNum" sz="quarter" idx="12"/>
          </p:nvPr>
        </p:nvSpPr>
        <p:spPr/>
        <p:txBody>
          <a:bodyPr/>
          <a:lstStyle/>
          <a:p>
            <a:fld id="{B6F15528-21DE-4FAA-801E-634DDDAF4B2B}" type="slidenum">
              <a:rPr lang="en-US" smtClean="0"/>
              <a:pPr/>
              <a:t>23</a:t>
            </a:fld>
            <a:endParaRPr lang="en-US"/>
          </a:p>
        </p:txBody>
      </p:sp>
      <p:pic>
        <p:nvPicPr>
          <p:cNvPr id="15" name="Picture 14">
            <a:extLst>
              <a:ext uri="{FF2B5EF4-FFF2-40B4-BE49-F238E27FC236}">
                <a16:creationId xmlns="" xmlns:a16="http://schemas.microsoft.com/office/drawing/2014/main" id="{C329B23C-604C-499A-89F4-88171B7B814F}"/>
              </a:ext>
            </a:extLst>
          </p:cNvPr>
          <p:cNvPicPr>
            <a:picLocks noChangeAspect="1"/>
          </p:cNvPicPr>
          <p:nvPr/>
        </p:nvPicPr>
        <p:blipFill>
          <a:blip r:embed="rId3"/>
          <a:stretch>
            <a:fillRect/>
          </a:stretch>
        </p:blipFill>
        <p:spPr>
          <a:xfrm>
            <a:off x="5782038" y="1557628"/>
            <a:ext cx="2904762" cy="4657143"/>
          </a:xfrm>
          <a:prstGeom prst="rect">
            <a:avLst/>
          </a:prstGeom>
        </p:spPr>
      </p:pic>
    </p:spTree>
    <p:extLst>
      <p:ext uri="{BB962C8B-B14F-4D97-AF65-F5344CB8AC3E}">
        <p14:creationId xmlns:p14="http://schemas.microsoft.com/office/powerpoint/2010/main" val="291675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CB4011-7038-44F7-86ED-690C5592A25A}"/>
              </a:ext>
            </a:extLst>
          </p:cNvPr>
          <p:cNvSpPr>
            <a:spLocks noGrp="1"/>
          </p:cNvSpPr>
          <p:nvPr>
            <p:ph type="title"/>
          </p:nvPr>
        </p:nvSpPr>
        <p:spPr/>
        <p:txBody>
          <a:bodyPr/>
          <a:lstStyle/>
          <a:p>
            <a:r>
              <a:rPr lang="en-US" dirty="0"/>
              <a:t>Metric-based Estimation</a:t>
            </a:r>
          </a:p>
        </p:txBody>
      </p:sp>
      <p:sp>
        <p:nvSpPr>
          <p:cNvPr id="3" name="Content Placeholder 2">
            <a:extLst>
              <a:ext uri="{FF2B5EF4-FFF2-40B4-BE49-F238E27FC236}">
                <a16:creationId xmlns="" xmlns:a16="http://schemas.microsoft.com/office/drawing/2014/main" id="{83BD6900-3D51-43DB-9F87-5A4401187A58}"/>
              </a:ext>
            </a:extLst>
          </p:cNvPr>
          <p:cNvSpPr>
            <a:spLocks noGrp="1"/>
          </p:cNvSpPr>
          <p:nvPr>
            <p:ph idx="1"/>
          </p:nvPr>
        </p:nvSpPr>
        <p:spPr>
          <a:xfrm>
            <a:off x="390162" y="1557628"/>
            <a:ext cx="5629638" cy="4657143"/>
          </a:xfrm>
          <a:solidFill>
            <a:schemeClr val="bg1">
              <a:lumMod val="95000"/>
            </a:schemeClr>
          </a:solidFill>
        </p:spPr>
        <p:txBody>
          <a:bodyPr/>
          <a:lstStyle/>
          <a:p>
            <a:r>
              <a:rPr lang="en-US" dirty="0"/>
              <a:t>The </a:t>
            </a:r>
            <a:r>
              <a:rPr lang="en-US" b="1" dirty="0"/>
              <a:t>number </a:t>
            </a:r>
            <a:r>
              <a:rPr lang="en-US" dirty="0"/>
              <a:t>of </a:t>
            </a:r>
            <a:r>
              <a:rPr lang="en-US" b="1" dirty="0"/>
              <a:t>test conditions</a:t>
            </a:r>
          </a:p>
          <a:p>
            <a:r>
              <a:rPr lang="en-US" dirty="0"/>
              <a:t>The </a:t>
            </a:r>
            <a:r>
              <a:rPr lang="en-US" b="1" dirty="0"/>
              <a:t>number</a:t>
            </a:r>
            <a:r>
              <a:rPr lang="en-US" dirty="0"/>
              <a:t> of test case </a:t>
            </a:r>
            <a:r>
              <a:rPr lang="en-US" b="1" dirty="0"/>
              <a:t>written</a:t>
            </a:r>
          </a:p>
          <a:p>
            <a:r>
              <a:rPr lang="en-US" dirty="0"/>
              <a:t>The</a:t>
            </a:r>
            <a:r>
              <a:rPr lang="en-US" b="1" dirty="0"/>
              <a:t> number </a:t>
            </a:r>
            <a:r>
              <a:rPr lang="en-US" dirty="0"/>
              <a:t>of test case</a:t>
            </a:r>
            <a:r>
              <a:rPr lang="en-US" b="1" dirty="0"/>
              <a:t> executed</a:t>
            </a:r>
          </a:p>
          <a:p>
            <a:r>
              <a:rPr lang="en-US" dirty="0"/>
              <a:t>The </a:t>
            </a:r>
            <a:r>
              <a:rPr lang="en-US" b="1" dirty="0"/>
              <a:t>time</a:t>
            </a:r>
            <a:r>
              <a:rPr lang="en-US" dirty="0"/>
              <a:t> taken to </a:t>
            </a:r>
            <a:r>
              <a:rPr lang="en-US" b="1" dirty="0"/>
              <a:t>develop</a:t>
            </a:r>
            <a:r>
              <a:rPr lang="en-US" dirty="0"/>
              <a:t> test cases</a:t>
            </a:r>
          </a:p>
          <a:p>
            <a:r>
              <a:rPr lang="en-US" dirty="0"/>
              <a:t>The </a:t>
            </a:r>
            <a:r>
              <a:rPr lang="en-US" b="1" dirty="0"/>
              <a:t>time</a:t>
            </a:r>
            <a:r>
              <a:rPr lang="en-US" dirty="0"/>
              <a:t> taken to </a:t>
            </a:r>
            <a:r>
              <a:rPr lang="en-US" b="1" dirty="0"/>
              <a:t>run</a:t>
            </a:r>
            <a:r>
              <a:rPr lang="en-US" dirty="0"/>
              <a:t> test cases</a:t>
            </a:r>
          </a:p>
          <a:p>
            <a:r>
              <a:rPr lang="en-US" dirty="0"/>
              <a:t>The </a:t>
            </a:r>
            <a:r>
              <a:rPr lang="en-US" b="1" dirty="0"/>
              <a:t>number</a:t>
            </a:r>
            <a:r>
              <a:rPr lang="en-US" dirty="0"/>
              <a:t> of </a:t>
            </a:r>
            <a:r>
              <a:rPr lang="en-US" b="1" dirty="0"/>
              <a:t>defects</a:t>
            </a:r>
            <a:r>
              <a:rPr lang="en-US" dirty="0"/>
              <a:t> found</a:t>
            </a:r>
          </a:p>
        </p:txBody>
      </p:sp>
      <p:sp>
        <p:nvSpPr>
          <p:cNvPr id="4" name="Footer Placeholder 3">
            <a:extLst>
              <a:ext uri="{FF2B5EF4-FFF2-40B4-BE49-F238E27FC236}">
                <a16:creationId xmlns="" xmlns:a16="http://schemas.microsoft.com/office/drawing/2014/main" id="{CDDD758C-4DAE-421C-9D08-861585C861B2}"/>
              </a:ext>
            </a:extLst>
          </p:cNvPr>
          <p:cNvSpPr>
            <a:spLocks noGrp="1"/>
          </p:cNvSpPr>
          <p:nvPr>
            <p:ph type="ftr" sz="quarter" idx="11"/>
          </p:nvPr>
        </p:nvSpPr>
        <p:spPr/>
        <p:txBody>
          <a:bodyPr/>
          <a:lstStyle/>
          <a:p>
            <a:r>
              <a:rPr lang="en-GB"/>
              <a:t>20. Test Estimation</a:t>
            </a:r>
            <a:endParaRPr lang="en-US"/>
          </a:p>
        </p:txBody>
      </p:sp>
      <p:sp>
        <p:nvSpPr>
          <p:cNvPr id="5" name="Slide Number Placeholder 4">
            <a:extLst>
              <a:ext uri="{FF2B5EF4-FFF2-40B4-BE49-F238E27FC236}">
                <a16:creationId xmlns="" xmlns:a16="http://schemas.microsoft.com/office/drawing/2014/main" id="{D8CC1FA5-399F-479B-9C7B-EDECF5B1590A}"/>
              </a:ext>
            </a:extLst>
          </p:cNvPr>
          <p:cNvSpPr>
            <a:spLocks noGrp="1"/>
          </p:cNvSpPr>
          <p:nvPr>
            <p:ph type="sldNum" sz="quarter" idx="12"/>
          </p:nvPr>
        </p:nvSpPr>
        <p:spPr/>
        <p:txBody>
          <a:bodyPr/>
          <a:lstStyle/>
          <a:p>
            <a:fld id="{B6F15528-21DE-4FAA-801E-634DDDAF4B2B}" type="slidenum">
              <a:rPr lang="en-US" smtClean="0"/>
              <a:pPr/>
              <a:t>24</a:t>
            </a:fld>
            <a:endParaRPr lang="en-US"/>
          </a:p>
        </p:txBody>
      </p:sp>
      <p:pic>
        <p:nvPicPr>
          <p:cNvPr id="7" name="Picture 6">
            <a:extLst>
              <a:ext uri="{FF2B5EF4-FFF2-40B4-BE49-F238E27FC236}">
                <a16:creationId xmlns="" xmlns:a16="http://schemas.microsoft.com/office/drawing/2014/main" id="{DBDC4304-8E66-47D3-B476-7D534EB4B698}"/>
              </a:ext>
            </a:extLst>
          </p:cNvPr>
          <p:cNvPicPr>
            <a:picLocks noChangeAspect="1"/>
          </p:cNvPicPr>
          <p:nvPr/>
        </p:nvPicPr>
        <p:blipFill>
          <a:blip r:embed="rId3"/>
          <a:stretch>
            <a:fillRect/>
          </a:stretch>
        </p:blipFill>
        <p:spPr>
          <a:xfrm>
            <a:off x="6019800" y="1538581"/>
            <a:ext cx="1523810" cy="4676190"/>
          </a:xfrm>
          <a:prstGeom prst="rect">
            <a:avLst/>
          </a:prstGeom>
        </p:spPr>
      </p:pic>
      <p:sp>
        <p:nvSpPr>
          <p:cNvPr id="8" name="Arrow: Right 7">
            <a:extLst>
              <a:ext uri="{FF2B5EF4-FFF2-40B4-BE49-F238E27FC236}">
                <a16:creationId xmlns="" xmlns:a16="http://schemas.microsoft.com/office/drawing/2014/main" id="{A1F82180-0653-4F41-985D-4F66FA132E6A}"/>
              </a:ext>
            </a:extLst>
          </p:cNvPr>
          <p:cNvSpPr/>
          <p:nvPr/>
        </p:nvSpPr>
        <p:spPr>
          <a:xfrm>
            <a:off x="447848" y="4953000"/>
            <a:ext cx="999952"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 xmlns:a16="http://schemas.microsoft.com/office/drawing/2014/main" id="{6967A34B-9DD1-4F59-9700-BF5BB935DBE7}"/>
              </a:ext>
            </a:extLst>
          </p:cNvPr>
          <p:cNvSpPr txBox="1"/>
          <p:nvPr/>
        </p:nvSpPr>
        <p:spPr>
          <a:xfrm>
            <a:off x="1447800" y="5024735"/>
            <a:ext cx="5477238" cy="461665"/>
          </a:xfrm>
          <a:prstGeom prst="rect">
            <a:avLst/>
          </a:prstGeom>
          <a:noFill/>
        </p:spPr>
        <p:txBody>
          <a:bodyPr wrap="square" rtlCol="0">
            <a:spAutoFit/>
          </a:bodyPr>
          <a:lstStyle/>
          <a:p>
            <a:r>
              <a:rPr lang="en-US" sz="2400" b="1" dirty="0"/>
              <a:t>ESTIMATE EFFORT FOR TESTING</a:t>
            </a:r>
          </a:p>
        </p:txBody>
      </p:sp>
    </p:spTree>
    <p:extLst>
      <p:ext uri="{BB962C8B-B14F-4D97-AF65-F5344CB8AC3E}">
        <p14:creationId xmlns:p14="http://schemas.microsoft.com/office/powerpoint/2010/main" val="52315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4198C7-9485-491D-8DD5-3355157D9BB4}"/>
              </a:ext>
            </a:extLst>
          </p:cNvPr>
          <p:cNvSpPr>
            <a:spLocks noGrp="1"/>
          </p:cNvSpPr>
          <p:nvPr>
            <p:ph type="title"/>
          </p:nvPr>
        </p:nvSpPr>
        <p:spPr/>
        <p:txBody>
          <a:bodyPr/>
          <a:lstStyle/>
          <a:p>
            <a:r>
              <a:rPr lang="en-US" dirty="0"/>
              <a:t>Test Estimation - Techniques</a:t>
            </a:r>
          </a:p>
        </p:txBody>
      </p:sp>
      <p:sp>
        <p:nvSpPr>
          <p:cNvPr id="4" name="Footer Placeholder 3">
            <a:extLst>
              <a:ext uri="{FF2B5EF4-FFF2-40B4-BE49-F238E27FC236}">
                <a16:creationId xmlns="" xmlns:a16="http://schemas.microsoft.com/office/drawing/2014/main" id="{DF3EE2FB-1E98-409E-9595-9090C9AE95C9}"/>
              </a:ext>
            </a:extLst>
          </p:cNvPr>
          <p:cNvSpPr>
            <a:spLocks noGrp="1"/>
          </p:cNvSpPr>
          <p:nvPr>
            <p:ph type="ftr" sz="quarter" idx="11"/>
          </p:nvPr>
        </p:nvSpPr>
        <p:spPr/>
        <p:txBody>
          <a:bodyPr/>
          <a:lstStyle/>
          <a:p>
            <a:r>
              <a:rPr lang="en-GB"/>
              <a:t>20. Test Estimation</a:t>
            </a:r>
            <a:endParaRPr lang="en-US"/>
          </a:p>
        </p:txBody>
      </p:sp>
      <p:sp>
        <p:nvSpPr>
          <p:cNvPr id="5" name="Slide Number Placeholder 4">
            <a:extLst>
              <a:ext uri="{FF2B5EF4-FFF2-40B4-BE49-F238E27FC236}">
                <a16:creationId xmlns="" xmlns:a16="http://schemas.microsoft.com/office/drawing/2014/main" id="{F00ED931-B56C-4363-AD1C-7E0B54D97F61}"/>
              </a:ext>
            </a:extLst>
          </p:cNvPr>
          <p:cNvSpPr>
            <a:spLocks noGrp="1"/>
          </p:cNvSpPr>
          <p:nvPr>
            <p:ph type="sldNum" sz="quarter" idx="12"/>
          </p:nvPr>
        </p:nvSpPr>
        <p:spPr/>
        <p:txBody>
          <a:bodyPr/>
          <a:lstStyle/>
          <a:p>
            <a:fld id="{B6F15528-21DE-4FAA-801E-634DDDAF4B2B}" type="slidenum">
              <a:rPr lang="en-US" smtClean="0"/>
              <a:pPr/>
              <a:t>25</a:t>
            </a:fld>
            <a:endParaRPr lang="en-US"/>
          </a:p>
        </p:txBody>
      </p:sp>
      <p:graphicFrame>
        <p:nvGraphicFramePr>
          <p:cNvPr id="6" name="Diagram 5">
            <a:extLst>
              <a:ext uri="{FF2B5EF4-FFF2-40B4-BE49-F238E27FC236}">
                <a16:creationId xmlns="" xmlns:a16="http://schemas.microsoft.com/office/drawing/2014/main" id="{848DC30E-9B02-4656-A33A-E39685A572A1}"/>
              </a:ext>
            </a:extLst>
          </p:cNvPr>
          <p:cNvGraphicFramePr/>
          <p:nvPr>
            <p:extLst>
              <p:ext uri="{D42A27DB-BD31-4B8C-83A1-F6EECF244321}">
                <p14:modId xmlns:p14="http://schemas.microsoft.com/office/powerpoint/2010/main" val="435085810"/>
              </p:ext>
            </p:extLst>
          </p:nvPr>
        </p:nvGraphicFramePr>
        <p:xfrm>
          <a:off x="-304800" y="1752600"/>
          <a:ext cx="9448800" cy="27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60124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F05648-AB89-48E1-97F4-A089053DAA51}"/>
              </a:ext>
            </a:extLst>
          </p:cNvPr>
          <p:cNvSpPr>
            <a:spLocks noGrp="1"/>
          </p:cNvSpPr>
          <p:nvPr>
            <p:ph type="title"/>
          </p:nvPr>
        </p:nvSpPr>
        <p:spPr/>
        <p:txBody>
          <a:bodyPr/>
          <a:lstStyle/>
          <a:p>
            <a:r>
              <a:rPr lang="en-US" dirty="0"/>
              <a:t>Expert-based Estimation</a:t>
            </a:r>
          </a:p>
        </p:txBody>
      </p:sp>
      <p:sp>
        <p:nvSpPr>
          <p:cNvPr id="4" name="Footer Placeholder 3">
            <a:extLst>
              <a:ext uri="{FF2B5EF4-FFF2-40B4-BE49-F238E27FC236}">
                <a16:creationId xmlns="" xmlns:a16="http://schemas.microsoft.com/office/drawing/2014/main" id="{F27DE280-E0A5-474D-8F4F-34226EC62F72}"/>
              </a:ext>
            </a:extLst>
          </p:cNvPr>
          <p:cNvSpPr>
            <a:spLocks noGrp="1"/>
          </p:cNvSpPr>
          <p:nvPr>
            <p:ph type="ftr" sz="quarter" idx="11"/>
          </p:nvPr>
        </p:nvSpPr>
        <p:spPr/>
        <p:txBody>
          <a:bodyPr/>
          <a:lstStyle/>
          <a:p>
            <a:r>
              <a:rPr lang="en-GB"/>
              <a:t>20. Test Estimation</a:t>
            </a:r>
            <a:endParaRPr lang="en-US"/>
          </a:p>
        </p:txBody>
      </p:sp>
      <p:sp>
        <p:nvSpPr>
          <p:cNvPr id="5" name="Slide Number Placeholder 4">
            <a:extLst>
              <a:ext uri="{FF2B5EF4-FFF2-40B4-BE49-F238E27FC236}">
                <a16:creationId xmlns="" xmlns:a16="http://schemas.microsoft.com/office/drawing/2014/main" id="{C536ABAF-B62C-41CA-9CB6-7750750AC3AB}"/>
              </a:ext>
            </a:extLst>
          </p:cNvPr>
          <p:cNvSpPr>
            <a:spLocks noGrp="1"/>
          </p:cNvSpPr>
          <p:nvPr>
            <p:ph type="sldNum" sz="quarter" idx="12"/>
          </p:nvPr>
        </p:nvSpPr>
        <p:spPr/>
        <p:txBody>
          <a:bodyPr/>
          <a:lstStyle/>
          <a:p>
            <a:fld id="{B6F15528-21DE-4FAA-801E-634DDDAF4B2B}" type="slidenum">
              <a:rPr lang="en-US" smtClean="0"/>
              <a:pPr/>
              <a:t>26</a:t>
            </a:fld>
            <a:endParaRPr lang="en-US"/>
          </a:p>
        </p:txBody>
      </p:sp>
      <p:pic>
        <p:nvPicPr>
          <p:cNvPr id="6" name="Picture 5">
            <a:extLst>
              <a:ext uri="{FF2B5EF4-FFF2-40B4-BE49-F238E27FC236}">
                <a16:creationId xmlns="" xmlns:a16="http://schemas.microsoft.com/office/drawing/2014/main" id="{DB33DD6F-17E5-4875-9E9E-3D5FFD2B6EAD}"/>
              </a:ext>
            </a:extLst>
          </p:cNvPr>
          <p:cNvPicPr>
            <a:picLocks noChangeAspect="1"/>
          </p:cNvPicPr>
          <p:nvPr/>
        </p:nvPicPr>
        <p:blipFill>
          <a:blip r:embed="rId3"/>
          <a:stretch>
            <a:fillRect/>
          </a:stretch>
        </p:blipFill>
        <p:spPr>
          <a:xfrm>
            <a:off x="2033008" y="3429000"/>
            <a:ext cx="1057143" cy="1780952"/>
          </a:xfrm>
          <a:prstGeom prst="rect">
            <a:avLst/>
          </a:prstGeom>
        </p:spPr>
      </p:pic>
      <p:pic>
        <p:nvPicPr>
          <p:cNvPr id="7" name="Picture 6">
            <a:extLst>
              <a:ext uri="{FF2B5EF4-FFF2-40B4-BE49-F238E27FC236}">
                <a16:creationId xmlns="" xmlns:a16="http://schemas.microsoft.com/office/drawing/2014/main" id="{63C1D7E6-3D76-4BFE-B9A7-8C119E859097}"/>
              </a:ext>
            </a:extLst>
          </p:cNvPr>
          <p:cNvPicPr>
            <a:picLocks noChangeAspect="1"/>
          </p:cNvPicPr>
          <p:nvPr/>
        </p:nvPicPr>
        <p:blipFill>
          <a:blip r:embed="rId3"/>
          <a:stretch>
            <a:fillRect/>
          </a:stretch>
        </p:blipFill>
        <p:spPr>
          <a:xfrm>
            <a:off x="3090151" y="3437373"/>
            <a:ext cx="1057143" cy="1780952"/>
          </a:xfrm>
          <a:prstGeom prst="rect">
            <a:avLst/>
          </a:prstGeom>
        </p:spPr>
      </p:pic>
      <p:pic>
        <p:nvPicPr>
          <p:cNvPr id="8" name="Content Placeholder 7">
            <a:extLst>
              <a:ext uri="{FF2B5EF4-FFF2-40B4-BE49-F238E27FC236}">
                <a16:creationId xmlns="" xmlns:a16="http://schemas.microsoft.com/office/drawing/2014/main" id="{BF9B7398-92D2-4543-A5C1-B89ABCF6B5CB}"/>
              </a:ext>
            </a:extLst>
          </p:cNvPr>
          <p:cNvPicPr>
            <a:picLocks noGrp="1" noChangeAspect="1"/>
          </p:cNvPicPr>
          <p:nvPr>
            <p:ph idx="1"/>
          </p:nvPr>
        </p:nvPicPr>
        <p:blipFill>
          <a:blip r:embed="rId3"/>
          <a:stretch>
            <a:fillRect/>
          </a:stretch>
        </p:blipFill>
        <p:spPr>
          <a:xfrm>
            <a:off x="4147294" y="3429000"/>
            <a:ext cx="1057143" cy="1780952"/>
          </a:xfrm>
          <a:prstGeom prst="rect">
            <a:avLst/>
          </a:prstGeom>
        </p:spPr>
      </p:pic>
      <p:pic>
        <p:nvPicPr>
          <p:cNvPr id="9" name="Picture 8">
            <a:extLst>
              <a:ext uri="{FF2B5EF4-FFF2-40B4-BE49-F238E27FC236}">
                <a16:creationId xmlns="" xmlns:a16="http://schemas.microsoft.com/office/drawing/2014/main" id="{B3782FDF-7A5A-4B71-A772-BBF34BEFF29D}"/>
              </a:ext>
            </a:extLst>
          </p:cNvPr>
          <p:cNvPicPr>
            <a:picLocks noChangeAspect="1"/>
          </p:cNvPicPr>
          <p:nvPr/>
        </p:nvPicPr>
        <p:blipFill>
          <a:blip r:embed="rId3"/>
          <a:stretch>
            <a:fillRect/>
          </a:stretch>
        </p:blipFill>
        <p:spPr>
          <a:xfrm>
            <a:off x="5204437" y="3437373"/>
            <a:ext cx="1057143" cy="1780952"/>
          </a:xfrm>
          <a:prstGeom prst="rect">
            <a:avLst/>
          </a:prstGeom>
        </p:spPr>
      </p:pic>
      <p:sp>
        <p:nvSpPr>
          <p:cNvPr id="11" name="TextBox 10">
            <a:extLst>
              <a:ext uri="{FF2B5EF4-FFF2-40B4-BE49-F238E27FC236}">
                <a16:creationId xmlns="" xmlns:a16="http://schemas.microsoft.com/office/drawing/2014/main" id="{927C8FFE-62D1-45E5-82D3-61F4086571DF}"/>
              </a:ext>
            </a:extLst>
          </p:cNvPr>
          <p:cNvSpPr txBox="1"/>
          <p:nvPr/>
        </p:nvSpPr>
        <p:spPr>
          <a:xfrm>
            <a:off x="1676400" y="2286000"/>
            <a:ext cx="5410200" cy="523220"/>
          </a:xfrm>
          <a:prstGeom prst="rect">
            <a:avLst/>
          </a:prstGeom>
          <a:noFill/>
        </p:spPr>
        <p:txBody>
          <a:bodyPr wrap="square" rtlCol="0">
            <a:spAutoFit/>
          </a:bodyPr>
          <a:lstStyle/>
          <a:p>
            <a:r>
              <a:rPr lang="en-US" sz="2800" dirty="0"/>
              <a:t>individual contributors and experts</a:t>
            </a:r>
          </a:p>
        </p:txBody>
      </p:sp>
      <p:sp>
        <p:nvSpPr>
          <p:cNvPr id="10" name="TextBox 9">
            <a:extLst>
              <a:ext uri="{FF2B5EF4-FFF2-40B4-BE49-F238E27FC236}">
                <a16:creationId xmlns="" xmlns:a16="http://schemas.microsoft.com/office/drawing/2014/main" id="{927C8FFE-62D1-45E5-82D3-61F4086571DF}"/>
              </a:ext>
            </a:extLst>
          </p:cNvPr>
          <p:cNvSpPr txBox="1"/>
          <p:nvPr/>
        </p:nvSpPr>
        <p:spPr>
          <a:xfrm>
            <a:off x="1409700" y="5638800"/>
            <a:ext cx="5867400" cy="523220"/>
          </a:xfrm>
          <a:prstGeom prst="rect">
            <a:avLst/>
          </a:prstGeom>
          <a:noFill/>
        </p:spPr>
        <p:txBody>
          <a:bodyPr wrap="square" rtlCol="0">
            <a:spAutoFit/>
          </a:bodyPr>
          <a:lstStyle/>
          <a:p>
            <a:r>
              <a:rPr lang="en-US" sz="2800" b="1" dirty="0"/>
              <a:t>Wide band Delphi estimation method</a:t>
            </a:r>
          </a:p>
        </p:txBody>
      </p:sp>
    </p:spTree>
    <p:extLst>
      <p:ext uri="{BB962C8B-B14F-4D97-AF65-F5344CB8AC3E}">
        <p14:creationId xmlns:p14="http://schemas.microsoft.com/office/powerpoint/2010/main" val="160488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6564A5-2ABB-4DBD-8375-B3305B76A676}"/>
              </a:ext>
            </a:extLst>
          </p:cNvPr>
          <p:cNvSpPr>
            <a:spLocks noGrp="1"/>
          </p:cNvSpPr>
          <p:nvPr>
            <p:ph type="title"/>
          </p:nvPr>
        </p:nvSpPr>
        <p:spPr/>
        <p:txBody>
          <a:bodyPr/>
          <a:lstStyle/>
          <a:p>
            <a:r>
              <a:rPr lang="en-US" dirty="0"/>
              <a:t>Expert-based Estimation</a:t>
            </a:r>
          </a:p>
        </p:txBody>
      </p:sp>
      <p:sp>
        <p:nvSpPr>
          <p:cNvPr id="3" name="Content Placeholder 2">
            <a:extLst>
              <a:ext uri="{FF2B5EF4-FFF2-40B4-BE49-F238E27FC236}">
                <a16:creationId xmlns="" xmlns:a16="http://schemas.microsoft.com/office/drawing/2014/main" id="{AADA58B5-C3E9-46F6-8371-B3F15F292EB3}"/>
              </a:ext>
            </a:extLst>
          </p:cNvPr>
          <p:cNvSpPr>
            <a:spLocks noGrp="1"/>
          </p:cNvSpPr>
          <p:nvPr>
            <p:ph idx="1"/>
          </p:nvPr>
        </p:nvSpPr>
        <p:spPr>
          <a:solidFill>
            <a:schemeClr val="bg1">
              <a:lumMod val="95000"/>
            </a:schemeClr>
          </a:solidFill>
        </p:spPr>
        <p:txBody>
          <a:bodyPr/>
          <a:lstStyle/>
          <a:p>
            <a:endParaRPr lang="en-US" dirty="0"/>
          </a:p>
        </p:txBody>
      </p:sp>
      <p:sp>
        <p:nvSpPr>
          <p:cNvPr id="4" name="Footer Placeholder 3">
            <a:extLst>
              <a:ext uri="{FF2B5EF4-FFF2-40B4-BE49-F238E27FC236}">
                <a16:creationId xmlns="" xmlns:a16="http://schemas.microsoft.com/office/drawing/2014/main" id="{54602D99-545B-4658-99F5-9254700FCC85}"/>
              </a:ext>
            </a:extLst>
          </p:cNvPr>
          <p:cNvSpPr>
            <a:spLocks noGrp="1"/>
          </p:cNvSpPr>
          <p:nvPr>
            <p:ph type="ftr" sz="quarter" idx="11"/>
          </p:nvPr>
        </p:nvSpPr>
        <p:spPr/>
        <p:txBody>
          <a:bodyPr/>
          <a:lstStyle/>
          <a:p>
            <a:r>
              <a:rPr lang="en-GB"/>
              <a:t>20. Test Estimation</a:t>
            </a:r>
            <a:endParaRPr lang="en-US"/>
          </a:p>
        </p:txBody>
      </p:sp>
      <p:sp>
        <p:nvSpPr>
          <p:cNvPr id="5" name="Slide Number Placeholder 4">
            <a:extLst>
              <a:ext uri="{FF2B5EF4-FFF2-40B4-BE49-F238E27FC236}">
                <a16:creationId xmlns="" xmlns:a16="http://schemas.microsoft.com/office/drawing/2014/main" id="{63A32215-2FBF-420E-B3F7-83AC9C7C86E5}"/>
              </a:ext>
            </a:extLst>
          </p:cNvPr>
          <p:cNvSpPr>
            <a:spLocks noGrp="1"/>
          </p:cNvSpPr>
          <p:nvPr>
            <p:ph type="sldNum" sz="quarter" idx="12"/>
          </p:nvPr>
        </p:nvSpPr>
        <p:spPr/>
        <p:txBody>
          <a:bodyPr/>
          <a:lstStyle/>
          <a:p>
            <a:fld id="{B6F15528-21DE-4FAA-801E-634DDDAF4B2B}" type="slidenum">
              <a:rPr lang="en-US" smtClean="0"/>
              <a:pPr/>
              <a:t>27</a:t>
            </a:fld>
            <a:endParaRPr lang="en-US"/>
          </a:p>
        </p:txBody>
      </p:sp>
      <p:pic>
        <p:nvPicPr>
          <p:cNvPr id="6" name="Picture 5">
            <a:extLst>
              <a:ext uri="{FF2B5EF4-FFF2-40B4-BE49-F238E27FC236}">
                <a16:creationId xmlns="" xmlns:a16="http://schemas.microsoft.com/office/drawing/2014/main" id="{E74264C1-2761-4D87-B992-8377F2A19EE0}"/>
              </a:ext>
            </a:extLst>
          </p:cNvPr>
          <p:cNvPicPr>
            <a:picLocks noChangeAspect="1"/>
          </p:cNvPicPr>
          <p:nvPr/>
        </p:nvPicPr>
        <p:blipFill>
          <a:blip r:embed="rId3"/>
          <a:stretch>
            <a:fillRect/>
          </a:stretch>
        </p:blipFill>
        <p:spPr>
          <a:xfrm>
            <a:off x="3570093" y="3879980"/>
            <a:ext cx="714286" cy="1438095"/>
          </a:xfrm>
          <a:prstGeom prst="rect">
            <a:avLst/>
          </a:prstGeom>
        </p:spPr>
      </p:pic>
      <p:pic>
        <p:nvPicPr>
          <p:cNvPr id="7" name="Picture 6">
            <a:extLst>
              <a:ext uri="{FF2B5EF4-FFF2-40B4-BE49-F238E27FC236}">
                <a16:creationId xmlns="" xmlns:a16="http://schemas.microsoft.com/office/drawing/2014/main" id="{93B110B5-986C-4E53-9B5E-03ADECD82A44}"/>
              </a:ext>
            </a:extLst>
          </p:cNvPr>
          <p:cNvPicPr>
            <a:picLocks noChangeAspect="1"/>
          </p:cNvPicPr>
          <p:nvPr/>
        </p:nvPicPr>
        <p:blipFill>
          <a:blip r:embed="rId4"/>
          <a:stretch>
            <a:fillRect/>
          </a:stretch>
        </p:blipFill>
        <p:spPr>
          <a:xfrm>
            <a:off x="3584379" y="2743200"/>
            <a:ext cx="685714" cy="980952"/>
          </a:xfrm>
          <a:prstGeom prst="rect">
            <a:avLst/>
          </a:prstGeom>
        </p:spPr>
      </p:pic>
      <p:pic>
        <p:nvPicPr>
          <p:cNvPr id="9" name="Picture 8">
            <a:extLst>
              <a:ext uri="{FF2B5EF4-FFF2-40B4-BE49-F238E27FC236}">
                <a16:creationId xmlns="" xmlns:a16="http://schemas.microsoft.com/office/drawing/2014/main" id="{F4FC4028-DB5E-4E48-8115-B100FF60C521}"/>
              </a:ext>
            </a:extLst>
          </p:cNvPr>
          <p:cNvPicPr>
            <a:picLocks noChangeAspect="1"/>
          </p:cNvPicPr>
          <p:nvPr/>
        </p:nvPicPr>
        <p:blipFill>
          <a:blip r:embed="rId3"/>
          <a:stretch>
            <a:fillRect/>
          </a:stretch>
        </p:blipFill>
        <p:spPr>
          <a:xfrm>
            <a:off x="4618726" y="3884379"/>
            <a:ext cx="714286" cy="1438095"/>
          </a:xfrm>
          <a:prstGeom prst="rect">
            <a:avLst/>
          </a:prstGeom>
        </p:spPr>
      </p:pic>
      <p:pic>
        <p:nvPicPr>
          <p:cNvPr id="10" name="Picture 9">
            <a:extLst>
              <a:ext uri="{FF2B5EF4-FFF2-40B4-BE49-F238E27FC236}">
                <a16:creationId xmlns="" xmlns:a16="http://schemas.microsoft.com/office/drawing/2014/main" id="{6FF4318C-9883-4EC6-8BF9-A7E960EC1540}"/>
              </a:ext>
            </a:extLst>
          </p:cNvPr>
          <p:cNvPicPr>
            <a:picLocks noChangeAspect="1"/>
          </p:cNvPicPr>
          <p:nvPr/>
        </p:nvPicPr>
        <p:blipFill>
          <a:blip r:embed="rId5"/>
          <a:stretch>
            <a:fillRect/>
          </a:stretch>
        </p:blipFill>
        <p:spPr>
          <a:xfrm>
            <a:off x="4465959" y="2819400"/>
            <a:ext cx="885714" cy="923810"/>
          </a:xfrm>
          <a:prstGeom prst="rect">
            <a:avLst/>
          </a:prstGeom>
        </p:spPr>
      </p:pic>
      <p:pic>
        <p:nvPicPr>
          <p:cNvPr id="11" name="Picture 10">
            <a:extLst>
              <a:ext uri="{FF2B5EF4-FFF2-40B4-BE49-F238E27FC236}">
                <a16:creationId xmlns="" xmlns:a16="http://schemas.microsoft.com/office/drawing/2014/main" id="{B17C4595-50D9-4127-B021-53E49FC18844}"/>
              </a:ext>
            </a:extLst>
          </p:cNvPr>
          <p:cNvPicPr>
            <a:picLocks noChangeAspect="1"/>
          </p:cNvPicPr>
          <p:nvPr/>
        </p:nvPicPr>
        <p:blipFill>
          <a:blip r:embed="rId3"/>
          <a:stretch>
            <a:fillRect/>
          </a:stretch>
        </p:blipFill>
        <p:spPr>
          <a:xfrm>
            <a:off x="5686020" y="3891053"/>
            <a:ext cx="714286" cy="1438095"/>
          </a:xfrm>
          <a:prstGeom prst="rect">
            <a:avLst/>
          </a:prstGeom>
        </p:spPr>
      </p:pic>
      <p:pic>
        <p:nvPicPr>
          <p:cNvPr id="12" name="Picture 11">
            <a:extLst>
              <a:ext uri="{FF2B5EF4-FFF2-40B4-BE49-F238E27FC236}">
                <a16:creationId xmlns="" xmlns:a16="http://schemas.microsoft.com/office/drawing/2014/main" id="{BB80547F-1A22-443D-8EEA-8AD3459B1105}"/>
              </a:ext>
            </a:extLst>
          </p:cNvPr>
          <p:cNvPicPr>
            <a:picLocks noChangeAspect="1"/>
          </p:cNvPicPr>
          <p:nvPr/>
        </p:nvPicPr>
        <p:blipFill>
          <a:blip r:embed="rId6"/>
          <a:stretch>
            <a:fillRect/>
          </a:stretch>
        </p:blipFill>
        <p:spPr>
          <a:xfrm>
            <a:off x="5705212" y="2819400"/>
            <a:ext cx="838095" cy="914286"/>
          </a:xfrm>
          <a:prstGeom prst="rect">
            <a:avLst/>
          </a:prstGeom>
        </p:spPr>
      </p:pic>
      <p:pic>
        <p:nvPicPr>
          <p:cNvPr id="13" name="Picture 12">
            <a:extLst>
              <a:ext uri="{FF2B5EF4-FFF2-40B4-BE49-F238E27FC236}">
                <a16:creationId xmlns="" xmlns:a16="http://schemas.microsoft.com/office/drawing/2014/main" id="{3EB79851-FF92-4CFF-99E7-3B9411D6017C}"/>
              </a:ext>
            </a:extLst>
          </p:cNvPr>
          <p:cNvPicPr>
            <a:picLocks noChangeAspect="1"/>
          </p:cNvPicPr>
          <p:nvPr/>
        </p:nvPicPr>
        <p:blipFill>
          <a:blip r:embed="rId7"/>
          <a:stretch>
            <a:fillRect/>
          </a:stretch>
        </p:blipFill>
        <p:spPr>
          <a:xfrm>
            <a:off x="6790507" y="2819400"/>
            <a:ext cx="647619" cy="1076190"/>
          </a:xfrm>
          <a:prstGeom prst="rect">
            <a:avLst/>
          </a:prstGeom>
        </p:spPr>
      </p:pic>
      <p:pic>
        <p:nvPicPr>
          <p:cNvPr id="14" name="Picture 13">
            <a:extLst>
              <a:ext uri="{FF2B5EF4-FFF2-40B4-BE49-F238E27FC236}">
                <a16:creationId xmlns="" xmlns:a16="http://schemas.microsoft.com/office/drawing/2014/main" id="{8C01A4BF-8AF2-4DE6-A284-842E948632D8}"/>
              </a:ext>
            </a:extLst>
          </p:cNvPr>
          <p:cNvPicPr>
            <a:picLocks noChangeAspect="1"/>
          </p:cNvPicPr>
          <p:nvPr/>
        </p:nvPicPr>
        <p:blipFill>
          <a:blip r:embed="rId3"/>
          <a:stretch>
            <a:fillRect/>
          </a:stretch>
        </p:blipFill>
        <p:spPr>
          <a:xfrm>
            <a:off x="6753314" y="3879979"/>
            <a:ext cx="714286" cy="1438095"/>
          </a:xfrm>
          <a:prstGeom prst="rect">
            <a:avLst/>
          </a:prstGeom>
        </p:spPr>
      </p:pic>
      <p:sp>
        <p:nvSpPr>
          <p:cNvPr id="15" name="TextBox 14">
            <a:extLst>
              <a:ext uri="{FF2B5EF4-FFF2-40B4-BE49-F238E27FC236}">
                <a16:creationId xmlns="" xmlns:a16="http://schemas.microsoft.com/office/drawing/2014/main" id="{EEA4ECDD-6C70-4139-8D26-A6136D25EA9E}"/>
              </a:ext>
            </a:extLst>
          </p:cNvPr>
          <p:cNvSpPr txBox="1"/>
          <p:nvPr/>
        </p:nvSpPr>
        <p:spPr>
          <a:xfrm>
            <a:off x="2209800" y="5638800"/>
            <a:ext cx="5867400" cy="523220"/>
          </a:xfrm>
          <a:prstGeom prst="rect">
            <a:avLst/>
          </a:prstGeom>
          <a:noFill/>
        </p:spPr>
        <p:txBody>
          <a:bodyPr wrap="square" rtlCol="0">
            <a:spAutoFit/>
          </a:bodyPr>
          <a:lstStyle/>
          <a:p>
            <a:r>
              <a:rPr lang="en-US" sz="2800" b="1" dirty="0"/>
              <a:t>Wide band Delphi estimation method</a:t>
            </a:r>
          </a:p>
        </p:txBody>
      </p:sp>
      <p:sp>
        <p:nvSpPr>
          <p:cNvPr id="16" name="TextBox 15">
            <a:extLst>
              <a:ext uri="{FF2B5EF4-FFF2-40B4-BE49-F238E27FC236}">
                <a16:creationId xmlns="" xmlns:a16="http://schemas.microsoft.com/office/drawing/2014/main" id="{D2EFF116-A129-4367-92B1-ED7E2D7881CA}"/>
              </a:ext>
            </a:extLst>
          </p:cNvPr>
          <p:cNvSpPr txBox="1"/>
          <p:nvPr/>
        </p:nvSpPr>
        <p:spPr>
          <a:xfrm>
            <a:off x="685800" y="2971800"/>
            <a:ext cx="2713726" cy="830997"/>
          </a:xfrm>
          <a:prstGeom prst="rect">
            <a:avLst/>
          </a:prstGeom>
          <a:noFill/>
        </p:spPr>
        <p:txBody>
          <a:bodyPr wrap="square" rtlCol="0">
            <a:spAutoFit/>
          </a:bodyPr>
          <a:lstStyle/>
          <a:p>
            <a:r>
              <a:rPr lang="en-US" sz="2400" b="1" dirty="0"/>
              <a:t>Work-breakdown structure</a:t>
            </a:r>
          </a:p>
        </p:txBody>
      </p:sp>
    </p:spTree>
    <p:extLst>
      <p:ext uri="{BB962C8B-B14F-4D97-AF65-F5344CB8AC3E}">
        <p14:creationId xmlns:p14="http://schemas.microsoft.com/office/powerpoint/2010/main" val="784197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6564A5-2ABB-4DBD-8375-B3305B76A676}"/>
              </a:ext>
            </a:extLst>
          </p:cNvPr>
          <p:cNvSpPr>
            <a:spLocks noGrp="1"/>
          </p:cNvSpPr>
          <p:nvPr>
            <p:ph type="title"/>
          </p:nvPr>
        </p:nvSpPr>
        <p:spPr>
          <a:xfrm>
            <a:off x="457200" y="304800"/>
            <a:ext cx="8229600" cy="819912"/>
          </a:xfrm>
        </p:spPr>
        <p:txBody>
          <a:bodyPr/>
          <a:lstStyle/>
          <a:p>
            <a:r>
              <a:rPr lang="en-US" dirty="0"/>
              <a:t>Expert-based Estimation</a:t>
            </a:r>
          </a:p>
        </p:txBody>
      </p:sp>
      <p:sp>
        <p:nvSpPr>
          <p:cNvPr id="3" name="Content Placeholder 2">
            <a:extLst>
              <a:ext uri="{FF2B5EF4-FFF2-40B4-BE49-F238E27FC236}">
                <a16:creationId xmlns="" xmlns:a16="http://schemas.microsoft.com/office/drawing/2014/main" id="{AADA58B5-C3E9-46F6-8371-B3F15F292EB3}"/>
              </a:ext>
            </a:extLst>
          </p:cNvPr>
          <p:cNvSpPr>
            <a:spLocks noGrp="1"/>
          </p:cNvSpPr>
          <p:nvPr>
            <p:ph idx="1"/>
          </p:nvPr>
        </p:nvSpPr>
        <p:spPr>
          <a:xfrm>
            <a:off x="457200" y="1124712"/>
            <a:ext cx="8229600" cy="5199888"/>
          </a:xfrm>
          <a:solidFill>
            <a:schemeClr val="bg1">
              <a:lumMod val="95000"/>
            </a:schemeClr>
          </a:solidFill>
        </p:spPr>
        <p:txBody>
          <a:bodyPr/>
          <a:lstStyle/>
          <a:p>
            <a:endParaRPr lang="en-US" dirty="0"/>
          </a:p>
        </p:txBody>
      </p:sp>
      <p:sp>
        <p:nvSpPr>
          <p:cNvPr id="4" name="Footer Placeholder 3">
            <a:extLst>
              <a:ext uri="{FF2B5EF4-FFF2-40B4-BE49-F238E27FC236}">
                <a16:creationId xmlns="" xmlns:a16="http://schemas.microsoft.com/office/drawing/2014/main" id="{54602D99-545B-4658-99F5-9254700FCC85}"/>
              </a:ext>
            </a:extLst>
          </p:cNvPr>
          <p:cNvSpPr>
            <a:spLocks noGrp="1"/>
          </p:cNvSpPr>
          <p:nvPr>
            <p:ph type="ftr" sz="quarter" idx="11"/>
          </p:nvPr>
        </p:nvSpPr>
        <p:spPr/>
        <p:txBody>
          <a:bodyPr/>
          <a:lstStyle/>
          <a:p>
            <a:r>
              <a:rPr lang="en-GB"/>
              <a:t>20. Test Estimation</a:t>
            </a:r>
            <a:endParaRPr lang="en-US"/>
          </a:p>
        </p:txBody>
      </p:sp>
      <p:sp>
        <p:nvSpPr>
          <p:cNvPr id="5" name="Slide Number Placeholder 4">
            <a:extLst>
              <a:ext uri="{FF2B5EF4-FFF2-40B4-BE49-F238E27FC236}">
                <a16:creationId xmlns="" xmlns:a16="http://schemas.microsoft.com/office/drawing/2014/main" id="{63A32215-2FBF-420E-B3F7-83AC9C7C86E5}"/>
              </a:ext>
            </a:extLst>
          </p:cNvPr>
          <p:cNvSpPr>
            <a:spLocks noGrp="1"/>
          </p:cNvSpPr>
          <p:nvPr>
            <p:ph type="sldNum" sz="quarter" idx="12"/>
          </p:nvPr>
        </p:nvSpPr>
        <p:spPr/>
        <p:txBody>
          <a:bodyPr/>
          <a:lstStyle/>
          <a:p>
            <a:fld id="{B6F15528-21DE-4FAA-801E-634DDDAF4B2B}" type="slidenum">
              <a:rPr lang="en-US" smtClean="0"/>
              <a:pPr/>
              <a:t>28</a:t>
            </a:fld>
            <a:endParaRPr lang="en-US"/>
          </a:p>
        </p:txBody>
      </p:sp>
      <p:pic>
        <p:nvPicPr>
          <p:cNvPr id="6" name="Picture 5">
            <a:extLst>
              <a:ext uri="{FF2B5EF4-FFF2-40B4-BE49-F238E27FC236}">
                <a16:creationId xmlns="" xmlns:a16="http://schemas.microsoft.com/office/drawing/2014/main" id="{E74264C1-2761-4D87-B992-8377F2A19EE0}"/>
              </a:ext>
            </a:extLst>
          </p:cNvPr>
          <p:cNvPicPr>
            <a:picLocks noChangeAspect="1"/>
          </p:cNvPicPr>
          <p:nvPr/>
        </p:nvPicPr>
        <p:blipFill>
          <a:blip r:embed="rId3"/>
          <a:stretch>
            <a:fillRect/>
          </a:stretch>
        </p:blipFill>
        <p:spPr>
          <a:xfrm>
            <a:off x="3570093" y="4113432"/>
            <a:ext cx="714286" cy="1438095"/>
          </a:xfrm>
          <a:prstGeom prst="rect">
            <a:avLst/>
          </a:prstGeom>
        </p:spPr>
      </p:pic>
      <p:pic>
        <p:nvPicPr>
          <p:cNvPr id="9" name="Picture 8">
            <a:extLst>
              <a:ext uri="{FF2B5EF4-FFF2-40B4-BE49-F238E27FC236}">
                <a16:creationId xmlns="" xmlns:a16="http://schemas.microsoft.com/office/drawing/2014/main" id="{F4FC4028-DB5E-4E48-8115-B100FF60C521}"/>
              </a:ext>
            </a:extLst>
          </p:cNvPr>
          <p:cNvPicPr>
            <a:picLocks noChangeAspect="1"/>
          </p:cNvPicPr>
          <p:nvPr/>
        </p:nvPicPr>
        <p:blipFill>
          <a:blip r:embed="rId3"/>
          <a:stretch>
            <a:fillRect/>
          </a:stretch>
        </p:blipFill>
        <p:spPr>
          <a:xfrm>
            <a:off x="4618726" y="4117831"/>
            <a:ext cx="714286" cy="1438095"/>
          </a:xfrm>
          <a:prstGeom prst="rect">
            <a:avLst/>
          </a:prstGeom>
        </p:spPr>
      </p:pic>
      <p:pic>
        <p:nvPicPr>
          <p:cNvPr id="11" name="Picture 10">
            <a:extLst>
              <a:ext uri="{FF2B5EF4-FFF2-40B4-BE49-F238E27FC236}">
                <a16:creationId xmlns="" xmlns:a16="http://schemas.microsoft.com/office/drawing/2014/main" id="{B17C4595-50D9-4127-B021-53E49FC18844}"/>
              </a:ext>
            </a:extLst>
          </p:cNvPr>
          <p:cNvPicPr>
            <a:picLocks noChangeAspect="1"/>
          </p:cNvPicPr>
          <p:nvPr/>
        </p:nvPicPr>
        <p:blipFill>
          <a:blip r:embed="rId3"/>
          <a:stretch>
            <a:fillRect/>
          </a:stretch>
        </p:blipFill>
        <p:spPr>
          <a:xfrm>
            <a:off x="5686020" y="4124505"/>
            <a:ext cx="714286" cy="1438095"/>
          </a:xfrm>
          <a:prstGeom prst="rect">
            <a:avLst/>
          </a:prstGeom>
        </p:spPr>
      </p:pic>
      <p:pic>
        <p:nvPicPr>
          <p:cNvPr id="14" name="Picture 13">
            <a:extLst>
              <a:ext uri="{FF2B5EF4-FFF2-40B4-BE49-F238E27FC236}">
                <a16:creationId xmlns="" xmlns:a16="http://schemas.microsoft.com/office/drawing/2014/main" id="{8C01A4BF-8AF2-4DE6-A284-842E948632D8}"/>
              </a:ext>
            </a:extLst>
          </p:cNvPr>
          <p:cNvPicPr>
            <a:picLocks noChangeAspect="1"/>
          </p:cNvPicPr>
          <p:nvPr/>
        </p:nvPicPr>
        <p:blipFill>
          <a:blip r:embed="rId3"/>
          <a:stretch>
            <a:fillRect/>
          </a:stretch>
        </p:blipFill>
        <p:spPr>
          <a:xfrm>
            <a:off x="6753314" y="4113431"/>
            <a:ext cx="714286" cy="1438095"/>
          </a:xfrm>
          <a:prstGeom prst="rect">
            <a:avLst/>
          </a:prstGeom>
        </p:spPr>
      </p:pic>
      <p:sp>
        <p:nvSpPr>
          <p:cNvPr id="15" name="TextBox 14">
            <a:extLst>
              <a:ext uri="{FF2B5EF4-FFF2-40B4-BE49-F238E27FC236}">
                <a16:creationId xmlns="" xmlns:a16="http://schemas.microsoft.com/office/drawing/2014/main" id="{EEA4ECDD-6C70-4139-8D26-A6136D25EA9E}"/>
              </a:ext>
            </a:extLst>
          </p:cNvPr>
          <p:cNvSpPr txBox="1"/>
          <p:nvPr/>
        </p:nvSpPr>
        <p:spPr>
          <a:xfrm>
            <a:off x="2209800" y="5638800"/>
            <a:ext cx="5867400" cy="523220"/>
          </a:xfrm>
          <a:prstGeom prst="rect">
            <a:avLst/>
          </a:prstGeom>
          <a:noFill/>
        </p:spPr>
        <p:txBody>
          <a:bodyPr wrap="square" rtlCol="0">
            <a:spAutoFit/>
          </a:bodyPr>
          <a:lstStyle/>
          <a:p>
            <a:r>
              <a:rPr lang="en-US" sz="2800" b="1" dirty="0"/>
              <a:t>Wide band Delphi estimation method</a:t>
            </a:r>
          </a:p>
        </p:txBody>
      </p:sp>
      <p:sp>
        <p:nvSpPr>
          <p:cNvPr id="16" name="TextBox 15">
            <a:extLst>
              <a:ext uri="{FF2B5EF4-FFF2-40B4-BE49-F238E27FC236}">
                <a16:creationId xmlns="" xmlns:a16="http://schemas.microsoft.com/office/drawing/2014/main" id="{D2EFF116-A129-4367-92B1-ED7E2D7881CA}"/>
              </a:ext>
            </a:extLst>
          </p:cNvPr>
          <p:cNvSpPr txBox="1"/>
          <p:nvPr/>
        </p:nvSpPr>
        <p:spPr>
          <a:xfrm>
            <a:off x="685800" y="2971800"/>
            <a:ext cx="2713726" cy="830997"/>
          </a:xfrm>
          <a:prstGeom prst="rect">
            <a:avLst/>
          </a:prstGeom>
          <a:noFill/>
        </p:spPr>
        <p:txBody>
          <a:bodyPr wrap="square" rtlCol="0">
            <a:spAutoFit/>
          </a:bodyPr>
          <a:lstStyle/>
          <a:p>
            <a:r>
              <a:rPr lang="en-US" sz="2400" b="1" dirty="0"/>
              <a:t>Work-breakdown structure</a:t>
            </a:r>
          </a:p>
        </p:txBody>
      </p:sp>
      <p:pic>
        <p:nvPicPr>
          <p:cNvPr id="8" name="Picture 7">
            <a:extLst>
              <a:ext uri="{FF2B5EF4-FFF2-40B4-BE49-F238E27FC236}">
                <a16:creationId xmlns="" xmlns:a16="http://schemas.microsoft.com/office/drawing/2014/main" id="{1EDC40FE-A0CF-4AF3-8B69-6DDA8ABB0277}"/>
              </a:ext>
            </a:extLst>
          </p:cNvPr>
          <p:cNvPicPr>
            <a:picLocks noChangeAspect="1"/>
          </p:cNvPicPr>
          <p:nvPr/>
        </p:nvPicPr>
        <p:blipFill>
          <a:blip r:embed="rId4"/>
          <a:stretch>
            <a:fillRect/>
          </a:stretch>
        </p:blipFill>
        <p:spPr>
          <a:xfrm>
            <a:off x="3623218" y="3063699"/>
            <a:ext cx="619048" cy="990476"/>
          </a:xfrm>
          <a:prstGeom prst="rect">
            <a:avLst/>
          </a:prstGeom>
        </p:spPr>
      </p:pic>
      <p:pic>
        <p:nvPicPr>
          <p:cNvPr id="17" name="Picture 16">
            <a:extLst>
              <a:ext uri="{FF2B5EF4-FFF2-40B4-BE49-F238E27FC236}">
                <a16:creationId xmlns="" xmlns:a16="http://schemas.microsoft.com/office/drawing/2014/main" id="{302FA93D-C75F-4D66-9C9E-5901F10192C5}"/>
              </a:ext>
            </a:extLst>
          </p:cNvPr>
          <p:cNvPicPr>
            <a:picLocks noChangeAspect="1"/>
          </p:cNvPicPr>
          <p:nvPr/>
        </p:nvPicPr>
        <p:blipFill>
          <a:blip r:embed="rId5"/>
          <a:stretch>
            <a:fillRect/>
          </a:stretch>
        </p:blipFill>
        <p:spPr>
          <a:xfrm>
            <a:off x="4446750" y="3078076"/>
            <a:ext cx="876190" cy="980952"/>
          </a:xfrm>
          <a:prstGeom prst="rect">
            <a:avLst/>
          </a:prstGeom>
        </p:spPr>
      </p:pic>
      <p:pic>
        <p:nvPicPr>
          <p:cNvPr id="18" name="Picture 17">
            <a:extLst>
              <a:ext uri="{FF2B5EF4-FFF2-40B4-BE49-F238E27FC236}">
                <a16:creationId xmlns="" xmlns:a16="http://schemas.microsoft.com/office/drawing/2014/main" id="{C7DCEB80-B058-4AF1-9E18-8E0CAB14DF84}"/>
              </a:ext>
            </a:extLst>
          </p:cNvPr>
          <p:cNvPicPr>
            <a:picLocks noChangeAspect="1"/>
          </p:cNvPicPr>
          <p:nvPr/>
        </p:nvPicPr>
        <p:blipFill>
          <a:blip r:embed="rId6"/>
          <a:stretch>
            <a:fillRect/>
          </a:stretch>
        </p:blipFill>
        <p:spPr>
          <a:xfrm>
            <a:off x="5709833" y="3126275"/>
            <a:ext cx="819048" cy="904762"/>
          </a:xfrm>
          <a:prstGeom prst="rect">
            <a:avLst/>
          </a:prstGeom>
        </p:spPr>
      </p:pic>
      <p:pic>
        <p:nvPicPr>
          <p:cNvPr id="19" name="Picture 18">
            <a:extLst>
              <a:ext uri="{FF2B5EF4-FFF2-40B4-BE49-F238E27FC236}">
                <a16:creationId xmlns="" xmlns:a16="http://schemas.microsoft.com/office/drawing/2014/main" id="{84ED9260-4EDE-442F-ABD6-DEC22B664754}"/>
              </a:ext>
            </a:extLst>
          </p:cNvPr>
          <p:cNvPicPr>
            <a:picLocks noChangeAspect="1"/>
          </p:cNvPicPr>
          <p:nvPr/>
        </p:nvPicPr>
        <p:blipFill>
          <a:blip r:embed="rId7"/>
          <a:stretch>
            <a:fillRect/>
          </a:stretch>
        </p:blipFill>
        <p:spPr>
          <a:xfrm>
            <a:off x="6697435" y="3143381"/>
            <a:ext cx="714286" cy="1047619"/>
          </a:xfrm>
          <a:prstGeom prst="rect">
            <a:avLst/>
          </a:prstGeom>
        </p:spPr>
      </p:pic>
      <p:pic>
        <p:nvPicPr>
          <p:cNvPr id="20" name="Picture 19">
            <a:extLst>
              <a:ext uri="{FF2B5EF4-FFF2-40B4-BE49-F238E27FC236}">
                <a16:creationId xmlns="" xmlns:a16="http://schemas.microsoft.com/office/drawing/2014/main" id="{100E0729-C7D6-4FE3-93F3-E1658DF1A274}"/>
              </a:ext>
            </a:extLst>
          </p:cNvPr>
          <p:cNvPicPr>
            <a:picLocks noChangeAspect="1"/>
          </p:cNvPicPr>
          <p:nvPr/>
        </p:nvPicPr>
        <p:blipFill>
          <a:blip r:embed="rId8"/>
          <a:stretch>
            <a:fillRect/>
          </a:stretch>
        </p:blipFill>
        <p:spPr>
          <a:xfrm>
            <a:off x="4788898" y="1219200"/>
            <a:ext cx="1504762" cy="1514286"/>
          </a:xfrm>
          <a:prstGeom prst="rect">
            <a:avLst/>
          </a:prstGeom>
        </p:spPr>
      </p:pic>
      <p:sp>
        <p:nvSpPr>
          <p:cNvPr id="21" name="TextBox 20">
            <a:extLst>
              <a:ext uri="{FF2B5EF4-FFF2-40B4-BE49-F238E27FC236}">
                <a16:creationId xmlns="" xmlns:a16="http://schemas.microsoft.com/office/drawing/2014/main" id="{1CF97B1A-1ADD-4615-919B-1BAA22F57508}"/>
              </a:ext>
            </a:extLst>
          </p:cNvPr>
          <p:cNvSpPr txBox="1"/>
          <p:nvPr/>
        </p:nvSpPr>
        <p:spPr>
          <a:xfrm>
            <a:off x="838200" y="1371600"/>
            <a:ext cx="2713726" cy="830997"/>
          </a:xfrm>
          <a:prstGeom prst="rect">
            <a:avLst/>
          </a:prstGeom>
          <a:noFill/>
        </p:spPr>
        <p:txBody>
          <a:bodyPr wrap="square" rtlCol="0">
            <a:spAutoFit/>
          </a:bodyPr>
          <a:lstStyle/>
          <a:p>
            <a:r>
              <a:rPr lang="en-US" sz="2400" b="1" dirty="0"/>
              <a:t>Estimate effort for test project</a:t>
            </a:r>
          </a:p>
        </p:txBody>
      </p:sp>
      <p:sp>
        <p:nvSpPr>
          <p:cNvPr id="23" name="Arrow: Up 22">
            <a:extLst>
              <a:ext uri="{FF2B5EF4-FFF2-40B4-BE49-F238E27FC236}">
                <a16:creationId xmlns="" xmlns:a16="http://schemas.microsoft.com/office/drawing/2014/main" id="{65E241CC-A5F9-4240-A1DA-8673CE6108E2}"/>
              </a:ext>
            </a:extLst>
          </p:cNvPr>
          <p:cNvSpPr/>
          <p:nvPr/>
        </p:nvSpPr>
        <p:spPr>
          <a:xfrm>
            <a:off x="5298340" y="2819400"/>
            <a:ext cx="381000" cy="52322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4669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E2B7A1-7571-49BD-AF28-57F08359D2A9}"/>
              </a:ext>
            </a:extLst>
          </p:cNvPr>
          <p:cNvSpPr>
            <a:spLocks noGrp="1"/>
          </p:cNvSpPr>
          <p:nvPr>
            <p:ph type="title"/>
          </p:nvPr>
        </p:nvSpPr>
        <p:spPr>
          <a:xfrm>
            <a:off x="457200" y="381000"/>
            <a:ext cx="8229600" cy="819912"/>
          </a:xfrm>
        </p:spPr>
        <p:txBody>
          <a:bodyPr/>
          <a:lstStyle/>
          <a:p>
            <a:r>
              <a:rPr lang="en-US" dirty="0"/>
              <a:t>Expert-based Estimation</a:t>
            </a:r>
          </a:p>
        </p:txBody>
      </p:sp>
      <p:sp>
        <p:nvSpPr>
          <p:cNvPr id="3" name="Content Placeholder 2">
            <a:extLst>
              <a:ext uri="{FF2B5EF4-FFF2-40B4-BE49-F238E27FC236}">
                <a16:creationId xmlns="" xmlns:a16="http://schemas.microsoft.com/office/drawing/2014/main" id="{0F49AE23-72ED-40DB-9C82-086EE341B338}"/>
              </a:ext>
            </a:extLst>
          </p:cNvPr>
          <p:cNvSpPr>
            <a:spLocks noGrp="1"/>
          </p:cNvSpPr>
          <p:nvPr>
            <p:ph idx="1"/>
          </p:nvPr>
        </p:nvSpPr>
        <p:spPr>
          <a:xfrm>
            <a:off x="159066" y="1371600"/>
            <a:ext cx="8825868" cy="5029200"/>
          </a:xfrm>
          <a:solidFill>
            <a:schemeClr val="bg1">
              <a:lumMod val="95000"/>
            </a:schemeClr>
          </a:solidFill>
        </p:spPr>
        <p:txBody>
          <a:bodyPr/>
          <a:lstStyle/>
          <a:p>
            <a:endParaRPr lang="en-US" dirty="0"/>
          </a:p>
        </p:txBody>
      </p:sp>
      <p:sp>
        <p:nvSpPr>
          <p:cNvPr id="4" name="Footer Placeholder 3">
            <a:extLst>
              <a:ext uri="{FF2B5EF4-FFF2-40B4-BE49-F238E27FC236}">
                <a16:creationId xmlns="" xmlns:a16="http://schemas.microsoft.com/office/drawing/2014/main" id="{1A82185F-701C-464E-ACAE-90BA84973059}"/>
              </a:ext>
            </a:extLst>
          </p:cNvPr>
          <p:cNvSpPr>
            <a:spLocks noGrp="1"/>
          </p:cNvSpPr>
          <p:nvPr>
            <p:ph type="ftr" sz="quarter" idx="11"/>
          </p:nvPr>
        </p:nvSpPr>
        <p:spPr/>
        <p:txBody>
          <a:bodyPr/>
          <a:lstStyle/>
          <a:p>
            <a:r>
              <a:rPr lang="en-GB"/>
              <a:t>20. Test Estimation</a:t>
            </a:r>
            <a:endParaRPr lang="en-US"/>
          </a:p>
        </p:txBody>
      </p:sp>
      <p:sp>
        <p:nvSpPr>
          <p:cNvPr id="5" name="Slide Number Placeholder 4">
            <a:extLst>
              <a:ext uri="{FF2B5EF4-FFF2-40B4-BE49-F238E27FC236}">
                <a16:creationId xmlns="" xmlns:a16="http://schemas.microsoft.com/office/drawing/2014/main" id="{AA9E4BC9-B8EC-4CD6-B0A7-EDE1ED370BBF}"/>
              </a:ext>
            </a:extLst>
          </p:cNvPr>
          <p:cNvSpPr>
            <a:spLocks noGrp="1"/>
          </p:cNvSpPr>
          <p:nvPr>
            <p:ph type="sldNum" sz="quarter" idx="12"/>
          </p:nvPr>
        </p:nvSpPr>
        <p:spPr/>
        <p:txBody>
          <a:bodyPr/>
          <a:lstStyle/>
          <a:p>
            <a:fld id="{B6F15528-21DE-4FAA-801E-634DDDAF4B2B}" type="slidenum">
              <a:rPr lang="en-US" smtClean="0"/>
              <a:pPr/>
              <a:t>29</a:t>
            </a:fld>
            <a:endParaRPr lang="en-US"/>
          </a:p>
        </p:txBody>
      </p:sp>
      <p:pic>
        <p:nvPicPr>
          <p:cNvPr id="6" name="Picture 5">
            <a:extLst>
              <a:ext uri="{FF2B5EF4-FFF2-40B4-BE49-F238E27FC236}">
                <a16:creationId xmlns="" xmlns:a16="http://schemas.microsoft.com/office/drawing/2014/main" id="{8C75BEE6-0446-4A0D-8934-ADE26C8C31CC}"/>
              </a:ext>
            </a:extLst>
          </p:cNvPr>
          <p:cNvPicPr>
            <a:picLocks noChangeAspect="1"/>
          </p:cNvPicPr>
          <p:nvPr/>
        </p:nvPicPr>
        <p:blipFill>
          <a:blip r:embed="rId3"/>
          <a:stretch>
            <a:fillRect/>
          </a:stretch>
        </p:blipFill>
        <p:spPr>
          <a:xfrm>
            <a:off x="4243428" y="4857943"/>
            <a:ext cx="657143" cy="1542857"/>
          </a:xfrm>
          <a:prstGeom prst="rect">
            <a:avLst/>
          </a:prstGeom>
        </p:spPr>
      </p:pic>
      <p:sp>
        <p:nvSpPr>
          <p:cNvPr id="7" name="Rectangle: Rounded Corners 6">
            <a:extLst>
              <a:ext uri="{FF2B5EF4-FFF2-40B4-BE49-F238E27FC236}">
                <a16:creationId xmlns="" xmlns:a16="http://schemas.microsoft.com/office/drawing/2014/main" id="{BAD6C8B2-4174-45C4-9D51-3A4A09DF951B}"/>
              </a:ext>
            </a:extLst>
          </p:cNvPr>
          <p:cNvSpPr/>
          <p:nvPr/>
        </p:nvSpPr>
        <p:spPr>
          <a:xfrm>
            <a:off x="228600" y="4191000"/>
            <a:ext cx="1447800" cy="129540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Business experts</a:t>
            </a:r>
          </a:p>
        </p:txBody>
      </p:sp>
      <p:sp>
        <p:nvSpPr>
          <p:cNvPr id="8" name="Rectangle: Rounded Corners 7">
            <a:extLst>
              <a:ext uri="{FF2B5EF4-FFF2-40B4-BE49-F238E27FC236}">
                <a16:creationId xmlns="" xmlns:a16="http://schemas.microsoft.com/office/drawing/2014/main" id="{8D890774-4EFE-4DFB-BB45-252F523051B1}"/>
              </a:ext>
            </a:extLst>
          </p:cNvPr>
          <p:cNvSpPr/>
          <p:nvPr/>
        </p:nvSpPr>
        <p:spPr>
          <a:xfrm>
            <a:off x="1219200" y="2743200"/>
            <a:ext cx="1752600" cy="129540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Test process consultants</a:t>
            </a:r>
          </a:p>
        </p:txBody>
      </p:sp>
      <p:sp>
        <p:nvSpPr>
          <p:cNvPr id="9" name="Rectangle: Rounded Corners 8">
            <a:extLst>
              <a:ext uri="{FF2B5EF4-FFF2-40B4-BE49-F238E27FC236}">
                <a16:creationId xmlns="" xmlns:a16="http://schemas.microsoft.com/office/drawing/2014/main" id="{52D25081-CF92-453B-9359-D7322F98AC93}"/>
              </a:ext>
            </a:extLst>
          </p:cNvPr>
          <p:cNvSpPr/>
          <p:nvPr/>
        </p:nvSpPr>
        <p:spPr>
          <a:xfrm>
            <a:off x="2667000" y="1402054"/>
            <a:ext cx="1623971" cy="129540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Senior developer</a:t>
            </a:r>
          </a:p>
        </p:txBody>
      </p:sp>
      <p:sp>
        <p:nvSpPr>
          <p:cNvPr id="11" name="Rectangle: Rounded Corners 10">
            <a:extLst>
              <a:ext uri="{FF2B5EF4-FFF2-40B4-BE49-F238E27FC236}">
                <a16:creationId xmlns="" xmlns:a16="http://schemas.microsoft.com/office/drawing/2014/main" id="{29000A54-5260-47B0-BB1D-E632CEFE8736}"/>
              </a:ext>
            </a:extLst>
          </p:cNvPr>
          <p:cNvSpPr/>
          <p:nvPr/>
        </p:nvSpPr>
        <p:spPr>
          <a:xfrm>
            <a:off x="4419601" y="1410851"/>
            <a:ext cx="1600200" cy="129540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Technical architects</a:t>
            </a:r>
          </a:p>
        </p:txBody>
      </p:sp>
      <p:sp>
        <p:nvSpPr>
          <p:cNvPr id="12" name="Rectangle: Rounded Corners 11">
            <a:extLst>
              <a:ext uri="{FF2B5EF4-FFF2-40B4-BE49-F238E27FC236}">
                <a16:creationId xmlns="" xmlns:a16="http://schemas.microsoft.com/office/drawing/2014/main" id="{6AEB21CC-8BC5-4694-B7AA-C617B3B8DC94}"/>
              </a:ext>
            </a:extLst>
          </p:cNvPr>
          <p:cNvSpPr/>
          <p:nvPr/>
        </p:nvSpPr>
        <p:spPr>
          <a:xfrm>
            <a:off x="5676122" y="2800739"/>
            <a:ext cx="1791478" cy="129540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Analysts and designers</a:t>
            </a:r>
          </a:p>
        </p:txBody>
      </p:sp>
      <p:sp>
        <p:nvSpPr>
          <p:cNvPr id="13" name="Rectangle: Rounded Corners 12">
            <a:extLst>
              <a:ext uri="{FF2B5EF4-FFF2-40B4-BE49-F238E27FC236}">
                <a16:creationId xmlns="" xmlns:a16="http://schemas.microsoft.com/office/drawing/2014/main" id="{5CE60573-57F7-4496-BC2A-35CC459DA25E}"/>
              </a:ext>
            </a:extLst>
          </p:cNvPr>
          <p:cNvSpPr/>
          <p:nvPr/>
        </p:nvSpPr>
        <p:spPr>
          <a:xfrm>
            <a:off x="6476999" y="4192556"/>
            <a:ext cx="2507933" cy="137160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Anyone with test knowledge (application process)</a:t>
            </a:r>
          </a:p>
        </p:txBody>
      </p:sp>
      <p:cxnSp>
        <p:nvCxnSpPr>
          <p:cNvPr id="15" name="Straight Connector 14">
            <a:extLst>
              <a:ext uri="{FF2B5EF4-FFF2-40B4-BE49-F238E27FC236}">
                <a16:creationId xmlns="" xmlns:a16="http://schemas.microsoft.com/office/drawing/2014/main" id="{9E21D8FC-29FE-49B4-A010-02561728334A}"/>
              </a:ext>
            </a:extLst>
          </p:cNvPr>
          <p:cNvCxnSpPr>
            <a:cxnSpLocks/>
          </p:cNvCxnSpPr>
          <p:nvPr/>
        </p:nvCxnSpPr>
        <p:spPr>
          <a:xfrm>
            <a:off x="3505200" y="2819400"/>
            <a:ext cx="0" cy="136217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 xmlns:a16="http://schemas.microsoft.com/office/drawing/2014/main" id="{42966355-BDB0-4543-B0A3-C1CBA0B0306C}"/>
              </a:ext>
            </a:extLst>
          </p:cNvPr>
          <p:cNvCxnSpPr>
            <a:cxnSpLocks/>
          </p:cNvCxnSpPr>
          <p:nvPr/>
        </p:nvCxnSpPr>
        <p:spPr>
          <a:xfrm>
            <a:off x="5181600" y="2819400"/>
            <a:ext cx="0" cy="136217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 xmlns:a16="http://schemas.microsoft.com/office/drawing/2014/main" id="{CD86117D-10FB-4160-A406-0AF12DCA8380}"/>
              </a:ext>
            </a:extLst>
          </p:cNvPr>
          <p:cNvCxnSpPr>
            <a:cxnSpLocks/>
          </p:cNvCxnSpPr>
          <p:nvPr/>
        </p:nvCxnSpPr>
        <p:spPr>
          <a:xfrm>
            <a:off x="838200" y="5638800"/>
            <a:ext cx="3233474" cy="568458"/>
          </a:xfrm>
          <a:prstGeom prst="bentConnector3">
            <a:avLst>
              <a:gd name="adj1" fmla="val 367"/>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 xmlns:a16="http://schemas.microsoft.com/office/drawing/2014/main" id="{FC75A6AD-9379-4761-B16E-F36020C3DE6E}"/>
              </a:ext>
            </a:extLst>
          </p:cNvPr>
          <p:cNvCxnSpPr>
            <a:cxnSpLocks/>
          </p:cNvCxnSpPr>
          <p:nvPr/>
        </p:nvCxnSpPr>
        <p:spPr>
          <a:xfrm>
            <a:off x="2429847" y="4110086"/>
            <a:ext cx="1761153" cy="1147714"/>
          </a:xfrm>
          <a:prstGeom prst="bentConnector3">
            <a:avLst>
              <a:gd name="adj1" fmla="val 199"/>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 xmlns:a16="http://schemas.microsoft.com/office/drawing/2014/main" id="{6778D9A2-0F24-4174-A4A8-DB8EB80E2744}"/>
              </a:ext>
            </a:extLst>
          </p:cNvPr>
          <p:cNvCxnSpPr>
            <a:cxnSpLocks/>
          </p:cNvCxnSpPr>
          <p:nvPr/>
        </p:nvCxnSpPr>
        <p:spPr>
          <a:xfrm flipV="1">
            <a:off x="4944447" y="4227317"/>
            <a:ext cx="1380153" cy="1030483"/>
          </a:xfrm>
          <a:prstGeom prst="bentConnector3">
            <a:avLst>
              <a:gd name="adj1" fmla="val 100028"/>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 xmlns:a16="http://schemas.microsoft.com/office/drawing/2014/main" id="{49BE4CBB-BA83-44A2-B143-166392F495F0}"/>
              </a:ext>
            </a:extLst>
          </p:cNvPr>
          <p:cNvCxnSpPr>
            <a:cxnSpLocks/>
          </p:cNvCxnSpPr>
          <p:nvPr/>
        </p:nvCxnSpPr>
        <p:spPr>
          <a:xfrm flipV="1">
            <a:off x="5052970" y="5791200"/>
            <a:ext cx="2677995" cy="423530"/>
          </a:xfrm>
          <a:prstGeom prst="bentConnector3">
            <a:avLst>
              <a:gd name="adj1" fmla="val 99475"/>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 xmlns:a16="http://schemas.microsoft.com/office/drawing/2014/main" id="{991F9448-EBF9-458D-9561-17C6B801D682}"/>
              </a:ext>
            </a:extLst>
          </p:cNvPr>
          <p:cNvSpPr/>
          <p:nvPr/>
        </p:nvSpPr>
        <p:spPr>
          <a:xfrm>
            <a:off x="3378545" y="2644396"/>
            <a:ext cx="280611" cy="2862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 xmlns:a16="http://schemas.microsoft.com/office/drawing/2014/main" id="{081BE474-78C1-40DF-8019-4BAAA7C3AE55}"/>
              </a:ext>
            </a:extLst>
          </p:cNvPr>
          <p:cNvSpPr/>
          <p:nvPr/>
        </p:nvSpPr>
        <p:spPr>
          <a:xfrm>
            <a:off x="5053389" y="2628122"/>
            <a:ext cx="280611" cy="2862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 xmlns:a16="http://schemas.microsoft.com/office/drawing/2014/main" id="{5EEF52F2-1E05-4A7A-822A-BE4FFC543A54}"/>
              </a:ext>
            </a:extLst>
          </p:cNvPr>
          <p:cNvSpPr/>
          <p:nvPr/>
        </p:nvSpPr>
        <p:spPr>
          <a:xfrm>
            <a:off x="2286000" y="3943739"/>
            <a:ext cx="280611" cy="2862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 xmlns:a16="http://schemas.microsoft.com/office/drawing/2014/main" id="{CC0BA8B8-F8CE-4B15-BD13-0AF1001EFE15}"/>
              </a:ext>
            </a:extLst>
          </p:cNvPr>
          <p:cNvSpPr/>
          <p:nvPr/>
        </p:nvSpPr>
        <p:spPr>
          <a:xfrm>
            <a:off x="6190861" y="3993386"/>
            <a:ext cx="280611" cy="2862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 xmlns:a16="http://schemas.microsoft.com/office/drawing/2014/main" id="{41F3780F-E64F-4BB3-ADFA-B83F55465584}"/>
              </a:ext>
            </a:extLst>
          </p:cNvPr>
          <p:cNvSpPr/>
          <p:nvPr/>
        </p:nvSpPr>
        <p:spPr>
          <a:xfrm>
            <a:off x="724678" y="5413312"/>
            <a:ext cx="280611" cy="2862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 xmlns:a16="http://schemas.microsoft.com/office/drawing/2014/main" id="{E12506DA-ABC0-42D4-A7D1-72894366C57F}"/>
              </a:ext>
            </a:extLst>
          </p:cNvPr>
          <p:cNvSpPr/>
          <p:nvPr/>
        </p:nvSpPr>
        <p:spPr>
          <a:xfrm>
            <a:off x="7567989" y="5560932"/>
            <a:ext cx="280611" cy="2862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414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500" fill="hold"/>
                                        <p:tgtEl>
                                          <p:spTgt spid="48"/>
                                        </p:tgtEl>
                                        <p:attrNameLst>
                                          <p:attrName>ppt_x</p:attrName>
                                        </p:attrNameLst>
                                      </p:cBhvr>
                                      <p:tavLst>
                                        <p:tav tm="0">
                                          <p:val>
                                            <p:strVal val="#ppt_x"/>
                                          </p:val>
                                        </p:tav>
                                        <p:tav tm="100000">
                                          <p:val>
                                            <p:strVal val="#ppt_x"/>
                                          </p:val>
                                        </p:tav>
                                      </p:tavLst>
                                    </p:anim>
                                    <p:anim calcmode="lin" valueType="num">
                                      <p:cBhvr additive="base">
                                        <p:cTn id="12" dur="500" fill="hold"/>
                                        <p:tgtEl>
                                          <p:spTgt spid="4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6"/>
                                        </p:tgtEl>
                                        <p:attrNameLst>
                                          <p:attrName>style.visibility</p:attrName>
                                        </p:attrNameLst>
                                      </p:cBhvr>
                                      <p:to>
                                        <p:strVal val="visible"/>
                                      </p:to>
                                    </p:set>
                                    <p:anim calcmode="lin" valueType="num">
                                      <p:cBhvr additive="base">
                                        <p:cTn id="21" dur="500" fill="hold"/>
                                        <p:tgtEl>
                                          <p:spTgt spid="46"/>
                                        </p:tgtEl>
                                        <p:attrNameLst>
                                          <p:attrName>ppt_x</p:attrName>
                                        </p:attrNameLst>
                                      </p:cBhvr>
                                      <p:tavLst>
                                        <p:tav tm="0">
                                          <p:val>
                                            <p:strVal val="#ppt_x"/>
                                          </p:val>
                                        </p:tav>
                                        <p:tav tm="100000">
                                          <p:val>
                                            <p:strVal val="#ppt_x"/>
                                          </p:val>
                                        </p:tav>
                                      </p:tavLst>
                                    </p:anim>
                                    <p:anim calcmode="lin" valueType="num">
                                      <p:cBhvr additive="base">
                                        <p:cTn id="22" dur="500" fill="hold"/>
                                        <p:tgtEl>
                                          <p:spTgt spid="46"/>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anim calcmode="lin" valueType="num">
                                      <p:cBhvr additive="base">
                                        <p:cTn id="39" dur="500" fill="hold"/>
                                        <p:tgtEl>
                                          <p:spTgt spid="44"/>
                                        </p:tgtEl>
                                        <p:attrNameLst>
                                          <p:attrName>ppt_x</p:attrName>
                                        </p:attrNameLst>
                                      </p:cBhvr>
                                      <p:tavLst>
                                        <p:tav tm="0">
                                          <p:val>
                                            <p:strVal val="#ppt_x"/>
                                          </p:val>
                                        </p:tav>
                                        <p:tav tm="100000">
                                          <p:val>
                                            <p:strVal val="#ppt_x"/>
                                          </p:val>
                                        </p:tav>
                                      </p:tavLst>
                                    </p:anim>
                                    <p:anim calcmode="lin" valueType="num">
                                      <p:cBhvr additive="base">
                                        <p:cTn id="40" dur="500" fill="hold"/>
                                        <p:tgtEl>
                                          <p:spTgt spid="4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5"/>
                                        </p:tgtEl>
                                        <p:attrNameLst>
                                          <p:attrName>style.visibility</p:attrName>
                                        </p:attrNameLst>
                                      </p:cBhvr>
                                      <p:to>
                                        <p:strVal val="visible"/>
                                      </p:to>
                                    </p:set>
                                    <p:anim calcmode="lin" valueType="num">
                                      <p:cBhvr additive="base">
                                        <p:cTn id="49" dur="500" fill="hold"/>
                                        <p:tgtEl>
                                          <p:spTgt spid="45"/>
                                        </p:tgtEl>
                                        <p:attrNameLst>
                                          <p:attrName>ppt_x</p:attrName>
                                        </p:attrNameLst>
                                      </p:cBhvr>
                                      <p:tavLst>
                                        <p:tav tm="0">
                                          <p:val>
                                            <p:strVal val="#ppt_x"/>
                                          </p:val>
                                        </p:tav>
                                        <p:tav tm="100000">
                                          <p:val>
                                            <p:strVal val="#ppt_x"/>
                                          </p:val>
                                        </p:tav>
                                      </p:tavLst>
                                    </p:anim>
                                    <p:anim calcmode="lin" valueType="num">
                                      <p:cBhvr additive="base">
                                        <p:cTn id="50" dur="500" fill="hold"/>
                                        <p:tgtEl>
                                          <p:spTgt spid="45"/>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500" fill="hold"/>
                                        <p:tgtEl>
                                          <p:spTgt spid="17"/>
                                        </p:tgtEl>
                                        <p:attrNameLst>
                                          <p:attrName>ppt_x</p:attrName>
                                        </p:attrNameLst>
                                      </p:cBhvr>
                                      <p:tavLst>
                                        <p:tav tm="0">
                                          <p:val>
                                            <p:strVal val="#ppt_x"/>
                                          </p:val>
                                        </p:tav>
                                        <p:tav tm="100000">
                                          <p:val>
                                            <p:strVal val="#ppt_x"/>
                                          </p:val>
                                        </p:tav>
                                      </p:tavLst>
                                    </p:anim>
                                    <p:anim calcmode="lin" valueType="num">
                                      <p:cBhvr additive="base">
                                        <p:cTn id="54" dur="500" fill="hold"/>
                                        <p:tgtEl>
                                          <p:spTgt spid="1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additive="base">
                                        <p:cTn id="57" dur="500" fill="hold"/>
                                        <p:tgtEl>
                                          <p:spTgt spid="11"/>
                                        </p:tgtEl>
                                        <p:attrNameLst>
                                          <p:attrName>ppt_x</p:attrName>
                                        </p:attrNameLst>
                                      </p:cBhvr>
                                      <p:tavLst>
                                        <p:tav tm="0">
                                          <p:val>
                                            <p:strVal val="#ppt_x"/>
                                          </p:val>
                                        </p:tav>
                                        <p:tav tm="100000">
                                          <p:val>
                                            <p:strVal val="#ppt_x"/>
                                          </p:val>
                                        </p:tav>
                                      </p:tavLst>
                                    </p:anim>
                                    <p:anim calcmode="lin" valueType="num">
                                      <p:cBhvr additive="base">
                                        <p:cTn id="5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anim calcmode="lin" valueType="num">
                                      <p:cBhvr additive="base">
                                        <p:cTn id="63" dur="500" fill="hold"/>
                                        <p:tgtEl>
                                          <p:spTgt spid="12"/>
                                        </p:tgtEl>
                                        <p:attrNameLst>
                                          <p:attrName>ppt_x</p:attrName>
                                        </p:attrNameLst>
                                      </p:cBhvr>
                                      <p:tavLst>
                                        <p:tav tm="0">
                                          <p:val>
                                            <p:strVal val="#ppt_x"/>
                                          </p:val>
                                        </p:tav>
                                        <p:tav tm="100000">
                                          <p:val>
                                            <p:strVal val="#ppt_x"/>
                                          </p:val>
                                        </p:tav>
                                      </p:tavLst>
                                    </p:anim>
                                    <p:anim calcmode="lin" valueType="num">
                                      <p:cBhvr additive="base">
                                        <p:cTn id="64" dur="500" fill="hold"/>
                                        <p:tgtEl>
                                          <p:spTgt spid="12"/>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7"/>
                                        </p:tgtEl>
                                        <p:attrNameLst>
                                          <p:attrName>style.visibility</p:attrName>
                                        </p:attrNameLst>
                                      </p:cBhvr>
                                      <p:to>
                                        <p:strVal val="visible"/>
                                      </p:to>
                                    </p:set>
                                    <p:anim calcmode="lin" valueType="num">
                                      <p:cBhvr additive="base">
                                        <p:cTn id="67" dur="500" fill="hold"/>
                                        <p:tgtEl>
                                          <p:spTgt spid="47"/>
                                        </p:tgtEl>
                                        <p:attrNameLst>
                                          <p:attrName>ppt_x</p:attrName>
                                        </p:attrNameLst>
                                      </p:cBhvr>
                                      <p:tavLst>
                                        <p:tav tm="0">
                                          <p:val>
                                            <p:strVal val="#ppt_x"/>
                                          </p:val>
                                        </p:tav>
                                        <p:tav tm="100000">
                                          <p:val>
                                            <p:strVal val="#ppt_x"/>
                                          </p:val>
                                        </p:tav>
                                      </p:tavLst>
                                    </p:anim>
                                    <p:anim calcmode="lin" valueType="num">
                                      <p:cBhvr additive="base">
                                        <p:cTn id="68" dur="500" fill="hold"/>
                                        <p:tgtEl>
                                          <p:spTgt spid="47"/>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26"/>
                                        </p:tgtEl>
                                        <p:attrNameLst>
                                          <p:attrName>style.visibility</p:attrName>
                                        </p:attrNameLst>
                                      </p:cBhvr>
                                      <p:to>
                                        <p:strVal val="visible"/>
                                      </p:to>
                                    </p:set>
                                    <p:anim calcmode="lin" valueType="num">
                                      <p:cBhvr additive="base">
                                        <p:cTn id="71" dur="500" fill="hold"/>
                                        <p:tgtEl>
                                          <p:spTgt spid="26"/>
                                        </p:tgtEl>
                                        <p:attrNameLst>
                                          <p:attrName>ppt_x</p:attrName>
                                        </p:attrNameLst>
                                      </p:cBhvr>
                                      <p:tavLst>
                                        <p:tav tm="0">
                                          <p:val>
                                            <p:strVal val="#ppt_x"/>
                                          </p:val>
                                        </p:tav>
                                        <p:tav tm="100000">
                                          <p:val>
                                            <p:strVal val="#ppt_x"/>
                                          </p:val>
                                        </p:tav>
                                      </p:tavLst>
                                    </p:anim>
                                    <p:anim calcmode="lin" valueType="num">
                                      <p:cBhvr additive="base">
                                        <p:cTn id="7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3"/>
                                        </p:tgtEl>
                                        <p:attrNameLst>
                                          <p:attrName>style.visibility</p:attrName>
                                        </p:attrNameLst>
                                      </p:cBhvr>
                                      <p:to>
                                        <p:strVal val="visible"/>
                                      </p:to>
                                    </p:set>
                                    <p:anim calcmode="lin" valueType="num">
                                      <p:cBhvr additive="base">
                                        <p:cTn id="77" dur="500" fill="hold"/>
                                        <p:tgtEl>
                                          <p:spTgt spid="13"/>
                                        </p:tgtEl>
                                        <p:attrNameLst>
                                          <p:attrName>ppt_x</p:attrName>
                                        </p:attrNameLst>
                                      </p:cBhvr>
                                      <p:tavLst>
                                        <p:tav tm="0">
                                          <p:val>
                                            <p:strVal val="#ppt_x"/>
                                          </p:val>
                                        </p:tav>
                                        <p:tav tm="100000">
                                          <p:val>
                                            <p:strVal val="#ppt_x"/>
                                          </p:val>
                                        </p:tav>
                                      </p:tavLst>
                                    </p:anim>
                                    <p:anim calcmode="lin" valueType="num">
                                      <p:cBhvr additive="base">
                                        <p:cTn id="78" dur="500" fill="hold"/>
                                        <p:tgtEl>
                                          <p:spTgt spid="13"/>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49"/>
                                        </p:tgtEl>
                                        <p:attrNameLst>
                                          <p:attrName>style.visibility</p:attrName>
                                        </p:attrNameLst>
                                      </p:cBhvr>
                                      <p:to>
                                        <p:strVal val="visible"/>
                                      </p:to>
                                    </p:set>
                                    <p:anim calcmode="lin" valueType="num">
                                      <p:cBhvr additive="base">
                                        <p:cTn id="81" dur="500" fill="hold"/>
                                        <p:tgtEl>
                                          <p:spTgt spid="49"/>
                                        </p:tgtEl>
                                        <p:attrNameLst>
                                          <p:attrName>ppt_x</p:attrName>
                                        </p:attrNameLst>
                                      </p:cBhvr>
                                      <p:tavLst>
                                        <p:tav tm="0">
                                          <p:val>
                                            <p:strVal val="#ppt_x"/>
                                          </p:val>
                                        </p:tav>
                                        <p:tav tm="100000">
                                          <p:val>
                                            <p:strVal val="#ppt_x"/>
                                          </p:val>
                                        </p:tav>
                                      </p:tavLst>
                                    </p:anim>
                                    <p:anim calcmode="lin" valueType="num">
                                      <p:cBhvr additive="base">
                                        <p:cTn id="82" dur="500" fill="hold"/>
                                        <p:tgtEl>
                                          <p:spTgt spid="49"/>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30"/>
                                        </p:tgtEl>
                                        <p:attrNameLst>
                                          <p:attrName>style.visibility</p:attrName>
                                        </p:attrNameLst>
                                      </p:cBhvr>
                                      <p:to>
                                        <p:strVal val="visible"/>
                                      </p:to>
                                    </p:set>
                                    <p:anim calcmode="lin" valueType="num">
                                      <p:cBhvr additive="base">
                                        <p:cTn id="85" dur="500" fill="hold"/>
                                        <p:tgtEl>
                                          <p:spTgt spid="30"/>
                                        </p:tgtEl>
                                        <p:attrNameLst>
                                          <p:attrName>ppt_x</p:attrName>
                                        </p:attrNameLst>
                                      </p:cBhvr>
                                      <p:tavLst>
                                        <p:tav tm="0">
                                          <p:val>
                                            <p:strVal val="#ppt_x"/>
                                          </p:val>
                                        </p:tav>
                                        <p:tav tm="100000">
                                          <p:val>
                                            <p:strVal val="#ppt_x"/>
                                          </p:val>
                                        </p:tav>
                                      </p:tavLst>
                                    </p:anim>
                                    <p:anim calcmode="lin" valueType="num">
                                      <p:cBhvr additive="base">
                                        <p:cTn id="8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2" grpId="0" animBg="1"/>
      <p:bldP spid="13" grpId="0" animBg="1"/>
      <p:bldP spid="44" grpId="0" animBg="1"/>
      <p:bldP spid="45" grpId="0" animBg="1"/>
      <p:bldP spid="46" grpId="0" animBg="1"/>
      <p:bldP spid="47" grpId="0" animBg="1"/>
      <p:bldP spid="48" grpId="0" animBg="1"/>
      <p:bldP spid="4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B3B768-12DA-4D52-B2DA-728153287984}"/>
              </a:ext>
            </a:extLst>
          </p:cNvPr>
          <p:cNvSpPr>
            <a:spLocks noGrp="1"/>
          </p:cNvSpPr>
          <p:nvPr>
            <p:ph type="title"/>
          </p:nvPr>
        </p:nvSpPr>
        <p:spPr/>
        <p:txBody>
          <a:bodyPr/>
          <a:lstStyle/>
          <a:p>
            <a:r>
              <a:rPr lang="en-US" dirty="0"/>
              <a:t>Learning goals</a:t>
            </a:r>
          </a:p>
        </p:txBody>
      </p:sp>
      <p:sp>
        <p:nvSpPr>
          <p:cNvPr id="4" name="Footer Placeholder 3">
            <a:extLst>
              <a:ext uri="{FF2B5EF4-FFF2-40B4-BE49-F238E27FC236}">
                <a16:creationId xmlns="" xmlns:a16="http://schemas.microsoft.com/office/drawing/2014/main" id="{77E099FF-F891-4D0C-A4B8-B87BCC646725}"/>
              </a:ext>
            </a:extLst>
          </p:cNvPr>
          <p:cNvSpPr>
            <a:spLocks noGrp="1"/>
          </p:cNvSpPr>
          <p:nvPr>
            <p:ph type="ftr" sz="quarter" idx="11"/>
          </p:nvPr>
        </p:nvSpPr>
        <p:spPr/>
        <p:txBody>
          <a:bodyPr/>
          <a:lstStyle/>
          <a:p>
            <a:r>
              <a:rPr lang="en-GB"/>
              <a:t>20. Test Estimation</a:t>
            </a:r>
            <a:endParaRPr lang="en-US"/>
          </a:p>
        </p:txBody>
      </p:sp>
      <p:sp>
        <p:nvSpPr>
          <p:cNvPr id="5" name="Slide Number Placeholder 4">
            <a:extLst>
              <a:ext uri="{FF2B5EF4-FFF2-40B4-BE49-F238E27FC236}">
                <a16:creationId xmlns="" xmlns:a16="http://schemas.microsoft.com/office/drawing/2014/main" id="{79A6B5A6-AC43-4F21-9C99-67E430629511}"/>
              </a:ext>
            </a:extLst>
          </p:cNvPr>
          <p:cNvSpPr>
            <a:spLocks noGrp="1"/>
          </p:cNvSpPr>
          <p:nvPr>
            <p:ph type="sldNum" sz="quarter" idx="12"/>
          </p:nvPr>
        </p:nvSpPr>
        <p:spPr/>
        <p:txBody>
          <a:bodyPr/>
          <a:lstStyle/>
          <a:p>
            <a:fld id="{B6F15528-21DE-4FAA-801E-634DDDAF4B2B}" type="slidenum">
              <a:rPr lang="en-US" smtClean="0"/>
              <a:pPr/>
              <a:t>3</a:t>
            </a:fld>
            <a:endParaRPr lang="en-US"/>
          </a:p>
        </p:txBody>
      </p:sp>
      <p:pic>
        <p:nvPicPr>
          <p:cNvPr id="6" name="Picture 5">
            <a:extLst>
              <a:ext uri="{FF2B5EF4-FFF2-40B4-BE49-F238E27FC236}">
                <a16:creationId xmlns="" xmlns:a16="http://schemas.microsoft.com/office/drawing/2014/main" id="{8B88B8B6-B93C-41D3-ADAE-E9B9FB65026A}"/>
              </a:ext>
            </a:extLst>
          </p:cNvPr>
          <p:cNvPicPr>
            <a:picLocks noChangeAspect="1"/>
          </p:cNvPicPr>
          <p:nvPr/>
        </p:nvPicPr>
        <p:blipFill>
          <a:blip r:embed="rId3"/>
          <a:stretch>
            <a:fillRect/>
          </a:stretch>
        </p:blipFill>
        <p:spPr>
          <a:xfrm>
            <a:off x="924152" y="2362200"/>
            <a:ext cx="1819048" cy="1714286"/>
          </a:xfrm>
          <a:prstGeom prst="rect">
            <a:avLst/>
          </a:prstGeom>
        </p:spPr>
      </p:pic>
      <p:pic>
        <p:nvPicPr>
          <p:cNvPr id="7" name="Picture 6">
            <a:extLst>
              <a:ext uri="{FF2B5EF4-FFF2-40B4-BE49-F238E27FC236}">
                <a16:creationId xmlns="" xmlns:a16="http://schemas.microsoft.com/office/drawing/2014/main" id="{AD5C5A96-35CB-42AB-9AAD-B9CFE2895AB3}"/>
              </a:ext>
            </a:extLst>
          </p:cNvPr>
          <p:cNvPicPr>
            <a:picLocks noChangeAspect="1"/>
          </p:cNvPicPr>
          <p:nvPr/>
        </p:nvPicPr>
        <p:blipFill>
          <a:blip r:embed="rId4"/>
          <a:stretch>
            <a:fillRect/>
          </a:stretch>
        </p:blipFill>
        <p:spPr>
          <a:xfrm>
            <a:off x="3734029" y="2338487"/>
            <a:ext cx="1828571" cy="1733333"/>
          </a:xfrm>
          <a:prstGeom prst="rect">
            <a:avLst/>
          </a:prstGeom>
        </p:spPr>
      </p:pic>
      <p:pic>
        <p:nvPicPr>
          <p:cNvPr id="8" name="Picture 7">
            <a:extLst>
              <a:ext uri="{FF2B5EF4-FFF2-40B4-BE49-F238E27FC236}">
                <a16:creationId xmlns="" xmlns:a16="http://schemas.microsoft.com/office/drawing/2014/main" id="{66B5E20A-098F-4EB9-A64B-95723EE724BE}"/>
              </a:ext>
            </a:extLst>
          </p:cNvPr>
          <p:cNvPicPr>
            <a:picLocks noChangeAspect="1"/>
          </p:cNvPicPr>
          <p:nvPr/>
        </p:nvPicPr>
        <p:blipFill>
          <a:blip r:embed="rId5"/>
          <a:stretch>
            <a:fillRect/>
          </a:stretch>
        </p:blipFill>
        <p:spPr>
          <a:xfrm>
            <a:off x="6496276" y="2338488"/>
            <a:ext cx="1809524" cy="1733333"/>
          </a:xfrm>
          <a:prstGeom prst="rect">
            <a:avLst/>
          </a:prstGeom>
        </p:spPr>
      </p:pic>
    </p:spTree>
    <p:extLst>
      <p:ext uri="{BB962C8B-B14F-4D97-AF65-F5344CB8AC3E}">
        <p14:creationId xmlns:p14="http://schemas.microsoft.com/office/powerpoint/2010/main" val="2070473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A530CC-F109-481E-903C-67B18F6753B8}"/>
              </a:ext>
            </a:extLst>
          </p:cNvPr>
          <p:cNvSpPr>
            <a:spLocks noGrp="1"/>
          </p:cNvSpPr>
          <p:nvPr>
            <p:ph type="title"/>
          </p:nvPr>
        </p:nvSpPr>
        <p:spPr>
          <a:xfrm>
            <a:off x="457200" y="76200"/>
            <a:ext cx="8229600" cy="819912"/>
          </a:xfrm>
        </p:spPr>
        <p:txBody>
          <a:bodyPr>
            <a:noAutofit/>
          </a:bodyPr>
          <a:lstStyle/>
          <a:p>
            <a:r>
              <a:rPr lang="en-US" sz="3200" dirty="0"/>
              <a:t>Estimate by Work Break Down - Example</a:t>
            </a:r>
          </a:p>
        </p:txBody>
      </p:sp>
      <p:sp>
        <p:nvSpPr>
          <p:cNvPr id="3" name="Content Placeholder 2">
            <a:extLst>
              <a:ext uri="{FF2B5EF4-FFF2-40B4-BE49-F238E27FC236}">
                <a16:creationId xmlns="" xmlns:a16="http://schemas.microsoft.com/office/drawing/2014/main" id="{D5281E34-06DA-4744-845B-EB78DBE37DEA}"/>
              </a:ext>
            </a:extLst>
          </p:cNvPr>
          <p:cNvSpPr>
            <a:spLocks noGrp="1"/>
          </p:cNvSpPr>
          <p:nvPr>
            <p:ph idx="1"/>
          </p:nvPr>
        </p:nvSpPr>
        <p:spPr>
          <a:xfrm>
            <a:off x="457200" y="1066800"/>
            <a:ext cx="8229600" cy="5257800"/>
          </a:xfrm>
          <a:solidFill>
            <a:schemeClr val="bg1">
              <a:lumMod val="95000"/>
            </a:schemeClr>
          </a:solidFill>
        </p:spPr>
        <p:txBody>
          <a:bodyPr/>
          <a:lstStyle/>
          <a:p>
            <a:endParaRPr lang="en-US" dirty="0"/>
          </a:p>
        </p:txBody>
      </p:sp>
      <p:sp>
        <p:nvSpPr>
          <p:cNvPr id="4" name="Footer Placeholder 3">
            <a:extLst>
              <a:ext uri="{FF2B5EF4-FFF2-40B4-BE49-F238E27FC236}">
                <a16:creationId xmlns="" xmlns:a16="http://schemas.microsoft.com/office/drawing/2014/main" id="{A3C19542-B7EB-4A04-A877-1D96FC28AFB6}"/>
              </a:ext>
            </a:extLst>
          </p:cNvPr>
          <p:cNvSpPr>
            <a:spLocks noGrp="1"/>
          </p:cNvSpPr>
          <p:nvPr>
            <p:ph type="ftr" sz="quarter" idx="11"/>
          </p:nvPr>
        </p:nvSpPr>
        <p:spPr/>
        <p:txBody>
          <a:bodyPr/>
          <a:lstStyle/>
          <a:p>
            <a:r>
              <a:rPr lang="en-GB"/>
              <a:t>20. Test Estimation</a:t>
            </a:r>
            <a:endParaRPr lang="en-US"/>
          </a:p>
        </p:txBody>
      </p:sp>
      <p:sp>
        <p:nvSpPr>
          <p:cNvPr id="5" name="Slide Number Placeholder 4">
            <a:extLst>
              <a:ext uri="{FF2B5EF4-FFF2-40B4-BE49-F238E27FC236}">
                <a16:creationId xmlns="" xmlns:a16="http://schemas.microsoft.com/office/drawing/2014/main" id="{CEDF283D-A873-47F7-8BBB-033750543ADF}"/>
              </a:ext>
            </a:extLst>
          </p:cNvPr>
          <p:cNvSpPr>
            <a:spLocks noGrp="1"/>
          </p:cNvSpPr>
          <p:nvPr>
            <p:ph type="sldNum" sz="quarter" idx="12"/>
          </p:nvPr>
        </p:nvSpPr>
        <p:spPr/>
        <p:txBody>
          <a:bodyPr/>
          <a:lstStyle/>
          <a:p>
            <a:fld id="{B6F15528-21DE-4FAA-801E-634DDDAF4B2B}" type="slidenum">
              <a:rPr lang="en-US" smtClean="0"/>
              <a:pPr/>
              <a:t>30</a:t>
            </a:fld>
            <a:endParaRPr lang="en-US"/>
          </a:p>
        </p:txBody>
      </p:sp>
      <p:pic>
        <p:nvPicPr>
          <p:cNvPr id="8" name="Picture 7">
            <a:extLst>
              <a:ext uri="{FF2B5EF4-FFF2-40B4-BE49-F238E27FC236}">
                <a16:creationId xmlns="" xmlns:a16="http://schemas.microsoft.com/office/drawing/2014/main" id="{97F5EE21-288E-43C3-8B5B-5F48395FE655}"/>
              </a:ext>
            </a:extLst>
          </p:cNvPr>
          <p:cNvPicPr>
            <a:picLocks noChangeAspect="1"/>
          </p:cNvPicPr>
          <p:nvPr/>
        </p:nvPicPr>
        <p:blipFill>
          <a:blip r:embed="rId3"/>
          <a:stretch>
            <a:fillRect/>
          </a:stretch>
        </p:blipFill>
        <p:spPr>
          <a:xfrm>
            <a:off x="496095" y="2076971"/>
            <a:ext cx="6361905" cy="4171429"/>
          </a:xfrm>
          <a:prstGeom prst="rect">
            <a:avLst/>
          </a:prstGeom>
        </p:spPr>
      </p:pic>
      <p:sp>
        <p:nvSpPr>
          <p:cNvPr id="9" name="Speech Bubble: Rectangle 8">
            <a:extLst>
              <a:ext uri="{FF2B5EF4-FFF2-40B4-BE49-F238E27FC236}">
                <a16:creationId xmlns="" xmlns:a16="http://schemas.microsoft.com/office/drawing/2014/main" id="{780C2E23-2C26-4753-BA0B-125E05D52F0B}"/>
              </a:ext>
            </a:extLst>
          </p:cNvPr>
          <p:cNvSpPr/>
          <p:nvPr/>
        </p:nvSpPr>
        <p:spPr>
          <a:xfrm>
            <a:off x="3200400" y="1219200"/>
            <a:ext cx="3124200" cy="1371600"/>
          </a:xfrm>
          <a:prstGeom prst="wedgeRectCallout">
            <a:avLst>
              <a:gd name="adj1" fmla="val -67364"/>
              <a:gd name="adj2" fmla="val 4454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This is estimate testing effort for a test project so I divide to below categories:</a:t>
            </a:r>
          </a:p>
        </p:txBody>
      </p:sp>
      <p:sp>
        <p:nvSpPr>
          <p:cNvPr id="10" name="TextBox 9">
            <a:extLst>
              <a:ext uri="{FF2B5EF4-FFF2-40B4-BE49-F238E27FC236}">
                <a16:creationId xmlns="" xmlns:a16="http://schemas.microsoft.com/office/drawing/2014/main" id="{2B8F98C1-4083-452B-A648-9908F3BDB8B9}"/>
              </a:ext>
            </a:extLst>
          </p:cNvPr>
          <p:cNvSpPr txBox="1"/>
          <p:nvPr/>
        </p:nvSpPr>
        <p:spPr>
          <a:xfrm>
            <a:off x="2819400" y="3200400"/>
            <a:ext cx="3505200"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t>Project Initiation</a:t>
            </a:r>
          </a:p>
          <a:p>
            <a:pPr marL="285750" indent="-285750">
              <a:buFont typeface="Arial" panose="020B0604020202020204" pitchFamily="34" charset="0"/>
              <a:buChar char="•"/>
            </a:pPr>
            <a:r>
              <a:rPr lang="en-US" sz="2000" dirty="0"/>
              <a:t>Project Plan</a:t>
            </a:r>
          </a:p>
          <a:p>
            <a:pPr marL="285750" indent="-285750">
              <a:buFont typeface="Arial" panose="020B0604020202020204" pitchFamily="34" charset="0"/>
              <a:buChar char="•"/>
            </a:pPr>
            <a:r>
              <a:rPr lang="en-US" sz="2000" dirty="0"/>
              <a:t>Test Design</a:t>
            </a:r>
          </a:p>
          <a:p>
            <a:pPr marL="285750" indent="-285750">
              <a:buFont typeface="Arial" panose="020B0604020202020204" pitchFamily="34" charset="0"/>
              <a:buChar char="•"/>
            </a:pPr>
            <a:r>
              <a:rPr lang="en-US" sz="2000" dirty="0"/>
              <a:t>Test Environment</a:t>
            </a:r>
          </a:p>
          <a:p>
            <a:pPr marL="285750" indent="-285750">
              <a:buFont typeface="Arial" panose="020B0604020202020204" pitchFamily="34" charset="0"/>
              <a:buChar char="•"/>
            </a:pPr>
            <a:r>
              <a:rPr lang="en-US" sz="2000" dirty="0"/>
              <a:t>Test Implementation</a:t>
            </a:r>
          </a:p>
          <a:p>
            <a:pPr marL="285750" indent="-285750">
              <a:buFont typeface="Arial" panose="020B0604020202020204" pitchFamily="34" charset="0"/>
              <a:buChar char="•"/>
            </a:pPr>
            <a:r>
              <a:rPr lang="en-US" sz="2000" dirty="0"/>
              <a:t>Test Execution</a:t>
            </a:r>
          </a:p>
          <a:p>
            <a:pPr marL="285750" indent="-285750">
              <a:buFont typeface="Arial" panose="020B0604020202020204" pitchFamily="34" charset="0"/>
              <a:buChar char="•"/>
            </a:pPr>
            <a:r>
              <a:rPr lang="en-US" sz="2000" dirty="0"/>
              <a:t>Release</a:t>
            </a:r>
          </a:p>
          <a:p>
            <a:pPr marL="285750" indent="-285750">
              <a:buFont typeface="Arial" panose="020B0604020202020204" pitchFamily="34" charset="0"/>
              <a:buChar char="•"/>
            </a:pPr>
            <a:r>
              <a:rPr lang="en-US" sz="2000" dirty="0"/>
              <a:t>Project Closure</a:t>
            </a:r>
          </a:p>
        </p:txBody>
      </p:sp>
    </p:spTree>
    <p:extLst>
      <p:ext uri="{BB962C8B-B14F-4D97-AF65-F5344CB8AC3E}">
        <p14:creationId xmlns:p14="http://schemas.microsoft.com/office/powerpoint/2010/main" val="242127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 calcmode="lin" valueType="num">
                                      <p:cBhvr additive="base">
                                        <p:cTn id="31"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xEl>
                                              <p:pRg st="5" end="5"/>
                                            </p:txEl>
                                          </p:spTgt>
                                        </p:tgtEl>
                                        <p:attrNameLst>
                                          <p:attrName>style.visibility</p:attrName>
                                        </p:attrNameLst>
                                      </p:cBhvr>
                                      <p:to>
                                        <p:strVal val="visible"/>
                                      </p:to>
                                    </p:set>
                                    <p:anim calcmode="lin" valueType="num">
                                      <p:cBhvr additive="base">
                                        <p:cTn id="37"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xEl>
                                              <p:pRg st="6" end="6"/>
                                            </p:txEl>
                                          </p:spTgt>
                                        </p:tgtEl>
                                        <p:attrNameLst>
                                          <p:attrName>style.visibility</p:attrName>
                                        </p:attrNameLst>
                                      </p:cBhvr>
                                      <p:to>
                                        <p:strVal val="visible"/>
                                      </p:to>
                                    </p:set>
                                    <p:anim calcmode="lin" valueType="num">
                                      <p:cBhvr additive="base">
                                        <p:cTn id="43"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0">
                                            <p:txEl>
                                              <p:pRg st="7" end="7"/>
                                            </p:txEl>
                                          </p:spTgt>
                                        </p:tgtEl>
                                        <p:attrNameLst>
                                          <p:attrName>style.visibility</p:attrName>
                                        </p:attrNameLst>
                                      </p:cBhvr>
                                      <p:to>
                                        <p:strVal val="visible"/>
                                      </p:to>
                                    </p:set>
                                    <p:anim calcmode="lin" valueType="num">
                                      <p:cBhvr additive="base">
                                        <p:cTn id="49"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FA13AE-16D0-4FFE-91E7-4432A78B9CF6}"/>
              </a:ext>
            </a:extLst>
          </p:cNvPr>
          <p:cNvSpPr>
            <a:spLocks noGrp="1"/>
          </p:cNvSpPr>
          <p:nvPr>
            <p:ph type="title"/>
          </p:nvPr>
        </p:nvSpPr>
        <p:spPr>
          <a:xfrm>
            <a:off x="457200" y="0"/>
            <a:ext cx="8686800" cy="819912"/>
          </a:xfrm>
        </p:spPr>
        <p:txBody>
          <a:bodyPr>
            <a:noAutofit/>
          </a:bodyPr>
          <a:lstStyle/>
          <a:p>
            <a:r>
              <a:rPr lang="en-US" sz="3600" dirty="0"/>
              <a:t>Estimate by Work Break Down - Example</a:t>
            </a:r>
            <a:endParaRPr lang="en-US" sz="3200" dirty="0"/>
          </a:p>
        </p:txBody>
      </p:sp>
      <p:sp>
        <p:nvSpPr>
          <p:cNvPr id="3" name="Content Placeholder 2">
            <a:extLst>
              <a:ext uri="{FF2B5EF4-FFF2-40B4-BE49-F238E27FC236}">
                <a16:creationId xmlns="" xmlns:a16="http://schemas.microsoft.com/office/drawing/2014/main" id="{82D203F2-761B-479B-89B8-4C9D6F005F4D}"/>
              </a:ext>
            </a:extLst>
          </p:cNvPr>
          <p:cNvSpPr>
            <a:spLocks noGrp="1"/>
          </p:cNvSpPr>
          <p:nvPr>
            <p:ph idx="1"/>
          </p:nvPr>
        </p:nvSpPr>
        <p:spPr>
          <a:xfrm>
            <a:off x="457200" y="5867400"/>
            <a:ext cx="8229600" cy="533400"/>
          </a:xfrm>
        </p:spPr>
        <p:txBody>
          <a:bodyPr/>
          <a:lstStyle/>
          <a:p>
            <a:pPr marL="0" indent="0" algn="ctr">
              <a:buNone/>
            </a:pPr>
            <a:r>
              <a:rPr lang="en-US" dirty="0"/>
              <a:t>Under each item, can device task groups</a:t>
            </a:r>
          </a:p>
        </p:txBody>
      </p:sp>
      <p:sp>
        <p:nvSpPr>
          <p:cNvPr id="4" name="Footer Placeholder 3">
            <a:extLst>
              <a:ext uri="{FF2B5EF4-FFF2-40B4-BE49-F238E27FC236}">
                <a16:creationId xmlns="" xmlns:a16="http://schemas.microsoft.com/office/drawing/2014/main" id="{CEF79277-71A5-45FD-8940-33CE7B3D612E}"/>
              </a:ext>
            </a:extLst>
          </p:cNvPr>
          <p:cNvSpPr>
            <a:spLocks noGrp="1"/>
          </p:cNvSpPr>
          <p:nvPr>
            <p:ph type="ftr" sz="quarter" idx="11"/>
          </p:nvPr>
        </p:nvSpPr>
        <p:spPr/>
        <p:txBody>
          <a:bodyPr/>
          <a:lstStyle/>
          <a:p>
            <a:r>
              <a:rPr lang="en-GB"/>
              <a:t>20. Test Estimation</a:t>
            </a:r>
            <a:endParaRPr lang="en-US"/>
          </a:p>
        </p:txBody>
      </p:sp>
      <p:sp>
        <p:nvSpPr>
          <p:cNvPr id="5" name="Slide Number Placeholder 4">
            <a:extLst>
              <a:ext uri="{FF2B5EF4-FFF2-40B4-BE49-F238E27FC236}">
                <a16:creationId xmlns="" xmlns:a16="http://schemas.microsoft.com/office/drawing/2014/main" id="{58ECDB4C-28CC-457A-84F7-530F2129DCFF}"/>
              </a:ext>
            </a:extLst>
          </p:cNvPr>
          <p:cNvSpPr>
            <a:spLocks noGrp="1"/>
          </p:cNvSpPr>
          <p:nvPr>
            <p:ph type="sldNum" sz="quarter" idx="12"/>
          </p:nvPr>
        </p:nvSpPr>
        <p:spPr/>
        <p:txBody>
          <a:bodyPr/>
          <a:lstStyle/>
          <a:p>
            <a:fld id="{B6F15528-21DE-4FAA-801E-634DDDAF4B2B}" type="slidenum">
              <a:rPr lang="en-US" smtClean="0"/>
              <a:pPr/>
              <a:t>31</a:t>
            </a:fld>
            <a:endParaRPr lang="en-US"/>
          </a:p>
        </p:txBody>
      </p:sp>
      <p:pic>
        <p:nvPicPr>
          <p:cNvPr id="7" name="Picture 6">
            <a:extLst>
              <a:ext uri="{FF2B5EF4-FFF2-40B4-BE49-F238E27FC236}">
                <a16:creationId xmlns="" xmlns:a16="http://schemas.microsoft.com/office/drawing/2014/main" id="{CEF11A47-67FA-4EF9-A77A-5D386A87D3A0}"/>
              </a:ext>
            </a:extLst>
          </p:cNvPr>
          <p:cNvPicPr>
            <a:picLocks noChangeAspect="1"/>
          </p:cNvPicPr>
          <p:nvPr/>
        </p:nvPicPr>
        <p:blipFill>
          <a:blip r:embed="rId3"/>
          <a:stretch>
            <a:fillRect/>
          </a:stretch>
        </p:blipFill>
        <p:spPr>
          <a:xfrm>
            <a:off x="-29101" y="838200"/>
            <a:ext cx="9249301" cy="5045074"/>
          </a:xfrm>
          <a:prstGeom prst="rect">
            <a:avLst/>
          </a:prstGeom>
        </p:spPr>
      </p:pic>
    </p:spTree>
    <p:extLst>
      <p:ext uri="{BB962C8B-B14F-4D97-AF65-F5344CB8AC3E}">
        <p14:creationId xmlns:p14="http://schemas.microsoft.com/office/powerpoint/2010/main" val="5279776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FA13AE-16D0-4FFE-91E7-4432A78B9CF6}"/>
              </a:ext>
            </a:extLst>
          </p:cNvPr>
          <p:cNvSpPr>
            <a:spLocks noGrp="1"/>
          </p:cNvSpPr>
          <p:nvPr>
            <p:ph type="title"/>
          </p:nvPr>
        </p:nvSpPr>
        <p:spPr>
          <a:xfrm>
            <a:off x="457200" y="0"/>
            <a:ext cx="8686800" cy="819912"/>
          </a:xfrm>
        </p:spPr>
        <p:txBody>
          <a:bodyPr>
            <a:noAutofit/>
          </a:bodyPr>
          <a:lstStyle/>
          <a:p>
            <a:r>
              <a:rPr lang="en-US" sz="3600" dirty="0"/>
              <a:t>Estimate by Work Break Down - Example</a:t>
            </a:r>
            <a:endParaRPr lang="en-US" sz="3200" dirty="0"/>
          </a:p>
        </p:txBody>
      </p:sp>
      <p:sp>
        <p:nvSpPr>
          <p:cNvPr id="3" name="Content Placeholder 2">
            <a:extLst>
              <a:ext uri="{FF2B5EF4-FFF2-40B4-BE49-F238E27FC236}">
                <a16:creationId xmlns="" xmlns:a16="http://schemas.microsoft.com/office/drawing/2014/main" id="{82D203F2-761B-479B-89B8-4C9D6F005F4D}"/>
              </a:ext>
            </a:extLst>
          </p:cNvPr>
          <p:cNvSpPr>
            <a:spLocks noGrp="1"/>
          </p:cNvSpPr>
          <p:nvPr>
            <p:ph idx="1"/>
          </p:nvPr>
        </p:nvSpPr>
        <p:spPr>
          <a:xfrm>
            <a:off x="304800" y="990600"/>
            <a:ext cx="8686800" cy="5486400"/>
          </a:xfrm>
          <a:solidFill>
            <a:schemeClr val="bg1">
              <a:lumMod val="95000"/>
            </a:schemeClr>
          </a:solidFill>
        </p:spPr>
        <p:txBody>
          <a:bodyPr/>
          <a:lstStyle/>
          <a:p>
            <a:pPr marL="0" indent="0" algn="ctr">
              <a:buNone/>
            </a:pPr>
            <a:endParaRPr lang="en-US" dirty="0"/>
          </a:p>
        </p:txBody>
      </p:sp>
      <p:sp>
        <p:nvSpPr>
          <p:cNvPr id="4" name="Footer Placeholder 3">
            <a:extLst>
              <a:ext uri="{FF2B5EF4-FFF2-40B4-BE49-F238E27FC236}">
                <a16:creationId xmlns="" xmlns:a16="http://schemas.microsoft.com/office/drawing/2014/main" id="{CEF79277-71A5-45FD-8940-33CE7B3D612E}"/>
              </a:ext>
            </a:extLst>
          </p:cNvPr>
          <p:cNvSpPr>
            <a:spLocks noGrp="1"/>
          </p:cNvSpPr>
          <p:nvPr>
            <p:ph type="ftr" sz="quarter" idx="11"/>
          </p:nvPr>
        </p:nvSpPr>
        <p:spPr/>
        <p:txBody>
          <a:bodyPr/>
          <a:lstStyle/>
          <a:p>
            <a:r>
              <a:rPr lang="en-GB"/>
              <a:t>20. Test Estimation</a:t>
            </a:r>
            <a:endParaRPr lang="en-US"/>
          </a:p>
        </p:txBody>
      </p:sp>
      <p:sp>
        <p:nvSpPr>
          <p:cNvPr id="5" name="Slide Number Placeholder 4">
            <a:extLst>
              <a:ext uri="{FF2B5EF4-FFF2-40B4-BE49-F238E27FC236}">
                <a16:creationId xmlns="" xmlns:a16="http://schemas.microsoft.com/office/drawing/2014/main" id="{58ECDB4C-28CC-457A-84F7-530F2129DCFF}"/>
              </a:ext>
            </a:extLst>
          </p:cNvPr>
          <p:cNvSpPr>
            <a:spLocks noGrp="1"/>
          </p:cNvSpPr>
          <p:nvPr>
            <p:ph type="sldNum" sz="quarter" idx="12"/>
          </p:nvPr>
        </p:nvSpPr>
        <p:spPr/>
        <p:txBody>
          <a:bodyPr/>
          <a:lstStyle/>
          <a:p>
            <a:fld id="{B6F15528-21DE-4FAA-801E-634DDDAF4B2B}" type="slidenum">
              <a:rPr lang="en-US" smtClean="0"/>
              <a:pPr/>
              <a:t>32</a:t>
            </a:fld>
            <a:endParaRPr lang="en-US"/>
          </a:p>
        </p:txBody>
      </p:sp>
      <p:grpSp>
        <p:nvGrpSpPr>
          <p:cNvPr id="16" name="Group 15">
            <a:extLst>
              <a:ext uri="{FF2B5EF4-FFF2-40B4-BE49-F238E27FC236}">
                <a16:creationId xmlns="" xmlns:a16="http://schemas.microsoft.com/office/drawing/2014/main" id="{A451657F-CFC2-4100-89F7-89A93D328F45}"/>
              </a:ext>
            </a:extLst>
          </p:cNvPr>
          <p:cNvGrpSpPr/>
          <p:nvPr/>
        </p:nvGrpSpPr>
        <p:grpSpPr>
          <a:xfrm>
            <a:off x="838281" y="1066800"/>
            <a:ext cx="2352676" cy="2387840"/>
            <a:chOff x="838281" y="1310659"/>
            <a:chExt cx="2352676" cy="2387840"/>
          </a:xfrm>
        </p:grpSpPr>
        <p:pic>
          <p:nvPicPr>
            <p:cNvPr id="6" name="Picture 5">
              <a:extLst>
                <a:ext uri="{FF2B5EF4-FFF2-40B4-BE49-F238E27FC236}">
                  <a16:creationId xmlns="" xmlns:a16="http://schemas.microsoft.com/office/drawing/2014/main" id="{1186E929-3F03-4112-94DD-697111B32213}"/>
                </a:ext>
              </a:extLst>
            </p:cNvPr>
            <p:cNvPicPr>
              <a:picLocks noChangeAspect="1"/>
            </p:cNvPicPr>
            <p:nvPr/>
          </p:nvPicPr>
          <p:blipFill>
            <a:blip r:embed="rId3"/>
            <a:stretch>
              <a:fillRect/>
            </a:stretch>
          </p:blipFill>
          <p:spPr>
            <a:xfrm>
              <a:off x="1362238" y="1310659"/>
              <a:ext cx="1304762" cy="1380952"/>
            </a:xfrm>
            <a:prstGeom prst="rect">
              <a:avLst/>
            </a:prstGeom>
          </p:spPr>
        </p:pic>
        <p:sp>
          <p:nvSpPr>
            <p:cNvPr id="10" name="TextBox 9">
              <a:extLst>
                <a:ext uri="{FF2B5EF4-FFF2-40B4-BE49-F238E27FC236}">
                  <a16:creationId xmlns="" xmlns:a16="http://schemas.microsoft.com/office/drawing/2014/main" id="{5509EDB4-4415-43CC-862C-845B9A9112D1}"/>
                </a:ext>
              </a:extLst>
            </p:cNvPr>
            <p:cNvSpPr txBox="1"/>
            <p:nvPr/>
          </p:nvSpPr>
          <p:spPr>
            <a:xfrm>
              <a:off x="838281" y="2744392"/>
              <a:ext cx="2352676" cy="954107"/>
            </a:xfrm>
            <a:prstGeom prst="rect">
              <a:avLst/>
            </a:prstGeom>
            <a:noFill/>
          </p:spPr>
          <p:txBody>
            <a:bodyPr wrap="square" rtlCol="0">
              <a:spAutoFit/>
            </a:bodyPr>
            <a:lstStyle/>
            <a:p>
              <a:pPr algn="ctr"/>
              <a:r>
                <a:rPr lang="en-US" sz="2800" b="1" dirty="0"/>
                <a:t>Best Case Estimate</a:t>
              </a:r>
            </a:p>
          </p:txBody>
        </p:sp>
      </p:grpSp>
      <p:grpSp>
        <p:nvGrpSpPr>
          <p:cNvPr id="17" name="Group 16">
            <a:extLst>
              <a:ext uri="{FF2B5EF4-FFF2-40B4-BE49-F238E27FC236}">
                <a16:creationId xmlns="" xmlns:a16="http://schemas.microsoft.com/office/drawing/2014/main" id="{6FB0CAC2-22C8-42F2-B36B-F9849EFC7B89}"/>
              </a:ext>
            </a:extLst>
          </p:cNvPr>
          <p:cNvGrpSpPr/>
          <p:nvPr/>
        </p:nvGrpSpPr>
        <p:grpSpPr>
          <a:xfrm>
            <a:off x="3286124" y="1066800"/>
            <a:ext cx="2352676" cy="2401907"/>
            <a:chOff x="3286124" y="1295400"/>
            <a:chExt cx="2352676" cy="2401907"/>
          </a:xfrm>
        </p:grpSpPr>
        <p:pic>
          <p:nvPicPr>
            <p:cNvPr id="8" name="Picture 7">
              <a:extLst>
                <a:ext uri="{FF2B5EF4-FFF2-40B4-BE49-F238E27FC236}">
                  <a16:creationId xmlns="" xmlns:a16="http://schemas.microsoft.com/office/drawing/2014/main" id="{664426A1-8785-4C55-94F1-DB343C18151C}"/>
                </a:ext>
              </a:extLst>
            </p:cNvPr>
            <p:cNvPicPr>
              <a:picLocks noChangeAspect="1"/>
            </p:cNvPicPr>
            <p:nvPr/>
          </p:nvPicPr>
          <p:blipFill>
            <a:blip r:embed="rId4"/>
            <a:stretch>
              <a:fillRect/>
            </a:stretch>
          </p:blipFill>
          <p:spPr>
            <a:xfrm>
              <a:off x="3781590" y="1295400"/>
              <a:ext cx="1342857" cy="1390476"/>
            </a:xfrm>
            <a:prstGeom prst="rect">
              <a:avLst/>
            </a:prstGeom>
          </p:spPr>
        </p:pic>
        <p:sp>
          <p:nvSpPr>
            <p:cNvPr id="11" name="TextBox 10">
              <a:extLst>
                <a:ext uri="{FF2B5EF4-FFF2-40B4-BE49-F238E27FC236}">
                  <a16:creationId xmlns="" xmlns:a16="http://schemas.microsoft.com/office/drawing/2014/main" id="{ACF0BD3E-507A-4995-9F7B-65B9E4D0C833}"/>
                </a:ext>
              </a:extLst>
            </p:cNvPr>
            <p:cNvSpPr txBox="1"/>
            <p:nvPr/>
          </p:nvSpPr>
          <p:spPr>
            <a:xfrm>
              <a:off x="3286124" y="2743200"/>
              <a:ext cx="2352676" cy="954107"/>
            </a:xfrm>
            <a:prstGeom prst="rect">
              <a:avLst/>
            </a:prstGeom>
            <a:noFill/>
          </p:spPr>
          <p:txBody>
            <a:bodyPr wrap="square" rtlCol="0">
              <a:spAutoFit/>
            </a:bodyPr>
            <a:lstStyle/>
            <a:p>
              <a:pPr algn="ctr"/>
              <a:r>
                <a:rPr lang="en-US" sz="2800" b="1" dirty="0"/>
                <a:t>Most Likely Estimate</a:t>
              </a:r>
            </a:p>
          </p:txBody>
        </p:sp>
      </p:grpSp>
      <p:grpSp>
        <p:nvGrpSpPr>
          <p:cNvPr id="18" name="Group 17">
            <a:extLst>
              <a:ext uri="{FF2B5EF4-FFF2-40B4-BE49-F238E27FC236}">
                <a16:creationId xmlns="" xmlns:a16="http://schemas.microsoft.com/office/drawing/2014/main" id="{526CFE28-3A8D-4517-B43A-89511FE9A4DB}"/>
              </a:ext>
            </a:extLst>
          </p:cNvPr>
          <p:cNvGrpSpPr/>
          <p:nvPr/>
        </p:nvGrpSpPr>
        <p:grpSpPr>
          <a:xfrm>
            <a:off x="5772223" y="1066800"/>
            <a:ext cx="2352676" cy="2386648"/>
            <a:chOff x="5772223" y="1310659"/>
            <a:chExt cx="2352676" cy="2386648"/>
          </a:xfrm>
        </p:grpSpPr>
        <p:pic>
          <p:nvPicPr>
            <p:cNvPr id="9" name="Picture 8">
              <a:extLst>
                <a:ext uri="{FF2B5EF4-FFF2-40B4-BE49-F238E27FC236}">
                  <a16:creationId xmlns="" xmlns:a16="http://schemas.microsoft.com/office/drawing/2014/main" id="{30BADB5A-7356-4318-B821-EAD83DA252A9}"/>
                </a:ext>
              </a:extLst>
            </p:cNvPr>
            <p:cNvPicPr>
              <a:picLocks noChangeAspect="1"/>
            </p:cNvPicPr>
            <p:nvPr/>
          </p:nvPicPr>
          <p:blipFill>
            <a:blip r:embed="rId5"/>
            <a:stretch>
              <a:fillRect/>
            </a:stretch>
          </p:blipFill>
          <p:spPr>
            <a:xfrm>
              <a:off x="6239037" y="1310659"/>
              <a:ext cx="1419048" cy="1409524"/>
            </a:xfrm>
            <a:prstGeom prst="rect">
              <a:avLst/>
            </a:prstGeom>
          </p:spPr>
        </p:pic>
        <p:sp>
          <p:nvSpPr>
            <p:cNvPr id="12" name="TextBox 11">
              <a:extLst>
                <a:ext uri="{FF2B5EF4-FFF2-40B4-BE49-F238E27FC236}">
                  <a16:creationId xmlns="" xmlns:a16="http://schemas.microsoft.com/office/drawing/2014/main" id="{F7DC1947-6A5B-4DB3-BB66-141B9C6CA938}"/>
                </a:ext>
              </a:extLst>
            </p:cNvPr>
            <p:cNvSpPr txBox="1"/>
            <p:nvPr/>
          </p:nvSpPr>
          <p:spPr>
            <a:xfrm>
              <a:off x="5772223" y="2743200"/>
              <a:ext cx="2352676" cy="954107"/>
            </a:xfrm>
            <a:prstGeom prst="rect">
              <a:avLst/>
            </a:prstGeom>
            <a:noFill/>
          </p:spPr>
          <p:txBody>
            <a:bodyPr wrap="square" rtlCol="0">
              <a:spAutoFit/>
            </a:bodyPr>
            <a:lstStyle/>
            <a:p>
              <a:pPr algn="ctr"/>
              <a:r>
                <a:rPr lang="en-US" sz="2800" b="1" dirty="0"/>
                <a:t>Worst Case Estimate</a:t>
              </a:r>
            </a:p>
          </p:txBody>
        </p:sp>
      </p:grpSp>
      <p:sp>
        <p:nvSpPr>
          <p:cNvPr id="13" name="Arrow: Down 12">
            <a:extLst>
              <a:ext uri="{FF2B5EF4-FFF2-40B4-BE49-F238E27FC236}">
                <a16:creationId xmlns="" xmlns:a16="http://schemas.microsoft.com/office/drawing/2014/main" id="{69D18E43-8CDA-42BF-995F-5CEA97F8ADBF}"/>
              </a:ext>
            </a:extLst>
          </p:cNvPr>
          <p:cNvSpPr/>
          <p:nvPr/>
        </p:nvSpPr>
        <p:spPr>
          <a:xfrm>
            <a:off x="4186318" y="3505200"/>
            <a:ext cx="533400" cy="661132"/>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 xmlns:a16="http://schemas.microsoft.com/office/drawing/2014/main" id="{A4BB13F8-14D2-485E-B54E-BC3B9F4AE416}"/>
              </a:ext>
            </a:extLst>
          </p:cNvPr>
          <p:cNvPicPr>
            <a:picLocks noChangeAspect="1"/>
          </p:cNvPicPr>
          <p:nvPr/>
        </p:nvPicPr>
        <p:blipFill>
          <a:blip r:embed="rId6"/>
          <a:stretch>
            <a:fillRect/>
          </a:stretch>
        </p:blipFill>
        <p:spPr>
          <a:xfrm>
            <a:off x="1386285" y="4876800"/>
            <a:ext cx="6371429" cy="1571429"/>
          </a:xfrm>
          <a:prstGeom prst="rect">
            <a:avLst/>
          </a:prstGeom>
        </p:spPr>
      </p:pic>
      <p:grpSp>
        <p:nvGrpSpPr>
          <p:cNvPr id="27" name="Group 26">
            <a:extLst>
              <a:ext uri="{FF2B5EF4-FFF2-40B4-BE49-F238E27FC236}">
                <a16:creationId xmlns="" xmlns:a16="http://schemas.microsoft.com/office/drawing/2014/main" id="{32DA9B47-B19E-45D4-8E78-D5D564C6D8B3}"/>
              </a:ext>
            </a:extLst>
          </p:cNvPr>
          <p:cNvGrpSpPr/>
          <p:nvPr/>
        </p:nvGrpSpPr>
        <p:grpSpPr>
          <a:xfrm>
            <a:off x="457200" y="4114800"/>
            <a:ext cx="8636355" cy="772074"/>
            <a:chOff x="457200" y="4169258"/>
            <a:chExt cx="8636355" cy="772074"/>
          </a:xfrm>
        </p:grpSpPr>
        <p:sp>
          <p:nvSpPr>
            <p:cNvPr id="19" name="TextBox 18">
              <a:extLst>
                <a:ext uri="{FF2B5EF4-FFF2-40B4-BE49-F238E27FC236}">
                  <a16:creationId xmlns="" xmlns:a16="http://schemas.microsoft.com/office/drawing/2014/main" id="{543F931F-F7A2-467D-9390-E94A506B3339}"/>
                </a:ext>
              </a:extLst>
            </p:cNvPr>
            <p:cNvSpPr txBox="1"/>
            <p:nvPr/>
          </p:nvSpPr>
          <p:spPr>
            <a:xfrm>
              <a:off x="457200" y="4169258"/>
              <a:ext cx="1685762" cy="646331"/>
            </a:xfrm>
            <a:prstGeom prst="rect">
              <a:avLst/>
            </a:prstGeom>
            <a:noFill/>
          </p:spPr>
          <p:txBody>
            <a:bodyPr wrap="square" rtlCol="0">
              <a:spAutoFit/>
            </a:bodyPr>
            <a:lstStyle/>
            <a:p>
              <a:pPr algn="ctr"/>
              <a:r>
                <a:rPr lang="en-US" dirty="0"/>
                <a:t>Expected Case </a:t>
              </a:r>
            </a:p>
            <a:p>
              <a:pPr algn="ctr"/>
              <a:r>
                <a:rPr lang="en-US" dirty="0"/>
                <a:t>Estimate</a:t>
              </a:r>
            </a:p>
          </p:txBody>
        </p:sp>
        <p:sp>
          <p:nvSpPr>
            <p:cNvPr id="20" name="TextBox 19">
              <a:extLst>
                <a:ext uri="{FF2B5EF4-FFF2-40B4-BE49-F238E27FC236}">
                  <a16:creationId xmlns="" xmlns:a16="http://schemas.microsoft.com/office/drawing/2014/main" id="{EA5841DF-0EE4-486F-8FDC-4617F80EA9DD}"/>
                </a:ext>
              </a:extLst>
            </p:cNvPr>
            <p:cNvSpPr txBox="1"/>
            <p:nvPr/>
          </p:nvSpPr>
          <p:spPr>
            <a:xfrm>
              <a:off x="1828800" y="4394134"/>
              <a:ext cx="533400" cy="369332"/>
            </a:xfrm>
            <a:prstGeom prst="rect">
              <a:avLst/>
            </a:prstGeom>
            <a:noFill/>
          </p:spPr>
          <p:txBody>
            <a:bodyPr wrap="square" rtlCol="0">
              <a:spAutoFit/>
            </a:bodyPr>
            <a:lstStyle/>
            <a:p>
              <a:r>
                <a:rPr lang="en-US" dirty="0"/>
                <a:t>=</a:t>
              </a:r>
            </a:p>
          </p:txBody>
        </p:sp>
        <p:sp>
          <p:nvSpPr>
            <p:cNvPr id="21" name="TextBox 20">
              <a:extLst>
                <a:ext uri="{FF2B5EF4-FFF2-40B4-BE49-F238E27FC236}">
                  <a16:creationId xmlns="" xmlns:a16="http://schemas.microsoft.com/office/drawing/2014/main" id="{A18D7F48-AD78-4CBA-B481-7DFC6B63AE85}"/>
                </a:ext>
              </a:extLst>
            </p:cNvPr>
            <p:cNvSpPr txBox="1"/>
            <p:nvPr/>
          </p:nvSpPr>
          <p:spPr>
            <a:xfrm>
              <a:off x="2057400" y="4191000"/>
              <a:ext cx="7036155" cy="369332"/>
            </a:xfrm>
            <a:prstGeom prst="rect">
              <a:avLst/>
            </a:prstGeom>
            <a:noFill/>
          </p:spPr>
          <p:txBody>
            <a:bodyPr wrap="square" rtlCol="0">
              <a:spAutoFit/>
            </a:bodyPr>
            <a:lstStyle/>
            <a:p>
              <a:r>
                <a:rPr lang="en-US" dirty="0"/>
                <a:t>Best Case Estimate + Worst Case Estimate + (Most Likely Estimate * 4)</a:t>
              </a:r>
            </a:p>
          </p:txBody>
        </p:sp>
        <p:cxnSp>
          <p:nvCxnSpPr>
            <p:cNvPr id="23" name="Straight Connector 22">
              <a:extLst>
                <a:ext uri="{FF2B5EF4-FFF2-40B4-BE49-F238E27FC236}">
                  <a16:creationId xmlns="" xmlns:a16="http://schemas.microsoft.com/office/drawing/2014/main" id="{94374C22-F517-4249-89EE-B0FB3FEDDE7E}"/>
                </a:ext>
              </a:extLst>
            </p:cNvPr>
            <p:cNvCxnSpPr>
              <a:cxnSpLocks/>
            </p:cNvCxnSpPr>
            <p:nvPr/>
          </p:nvCxnSpPr>
          <p:spPr>
            <a:xfrm>
              <a:off x="2057400" y="4578993"/>
              <a:ext cx="7036155" cy="3081"/>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 xmlns:a16="http://schemas.microsoft.com/office/drawing/2014/main" id="{28B053A2-6BF5-4EC4-812D-78021D6705EB}"/>
                </a:ext>
              </a:extLst>
            </p:cNvPr>
            <p:cNvSpPr txBox="1"/>
            <p:nvPr/>
          </p:nvSpPr>
          <p:spPr>
            <a:xfrm>
              <a:off x="2142962" y="4572000"/>
              <a:ext cx="6629400" cy="369332"/>
            </a:xfrm>
            <a:prstGeom prst="rect">
              <a:avLst/>
            </a:prstGeom>
            <a:noFill/>
          </p:spPr>
          <p:txBody>
            <a:bodyPr wrap="square" rtlCol="0">
              <a:spAutoFit/>
            </a:bodyPr>
            <a:lstStyle/>
            <a:p>
              <a:pPr algn="ctr"/>
              <a:r>
                <a:rPr lang="en-US" dirty="0"/>
                <a:t>6</a:t>
              </a:r>
            </a:p>
          </p:txBody>
        </p:sp>
      </p:grpSp>
    </p:spTree>
    <p:extLst>
      <p:ext uri="{BB962C8B-B14F-4D97-AF65-F5344CB8AC3E}">
        <p14:creationId xmlns:p14="http://schemas.microsoft.com/office/powerpoint/2010/main" val="3453996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fill="hold"/>
                                        <p:tgtEl>
                                          <p:spTgt spid="27"/>
                                        </p:tgtEl>
                                        <p:attrNameLst>
                                          <p:attrName>ppt_x</p:attrName>
                                        </p:attrNameLst>
                                      </p:cBhvr>
                                      <p:tavLst>
                                        <p:tav tm="0">
                                          <p:val>
                                            <p:strVal val="#ppt_x"/>
                                          </p:val>
                                        </p:tav>
                                        <p:tav tm="100000">
                                          <p:val>
                                            <p:strVal val="#ppt_x"/>
                                          </p:val>
                                        </p:tav>
                                      </p:tavLst>
                                    </p:anim>
                                    <p:anim calcmode="lin" valueType="num">
                                      <p:cBhvr additive="base">
                                        <p:cTn id="3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4D9BE8-B51B-4A3D-AB21-AB3605D5E92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 xmlns:a16="http://schemas.microsoft.com/office/drawing/2014/main" id="{EFCA7F72-F264-455C-91D4-ED932AF39F82}"/>
              </a:ext>
            </a:extLst>
          </p:cNvPr>
          <p:cNvSpPr>
            <a:spLocks noGrp="1"/>
          </p:cNvSpPr>
          <p:nvPr>
            <p:ph idx="1"/>
          </p:nvPr>
        </p:nvSpPr>
        <p:spPr>
          <a:solidFill>
            <a:schemeClr val="bg1">
              <a:lumMod val="95000"/>
            </a:schemeClr>
          </a:solidFill>
        </p:spPr>
        <p:txBody>
          <a:bodyPr/>
          <a:lstStyle/>
          <a:p>
            <a:endParaRPr lang="en-US" dirty="0"/>
          </a:p>
        </p:txBody>
      </p:sp>
      <p:sp>
        <p:nvSpPr>
          <p:cNvPr id="4" name="Footer Placeholder 3">
            <a:extLst>
              <a:ext uri="{FF2B5EF4-FFF2-40B4-BE49-F238E27FC236}">
                <a16:creationId xmlns="" xmlns:a16="http://schemas.microsoft.com/office/drawing/2014/main" id="{2F8EA608-3718-480B-9BAF-765DBA33D709}"/>
              </a:ext>
            </a:extLst>
          </p:cNvPr>
          <p:cNvSpPr>
            <a:spLocks noGrp="1"/>
          </p:cNvSpPr>
          <p:nvPr>
            <p:ph type="ftr" sz="quarter" idx="11"/>
          </p:nvPr>
        </p:nvSpPr>
        <p:spPr/>
        <p:txBody>
          <a:bodyPr/>
          <a:lstStyle/>
          <a:p>
            <a:r>
              <a:rPr lang="en-GB"/>
              <a:t>20. Test Estimation</a:t>
            </a:r>
            <a:endParaRPr lang="en-US"/>
          </a:p>
        </p:txBody>
      </p:sp>
      <p:sp>
        <p:nvSpPr>
          <p:cNvPr id="5" name="Slide Number Placeholder 4">
            <a:extLst>
              <a:ext uri="{FF2B5EF4-FFF2-40B4-BE49-F238E27FC236}">
                <a16:creationId xmlns="" xmlns:a16="http://schemas.microsoft.com/office/drawing/2014/main" id="{155045F9-EA6B-4EB0-BEB8-8AA63AC5606E}"/>
              </a:ext>
            </a:extLst>
          </p:cNvPr>
          <p:cNvSpPr>
            <a:spLocks noGrp="1"/>
          </p:cNvSpPr>
          <p:nvPr>
            <p:ph type="sldNum" sz="quarter" idx="12"/>
          </p:nvPr>
        </p:nvSpPr>
        <p:spPr/>
        <p:txBody>
          <a:bodyPr/>
          <a:lstStyle/>
          <a:p>
            <a:fld id="{B6F15528-21DE-4FAA-801E-634DDDAF4B2B}" type="slidenum">
              <a:rPr lang="en-US" smtClean="0"/>
              <a:pPr/>
              <a:t>33</a:t>
            </a:fld>
            <a:endParaRPr lang="en-US"/>
          </a:p>
        </p:txBody>
      </p:sp>
      <p:pic>
        <p:nvPicPr>
          <p:cNvPr id="6" name="Picture 5">
            <a:extLst>
              <a:ext uri="{FF2B5EF4-FFF2-40B4-BE49-F238E27FC236}">
                <a16:creationId xmlns="" xmlns:a16="http://schemas.microsoft.com/office/drawing/2014/main" id="{4C745C1F-F0C2-41F8-B8D1-29CB85D316D2}"/>
              </a:ext>
            </a:extLst>
          </p:cNvPr>
          <p:cNvPicPr>
            <a:picLocks noChangeAspect="1"/>
          </p:cNvPicPr>
          <p:nvPr/>
        </p:nvPicPr>
        <p:blipFill>
          <a:blip r:embed="rId2"/>
          <a:stretch>
            <a:fillRect/>
          </a:stretch>
        </p:blipFill>
        <p:spPr>
          <a:xfrm>
            <a:off x="1419381" y="4007284"/>
            <a:ext cx="1247619" cy="1247619"/>
          </a:xfrm>
          <a:prstGeom prst="rect">
            <a:avLst/>
          </a:prstGeom>
        </p:spPr>
      </p:pic>
      <p:pic>
        <p:nvPicPr>
          <p:cNvPr id="4098" name="Picture 2" descr="C:\Users\ngattt\AppData\Local\Temp\SNAGHTML1030e080.PNG">
            <a:extLst>
              <a:ext uri="{FF2B5EF4-FFF2-40B4-BE49-F238E27FC236}">
                <a16:creationId xmlns="" xmlns:a16="http://schemas.microsoft.com/office/drawing/2014/main" id="{56FAEE90-969A-4AA6-BB42-4D244410D0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3350" y="4007284"/>
            <a:ext cx="1257300" cy="12477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 xmlns:a16="http://schemas.microsoft.com/office/drawing/2014/main" id="{E35DF28C-4C25-4EE4-B308-ABC82FFD7B7C}"/>
              </a:ext>
            </a:extLst>
          </p:cNvPr>
          <p:cNvPicPr>
            <a:picLocks noChangeAspect="1"/>
          </p:cNvPicPr>
          <p:nvPr/>
        </p:nvPicPr>
        <p:blipFill>
          <a:blip r:embed="rId4"/>
          <a:stretch>
            <a:fillRect/>
          </a:stretch>
        </p:blipFill>
        <p:spPr>
          <a:xfrm>
            <a:off x="6693900" y="4007284"/>
            <a:ext cx="1266667" cy="1266667"/>
          </a:xfrm>
          <a:prstGeom prst="rect">
            <a:avLst/>
          </a:prstGeom>
        </p:spPr>
      </p:pic>
      <p:sp>
        <p:nvSpPr>
          <p:cNvPr id="9" name="TextBox 8">
            <a:extLst>
              <a:ext uri="{FF2B5EF4-FFF2-40B4-BE49-F238E27FC236}">
                <a16:creationId xmlns="" xmlns:a16="http://schemas.microsoft.com/office/drawing/2014/main" id="{E6B77723-0945-4B6B-B840-D196ADB3C285}"/>
              </a:ext>
            </a:extLst>
          </p:cNvPr>
          <p:cNvSpPr txBox="1"/>
          <p:nvPr/>
        </p:nvSpPr>
        <p:spPr>
          <a:xfrm>
            <a:off x="2667000" y="1524000"/>
            <a:ext cx="3733800" cy="1384995"/>
          </a:xfrm>
          <a:prstGeom prst="rect">
            <a:avLst/>
          </a:prstGeom>
          <a:solidFill>
            <a:schemeClr val="tx2">
              <a:lumMod val="75000"/>
            </a:schemeClr>
          </a:solidFill>
        </p:spPr>
        <p:txBody>
          <a:bodyPr wrap="square" rtlCol="0">
            <a:spAutoFit/>
          </a:bodyPr>
          <a:lstStyle/>
          <a:p>
            <a:pPr algn="ctr"/>
            <a:endParaRPr lang="en-US" sz="2800" dirty="0">
              <a:solidFill>
                <a:schemeClr val="bg1"/>
              </a:solidFill>
            </a:endParaRPr>
          </a:p>
          <a:p>
            <a:pPr algn="ctr"/>
            <a:r>
              <a:rPr lang="en-US" sz="2800" dirty="0">
                <a:solidFill>
                  <a:schemeClr val="bg1"/>
                </a:solidFill>
              </a:rPr>
              <a:t>Test Estimation</a:t>
            </a:r>
          </a:p>
          <a:p>
            <a:pPr algn="ctr"/>
            <a:endParaRPr lang="en-US" sz="2800" dirty="0">
              <a:solidFill>
                <a:schemeClr val="bg1"/>
              </a:solidFill>
            </a:endParaRPr>
          </a:p>
        </p:txBody>
      </p:sp>
      <p:sp>
        <p:nvSpPr>
          <p:cNvPr id="10" name="TextBox 9">
            <a:extLst>
              <a:ext uri="{FF2B5EF4-FFF2-40B4-BE49-F238E27FC236}">
                <a16:creationId xmlns="" xmlns:a16="http://schemas.microsoft.com/office/drawing/2014/main" id="{74AC8AFF-DCAA-43CD-B1A8-2B01FE456D79}"/>
              </a:ext>
            </a:extLst>
          </p:cNvPr>
          <p:cNvSpPr txBox="1"/>
          <p:nvPr/>
        </p:nvSpPr>
        <p:spPr>
          <a:xfrm>
            <a:off x="1219200" y="5486400"/>
            <a:ext cx="1828800" cy="461665"/>
          </a:xfrm>
          <a:prstGeom prst="rect">
            <a:avLst/>
          </a:prstGeom>
          <a:noFill/>
        </p:spPr>
        <p:txBody>
          <a:bodyPr wrap="square" rtlCol="0">
            <a:spAutoFit/>
          </a:bodyPr>
          <a:lstStyle/>
          <a:p>
            <a:pPr algn="ctr"/>
            <a:r>
              <a:rPr lang="en-US" sz="2400" b="1" dirty="0"/>
              <a:t>Definition</a:t>
            </a:r>
          </a:p>
        </p:txBody>
      </p:sp>
      <p:sp>
        <p:nvSpPr>
          <p:cNvPr id="12" name="TextBox 11">
            <a:extLst>
              <a:ext uri="{FF2B5EF4-FFF2-40B4-BE49-F238E27FC236}">
                <a16:creationId xmlns="" xmlns:a16="http://schemas.microsoft.com/office/drawing/2014/main" id="{D73053C4-EC0A-48DE-8658-4ACFDEE600B8}"/>
              </a:ext>
            </a:extLst>
          </p:cNvPr>
          <p:cNvSpPr txBox="1"/>
          <p:nvPr/>
        </p:nvSpPr>
        <p:spPr>
          <a:xfrm>
            <a:off x="3657600" y="5486400"/>
            <a:ext cx="1828800" cy="461665"/>
          </a:xfrm>
          <a:prstGeom prst="rect">
            <a:avLst/>
          </a:prstGeom>
          <a:noFill/>
        </p:spPr>
        <p:txBody>
          <a:bodyPr wrap="square" rtlCol="0">
            <a:spAutoFit/>
          </a:bodyPr>
          <a:lstStyle/>
          <a:p>
            <a:pPr algn="ctr"/>
            <a:r>
              <a:rPr lang="en-US" sz="2400" b="1" dirty="0"/>
              <a:t>Factors</a:t>
            </a:r>
          </a:p>
        </p:txBody>
      </p:sp>
      <p:sp>
        <p:nvSpPr>
          <p:cNvPr id="13" name="TextBox 12">
            <a:extLst>
              <a:ext uri="{FF2B5EF4-FFF2-40B4-BE49-F238E27FC236}">
                <a16:creationId xmlns="" xmlns:a16="http://schemas.microsoft.com/office/drawing/2014/main" id="{8A5088FF-DE01-497E-A5A0-70A1E963B8C6}"/>
              </a:ext>
            </a:extLst>
          </p:cNvPr>
          <p:cNvSpPr txBox="1"/>
          <p:nvPr/>
        </p:nvSpPr>
        <p:spPr>
          <a:xfrm>
            <a:off x="6477000" y="5481935"/>
            <a:ext cx="1828800" cy="461665"/>
          </a:xfrm>
          <a:prstGeom prst="rect">
            <a:avLst/>
          </a:prstGeom>
          <a:noFill/>
        </p:spPr>
        <p:txBody>
          <a:bodyPr wrap="square" rtlCol="0">
            <a:spAutoFit/>
          </a:bodyPr>
          <a:lstStyle/>
          <a:p>
            <a:pPr algn="ctr"/>
            <a:r>
              <a:rPr lang="en-US" sz="2400" b="1" dirty="0"/>
              <a:t>Techniques</a:t>
            </a:r>
          </a:p>
        </p:txBody>
      </p:sp>
      <p:cxnSp>
        <p:nvCxnSpPr>
          <p:cNvPr id="14" name="Straight Connector 13">
            <a:extLst>
              <a:ext uri="{FF2B5EF4-FFF2-40B4-BE49-F238E27FC236}">
                <a16:creationId xmlns="" xmlns:a16="http://schemas.microsoft.com/office/drawing/2014/main" id="{BA1450C7-2950-4EF5-BA47-720339503128}"/>
              </a:ext>
            </a:extLst>
          </p:cNvPr>
          <p:cNvCxnSpPr>
            <a:cxnSpLocks/>
          </p:cNvCxnSpPr>
          <p:nvPr/>
        </p:nvCxnSpPr>
        <p:spPr>
          <a:xfrm>
            <a:off x="1981200" y="3505200"/>
            <a:ext cx="5257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40EDE907-B9F3-4C93-A3AA-642D2BD47784}"/>
              </a:ext>
            </a:extLst>
          </p:cNvPr>
          <p:cNvCxnSpPr>
            <a:cxnSpLocks/>
          </p:cNvCxnSpPr>
          <p:nvPr/>
        </p:nvCxnSpPr>
        <p:spPr>
          <a:xfrm flipV="1">
            <a:off x="4572000" y="2908996"/>
            <a:ext cx="0" cy="5962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 xmlns:a16="http://schemas.microsoft.com/office/drawing/2014/main" id="{644158EA-762D-42F5-8B35-6AAF944B79F2}"/>
              </a:ext>
            </a:extLst>
          </p:cNvPr>
          <p:cNvCxnSpPr/>
          <p:nvPr/>
        </p:nvCxnSpPr>
        <p:spPr>
          <a:xfrm>
            <a:off x="1999861" y="3505200"/>
            <a:ext cx="0" cy="5020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 xmlns:a16="http://schemas.microsoft.com/office/drawing/2014/main" id="{609FDE78-1710-4CD5-B10A-417228B9DDD4}"/>
              </a:ext>
            </a:extLst>
          </p:cNvPr>
          <p:cNvCxnSpPr/>
          <p:nvPr/>
        </p:nvCxnSpPr>
        <p:spPr>
          <a:xfrm>
            <a:off x="4572000" y="3505200"/>
            <a:ext cx="0" cy="5020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 xmlns:a16="http://schemas.microsoft.com/office/drawing/2014/main" id="{3C137406-2076-4CC3-A4B7-6EC81DA7F5C4}"/>
              </a:ext>
            </a:extLst>
          </p:cNvPr>
          <p:cNvCxnSpPr/>
          <p:nvPr/>
        </p:nvCxnSpPr>
        <p:spPr>
          <a:xfrm>
            <a:off x="7239000" y="3486539"/>
            <a:ext cx="0" cy="5020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634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098"/>
                                        </p:tgtEl>
                                        <p:attrNameLst>
                                          <p:attrName>style.visibility</p:attrName>
                                        </p:attrNameLst>
                                      </p:cBhvr>
                                      <p:to>
                                        <p:strVal val="visible"/>
                                      </p:to>
                                    </p:set>
                                    <p:anim calcmode="lin" valueType="num">
                                      <p:cBhvr additive="base">
                                        <p:cTn id="35" dur="500" fill="hold"/>
                                        <p:tgtEl>
                                          <p:spTgt spid="4098"/>
                                        </p:tgtEl>
                                        <p:attrNameLst>
                                          <p:attrName>ppt_x</p:attrName>
                                        </p:attrNameLst>
                                      </p:cBhvr>
                                      <p:tavLst>
                                        <p:tav tm="0">
                                          <p:val>
                                            <p:strVal val="#ppt_x"/>
                                          </p:val>
                                        </p:tav>
                                        <p:tav tm="100000">
                                          <p:val>
                                            <p:strVal val="#ppt_x"/>
                                          </p:val>
                                        </p:tav>
                                      </p:tavLst>
                                    </p:anim>
                                    <p:anim calcmode="lin" valueType="num">
                                      <p:cBhvr additive="base">
                                        <p:cTn id="36" dur="500" fill="hold"/>
                                        <p:tgtEl>
                                          <p:spTgt spid="409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ppt_x"/>
                                          </p:val>
                                        </p:tav>
                                        <p:tav tm="100000">
                                          <p:val>
                                            <p:strVal val="#ppt_x"/>
                                          </p:val>
                                        </p:tav>
                                      </p:tavLst>
                                    </p:anim>
                                    <p:anim calcmode="lin" valueType="num">
                                      <p:cBhvr additive="base">
                                        <p:cTn id="50" dur="500" fill="hold"/>
                                        <p:tgtEl>
                                          <p:spTgt spid="2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additive="base">
                                        <p:cTn id="53" dur="500" fill="hold"/>
                                        <p:tgtEl>
                                          <p:spTgt spid="8"/>
                                        </p:tgtEl>
                                        <p:attrNameLst>
                                          <p:attrName>ppt_x</p:attrName>
                                        </p:attrNameLst>
                                      </p:cBhvr>
                                      <p:tavLst>
                                        <p:tav tm="0">
                                          <p:val>
                                            <p:strVal val="#ppt_x"/>
                                          </p:val>
                                        </p:tav>
                                        <p:tav tm="100000">
                                          <p:val>
                                            <p:strVal val="#ppt_x"/>
                                          </p:val>
                                        </p:tav>
                                      </p:tavLst>
                                    </p:anim>
                                    <p:anim calcmode="lin" valueType="num">
                                      <p:cBhvr additive="base">
                                        <p:cTn id="54" dur="500" fill="hold"/>
                                        <p:tgtEl>
                                          <p:spTgt spid="8"/>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500" fill="hold"/>
                                        <p:tgtEl>
                                          <p:spTgt spid="13"/>
                                        </p:tgtEl>
                                        <p:attrNameLst>
                                          <p:attrName>ppt_x</p:attrName>
                                        </p:attrNameLst>
                                      </p:cBhvr>
                                      <p:tavLst>
                                        <p:tav tm="0">
                                          <p:val>
                                            <p:strVal val="#ppt_x"/>
                                          </p:val>
                                        </p:tav>
                                        <p:tav tm="100000">
                                          <p:val>
                                            <p:strVal val="#ppt_x"/>
                                          </p:val>
                                        </p:tav>
                                      </p:tavLst>
                                    </p:anim>
                                    <p:anim calcmode="lin" valueType="num">
                                      <p:cBhvr additive="base">
                                        <p:cTn id="5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2" grpId="0"/>
      <p:bldP spid="1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5D57C4-F1E3-4220-97DA-57AAF453EDF0}"/>
              </a:ext>
            </a:extLst>
          </p:cNvPr>
          <p:cNvSpPr>
            <a:spLocks noGrp="1"/>
          </p:cNvSpPr>
          <p:nvPr>
            <p:ph type="title"/>
          </p:nvPr>
        </p:nvSpPr>
        <p:spPr/>
        <p:txBody>
          <a:bodyPr/>
          <a:lstStyle/>
          <a:p>
            <a:r>
              <a:rPr lang="en-US" dirty="0" err="1"/>
              <a:t>Tài</a:t>
            </a:r>
            <a:r>
              <a:rPr lang="en-US" dirty="0"/>
              <a:t> </a:t>
            </a:r>
            <a:r>
              <a:rPr lang="en-US" dirty="0" err="1"/>
              <a:t>liệu</a:t>
            </a:r>
            <a:r>
              <a:rPr lang="en-US" dirty="0"/>
              <a:t> </a:t>
            </a:r>
            <a:r>
              <a:rPr lang="en-US" dirty="0" err="1"/>
              <a:t>tham</a:t>
            </a:r>
            <a:r>
              <a:rPr lang="en-US" dirty="0"/>
              <a:t> </a:t>
            </a:r>
            <a:r>
              <a:rPr lang="en-US" dirty="0" err="1"/>
              <a:t>khảo</a:t>
            </a:r>
            <a:endParaRPr lang="en-US" dirty="0"/>
          </a:p>
        </p:txBody>
      </p:sp>
      <p:sp>
        <p:nvSpPr>
          <p:cNvPr id="3" name="Content Placeholder 2">
            <a:extLst>
              <a:ext uri="{FF2B5EF4-FFF2-40B4-BE49-F238E27FC236}">
                <a16:creationId xmlns="" xmlns:a16="http://schemas.microsoft.com/office/drawing/2014/main" id="{539C89E2-D51F-4591-8CC1-A0F10957AFB5}"/>
              </a:ext>
            </a:extLst>
          </p:cNvPr>
          <p:cNvSpPr>
            <a:spLocks noGrp="1"/>
          </p:cNvSpPr>
          <p:nvPr>
            <p:ph idx="1"/>
          </p:nvPr>
        </p:nvSpPr>
        <p:spPr/>
        <p:txBody>
          <a:bodyPr/>
          <a:lstStyle/>
          <a:p>
            <a:r>
              <a:rPr lang="en-US" dirty="0" err="1"/>
              <a:t>Tham</a:t>
            </a:r>
            <a:r>
              <a:rPr lang="en-US" dirty="0"/>
              <a:t> </a:t>
            </a:r>
            <a:r>
              <a:rPr lang="en-US" dirty="0" err="1"/>
              <a:t>khảo</a:t>
            </a:r>
            <a:r>
              <a:rPr lang="en-US" dirty="0"/>
              <a:t> </a:t>
            </a:r>
            <a:r>
              <a:rPr lang="en-US" dirty="0" err="1"/>
              <a:t>bộ</a:t>
            </a:r>
            <a:r>
              <a:rPr lang="en-US" dirty="0"/>
              <a:t> </a:t>
            </a:r>
            <a:r>
              <a:rPr lang="en-US" dirty="0" err="1"/>
              <a:t>bài</a:t>
            </a:r>
            <a:r>
              <a:rPr lang="en-US" dirty="0"/>
              <a:t> </a:t>
            </a:r>
            <a:r>
              <a:rPr lang="en-US" dirty="0" err="1"/>
              <a:t>giảng</a:t>
            </a:r>
            <a:r>
              <a:rPr lang="en-US" dirty="0"/>
              <a:t> đ</a:t>
            </a:r>
            <a:r>
              <a:rPr lang="vi-VN" dirty="0"/>
              <a:t>ư</a:t>
            </a:r>
            <a:r>
              <a:rPr lang="en-US" dirty="0" err="1"/>
              <a:t>ợc</a:t>
            </a:r>
            <a:r>
              <a:rPr lang="en-US" dirty="0"/>
              <a:t> </a:t>
            </a:r>
            <a:r>
              <a:rPr lang="en-US" dirty="0" err="1"/>
              <a:t>biên</a:t>
            </a:r>
            <a:r>
              <a:rPr lang="en-US" dirty="0"/>
              <a:t> </a:t>
            </a:r>
            <a:r>
              <a:rPr lang="en-US" dirty="0" err="1"/>
              <a:t>soạn</a:t>
            </a:r>
            <a:r>
              <a:rPr lang="en-US" dirty="0"/>
              <a:t> </a:t>
            </a:r>
            <a:r>
              <a:rPr lang="en-US" dirty="0" err="1"/>
              <a:t>bởi</a:t>
            </a:r>
            <a:r>
              <a:rPr lang="en-US" dirty="0"/>
              <a:t> </a:t>
            </a:r>
            <a:r>
              <a:rPr lang="en-US" dirty="0" err="1"/>
              <a:t>cty</a:t>
            </a:r>
            <a:r>
              <a:rPr lang="en-US" dirty="0"/>
              <a:t> FSOFT</a:t>
            </a:r>
          </a:p>
        </p:txBody>
      </p:sp>
      <p:sp>
        <p:nvSpPr>
          <p:cNvPr id="4" name="Footer Placeholder 3">
            <a:extLst>
              <a:ext uri="{FF2B5EF4-FFF2-40B4-BE49-F238E27FC236}">
                <a16:creationId xmlns="" xmlns:a16="http://schemas.microsoft.com/office/drawing/2014/main" id="{D6672098-B008-4EB5-AA2F-98E85869EFF4}"/>
              </a:ext>
            </a:extLst>
          </p:cNvPr>
          <p:cNvSpPr>
            <a:spLocks noGrp="1"/>
          </p:cNvSpPr>
          <p:nvPr>
            <p:ph type="ftr" sz="quarter" idx="11"/>
          </p:nvPr>
        </p:nvSpPr>
        <p:spPr/>
        <p:txBody>
          <a:bodyPr/>
          <a:lstStyle/>
          <a:p>
            <a:r>
              <a:rPr lang="en-GB"/>
              <a:t>20. Test Estimation</a:t>
            </a:r>
            <a:endParaRPr lang="en-US"/>
          </a:p>
        </p:txBody>
      </p:sp>
      <p:sp>
        <p:nvSpPr>
          <p:cNvPr id="5" name="Slide Number Placeholder 4">
            <a:extLst>
              <a:ext uri="{FF2B5EF4-FFF2-40B4-BE49-F238E27FC236}">
                <a16:creationId xmlns="" xmlns:a16="http://schemas.microsoft.com/office/drawing/2014/main" id="{B4021A39-A0C7-4AF5-9285-9489F7C33AC3}"/>
              </a:ext>
            </a:extLst>
          </p:cNvPr>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1389531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4198C7-9485-491D-8DD5-3355157D9BB4}"/>
              </a:ext>
            </a:extLst>
          </p:cNvPr>
          <p:cNvSpPr>
            <a:spLocks noGrp="1"/>
          </p:cNvSpPr>
          <p:nvPr>
            <p:ph type="title"/>
          </p:nvPr>
        </p:nvSpPr>
        <p:spPr/>
        <p:txBody>
          <a:bodyPr/>
          <a:lstStyle/>
          <a:p>
            <a:r>
              <a:rPr lang="en-US" dirty="0"/>
              <a:t>Content</a:t>
            </a:r>
          </a:p>
        </p:txBody>
      </p:sp>
      <p:sp>
        <p:nvSpPr>
          <p:cNvPr id="4" name="Footer Placeholder 3">
            <a:extLst>
              <a:ext uri="{FF2B5EF4-FFF2-40B4-BE49-F238E27FC236}">
                <a16:creationId xmlns="" xmlns:a16="http://schemas.microsoft.com/office/drawing/2014/main" id="{DF3EE2FB-1E98-409E-9595-9090C9AE95C9}"/>
              </a:ext>
            </a:extLst>
          </p:cNvPr>
          <p:cNvSpPr>
            <a:spLocks noGrp="1"/>
          </p:cNvSpPr>
          <p:nvPr>
            <p:ph type="ftr" sz="quarter" idx="11"/>
          </p:nvPr>
        </p:nvSpPr>
        <p:spPr/>
        <p:txBody>
          <a:bodyPr/>
          <a:lstStyle/>
          <a:p>
            <a:r>
              <a:rPr lang="en-GB"/>
              <a:t>20. Test Estimation</a:t>
            </a:r>
            <a:endParaRPr lang="en-US"/>
          </a:p>
        </p:txBody>
      </p:sp>
      <p:sp>
        <p:nvSpPr>
          <p:cNvPr id="5" name="Slide Number Placeholder 4">
            <a:extLst>
              <a:ext uri="{FF2B5EF4-FFF2-40B4-BE49-F238E27FC236}">
                <a16:creationId xmlns="" xmlns:a16="http://schemas.microsoft.com/office/drawing/2014/main" id="{F00ED931-B56C-4363-AD1C-7E0B54D97F61}"/>
              </a:ext>
            </a:extLst>
          </p:cNvPr>
          <p:cNvSpPr>
            <a:spLocks noGrp="1"/>
          </p:cNvSpPr>
          <p:nvPr>
            <p:ph type="sldNum" sz="quarter" idx="12"/>
          </p:nvPr>
        </p:nvSpPr>
        <p:spPr/>
        <p:txBody>
          <a:bodyPr/>
          <a:lstStyle/>
          <a:p>
            <a:fld id="{B6F15528-21DE-4FAA-801E-634DDDAF4B2B}" type="slidenum">
              <a:rPr lang="en-US" smtClean="0"/>
              <a:pPr/>
              <a:t>4</a:t>
            </a:fld>
            <a:endParaRPr lang="en-US"/>
          </a:p>
        </p:txBody>
      </p:sp>
      <p:graphicFrame>
        <p:nvGraphicFramePr>
          <p:cNvPr id="6" name="Diagram 5">
            <a:extLst>
              <a:ext uri="{FF2B5EF4-FFF2-40B4-BE49-F238E27FC236}">
                <a16:creationId xmlns="" xmlns:a16="http://schemas.microsoft.com/office/drawing/2014/main" id="{848DC30E-9B02-4656-A33A-E39685A572A1}"/>
              </a:ext>
            </a:extLst>
          </p:cNvPr>
          <p:cNvGraphicFramePr/>
          <p:nvPr>
            <p:extLst>
              <p:ext uri="{D42A27DB-BD31-4B8C-83A1-F6EECF244321}">
                <p14:modId xmlns:p14="http://schemas.microsoft.com/office/powerpoint/2010/main" val="2477821619"/>
              </p:ext>
            </p:extLst>
          </p:nvPr>
        </p:nvGraphicFramePr>
        <p:xfrm>
          <a:off x="-304800" y="1752600"/>
          <a:ext cx="9448800" cy="27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8810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A19FFA-C81C-4FF2-B5D5-9D4BB8AD743A}"/>
              </a:ext>
            </a:extLst>
          </p:cNvPr>
          <p:cNvSpPr>
            <a:spLocks noGrp="1"/>
          </p:cNvSpPr>
          <p:nvPr>
            <p:ph type="title"/>
          </p:nvPr>
        </p:nvSpPr>
        <p:spPr>
          <a:xfrm>
            <a:off x="457200" y="152400"/>
            <a:ext cx="8229600" cy="819912"/>
          </a:xfrm>
        </p:spPr>
        <p:txBody>
          <a:bodyPr/>
          <a:lstStyle/>
          <a:p>
            <a:r>
              <a:rPr lang="en-US" dirty="0"/>
              <a:t>Test Estimation - Introduction</a:t>
            </a:r>
          </a:p>
        </p:txBody>
      </p:sp>
      <p:sp>
        <p:nvSpPr>
          <p:cNvPr id="4" name="Footer Placeholder 3">
            <a:extLst>
              <a:ext uri="{FF2B5EF4-FFF2-40B4-BE49-F238E27FC236}">
                <a16:creationId xmlns="" xmlns:a16="http://schemas.microsoft.com/office/drawing/2014/main" id="{C538A03C-D5D1-475D-9FCE-1066AB763631}"/>
              </a:ext>
            </a:extLst>
          </p:cNvPr>
          <p:cNvSpPr>
            <a:spLocks noGrp="1"/>
          </p:cNvSpPr>
          <p:nvPr>
            <p:ph type="ftr" sz="quarter" idx="11"/>
          </p:nvPr>
        </p:nvSpPr>
        <p:spPr/>
        <p:txBody>
          <a:bodyPr/>
          <a:lstStyle/>
          <a:p>
            <a:r>
              <a:rPr lang="en-GB"/>
              <a:t>20. Test Estimation</a:t>
            </a:r>
            <a:endParaRPr lang="en-US"/>
          </a:p>
        </p:txBody>
      </p:sp>
      <p:sp>
        <p:nvSpPr>
          <p:cNvPr id="5" name="Slide Number Placeholder 4">
            <a:extLst>
              <a:ext uri="{FF2B5EF4-FFF2-40B4-BE49-F238E27FC236}">
                <a16:creationId xmlns="" xmlns:a16="http://schemas.microsoft.com/office/drawing/2014/main" id="{EF8073C0-2F4B-4C17-9893-3024A080D004}"/>
              </a:ext>
            </a:extLst>
          </p:cNvPr>
          <p:cNvSpPr>
            <a:spLocks noGrp="1"/>
          </p:cNvSpPr>
          <p:nvPr>
            <p:ph type="sldNum" sz="quarter" idx="12"/>
          </p:nvPr>
        </p:nvSpPr>
        <p:spPr/>
        <p:txBody>
          <a:bodyPr/>
          <a:lstStyle/>
          <a:p>
            <a:fld id="{B6F15528-21DE-4FAA-801E-634DDDAF4B2B}" type="slidenum">
              <a:rPr lang="en-US" smtClean="0"/>
              <a:pPr/>
              <a:t>5</a:t>
            </a:fld>
            <a:endParaRPr lang="en-US"/>
          </a:p>
        </p:txBody>
      </p:sp>
      <p:pic>
        <p:nvPicPr>
          <p:cNvPr id="6" name="Picture 5">
            <a:extLst>
              <a:ext uri="{FF2B5EF4-FFF2-40B4-BE49-F238E27FC236}">
                <a16:creationId xmlns="" xmlns:a16="http://schemas.microsoft.com/office/drawing/2014/main" id="{003B05B6-BAB9-4A4E-A5D2-A55B62EFB7FF}"/>
              </a:ext>
            </a:extLst>
          </p:cNvPr>
          <p:cNvPicPr>
            <a:picLocks noChangeAspect="1"/>
          </p:cNvPicPr>
          <p:nvPr/>
        </p:nvPicPr>
        <p:blipFill>
          <a:blip r:embed="rId3"/>
          <a:stretch>
            <a:fillRect/>
          </a:stretch>
        </p:blipFill>
        <p:spPr>
          <a:xfrm>
            <a:off x="3386476" y="2819400"/>
            <a:ext cx="2352381" cy="2066667"/>
          </a:xfrm>
          <a:prstGeom prst="rect">
            <a:avLst/>
          </a:prstGeom>
        </p:spPr>
      </p:pic>
      <p:pic>
        <p:nvPicPr>
          <p:cNvPr id="7" name="Picture 6">
            <a:extLst>
              <a:ext uri="{FF2B5EF4-FFF2-40B4-BE49-F238E27FC236}">
                <a16:creationId xmlns="" xmlns:a16="http://schemas.microsoft.com/office/drawing/2014/main" id="{B25E9C47-5219-4EE3-ACC7-FF9A346B239D}"/>
              </a:ext>
            </a:extLst>
          </p:cNvPr>
          <p:cNvPicPr>
            <a:picLocks noChangeAspect="1"/>
          </p:cNvPicPr>
          <p:nvPr/>
        </p:nvPicPr>
        <p:blipFill>
          <a:blip r:embed="rId4"/>
          <a:stretch>
            <a:fillRect/>
          </a:stretch>
        </p:blipFill>
        <p:spPr>
          <a:xfrm>
            <a:off x="789992" y="2169031"/>
            <a:ext cx="1419048" cy="1390476"/>
          </a:xfrm>
          <a:prstGeom prst="rect">
            <a:avLst/>
          </a:prstGeom>
        </p:spPr>
      </p:pic>
      <p:sp>
        <p:nvSpPr>
          <p:cNvPr id="8" name="TextBox 7">
            <a:extLst>
              <a:ext uri="{FF2B5EF4-FFF2-40B4-BE49-F238E27FC236}">
                <a16:creationId xmlns="" xmlns:a16="http://schemas.microsoft.com/office/drawing/2014/main" id="{1C943116-A8DE-4F0B-A50A-2DAE33ECBE0F}"/>
              </a:ext>
            </a:extLst>
          </p:cNvPr>
          <p:cNvSpPr txBox="1"/>
          <p:nvPr/>
        </p:nvSpPr>
        <p:spPr>
          <a:xfrm>
            <a:off x="695965" y="3662098"/>
            <a:ext cx="1828800" cy="461665"/>
          </a:xfrm>
          <a:prstGeom prst="rect">
            <a:avLst/>
          </a:prstGeom>
          <a:noFill/>
        </p:spPr>
        <p:txBody>
          <a:bodyPr wrap="square" rtlCol="0">
            <a:spAutoFit/>
          </a:bodyPr>
          <a:lstStyle/>
          <a:p>
            <a:r>
              <a:rPr lang="en-US" sz="2400" b="1" dirty="0"/>
              <a:t>Effort - Cost</a:t>
            </a:r>
          </a:p>
        </p:txBody>
      </p:sp>
      <p:pic>
        <p:nvPicPr>
          <p:cNvPr id="9" name="Picture 8">
            <a:extLst>
              <a:ext uri="{FF2B5EF4-FFF2-40B4-BE49-F238E27FC236}">
                <a16:creationId xmlns="" xmlns:a16="http://schemas.microsoft.com/office/drawing/2014/main" id="{8922D8DA-1399-4B81-A01E-262A48D70A1E}"/>
              </a:ext>
            </a:extLst>
          </p:cNvPr>
          <p:cNvPicPr>
            <a:picLocks noChangeAspect="1"/>
          </p:cNvPicPr>
          <p:nvPr/>
        </p:nvPicPr>
        <p:blipFill>
          <a:blip r:embed="rId5"/>
          <a:stretch>
            <a:fillRect/>
          </a:stretch>
        </p:blipFill>
        <p:spPr>
          <a:xfrm>
            <a:off x="3838665" y="914400"/>
            <a:ext cx="1466667" cy="1466667"/>
          </a:xfrm>
          <a:prstGeom prst="rect">
            <a:avLst/>
          </a:prstGeom>
        </p:spPr>
      </p:pic>
      <p:pic>
        <p:nvPicPr>
          <p:cNvPr id="10" name="Picture 9">
            <a:extLst>
              <a:ext uri="{FF2B5EF4-FFF2-40B4-BE49-F238E27FC236}">
                <a16:creationId xmlns="" xmlns:a16="http://schemas.microsoft.com/office/drawing/2014/main" id="{4B1E7037-8927-4D4F-9857-C4B767298C71}"/>
              </a:ext>
            </a:extLst>
          </p:cNvPr>
          <p:cNvPicPr>
            <a:picLocks noChangeAspect="1"/>
          </p:cNvPicPr>
          <p:nvPr/>
        </p:nvPicPr>
        <p:blipFill>
          <a:blip r:embed="rId6"/>
          <a:stretch>
            <a:fillRect/>
          </a:stretch>
        </p:blipFill>
        <p:spPr>
          <a:xfrm>
            <a:off x="6930964" y="2175819"/>
            <a:ext cx="1447619" cy="1400000"/>
          </a:xfrm>
          <a:prstGeom prst="rect">
            <a:avLst/>
          </a:prstGeom>
        </p:spPr>
      </p:pic>
      <p:pic>
        <p:nvPicPr>
          <p:cNvPr id="1028" name="Picture 4" descr="C:\Users\ngattt\AppData\Local\Temp\SNAGHTMLedc313a.PNG">
            <a:extLst>
              <a:ext uri="{FF2B5EF4-FFF2-40B4-BE49-F238E27FC236}">
                <a16:creationId xmlns="" xmlns:a16="http://schemas.microsoft.com/office/drawing/2014/main" id="{E6BAB84A-4DA2-477B-B1C3-D9B8E97E722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68143" y="4648200"/>
            <a:ext cx="1524000" cy="13620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ngattt\AppData\Local\Temp\SNAGHTMLedd9d6d.PNG">
            <a:extLst>
              <a:ext uri="{FF2B5EF4-FFF2-40B4-BE49-F238E27FC236}">
                <a16:creationId xmlns="" xmlns:a16="http://schemas.microsoft.com/office/drawing/2014/main" id="{BC0CC5B0-68BA-4202-84B7-88664317040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11858" y="4610100"/>
            <a:ext cx="1485900" cy="14001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 xmlns:a16="http://schemas.microsoft.com/office/drawing/2014/main" id="{77090D3B-2BCF-4D7B-BF25-8C8C9B2CC869}"/>
              </a:ext>
            </a:extLst>
          </p:cNvPr>
          <p:cNvSpPr txBox="1"/>
          <p:nvPr/>
        </p:nvSpPr>
        <p:spPr>
          <a:xfrm>
            <a:off x="3838664" y="2357735"/>
            <a:ext cx="1466667" cy="461665"/>
          </a:xfrm>
          <a:prstGeom prst="rect">
            <a:avLst/>
          </a:prstGeom>
          <a:noFill/>
        </p:spPr>
        <p:txBody>
          <a:bodyPr wrap="square" rtlCol="0">
            <a:spAutoFit/>
          </a:bodyPr>
          <a:lstStyle/>
          <a:p>
            <a:pPr algn="ctr"/>
            <a:r>
              <a:rPr lang="en-US" sz="2400" b="1" dirty="0"/>
              <a:t>Size</a:t>
            </a:r>
          </a:p>
        </p:txBody>
      </p:sp>
      <p:sp>
        <p:nvSpPr>
          <p:cNvPr id="15" name="TextBox 14">
            <a:extLst>
              <a:ext uri="{FF2B5EF4-FFF2-40B4-BE49-F238E27FC236}">
                <a16:creationId xmlns="" xmlns:a16="http://schemas.microsoft.com/office/drawing/2014/main" id="{FD219328-7855-474A-9791-AED4C05BB9D6}"/>
              </a:ext>
            </a:extLst>
          </p:cNvPr>
          <p:cNvSpPr txBox="1"/>
          <p:nvPr/>
        </p:nvSpPr>
        <p:spPr>
          <a:xfrm>
            <a:off x="6839133" y="3575819"/>
            <a:ext cx="1466667" cy="830997"/>
          </a:xfrm>
          <a:prstGeom prst="rect">
            <a:avLst/>
          </a:prstGeom>
          <a:noFill/>
        </p:spPr>
        <p:txBody>
          <a:bodyPr wrap="square" rtlCol="0">
            <a:spAutoFit/>
          </a:bodyPr>
          <a:lstStyle/>
          <a:p>
            <a:pPr algn="ctr"/>
            <a:r>
              <a:rPr lang="en-US" sz="2400" b="1" dirty="0"/>
              <a:t>Expected Quality</a:t>
            </a:r>
          </a:p>
        </p:txBody>
      </p:sp>
      <p:sp>
        <p:nvSpPr>
          <p:cNvPr id="16" name="TextBox 15">
            <a:extLst>
              <a:ext uri="{FF2B5EF4-FFF2-40B4-BE49-F238E27FC236}">
                <a16:creationId xmlns="" xmlns:a16="http://schemas.microsoft.com/office/drawing/2014/main" id="{F263EC52-C97F-4E80-8B66-38CFB3E838DE}"/>
              </a:ext>
            </a:extLst>
          </p:cNvPr>
          <p:cNvSpPr txBox="1"/>
          <p:nvPr/>
        </p:nvSpPr>
        <p:spPr>
          <a:xfrm>
            <a:off x="6172200" y="6027003"/>
            <a:ext cx="1981200" cy="461665"/>
          </a:xfrm>
          <a:prstGeom prst="rect">
            <a:avLst/>
          </a:prstGeom>
          <a:noFill/>
        </p:spPr>
        <p:txBody>
          <a:bodyPr wrap="square" rtlCol="0">
            <a:spAutoFit/>
          </a:bodyPr>
          <a:lstStyle/>
          <a:p>
            <a:pPr algn="ctr"/>
            <a:r>
              <a:rPr lang="en-US" sz="2400" b="1" dirty="0"/>
              <a:t>Productivity</a:t>
            </a:r>
          </a:p>
        </p:txBody>
      </p:sp>
      <p:sp>
        <p:nvSpPr>
          <p:cNvPr id="17" name="TextBox 16">
            <a:extLst>
              <a:ext uri="{FF2B5EF4-FFF2-40B4-BE49-F238E27FC236}">
                <a16:creationId xmlns="" xmlns:a16="http://schemas.microsoft.com/office/drawing/2014/main" id="{DF0113B7-8F4E-4EEA-9799-F92BB7375F26}"/>
              </a:ext>
            </a:extLst>
          </p:cNvPr>
          <p:cNvSpPr txBox="1"/>
          <p:nvPr/>
        </p:nvSpPr>
        <p:spPr>
          <a:xfrm>
            <a:off x="990600" y="6015335"/>
            <a:ext cx="2076267" cy="461665"/>
          </a:xfrm>
          <a:prstGeom prst="rect">
            <a:avLst/>
          </a:prstGeom>
          <a:noFill/>
        </p:spPr>
        <p:txBody>
          <a:bodyPr wrap="square" rtlCol="0">
            <a:spAutoFit/>
          </a:bodyPr>
          <a:lstStyle/>
          <a:p>
            <a:pPr algn="ctr"/>
            <a:r>
              <a:rPr lang="en-US" sz="2400" b="1" dirty="0"/>
              <a:t>Infra &amp; Tools</a:t>
            </a:r>
          </a:p>
        </p:txBody>
      </p:sp>
    </p:spTree>
    <p:extLst>
      <p:ext uri="{BB962C8B-B14F-4D97-AF65-F5344CB8AC3E}">
        <p14:creationId xmlns:p14="http://schemas.microsoft.com/office/powerpoint/2010/main" val="42323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28"/>
                                        </p:tgtEl>
                                        <p:attrNameLst>
                                          <p:attrName>style.visibility</p:attrName>
                                        </p:attrNameLst>
                                      </p:cBhvr>
                                      <p:to>
                                        <p:strVal val="visible"/>
                                      </p:to>
                                    </p:set>
                                    <p:anim calcmode="lin" valueType="num">
                                      <p:cBhvr additive="base">
                                        <p:cTn id="43" dur="500" fill="hold"/>
                                        <p:tgtEl>
                                          <p:spTgt spid="1028"/>
                                        </p:tgtEl>
                                        <p:attrNameLst>
                                          <p:attrName>ppt_x</p:attrName>
                                        </p:attrNameLst>
                                      </p:cBhvr>
                                      <p:tavLst>
                                        <p:tav tm="0">
                                          <p:val>
                                            <p:strVal val="#ppt_x"/>
                                          </p:val>
                                        </p:tav>
                                        <p:tav tm="100000">
                                          <p:val>
                                            <p:strVal val="#ppt_x"/>
                                          </p:val>
                                        </p:tav>
                                      </p:tavLst>
                                    </p:anim>
                                    <p:anim calcmode="lin" valueType="num">
                                      <p:cBhvr additive="base">
                                        <p:cTn id="44" dur="500" fill="hold"/>
                                        <p:tgtEl>
                                          <p:spTgt spid="102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030"/>
                                        </p:tgtEl>
                                        <p:attrNameLst>
                                          <p:attrName>style.visibility</p:attrName>
                                        </p:attrNameLst>
                                      </p:cBhvr>
                                      <p:to>
                                        <p:strVal val="visible"/>
                                      </p:to>
                                    </p:set>
                                    <p:anim calcmode="lin" valueType="num">
                                      <p:cBhvr additive="base">
                                        <p:cTn id="53" dur="500" fill="hold"/>
                                        <p:tgtEl>
                                          <p:spTgt spid="1030"/>
                                        </p:tgtEl>
                                        <p:attrNameLst>
                                          <p:attrName>ppt_x</p:attrName>
                                        </p:attrNameLst>
                                      </p:cBhvr>
                                      <p:tavLst>
                                        <p:tav tm="0">
                                          <p:val>
                                            <p:strVal val="#ppt_x"/>
                                          </p:val>
                                        </p:tav>
                                        <p:tav tm="100000">
                                          <p:val>
                                            <p:strVal val="#ppt_x"/>
                                          </p:val>
                                        </p:tav>
                                      </p:tavLst>
                                    </p:anim>
                                    <p:anim calcmode="lin" valueType="num">
                                      <p:cBhvr additive="base">
                                        <p:cTn id="54" dur="500" fill="hold"/>
                                        <p:tgtEl>
                                          <p:spTgt spid="1030"/>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5" grpId="0"/>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A19FFA-C81C-4FF2-B5D5-9D4BB8AD743A}"/>
              </a:ext>
            </a:extLst>
          </p:cNvPr>
          <p:cNvSpPr>
            <a:spLocks noGrp="1"/>
          </p:cNvSpPr>
          <p:nvPr>
            <p:ph type="title"/>
          </p:nvPr>
        </p:nvSpPr>
        <p:spPr>
          <a:xfrm>
            <a:off x="457200" y="152400"/>
            <a:ext cx="8229600" cy="819912"/>
          </a:xfrm>
        </p:spPr>
        <p:txBody>
          <a:bodyPr/>
          <a:lstStyle/>
          <a:p>
            <a:r>
              <a:rPr lang="en-US" dirty="0"/>
              <a:t>Test Estimation - Introduction</a:t>
            </a:r>
          </a:p>
        </p:txBody>
      </p:sp>
      <p:sp>
        <p:nvSpPr>
          <p:cNvPr id="4" name="Footer Placeholder 3">
            <a:extLst>
              <a:ext uri="{FF2B5EF4-FFF2-40B4-BE49-F238E27FC236}">
                <a16:creationId xmlns="" xmlns:a16="http://schemas.microsoft.com/office/drawing/2014/main" id="{C538A03C-D5D1-475D-9FCE-1066AB763631}"/>
              </a:ext>
            </a:extLst>
          </p:cNvPr>
          <p:cNvSpPr>
            <a:spLocks noGrp="1"/>
          </p:cNvSpPr>
          <p:nvPr>
            <p:ph type="ftr" sz="quarter" idx="11"/>
          </p:nvPr>
        </p:nvSpPr>
        <p:spPr/>
        <p:txBody>
          <a:bodyPr/>
          <a:lstStyle/>
          <a:p>
            <a:r>
              <a:rPr lang="en-GB"/>
              <a:t>20. Test Estimation</a:t>
            </a:r>
            <a:endParaRPr lang="en-US"/>
          </a:p>
        </p:txBody>
      </p:sp>
      <p:sp>
        <p:nvSpPr>
          <p:cNvPr id="5" name="Slide Number Placeholder 4">
            <a:extLst>
              <a:ext uri="{FF2B5EF4-FFF2-40B4-BE49-F238E27FC236}">
                <a16:creationId xmlns="" xmlns:a16="http://schemas.microsoft.com/office/drawing/2014/main" id="{EF8073C0-2F4B-4C17-9893-3024A080D004}"/>
              </a:ext>
            </a:extLst>
          </p:cNvPr>
          <p:cNvSpPr>
            <a:spLocks noGrp="1"/>
          </p:cNvSpPr>
          <p:nvPr>
            <p:ph type="sldNum" sz="quarter" idx="12"/>
          </p:nvPr>
        </p:nvSpPr>
        <p:spPr/>
        <p:txBody>
          <a:bodyPr/>
          <a:lstStyle/>
          <a:p>
            <a:fld id="{B6F15528-21DE-4FAA-801E-634DDDAF4B2B}" type="slidenum">
              <a:rPr lang="en-US" smtClean="0"/>
              <a:pPr/>
              <a:t>6</a:t>
            </a:fld>
            <a:endParaRPr lang="en-US"/>
          </a:p>
        </p:txBody>
      </p:sp>
      <p:pic>
        <p:nvPicPr>
          <p:cNvPr id="7" name="Picture 6">
            <a:extLst>
              <a:ext uri="{FF2B5EF4-FFF2-40B4-BE49-F238E27FC236}">
                <a16:creationId xmlns="" xmlns:a16="http://schemas.microsoft.com/office/drawing/2014/main" id="{B25E9C47-5219-4EE3-ACC7-FF9A346B239D}"/>
              </a:ext>
            </a:extLst>
          </p:cNvPr>
          <p:cNvPicPr>
            <a:picLocks noChangeAspect="1"/>
          </p:cNvPicPr>
          <p:nvPr/>
        </p:nvPicPr>
        <p:blipFill>
          <a:blip r:embed="rId3"/>
          <a:stretch>
            <a:fillRect/>
          </a:stretch>
        </p:blipFill>
        <p:spPr>
          <a:xfrm>
            <a:off x="789992" y="2169031"/>
            <a:ext cx="1419048" cy="1390476"/>
          </a:xfrm>
          <a:prstGeom prst="rect">
            <a:avLst/>
          </a:prstGeom>
        </p:spPr>
      </p:pic>
      <p:sp>
        <p:nvSpPr>
          <p:cNvPr id="8" name="TextBox 7">
            <a:extLst>
              <a:ext uri="{FF2B5EF4-FFF2-40B4-BE49-F238E27FC236}">
                <a16:creationId xmlns="" xmlns:a16="http://schemas.microsoft.com/office/drawing/2014/main" id="{1C943116-A8DE-4F0B-A50A-2DAE33ECBE0F}"/>
              </a:ext>
            </a:extLst>
          </p:cNvPr>
          <p:cNvSpPr txBox="1"/>
          <p:nvPr/>
        </p:nvSpPr>
        <p:spPr>
          <a:xfrm>
            <a:off x="695965" y="3662098"/>
            <a:ext cx="1828800" cy="461665"/>
          </a:xfrm>
          <a:prstGeom prst="rect">
            <a:avLst/>
          </a:prstGeom>
          <a:noFill/>
        </p:spPr>
        <p:txBody>
          <a:bodyPr wrap="square" rtlCol="0">
            <a:spAutoFit/>
          </a:bodyPr>
          <a:lstStyle/>
          <a:p>
            <a:r>
              <a:rPr lang="en-US" sz="2400" b="1" dirty="0"/>
              <a:t>Effort - Cost</a:t>
            </a:r>
          </a:p>
        </p:txBody>
      </p:sp>
      <p:pic>
        <p:nvPicPr>
          <p:cNvPr id="9" name="Picture 8">
            <a:extLst>
              <a:ext uri="{FF2B5EF4-FFF2-40B4-BE49-F238E27FC236}">
                <a16:creationId xmlns="" xmlns:a16="http://schemas.microsoft.com/office/drawing/2014/main" id="{8922D8DA-1399-4B81-A01E-262A48D70A1E}"/>
              </a:ext>
            </a:extLst>
          </p:cNvPr>
          <p:cNvPicPr>
            <a:picLocks noChangeAspect="1"/>
          </p:cNvPicPr>
          <p:nvPr/>
        </p:nvPicPr>
        <p:blipFill>
          <a:blip r:embed="rId4"/>
          <a:stretch>
            <a:fillRect/>
          </a:stretch>
        </p:blipFill>
        <p:spPr>
          <a:xfrm>
            <a:off x="3838665" y="914400"/>
            <a:ext cx="1466667" cy="1466667"/>
          </a:xfrm>
          <a:prstGeom prst="rect">
            <a:avLst/>
          </a:prstGeom>
        </p:spPr>
      </p:pic>
      <p:pic>
        <p:nvPicPr>
          <p:cNvPr id="10" name="Picture 9">
            <a:extLst>
              <a:ext uri="{FF2B5EF4-FFF2-40B4-BE49-F238E27FC236}">
                <a16:creationId xmlns="" xmlns:a16="http://schemas.microsoft.com/office/drawing/2014/main" id="{4B1E7037-8927-4D4F-9857-C4B767298C71}"/>
              </a:ext>
            </a:extLst>
          </p:cNvPr>
          <p:cNvPicPr>
            <a:picLocks noChangeAspect="1"/>
          </p:cNvPicPr>
          <p:nvPr/>
        </p:nvPicPr>
        <p:blipFill>
          <a:blip r:embed="rId5"/>
          <a:stretch>
            <a:fillRect/>
          </a:stretch>
        </p:blipFill>
        <p:spPr>
          <a:xfrm>
            <a:off x="6930964" y="2175819"/>
            <a:ext cx="1447619" cy="1400000"/>
          </a:xfrm>
          <a:prstGeom prst="rect">
            <a:avLst/>
          </a:prstGeom>
        </p:spPr>
      </p:pic>
      <p:pic>
        <p:nvPicPr>
          <p:cNvPr id="1028" name="Picture 4" descr="C:\Users\ngattt\AppData\Local\Temp\SNAGHTMLedc313a.PNG">
            <a:extLst>
              <a:ext uri="{FF2B5EF4-FFF2-40B4-BE49-F238E27FC236}">
                <a16:creationId xmlns="" xmlns:a16="http://schemas.microsoft.com/office/drawing/2014/main" id="{E6BAB84A-4DA2-477B-B1C3-D9B8E97E72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68143" y="4648200"/>
            <a:ext cx="1524000" cy="13620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ngattt\AppData\Local\Temp\SNAGHTMLedd9d6d.PNG">
            <a:extLst>
              <a:ext uri="{FF2B5EF4-FFF2-40B4-BE49-F238E27FC236}">
                <a16:creationId xmlns="" xmlns:a16="http://schemas.microsoft.com/office/drawing/2014/main" id="{BC0CC5B0-68BA-4202-84B7-88664317040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11858" y="4610100"/>
            <a:ext cx="1485900" cy="14001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 xmlns:a16="http://schemas.microsoft.com/office/drawing/2014/main" id="{77090D3B-2BCF-4D7B-BF25-8C8C9B2CC869}"/>
              </a:ext>
            </a:extLst>
          </p:cNvPr>
          <p:cNvSpPr txBox="1"/>
          <p:nvPr/>
        </p:nvSpPr>
        <p:spPr>
          <a:xfrm>
            <a:off x="3838664" y="2357735"/>
            <a:ext cx="1466667" cy="461665"/>
          </a:xfrm>
          <a:prstGeom prst="rect">
            <a:avLst/>
          </a:prstGeom>
          <a:noFill/>
        </p:spPr>
        <p:txBody>
          <a:bodyPr wrap="square" rtlCol="0">
            <a:spAutoFit/>
          </a:bodyPr>
          <a:lstStyle/>
          <a:p>
            <a:pPr algn="ctr"/>
            <a:r>
              <a:rPr lang="en-US" sz="2400" b="1" dirty="0"/>
              <a:t>Size</a:t>
            </a:r>
          </a:p>
        </p:txBody>
      </p:sp>
      <p:sp>
        <p:nvSpPr>
          <p:cNvPr id="15" name="TextBox 14">
            <a:extLst>
              <a:ext uri="{FF2B5EF4-FFF2-40B4-BE49-F238E27FC236}">
                <a16:creationId xmlns="" xmlns:a16="http://schemas.microsoft.com/office/drawing/2014/main" id="{FD219328-7855-474A-9791-AED4C05BB9D6}"/>
              </a:ext>
            </a:extLst>
          </p:cNvPr>
          <p:cNvSpPr txBox="1"/>
          <p:nvPr/>
        </p:nvSpPr>
        <p:spPr>
          <a:xfrm>
            <a:off x="6839133" y="3575819"/>
            <a:ext cx="1466667" cy="830997"/>
          </a:xfrm>
          <a:prstGeom prst="rect">
            <a:avLst/>
          </a:prstGeom>
          <a:noFill/>
        </p:spPr>
        <p:txBody>
          <a:bodyPr wrap="square" rtlCol="0">
            <a:spAutoFit/>
          </a:bodyPr>
          <a:lstStyle/>
          <a:p>
            <a:pPr algn="ctr"/>
            <a:r>
              <a:rPr lang="en-US" sz="2400" b="1" dirty="0"/>
              <a:t>Expected Quality</a:t>
            </a:r>
          </a:p>
        </p:txBody>
      </p:sp>
      <p:sp>
        <p:nvSpPr>
          <p:cNvPr id="16" name="TextBox 15">
            <a:extLst>
              <a:ext uri="{FF2B5EF4-FFF2-40B4-BE49-F238E27FC236}">
                <a16:creationId xmlns="" xmlns:a16="http://schemas.microsoft.com/office/drawing/2014/main" id="{F263EC52-C97F-4E80-8B66-38CFB3E838DE}"/>
              </a:ext>
            </a:extLst>
          </p:cNvPr>
          <p:cNvSpPr txBox="1"/>
          <p:nvPr/>
        </p:nvSpPr>
        <p:spPr>
          <a:xfrm>
            <a:off x="6172200" y="6027003"/>
            <a:ext cx="1981200" cy="461665"/>
          </a:xfrm>
          <a:prstGeom prst="rect">
            <a:avLst/>
          </a:prstGeom>
          <a:noFill/>
        </p:spPr>
        <p:txBody>
          <a:bodyPr wrap="square" rtlCol="0">
            <a:spAutoFit/>
          </a:bodyPr>
          <a:lstStyle/>
          <a:p>
            <a:pPr algn="ctr"/>
            <a:r>
              <a:rPr lang="en-US" sz="2400" b="1" dirty="0"/>
              <a:t>Productivity</a:t>
            </a:r>
          </a:p>
        </p:txBody>
      </p:sp>
      <p:sp>
        <p:nvSpPr>
          <p:cNvPr id="17" name="TextBox 16">
            <a:extLst>
              <a:ext uri="{FF2B5EF4-FFF2-40B4-BE49-F238E27FC236}">
                <a16:creationId xmlns="" xmlns:a16="http://schemas.microsoft.com/office/drawing/2014/main" id="{DF0113B7-8F4E-4EEA-9799-F92BB7375F26}"/>
              </a:ext>
            </a:extLst>
          </p:cNvPr>
          <p:cNvSpPr txBox="1"/>
          <p:nvPr/>
        </p:nvSpPr>
        <p:spPr>
          <a:xfrm>
            <a:off x="990600" y="6015335"/>
            <a:ext cx="2076267" cy="461665"/>
          </a:xfrm>
          <a:prstGeom prst="rect">
            <a:avLst/>
          </a:prstGeom>
          <a:noFill/>
        </p:spPr>
        <p:txBody>
          <a:bodyPr wrap="square" rtlCol="0">
            <a:spAutoFit/>
          </a:bodyPr>
          <a:lstStyle/>
          <a:p>
            <a:pPr algn="ctr"/>
            <a:r>
              <a:rPr lang="en-US" sz="2400" b="1" dirty="0"/>
              <a:t>Infra &amp; Tools</a:t>
            </a:r>
          </a:p>
        </p:txBody>
      </p:sp>
      <p:pic>
        <p:nvPicPr>
          <p:cNvPr id="2050" name="Picture 2" descr="C:\Users\ngattt\AppData\Local\Temp\SNAGHTMLee396b9.PNG">
            <a:extLst>
              <a:ext uri="{FF2B5EF4-FFF2-40B4-BE49-F238E27FC236}">
                <a16:creationId xmlns="" xmlns:a16="http://schemas.microsoft.com/office/drawing/2014/main" id="{7AC98713-2BEC-43DA-B70B-C3AC457C20F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82774" y="2870476"/>
            <a:ext cx="2190794" cy="2017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125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699AF8-1CF6-427D-BA80-3BB65C595FE7}"/>
              </a:ext>
            </a:extLst>
          </p:cNvPr>
          <p:cNvSpPr>
            <a:spLocks noGrp="1"/>
          </p:cNvSpPr>
          <p:nvPr>
            <p:ph type="title"/>
          </p:nvPr>
        </p:nvSpPr>
        <p:spPr/>
        <p:txBody>
          <a:bodyPr/>
          <a:lstStyle/>
          <a:p>
            <a:r>
              <a:rPr lang="en-US" dirty="0"/>
              <a:t>Test Estimation - Introduction</a:t>
            </a:r>
          </a:p>
        </p:txBody>
      </p:sp>
      <p:sp>
        <p:nvSpPr>
          <p:cNvPr id="3" name="Content Placeholder 2">
            <a:extLst>
              <a:ext uri="{FF2B5EF4-FFF2-40B4-BE49-F238E27FC236}">
                <a16:creationId xmlns="" xmlns:a16="http://schemas.microsoft.com/office/drawing/2014/main" id="{470823F1-9894-408F-87C9-58F5E0A147C1}"/>
              </a:ext>
            </a:extLst>
          </p:cNvPr>
          <p:cNvSpPr>
            <a:spLocks noGrp="1"/>
          </p:cNvSpPr>
          <p:nvPr>
            <p:ph idx="1"/>
          </p:nvPr>
        </p:nvSpPr>
        <p:spPr>
          <a:xfrm>
            <a:off x="228600" y="1447800"/>
            <a:ext cx="8763000" cy="4876800"/>
          </a:xfrm>
          <a:solidFill>
            <a:schemeClr val="bg1">
              <a:lumMod val="95000"/>
            </a:schemeClr>
          </a:solidFill>
        </p:spPr>
        <p:txBody>
          <a:bodyPr/>
          <a:lstStyle/>
          <a:p>
            <a:endParaRPr lang="en-US" dirty="0"/>
          </a:p>
        </p:txBody>
      </p:sp>
      <p:sp>
        <p:nvSpPr>
          <p:cNvPr id="4" name="Footer Placeholder 3">
            <a:extLst>
              <a:ext uri="{FF2B5EF4-FFF2-40B4-BE49-F238E27FC236}">
                <a16:creationId xmlns="" xmlns:a16="http://schemas.microsoft.com/office/drawing/2014/main" id="{FF0373B1-4CF2-4684-A662-6AD66C75BB7A}"/>
              </a:ext>
            </a:extLst>
          </p:cNvPr>
          <p:cNvSpPr>
            <a:spLocks noGrp="1"/>
          </p:cNvSpPr>
          <p:nvPr>
            <p:ph type="ftr" sz="quarter" idx="11"/>
          </p:nvPr>
        </p:nvSpPr>
        <p:spPr/>
        <p:txBody>
          <a:bodyPr/>
          <a:lstStyle/>
          <a:p>
            <a:r>
              <a:rPr lang="en-GB"/>
              <a:t>20. Test Estimation</a:t>
            </a:r>
            <a:endParaRPr lang="en-US"/>
          </a:p>
        </p:txBody>
      </p:sp>
      <p:sp>
        <p:nvSpPr>
          <p:cNvPr id="5" name="Slide Number Placeholder 4">
            <a:extLst>
              <a:ext uri="{FF2B5EF4-FFF2-40B4-BE49-F238E27FC236}">
                <a16:creationId xmlns="" xmlns:a16="http://schemas.microsoft.com/office/drawing/2014/main" id="{0E33B922-F92D-4001-8B72-9C3C588DBF5E}"/>
              </a:ext>
            </a:extLst>
          </p:cNvPr>
          <p:cNvSpPr>
            <a:spLocks noGrp="1"/>
          </p:cNvSpPr>
          <p:nvPr>
            <p:ph type="sldNum" sz="quarter" idx="12"/>
          </p:nvPr>
        </p:nvSpPr>
        <p:spPr/>
        <p:txBody>
          <a:bodyPr/>
          <a:lstStyle/>
          <a:p>
            <a:fld id="{B6F15528-21DE-4FAA-801E-634DDDAF4B2B}" type="slidenum">
              <a:rPr lang="en-US" smtClean="0"/>
              <a:pPr/>
              <a:t>7</a:t>
            </a:fld>
            <a:endParaRPr lang="en-US"/>
          </a:p>
        </p:txBody>
      </p:sp>
      <p:sp>
        <p:nvSpPr>
          <p:cNvPr id="6" name="Rectangle: Rounded Corners 5">
            <a:extLst>
              <a:ext uri="{FF2B5EF4-FFF2-40B4-BE49-F238E27FC236}">
                <a16:creationId xmlns="" xmlns:a16="http://schemas.microsoft.com/office/drawing/2014/main" id="{5F54A57F-1C61-44A5-B265-E118A7881562}"/>
              </a:ext>
            </a:extLst>
          </p:cNvPr>
          <p:cNvSpPr/>
          <p:nvPr/>
        </p:nvSpPr>
        <p:spPr>
          <a:xfrm>
            <a:off x="457200" y="2057400"/>
            <a:ext cx="3352800" cy="3810000"/>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Estimation Skill</a:t>
            </a:r>
          </a:p>
          <a:p>
            <a:pPr marL="342900" indent="-342900">
              <a:buFont typeface="Arial" panose="020B0604020202020204" pitchFamily="34" charset="0"/>
              <a:buChar char="•"/>
            </a:pPr>
            <a:r>
              <a:rPr lang="en-US" sz="2400" dirty="0">
                <a:solidFill>
                  <a:schemeClr val="tx1"/>
                </a:solidFill>
              </a:rPr>
              <a:t>One of the </a:t>
            </a:r>
            <a:r>
              <a:rPr lang="en-US" sz="2400" b="1" dirty="0">
                <a:solidFill>
                  <a:schemeClr val="tx1"/>
                </a:solidFill>
              </a:rPr>
              <a:t>major</a:t>
            </a:r>
            <a:r>
              <a:rPr lang="en-US" sz="2400" dirty="0">
                <a:solidFill>
                  <a:schemeClr val="tx1"/>
                </a:solidFill>
              </a:rPr>
              <a:t> and </a:t>
            </a:r>
            <a:r>
              <a:rPr lang="en-US" sz="2400" b="1" dirty="0">
                <a:solidFill>
                  <a:schemeClr val="tx1"/>
                </a:solidFill>
              </a:rPr>
              <a:t>important</a:t>
            </a:r>
            <a:r>
              <a:rPr lang="en-US" sz="2400" dirty="0">
                <a:solidFill>
                  <a:schemeClr val="tx1"/>
                </a:solidFill>
              </a:rPr>
              <a:t> </a:t>
            </a:r>
            <a:r>
              <a:rPr lang="en-US" sz="2400" b="1" dirty="0">
                <a:solidFill>
                  <a:schemeClr val="tx1"/>
                </a:solidFill>
              </a:rPr>
              <a:t>task</a:t>
            </a:r>
          </a:p>
          <a:p>
            <a:pPr marL="342900" indent="-342900">
              <a:buFont typeface="Arial" panose="020B0604020202020204" pitchFamily="34" charset="0"/>
              <a:buChar char="•"/>
            </a:pPr>
            <a:r>
              <a:rPr lang="en-US" sz="2400" dirty="0">
                <a:solidFill>
                  <a:schemeClr val="tx1"/>
                </a:solidFill>
              </a:rPr>
              <a:t>Able to </a:t>
            </a:r>
            <a:r>
              <a:rPr lang="en-US" sz="2400" b="1" dirty="0">
                <a:solidFill>
                  <a:schemeClr val="tx1"/>
                </a:solidFill>
              </a:rPr>
              <a:t>estimate</a:t>
            </a:r>
            <a:r>
              <a:rPr lang="en-US" sz="2400" dirty="0">
                <a:solidFill>
                  <a:schemeClr val="tx1"/>
                </a:solidFill>
              </a:rPr>
              <a:t> </a:t>
            </a:r>
            <a:r>
              <a:rPr lang="en-US" sz="2400" b="1" dirty="0">
                <a:solidFill>
                  <a:schemeClr val="tx1"/>
                </a:solidFill>
              </a:rPr>
              <a:t>effort</a:t>
            </a:r>
            <a:r>
              <a:rPr lang="en-US" sz="2400" dirty="0">
                <a:solidFill>
                  <a:schemeClr val="tx1"/>
                </a:solidFill>
              </a:rPr>
              <a:t> </a:t>
            </a:r>
            <a:r>
              <a:rPr lang="en-US" sz="2400" b="1" dirty="0">
                <a:solidFill>
                  <a:schemeClr val="tx1"/>
                </a:solidFill>
              </a:rPr>
              <a:t>required</a:t>
            </a:r>
            <a:r>
              <a:rPr lang="en-US" sz="2400" dirty="0">
                <a:solidFill>
                  <a:schemeClr val="tx1"/>
                </a:solidFill>
              </a:rPr>
              <a:t> for testing tasks in a project</a:t>
            </a:r>
          </a:p>
        </p:txBody>
      </p:sp>
      <p:pic>
        <p:nvPicPr>
          <p:cNvPr id="7" name="Picture 6">
            <a:extLst>
              <a:ext uri="{FF2B5EF4-FFF2-40B4-BE49-F238E27FC236}">
                <a16:creationId xmlns="" xmlns:a16="http://schemas.microsoft.com/office/drawing/2014/main" id="{82DFA0F1-8371-4E6D-98F3-2760A771C6A0}"/>
              </a:ext>
            </a:extLst>
          </p:cNvPr>
          <p:cNvPicPr>
            <a:picLocks noChangeAspect="1"/>
          </p:cNvPicPr>
          <p:nvPr/>
        </p:nvPicPr>
        <p:blipFill>
          <a:blip r:embed="rId3"/>
          <a:stretch>
            <a:fillRect/>
          </a:stretch>
        </p:blipFill>
        <p:spPr>
          <a:xfrm>
            <a:off x="3972095" y="1752600"/>
            <a:ext cx="1361905" cy="4238095"/>
          </a:xfrm>
          <a:prstGeom prst="rect">
            <a:avLst/>
          </a:prstGeom>
        </p:spPr>
      </p:pic>
      <p:sp>
        <p:nvSpPr>
          <p:cNvPr id="8" name="Rectangle: Rounded Corners 7">
            <a:extLst>
              <a:ext uri="{FF2B5EF4-FFF2-40B4-BE49-F238E27FC236}">
                <a16:creationId xmlns="" xmlns:a16="http://schemas.microsoft.com/office/drawing/2014/main" id="{25449779-6576-4DC1-BB9C-4B723A42DA6F}"/>
              </a:ext>
            </a:extLst>
          </p:cNvPr>
          <p:cNvSpPr/>
          <p:nvPr/>
        </p:nvSpPr>
        <p:spPr>
          <a:xfrm>
            <a:off x="5334000" y="2057400"/>
            <a:ext cx="3498980" cy="3810000"/>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Question to ask yourself</a:t>
            </a:r>
          </a:p>
          <a:p>
            <a:pPr marL="342900" indent="-342900">
              <a:buFont typeface="Arial" panose="020B0604020202020204" pitchFamily="34" charset="0"/>
              <a:buChar char="•"/>
            </a:pPr>
            <a:r>
              <a:rPr lang="en-US" sz="2400" b="1" dirty="0">
                <a:solidFill>
                  <a:schemeClr val="tx1"/>
                </a:solidFill>
              </a:rPr>
              <a:t>What tasks</a:t>
            </a:r>
            <a:r>
              <a:rPr lang="en-US" sz="2400" dirty="0">
                <a:solidFill>
                  <a:schemeClr val="tx1"/>
                </a:solidFill>
              </a:rPr>
              <a:t> will be done?</a:t>
            </a:r>
          </a:p>
          <a:p>
            <a:pPr marL="342900" indent="-342900">
              <a:buFont typeface="Arial" panose="020B0604020202020204" pitchFamily="34" charset="0"/>
              <a:buChar char="•"/>
            </a:pPr>
            <a:r>
              <a:rPr lang="en-US" sz="2400" b="1" dirty="0">
                <a:solidFill>
                  <a:schemeClr val="tx1"/>
                </a:solidFill>
              </a:rPr>
              <a:t>How much effort </a:t>
            </a:r>
            <a:r>
              <a:rPr lang="en-US" sz="2400" dirty="0">
                <a:solidFill>
                  <a:schemeClr val="tx1"/>
                </a:solidFill>
              </a:rPr>
              <a:t>would task take?</a:t>
            </a:r>
          </a:p>
          <a:p>
            <a:endParaRPr lang="en-US" sz="2400" dirty="0">
              <a:solidFill>
                <a:schemeClr val="tx1"/>
              </a:solidFill>
            </a:endParaRPr>
          </a:p>
        </p:txBody>
      </p:sp>
    </p:spTree>
    <p:extLst>
      <p:ext uri="{BB962C8B-B14F-4D97-AF65-F5344CB8AC3E}">
        <p14:creationId xmlns:p14="http://schemas.microsoft.com/office/powerpoint/2010/main" val="113122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anim calcmode="lin" valueType="num">
                                      <p:cBhvr additive="base">
                                        <p:cTn id="31"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anim calcmode="lin" valueType="num">
                                      <p:cBhvr additive="base">
                                        <p:cTn id="37"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699AF8-1CF6-427D-BA80-3BB65C595FE7}"/>
              </a:ext>
            </a:extLst>
          </p:cNvPr>
          <p:cNvSpPr>
            <a:spLocks noGrp="1"/>
          </p:cNvSpPr>
          <p:nvPr>
            <p:ph type="title"/>
          </p:nvPr>
        </p:nvSpPr>
        <p:spPr/>
        <p:txBody>
          <a:bodyPr/>
          <a:lstStyle/>
          <a:p>
            <a:r>
              <a:rPr lang="en-US" dirty="0"/>
              <a:t>Test Estimation - Introduction</a:t>
            </a:r>
          </a:p>
        </p:txBody>
      </p:sp>
      <p:sp>
        <p:nvSpPr>
          <p:cNvPr id="3" name="Content Placeholder 2">
            <a:extLst>
              <a:ext uri="{FF2B5EF4-FFF2-40B4-BE49-F238E27FC236}">
                <a16:creationId xmlns="" xmlns:a16="http://schemas.microsoft.com/office/drawing/2014/main" id="{470823F1-9894-408F-87C9-58F5E0A147C1}"/>
              </a:ext>
            </a:extLst>
          </p:cNvPr>
          <p:cNvSpPr>
            <a:spLocks noGrp="1"/>
          </p:cNvSpPr>
          <p:nvPr>
            <p:ph idx="1"/>
          </p:nvPr>
        </p:nvSpPr>
        <p:spPr>
          <a:xfrm>
            <a:off x="228600" y="1447800"/>
            <a:ext cx="8763000" cy="4876800"/>
          </a:xfrm>
          <a:solidFill>
            <a:schemeClr val="bg1">
              <a:lumMod val="95000"/>
            </a:schemeClr>
          </a:solidFill>
        </p:spPr>
        <p:txBody>
          <a:bodyPr/>
          <a:lstStyle/>
          <a:p>
            <a:endParaRPr lang="en-US" dirty="0"/>
          </a:p>
        </p:txBody>
      </p:sp>
      <p:sp>
        <p:nvSpPr>
          <p:cNvPr id="4" name="Footer Placeholder 3">
            <a:extLst>
              <a:ext uri="{FF2B5EF4-FFF2-40B4-BE49-F238E27FC236}">
                <a16:creationId xmlns="" xmlns:a16="http://schemas.microsoft.com/office/drawing/2014/main" id="{FF0373B1-4CF2-4684-A662-6AD66C75BB7A}"/>
              </a:ext>
            </a:extLst>
          </p:cNvPr>
          <p:cNvSpPr>
            <a:spLocks noGrp="1"/>
          </p:cNvSpPr>
          <p:nvPr>
            <p:ph type="ftr" sz="quarter" idx="11"/>
          </p:nvPr>
        </p:nvSpPr>
        <p:spPr/>
        <p:txBody>
          <a:bodyPr/>
          <a:lstStyle/>
          <a:p>
            <a:r>
              <a:rPr lang="en-GB"/>
              <a:t>20. Test Estimation</a:t>
            </a:r>
            <a:endParaRPr lang="en-US"/>
          </a:p>
        </p:txBody>
      </p:sp>
      <p:sp>
        <p:nvSpPr>
          <p:cNvPr id="5" name="Slide Number Placeholder 4">
            <a:extLst>
              <a:ext uri="{FF2B5EF4-FFF2-40B4-BE49-F238E27FC236}">
                <a16:creationId xmlns="" xmlns:a16="http://schemas.microsoft.com/office/drawing/2014/main" id="{0E33B922-F92D-4001-8B72-9C3C588DBF5E}"/>
              </a:ext>
            </a:extLst>
          </p:cNvPr>
          <p:cNvSpPr>
            <a:spLocks noGrp="1"/>
          </p:cNvSpPr>
          <p:nvPr>
            <p:ph type="sldNum" sz="quarter" idx="12"/>
          </p:nvPr>
        </p:nvSpPr>
        <p:spPr/>
        <p:txBody>
          <a:bodyPr/>
          <a:lstStyle/>
          <a:p>
            <a:fld id="{B6F15528-21DE-4FAA-801E-634DDDAF4B2B}" type="slidenum">
              <a:rPr lang="en-US" smtClean="0"/>
              <a:pPr/>
              <a:t>8</a:t>
            </a:fld>
            <a:endParaRPr lang="en-US"/>
          </a:p>
        </p:txBody>
      </p:sp>
      <p:pic>
        <p:nvPicPr>
          <p:cNvPr id="7" name="Picture 6">
            <a:extLst>
              <a:ext uri="{FF2B5EF4-FFF2-40B4-BE49-F238E27FC236}">
                <a16:creationId xmlns="" xmlns:a16="http://schemas.microsoft.com/office/drawing/2014/main" id="{82DFA0F1-8371-4E6D-98F3-2760A771C6A0}"/>
              </a:ext>
            </a:extLst>
          </p:cNvPr>
          <p:cNvPicPr>
            <a:picLocks noChangeAspect="1"/>
          </p:cNvPicPr>
          <p:nvPr/>
        </p:nvPicPr>
        <p:blipFill>
          <a:blip r:embed="rId3"/>
          <a:stretch>
            <a:fillRect/>
          </a:stretch>
        </p:blipFill>
        <p:spPr>
          <a:xfrm>
            <a:off x="231710" y="1781705"/>
            <a:ext cx="1361905" cy="4238095"/>
          </a:xfrm>
          <a:prstGeom prst="rect">
            <a:avLst/>
          </a:prstGeom>
        </p:spPr>
      </p:pic>
      <p:sp>
        <p:nvSpPr>
          <p:cNvPr id="9" name="TextBox 8">
            <a:extLst>
              <a:ext uri="{FF2B5EF4-FFF2-40B4-BE49-F238E27FC236}">
                <a16:creationId xmlns="" xmlns:a16="http://schemas.microsoft.com/office/drawing/2014/main" id="{0213A58A-057F-4E38-8723-06A2C2AD0AA1}"/>
              </a:ext>
            </a:extLst>
          </p:cNvPr>
          <p:cNvSpPr txBox="1"/>
          <p:nvPr/>
        </p:nvSpPr>
        <p:spPr>
          <a:xfrm>
            <a:off x="2362200" y="2885182"/>
            <a:ext cx="6019800" cy="1446550"/>
          </a:xfrm>
          <a:prstGeom prst="rect">
            <a:avLst/>
          </a:prstGeom>
          <a:noFill/>
        </p:spPr>
        <p:txBody>
          <a:bodyPr wrap="square" rtlCol="0">
            <a:spAutoFit/>
          </a:bodyPr>
          <a:lstStyle/>
          <a:p>
            <a:pPr algn="ctr"/>
            <a:r>
              <a:rPr lang="en-US" sz="4400" dirty="0"/>
              <a:t>Which </a:t>
            </a:r>
            <a:r>
              <a:rPr lang="en-US" sz="4400" b="1" dirty="0">
                <a:solidFill>
                  <a:srgbClr val="FF0000"/>
                </a:solidFill>
              </a:rPr>
              <a:t>FACTORS</a:t>
            </a:r>
            <a:r>
              <a:rPr lang="en-US" sz="4400" dirty="0"/>
              <a:t> affect to Test Estimation?</a:t>
            </a:r>
          </a:p>
        </p:txBody>
      </p:sp>
    </p:spTree>
    <p:extLst>
      <p:ext uri="{BB962C8B-B14F-4D97-AF65-F5344CB8AC3E}">
        <p14:creationId xmlns:p14="http://schemas.microsoft.com/office/powerpoint/2010/main" val="3750952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66F26A-96E3-43D7-9B10-4EA73196E3EA}"/>
              </a:ext>
            </a:extLst>
          </p:cNvPr>
          <p:cNvSpPr>
            <a:spLocks noGrp="1"/>
          </p:cNvSpPr>
          <p:nvPr>
            <p:ph type="title"/>
          </p:nvPr>
        </p:nvSpPr>
        <p:spPr/>
        <p:txBody>
          <a:bodyPr/>
          <a:lstStyle/>
          <a:p>
            <a:r>
              <a:rPr lang="en-US" dirty="0"/>
              <a:t>Test Estimation - Factors</a:t>
            </a:r>
          </a:p>
        </p:txBody>
      </p:sp>
      <p:sp>
        <p:nvSpPr>
          <p:cNvPr id="3" name="Content Placeholder 2">
            <a:extLst>
              <a:ext uri="{FF2B5EF4-FFF2-40B4-BE49-F238E27FC236}">
                <a16:creationId xmlns="" xmlns:a16="http://schemas.microsoft.com/office/drawing/2014/main" id="{266AA31B-74FF-4CBC-9439-D7CEF8BFF1F1}"/>
              </a:ext>
            </a:extLst>
          </p:cNvPr>
          <p:cNvSpPr>
            <a:spLocks noGrp="1"/>
          </p:cNvSpPr>
          <p:nvPr>
            <p:ph idx="1"/>
          </p:nvPr>
        </p:nvSpPr>
        <p:spPr/>
        <p:txBody>
          <a:bodyPr/>
          <a:lstStyle/>
          <a:p>
            <a:endParaRPr lang="en-US"/>
          </a:p>
        </p:txBody>
      </p:sp>
      <p:sp>
        <p:nvSpPr>
          <p:cNvPr id="4" name="Footer Placeholder 3">
            <a:extLst>
              <a:ext uri="{FF2B5EF4-FFF2-40B4-BE49-F238E27FC236}">
                <a16:creationId xmlns="" xmlns:a16="http://schemas.microsoft.com/office/drawing/2014/main" id="{7BFF948E-9CBB-4696-8D50-B862C60CFBD5}"/>
              </a:ext>
            </a:extLst>
          </p:cNvPr>
          <p:cNvSpPr>
            <a:spLocks noGrp="1"/>
          </p:cNvSpPr>
          <p:nvPr>
            <p:ph type="ftr" sz="quarter" idx="11"/>
          </p:nvPr>
        </p:nvSpPr>
        <p:spPr/>
        <p:txBody>
          <a:bodyPr/>
          <a:lstStyle/>
          <a:p>
            <a:r>
              <a:rPr lang="en-GB"/>
              <a:t>20. Test Estimation</a:t>
            </a:r>
            <a:endParaRPr lang="en-US"/>
          </a:p>
        </p:txBody>
      </p:sp>
      <p:sp>
        <p:nvSpPr>
          <p:cNvPr id="5" name="Slide Number Placeholder 4">
            <a:extLst>
              <a:ext uri="{FF2B5EF4-FFF2-40B4-BE49-F238E27FC236}">
                <a16:creationId xmlns="" xmlns:a16="http://schemas.microsoft.com/office/drawing/2014/main" id="{E84B85DC-DA8F-44E8-8872-BF9E7284431C}"/>
              </a:ext>
            </a:extLst>
          </p:cNvPr>
          <p:cNvSpPr>
            <a:spLocks noGrp="1"/>
          </p:cNvSpPr>
          <p:nvPr>
            <p:ph type="sldNum" sz="quarter" idx="12"/>
          </p:nvPr>
        </p:nvSpPr>
        <p:spPr/>
        <p:txBody>
          <a:bodyPr/>
          <a:lstStyle/>
          <a:p>
            <a:fld id="{B6F15528-21DE-4FAA-801E-634DDDAF4B2B}" type="slidenum">
              <a:rPr lang="en-US" smtClean="0"/>
              <a:pPr/>
              <a:t>9</a:t>
            </a:fld>
            <a:endParaRPr lang="en-US"/>
          </a:p>
        </p:txBody>
      </p:sp>
      <p:pic>
        <p:nvPicPr>
          <p:cNvPr id="6" name="Picture 5">
            <a:extLst>
              <a:ext uri="{FF2B5EF4-FFF2-40B4-BE49-F238E27FC236}">
                <a16:creationId xmlns="" xmlns:a16="http://schemas.microsoft.com/office/drawing/2014/main" id="{41DD9256-E771-4B84-B5BA-4F8A4760952C}"/>
              </a:ext>
            </a:extLst>
          </p:cNvPr>
          <p:cNvPicPr>
            <a:picLocks noChangeAspect="1"/>
          </p:cNvPicPr>
          <p:nvPr/>
        </p:nvPicPr>
        <p:blipFill>
          <a:blip r:embed="rId3"/>
          <a:stretch>
            <a:fillRect/>
          </a:stretch>
        </p:blipFill>
        <p:spPr>
          <a:xfrm>
            <a:off x="620133" y="1400810"/>
            <a:ext cx="8066667" cy="5076190"/>
          </a:xfrm>
          <a:prstGeom prst="rect">
            <a:avLst/>
          </a:prstGeom>
        </p:spPr>
      </p:pic>
      <p:sp>
        <p:nvSpPr>
          <p:cNvPr id="7" name="TextBox 6">
            <a:extLst>
              <a:ext uri="{FF2B5EF4-FFF2-40B4-BE49-F238E27FC236}">
                <a16:creationId xmlns="" xmlns:a16="http://schemas.microsoft.com/office/drawing/2014/main" id="{B2199A24-E6F5-4953-AC08-70C37FB92CF9}"/>
              </a:ext>
            </a:extLst>
          </p:cNvPr>
          <p:cNvSpPr txBox="1"/>
          <p:nvPr/>
        </p:nvSpPr>
        <p:spPr>
          <a:xfrm>
            <a:off x="1122783" y="3313922"/>
            <a:ext cx="7010400" cy="2934458"/>
          </a:xfrm>
          <a:prstGeom prst="rect">
            <a:avLst/>
          </a:prstGeom>
          <a:solidFill>
            <a:schemeClr val="bg1">
              <a:lumMod val="85000"/>
            </a:schemeClr>
          </a:solidFill>
        </p:spPr>
        <p:txBody>
          <a:bodyPr wrap="square" rtlCol="0">
            <a:spAutoFit/>
          </a:bodyPr>
          <a:lstStyle/>
          <a:p>
            <a:pPr algn="ctr">
              <a:lnSpc>
                <a:spcPct val="150000"/>
              </a:lnSpc>
            </a:pPr>
            <a:r>
              <a:rPr lang="en-US" sz="2400" b="1" dirty="0"/>
              <a:t>PRODUCT FACTORS</a:t>
            </a:r>
          </a:p>
          <a:p>
            <a:pPr marL="285750" indent="-285750">
              <a:lnSpc>
                <a:spcPct val="150000"/>
              </a:lnSpc>
              <a:buFont typeface="Wingdings" panose="05000000000000000000" pitchFamily="2" charset="2"/>
              <a:buChar char="ü"/>
            </a:pPr>
            <a:r>
              <a:rPr lang="en-US" sz="2600" b="1" dirty="0"/>
              <a:t>Presence</a:t>
            </a:r>
            <a:r>
              <a:rPr lang="en-US" sz="2600" dirty="0"/>
              <a:t> of sufficient </a:t>
            </a:r>
            <a:r>
              <a:rPr lang="en-US" sz="2600" b="1" dirty="0"/>
              <a:t>project documentation</a:t>
            </a:r>
          </a:p>
          <a:p>
            <a:pPr marL="285750" indent="-285750">
              <a:lnSpc>
                <a:spcPct val="150000"/>
              </a:lnSpc>
              <a:buFont typeface="Wingdings" panose="05000000000000000000" pitchFamily="2" charset="2"/>
              <a:buChar char="ü"/>
            </a:pPr>
            <a:r>
              <a:rPr lang="en-US" sz="2600" b="1" dirty="0"/>
              <a:t>Size</a:t>
            </a:r>
            <a:r>
              <a:rPr lang="en-US" sz="2600" dirty="0"/>
              <a:t> of the </a:t>
            </a:r>
            <a:r>
              <a:rPr lang="en-US" sz="2600" b="1" dirty="0"/>
              <a:t>testing system</a:t>
            </a:r>
          </a:p>
          <a:p>
            <a:pPr marL="285750" indent="-285750">
              <a:lnSpc>
                <a:spcPct val="150000"/>
              </a:lnSpc>
              <a:buFont typeface="Wingdings" panose="05000000000000000000" pitchFamily="2" charset="2"/>
              <a:buChar char="ü"/>
            </a:pPr>
            <a:r>
              <a:rPr lang="en-US" sz="2600" dirty="0"/>
              <a:t>Complexity of the </a:t>
            </a:r>
            <a:r>
              <a:rPr lang="en-US" sz="2600" b="1" dirty="0"/>
              <a:t>testing system</a:t>
            </a:r>
          </a:p>
          <a:p>
            <a:pPr>
              <a:lnSpc>
                <a:spcPct val="150000"/>
              </a:lnSpc>
            </a:pPr>
            <a:endParaRPr lang="en-US" sz="2400" b="1" dirty="0"/>
          </a:p>
        </p:txBody>
      </p:sp>
    </p:spTree>
    <p:extLst>
      <p:ext uri="{BB962C8B-B14F-4D97-AF65-F5344CB8AC3E}">
        <p14:creationId xmlns:p14="http://schemas.microsoft.com/office/powerpoint/2010/main" val="25623477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11977</TotalTime>
  <Words>2669</Words>
  <Application>Microsoft Macintosh PowerPoint</Application>
  <PresentationFormat>On-screen Show (4:3)</PresentationFormat>
  <Paragraphs>339</Paragraphs>
  <Slides>34</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Calibri</vt:lpstr>
      <vt:lpstr>Mangal</vt:lpstr>
      <vt:lpstr>Times New Roman</vt:lpstr>
      <vt:lpstr>Wingdings</vt:lpstr>
      <vt:lpstr>Wingdings 2</vt:lpstr>
      <vt:lpstr>Arial</vt:lpstr>
      <vt:lpstr>Flow</vt:lpstr>
      <vt:lpstr>PowerPoint Presentation</vt:lpstr>
      <vt:lpstr>Test Estimation</vt:lpstr>
      <vt:lpstr>Learning goals</vt:lpstr>
      <vt:lpstr>Content</vt:lpstr>
      <vt:lpstr>Test Estimation - Introduction</vt:lpstr>
      <vt:lpstr>Test Estimation - Introduction</vt:lpstr>
      <vt:lpstr>Test Estimation - Introduction</vt:lpstr>
      <vt:lpstr>Test Estimation - Introduction</vt:lpstr>
      <vt:lpstr>Test Estimation - Factors</vt:lpstr>
      <vt:lpstr>Test Estimation - Factors</vt:lpstr>
      <vt:lpstr>Test Estimation - Factors</vt:lpstr>
      <vt:lpstr>Test Estimation - Factors</vt:lpstr>
      <vt:lpstr>Test Estimation - Factors</vt:lpstr>
      <vt:lpstr>Test Estimation - Factors</vt:lpstr>
      <vt:lpstr>Test Estimation - Techniques</vt:lpstr>
      <vt:lpstr>Test Estimation - Techniques</vt:lpstr>
      <vt:lpstr>Metric-based Estimation</vt:lpstr>
      <vt:lpstr>Metric-based Estimation</vt:lpstr>
      <vt:lpstr>Metric-based Estimation</vt:lpstr>
      <vt:lpstr>Metric-based Estimation</vt:lpstr>
      <vt:lpstr>Metric-based Estimation</vt:lpstr>
      <vt:lpstr>Metric-based Estimation</vt:lpstr>
      <vt:lpstr>Metric-based Estimation</vt:lpstr>
      <vt:lpstr>Metric-based Estimation</vt:lpstr>
      <vt:lpstr>Test Estimation - Techniques</vt:lpstr>
      <vt:lpstr>Expert-based Estimation</vt:lpstr>
      <vt:lpstr>Expert-based Estimation</vt:lpstr>
      <vt:lpstr>Expert-based Estimation</vt:lpstr>
      <vt:lpstr>Expert-based Estimation</vt:lpstr>
      <vt:lpstr>Estimate by Work Break Down - Example</vt:lpstr>
      <vt:lpstr>Estimate by Work Break Down - Example</vt:lpstr>
      <vt:lpstr>Estimate by Work Break Down - Example</vt:lpstr>
      <vt:lpstr>Summary</vt:lpstr>
      <vt:lpstr>Tài liệu tham khảo</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Programming</dc:title>
  <dc:creator>admin</dc:creator>
  <cp:lastModifiedBy>Microsoft Office User</cp:lastModifiedBy>
  <cp:revision>1130</cp:revision>
  <dcterms:created xsi:type="dcterms:W3CDTF">2006-08-16T00:00:00Z</dcterms:created>
  <dcterms:modified xsi:type="dcterms:W3CDTF">2019-12-03T02:28:27Z</dcterms:modified>
</cp:coreProperties>
</file>