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9" r:id="rId3"/>
    <p:sldId id="345" r:id="rId4"/>
    <p:sldId id="346" r:id="rId5"/>
    <p:sldId id="349" r:id="rId6"/>
    <p:sldId id="350" r:id="rId7"/>
    <p:sldId id="348" r:id="rId8"/>
    <p:sldId id="351" r:id="rId9"/>
    <p:sldId id="352" r:id="rId10"/>
    <p:sldId id="353" r:id="rId11"/>
    <p:sldId id="355" r:id="rId12"/>
    <p:sldId id="356" r:id="rId13"/>
    <p:sldId id="357" r:id="rId14"/>
    <p:sldId id="359" r:id="rId15"/>
    <p:sldId id="360" r:id="rId16"/>
    <p:sldId id="361" r:id="rId17"/>
    <p:sldId id="362" r:id="rId18"/>
    <p:sldId id="363" r:id="rId19"/>
    <p:sldId id="364" r:id="rId20"/>
    <p:sldId id="365" r:id="rId21"/>
    <p:sldId id="358" r:id="rId22"/>
    <p:sldId id="366" r:id="rId23"/>
    <p:sldId id="367" r:id="rId24"/>
    <p:sldId id="368" r:id="rId25"/>
    <p:sldId id="369" r:id="rId26"/>
    <p:sldId id="370" r:id="rId27"/>
    <p:sldId id="372" r:id="rId28"/>
    <p:sldId id="375" r:id="rId29"/>
    <p:sldId id="376" r:id="rId30"/>
    <p:sldId id="377" r:id="rId31"/>
    <p:sldId id="378" r:id="rId32"/>
    <p:sldId id="379" r:id="rId33"/>
    <p:sldId id="33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5F1"/>
    <a:srgbClr val="E8E8E8"/>
    <a:srgbClr val="C39113"/>
    <a:srgbClr val="B71F2A"/>
    <a:srgbClr val="BC1A29"/>
    <a:srgbClr val="FDE7FA"/>
    <a:srgbClr val="D08D06"/>
    <a:srgbClr val="C11563"/>
    <a:srgbClr val="945273"/>
    <a:srgbClr val="361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0" autoAdjust="0"/>
    <p:restoredTop sz="63750" autoAdjust="0"/>
  </p:normalViewPr>
  <p:slideViewPr>
    <p:cSldViewPr>
      <p:cViewPr>
        <p:scale>
          <a:sx n="49" d="100"/>
          <a:sy n="49" d="100"/>
        </p:scale>
        <p:origin x="2528" y="3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dgm:t>
        <a:bodyPr/>
        <a:lstStyle/>
        <a:p>
          <a:pPr algn="l"/>
          <a:r>
            <a:rPr lang="en-US" sz="2800" dirty="0"/>
            <a:t>1. Definition</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dgm:t>
        <a:bodyPr/>
        <a:lstStyle/>
        <a:p>
          <a:pPr algn="l"/>
          <a:r>
            <a:rPr lang="en-US" sz="2800" dirty="0"/>
            <a:t>2. Process</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E96450C9-8DDE-4C9C-B0DA-D9964CFBA433}">
      <dgm:prSet phldrT="[Text]" custT="1"/>
      <dgm:spPr/>
      <dgm:t>
        <a:bodyPr/>
        <a:lstStyle/>
        <a:p>
          <a:pPr algn="l"/>
          <a:r>
            <a:rPr lang="en-US" sz="2800" dirty="0"/>
            <a:t>3. How to identify</a:t>
          </a:r>
        </a:p>
      </dgm:t>
    </dgm:pt>
    <dgm:pt modelId="{3DD955CB-94AE-4224-8796-85883A64FE34}" type="parTrans" cxnId="{7A90F306-B38A-4FB1-B1CB-3BC17FCE0303}">
      <dgm:prSet/>
      <dgm:spPr/>
      <dgm:t>
        <a:bodyPr/>
        <a:lstStyle/>
        <a:p>
          <a:endParaRPr lang="en-US"/>
        </a:p>
      </dgm:t>
    </dgm:pt>
    <dgm:pt modelId="{CDCC1CD4-322B-4D44-9595-809A1E6760D0}" type="sibTrans" cxnId="{7A90F306-B38A-4FB1-B1CB-3BC17FCE0303}">
      <dgm:prSet/>
      <dgm:spPr/>
      <dgm:t>
        <a:bodyPr/>
        <a:lstStyle/>
        <a:p>
          <a:endParaRPr lang="en-US"/>
        </a:p>
      </dgm:t>
    </dgm:pt>
    <dgm:pt modelId="{8E4928F1-67FF-4BB6-89B3-8C0FBC7721CE}">
      <dgm:prSet phldrT="[Text]"/>
      <dgm:spPr/>
      <dgm:t>
        <a:bodyPr/>
        <a:lstStyle/>
        <a:p>
          <a:pPr algn="l"/>
          <a:r>
            <a:rPr lang="en-US" dirty="0"/>
            <a:t>4. Example</a:t>
          </a:r>
        </a:p>
      </dgm:t>
    </dgm:pt>
    <dgm:pt modelId="{563F046A-9E5E-4B00-B647-CD3BF732E1BC}" type="sibTrans" cxnId="{57BB138F-986B-459B-8872-BA4605B1D165}">
      <dgm:prSet/>
      <dgm:spPr/>
      <dgm:t>
        <a:bodyPr/>
        <a:lstStyle/>
        <a:p>
          <a:endParaRPr lang="en-US"/>
        </a:p>
      </dgm:t>
    </dgm:pt>
    <dgm:pt modelId="{DBBA0454-CA7B-4150-84AF-0DE7BC16C338}" type="parTrans" cxnId="{57BB138F-986B-459B-8872-BA4605B1D165}">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4"/>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4">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4"/>
      <dgm:spPr>
        <a:solidFill>
          <a:srgbClr val="D08D06"/>
        </a:solidFill>
      </dgm:spPr>
    </dgm:pt>
    <dgm:pt modelId="{FFF96DB3-B8BE-41C4-8567-C78D6527BE75}" type="pres">
      <dgm:prSet presAssocID="{AFB37450-FF48-49A6-80E2-5ABFD4B9E160}" presName="txShp" presStyleLbl="node1" presStyleIdx="1" presStyleCnt="4">
        <dgm:presLayoutVars>
          <dgm:bulletEnabled val="1"/>
        </dgm:presLayoutVars>
      </dgm:prSet>
      <dgm:spPr/>
      <dgm:t>
        <a:bodyPr/>
        <a:lstStyle/>
        <a:p>
          <a:endParaRPr lang="en-US"/>
        </a:p>
      </dgm:t>
    </dgm:pt>
    <dgm:pt modelId="{B2CB0AB3-2DF1-4D9A-8F16-C37C58DB120E}" type="pres">
      <dgm:prSet presAssocID="{9A662AE8-A1AF-4484-9CFE-F1D1A1BEC5AC}" presName="spacing" presStyleCnt="0"/>
      <dgm:spPr/>
    </dgm:pt>
    <dgm:pt modelId="{8B1D39C0-8A79-4DEA-A101-EC505E5AAE85}" type="pres">
      <dgm:prSet presAssocID="{E96450C9-8DDE-4C9C-B0DA-D9964CFBA433}" presName="composite" presStyleCnt="0"/>
      <dgm:spPr/>
    </dgm:pt>
    <dgm:pt modelId="{3BB7460D-054C-4C11-86B1-3F723AAF9D9C}" type="pres">
      <dgm:prSet presAssocID="{E96450C9-8DDE-4C9C-B0DA-D9964CFBA433}" presName="imgShp" presStyleLbl="fgImgPlace1" presStyleIdx="2" presStyleCnt="4"/>
      <dgm:spPr>
        <a:solidFill>
          <a:schemeClr val="accent6"/>
        </a:solidFill>
      </dgm:spPr>
    </dgm:pt>
    <dgm:pt modelId="{9BDCC6FE-4E1D-43EB-9DF5-73A6375899F4}" type="pres">
      <dgm:prSet presAssocID="{E96450C9-8DDE-4C9C-B0DA-D9964CFBA433}" presName="txShp" presStyleLbl="node1" presStyleIdx="2" presStyleCnt="4">
        <dgm:presLayoutVars>
          <dgm:bulletEnabled val="1"/>
        </dgm:presLayoutVars>
      </dgm:prSet>
      <dgm:spPr/>
      <dgm:t>
        <a:bodyPr/>
        <a:lstStyle/>
        <a:p>
          <a:endParaRPr lang="en-US"/>
        </a:p>
      </dgm:t>
    </dgm:pt>
    <dgm:pt modelId="{2975ADB0-FEB4-4669-847C-94682E130AD4}" type="pres">
      <dgm:prSet presAssocID="{CDCC1CD4-322B-4D44-9595-809A1E6760D0}" presName="spacing" presStyleCnt="0"/>
      <dgm:spPr/>
    </dgm:pt>
    <dgm:pt modelId="{4BD17CEA-1163-410F-B220-22D37C4B0FB0}" type="pres">
      <dgm:prSet presAssocID="{8E4928F1-67FF-4BB6-89B3-8C0FBC7721CE}" presName="composite" presStyleCnt="0"/>
      <dgm:spPr/>
    </dgm:pt>
    <dgm:pt modelId="{501867FC-B6B4-4EDE-9FC6-61666048D9CC}" type="pres">
      <dgm:prSet presAssocID="{8E4928F1-67FF-4BB6-89B3-8C0FBC7721CE}" presName="imgShp" presStyleLbl="fgImgPlace1" presStyleIdx="3" presStyleCnt="4"/>
      <dgm:spPr>
        <a:solidFill>
          <a:schemeClr val="accent4"/>
        </a:solidFill>
      </dgm:spPr>
    </dgm:pt>
    <dgm:pt modelId="{29C5CBDC-CD19-4A11-A5F7-C6BFD6513C37}" type="pres">
      <dgm:prSet presAssocID="{8E4928F1-67FF-4BB6-89B3-8C0FBC7721CE}" presName="txShp" presStyleLbl="node1" presStyleIdx="3" presStyleCnt="4">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A029A42E-D2C6-42B1-B431-BBC2077EE769}" srcId="{68FF15E1-977A-42CB-88BA-732C8D4BE110}" destId="{AFB37450-FF48-49A6-80E2-5ABFD4B9E160}" srcOrd="1" destOrd="0" parTransId="{DC38D442-8620-4FFD-B966-899E9D26E7DB}" sibTransId="{9A662AE8-A1AF-4484-9CFE-F1D1A1BEC5AC}"/>
    <dgm:cxn modelId="{7A90F306-B38A-4FB1-B1CB-3BC17FCE0303}" srcId="{68FF15E1-977A-42CB-88BA-732C8D4BE110}" destId="{E96450C9-8DDE-4C9C-B0DA-D9964CFBA433}" srcOrd="2" destOrd="0" parTransId="{3DD955CB-94AE-4224-8796-85883A64FE34}" sibTransId="{CDCC1CD4-322B-4D44-9595-809A1E6760D0}"/>
    <dgm:cxn modelId="{7A554E4D-4DB9-4FCC-B9C3-6C00A78063DD}" type="presOf" srcId="{8E4928F1-67FF-4BB6-89B3-8C0FBC7721CE}" destId="{29C5CBDC-CD19-4A11-A5F7-C6BFD6513C37}" srcOrd="0" destOrd="0" presId="urn:microsoft.com/office/officeart/2005/8/layout/vList3"/>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2E997A97-D45C-4267-BB10-7765A4363BB5}" type="presOf" srcId="{E96450C9-8DDE-4C9C-B0DA-D9964CFBA433}" destId="{9BDCC6FE-4E1D-43EB-9DF5-73A6375899F4}" srcOrd="0" destOrd="0" presId="urn:microsoft.com/office/officeart/2005/8/layout/vList3"/>
    <dgm:cxn modelId="{57BB138F-986B-459B-8872-BA4605B1D165}" srcId="{68FF15E1-977A-42CB-88BA-732C8D4BE110}" destId="{8E4928F1-67FF-4BB6-89B3-8C0FBC7721CE}" srcOrd="3" destOrd="0" parTransId="{DBBA0454-CA7B-4150-84AF-0DE7BC16C338}" sibTransId="{563F046A-9E5E-4B00-B647-CD3BF732E1BC}"/>
    <dgm:cxn modelId="{DAC769EA-59EB-4989-9BCE-2503DFDBBCBC}" type="presOf" srcId="{154B3D3A-F584-4B26-A9BE-A8DC0D6494DF}" destId="{1E24F0A5-F049-4A54-A417-EF1BA1DC1741}" srcOrd="0" destOrd="0" presId="urn:microsoft.com/office/officeart/2005/8/layout/vList3"/>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 modelId="{81E21A16-910B-415B-805F-33ED0E4B022A}" type="presParOf" srcId="{3C5211AF-5F7B-43F7-A883-66A422A98129}" destId="{B2CB0AB3-2DF1-4D9A-8F16-C37C58DB120E}" srcOrd="3" destOrd="0" presId="urn:microsoft.com/office/officeart/2005/8/layout/vList3"/>
    <dgm:cxn modelId="{1D2FA41C-7203-4E37-B7AC-597C2D3A1640}" type="presParOf" srcId="{3C5211AF-5F7B-43F7-A883-66A422A98129}" destId="{8B1D39C0-8A79-4DEA-A101-EC505E5AAE85}" srcOrd="4" destOrd="0" presId="urn:microsoft.com/office/officeart/2005/8/layout/vList3"/>
    <dgm:cxn modelId="{154801F7-299E-45AA-A52F-BFBA70FB48D6}" type="presParOf" srcId="{8B1D39C0-8A79-4DEA-A101-EC505E5AAE85}" destId="{3BB7460D-054C-4C11-86B1-3F723AAF9D9C}" srcOrd="0" destOrd="0" presId="urn:microsoft.com/office/officeart/2005/8/layout/vList3"/>
    <dgm:cxn modelId="{CE3C59D9-E76C-44F0-AFF2-25F405730F61}" type="presParOf" srcId="{8B1D39C0-8A79-4DEA-A101-EC505E5AAE85}" destId="{9BDCC6FE-4E1D-43EB-9DF5-73A6375899F4}" srcOrd="1" destOrd="0" presId="urn:microsoft.com/office/officeart/2005/8/layout/vList3"/>
    <dgm:cxn modelId="{F3F9B117-7C76-4F6F-9DA7-EF265DB4CA2A}" type="presParOf" srcId="{3C5211AF-5F7B-43F7-A883-66A422A98129}" destId="{2975ADB0-FEB4-4669-847C-94682E130AD4}" srcOrd="5" destOrd="0" presId="urn:microsoft.com/office/officeart/2005/8/layout/vList3"/>
    <dgm:cxn modelId="{6687B3D1-6314-4C4A-AFEF-4A1D50EE7C8B}" type="presParOf" srcId="{3C5211AF-5F7B-43F7-A883-66A422A98129}" destId="{4BD17CEA-1163-410F-B220-22D37C4B0FB0}" srcOrd="6" destOrd="0" presId="urn:microsoft.com/office/officeart/2005/8/layout/vList3"/>
    <dgm:cxn modelId="{31125514-FC7F-4158-952F-8F367B8CC271}" type="presParOf" srcId="{4BD17CEA-1163-410F-B220-22D37C4B0FB0}" destId="{501867FC-B6B4-4EDE-9FC6-61666048D9CC}" srcOrd="0" destOrd="0" presId="urn:microsoft.com/office/officeart/2005/8/layout/vList3"/>
    <dgm:cxn modelId="{4B8F46D1-3F96-4B7B-A300-7D7F775053E8}" type="presParOf" srcId="{4BD17CEA-1163-410F-B220-22D37C4B0FB0}" destId="{29C5CBDC-CD19-4A11-A5F7-C6BFD6513C3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727000" y="502"/>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1. Definition</a:t>
          </a:r>
        </a:p>
      </dsp:txBody>
      <dsp:txXfrm rot="10800000">
        <a:off x="1871326" y="502"/>
        <a:ext cx="6139126" cy="577304"/>
      </dsp:txXfrm>
    </dsp:sp>
    <dsp:sp modelId="{F8937CCE-4F47-4A95-89E8-AB4466EE3BC6}">
      <dsp:nvSpPr>
        <dsp:cNvPr id="0" name=""/>
        <dsp:cNvSpPr/>
      </dsp:nvSpPr>
      <dsp:spPr>
        <a:xfrm>
          <a:off x="1438347" y="502"/>
          <a:ext cx="577304" cy="577304"/>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727000" y="722132"/>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2. Process</a:t>
          </a:r>
        </a:p>
      </dsp:txBody>
      <dsp:txXfrm rot="10800000">
        <a:off x="1871326" y="722132"/>
        <a:ext cx="6139126" cy="577304"/>
      </dsp:txXfrm>
    </dsp:sp>
    <dsp:sp modelId="{AFB7D9A9-BA53-44F6-A6BF-1A216FFA229D}">
      <dsp:nvSpPr>
        <dsp:cNvPr id="0" name=""/>
        <dsp:cNvSpPr/>
      </dsp:nvSpPr>
      <dsp:spPr>
        <a:xfrm>
          <a:off x="1438347" y="722132"/>
          <a:ext cx="577304" cy="577304"/>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CC6FE-4E1D-43EB-9DF5-73A6375899F4}">
      <dsp:nvSpPr>
        <dsp:cNvPr id="0" name=""/>
        <dsp:cNvSpPr/>
      </dsp:nvSpPr>
      <dsp:spPr>
        <a:xfrm rot="10800000">
          <a:off x="1727000" y="1443763"/>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3. How to identify</a:t>
          </a:r>
        </a:p>
      </dsp:txBody>
      <dsp:txXfrm rot="10800000">
        <a:off x="1871326" y="1443763"/>
        <a:ext cx="6139126" cy="577304"/>
      </dsp:txXfrm>
    </dsp:sp>
    <dsp:sp modelId="{3BB7460D-054C-4C11-86B1-3F723AAF9D9C}">
      <dsp:nvSpPr>
        <dsp:cNvPr id="0" name=""/>
        <dsp:cNvSpPr/>
      </dsp:nvSpPr>
      <dsp:spPr>
        <a:xfrm>
          <a:off x="1438347" y="1443763"/>
          <a:ext cx="577304" cy="577304"/>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C5CBDC-CD19-4A11-A5F7-C6BFD6513C37}">
      <dsp:nvSpPr>
        <dsp:cNvPr id="0" name=""/>
        <dsp:cNvSpPr/>
      </dsp:nvSpPr>
      <dsp:spPr>
        <a:xfrm rot="10800000">
          <a:off x="1727000" y="2165393"/>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2870" rIns="192024" bIns="102870" numCol="1" spcCol="1270" anchor="ctr" anchorCtr="0">
          <a:noAutofit/>
        </a:bodyPr>
        <a:lstStyle/>
        <a:p>
          <a:pPr lvl="0" algn="l" defTabSz="1200150">
            <a:lnSpc>
              <a:spcPct val="90000"/>
            </a:lnSpc>
            <a:spcBef>
              <a:spcPct val="0"/>
            </a:spcBef>
            <a:spcAft>
              <a:spcPct val="35000"/>
            </a:spcAft>
          </a:pPr>
          <a:r>
            <a:rPr lang="en-US" sz="2700" kern="1200" dirty="0"/>
            <a:t>4. Example</a:t>
          </a:r>
        </a:p>
      </dsp:txBody>
      <dsp:txXfrm rot="10800000">
        <a:off x="1871326" y="2165393"/>
        <a:ext cx="6139126" cy="577304"/>
      </dsp:txXfrm>
    </dsp:sp>
    <dsp:sp modelId="{501867FC-B6B4-4EDE-9FC6-61666048D9CC}">
      <dsp:nvSpPr>
        <dsp:cNvPr id="0" name=""/>
        <dsp:cNvSpPr/>
      </dsp:nvSpPr>
      <dsp:spPr>
        <a:xfrm>
          <a:off x="1438347" y="2165393"/>
          <a:ext cx="577304" cy="577304"/>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Quy trình để xác định được các mốc kiểm thử</a:t>
            </a:r>
          </a:p>
          <a:p>
            <a:pPr marL="171450" indent="-171450">
              <a:buFontTx/>
              <a:buChar char="-"/>
            </a:pPr>
            <a:r>
              <a:rPr lang="en-US"/>
              <a:t>Phương pháp kỹ thuật để thiết lập các mốc kiểm thử và cách thức mô tả, diễn tả các mốc kiểm thử đó</a:t>
            </a:r>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Bước 1: Xác định mô hình phát triển phần mềm hay mô hình triển khai dự án</a:t>
            </a:r>
          </a:p>
          <a:p>
            <a:r>
              <a:rPr lang="en-US"/>
              <a:t>- Có thể xem trong kế hoạch dự án (Project Plan) hoặc hỏi trực tiếp Quản trị dự án</a:t>
            </a:r>
          </a:p>
        </p:txBody>
      </p:sp>
      <p:sp>
        <p:nvSpPr>
          <p:cNvPr id="4" name="Slide Number Placeholder 3"/>
          <p:cNvSpPr>
            <a:spLocks noGrp="1"/>
          </p:cNvSpPr>
          <p:nvPr>
            <p:ph type="sldNum" sz="quarter" idx="10"/>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90001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Thông thường kế hoạch dự án sẽ thể hiện khá rõ cách thức triển khai, phát triển dự án </a:t>
            </a:r>
          </a:p>
          <a:p>
            <a:r>
              <a:rPr lang="en-US"/>
              <a:t>Ví dụ trong 1 kế hoạch, dự án chỉ có các mốc theo thứ tự như:</a:t>
            </a:r>
          </a:p>
          <a:p>
            <a:pPr marL="228600" indent="-228600">
              <a:buAutoNum type="arabicPeriod"/>
            </a:pPr>
            <a:r>
              <a:rPr lang="en-US"/>
              <a:t>Yêu cầu</a:t>
            </a:r>
          </a:p>
          <a:p>
            <a:pPr marL="228600" indent="-228600">
              <a:buAutoNum type="arabicPeriod"/>
            </a:pPr>
            <a:r>
              <a:rPr lang="en-US"/>
              <a:t>Thiết kế</a:t>
            </a:r>
          </a:p>
          <a:p>
            <a:pPr marL="228600" indent="-228600">
              <a:buAutoNum type="arabicPeriod"/>
            </a:pPr>
            <a:r>
              <a:rPr lang="en-US"/>
              <a:t>Lập trình</a:t>
            </a:r>
          </a:p>
          <a:p>
            <a:pPr marL="228600" indent="-228600">
              <a:buAutoNum type="arabicPeriod"/>
            </a:pPr>
            <a:r>
              <a:rPr lang="en-US"/>
              <a:t>Kiểm thử</a:t>
            </a:r>
          </a:p>
          <a:p>
            <a:pPr marL="228600" indent="-228600">
              <a:buAutoNum type="arabicPeriod"/>
            </a:pPr>
            <a:r>
              <a:rPr lang="en-US"/>
              <a:t>Bàn giao</a:t>
            </a:r>
          </a:p>
          <a:p>
            <a:pPr marL="228600" indent="-228600">
              <a:buAutoNum type="arabicPeriod"/>
            </a:pPr>
            <a:r>
              <a:rPr lang="en-US"/>
              <a:t>Hỗ trợ kiểm thử chấp nhận và bảo trì</a:t>
            </a:r>
          </a:p>
          <a:p>
            <a:pPr marL="0" indent="0">
              <a:buNone/>
            </a:pPr>
            <a:r>
              <a:rPr lang="en-US"/>
              <a:t>==&gt;</a:t>
            </a:r>
            <a:r>
              <a:rPr lang="en-US" baseline="0"/>
              <a:t> Phát triển theo mô hình thác nước</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116716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Nếu 6 bước trên được lặp đi lặp lại, hoặc chia nhỏ ra theo thứ tự thời gian </a:t>
            </a:r>
            <a:r>
              <a:rPr lang="en-US">
                <a:sym typeface="Wingdings"/>
              </a:rPr>
              <a:t> mô hình phát triển tăng dần</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77020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Hoặc 6 mốc trên được lặp đi lặp lại đồng thời thì lại là mô hình RAD</a:t>
            </a:r>
          </a:p>
        </p:txBody>
      </p:sp>
      <p:sp>
        <p:nvSpPr>
          <p:cNvPr id="4" name="Slide Number Placeholder 3"/>
          <p:cNvSpPr>
            <a:spLocks noGrp="1"/>
          </p:cNvSpPr>
          <p:nvPr>
            <p:ph type="sldNum" sz="quarter" idx="10"/>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20984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thác nước</a:t>
            </a:r>
          </a:p>
        </p:txBody>
      </p:sp>
      <p:sp>
        <p:nvSpPr>
          <p:cNvPr id="4" name="Slide Number Placeholder 3"/>
          <p:cNvSpPr>
            <a:spLocks noGrp="1"/>
          </p:cNvSpPr>
          <p:nvPr>
            <p:ph type="sldNum" sz="quarter" idx="10"/>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167551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chữ V</a:t>
            </a:r>
          </a:p>
        </p:txBody>
      </p:sp>
      <p:sp>
        <p:nvSpPr>
          <p:cNvPr id="4" name="Slide Number Placeholder 3"/>
          <p:cNvSpPr>
            <a:spLocks noGrp="1"/>
          </p:cNvSpPr>
          <p:nvPr>
            <p:ph type="sldNum" sz="quarter" idx="10"/>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134094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a:t>
            </a:r>
            <a:r>
              <a:rPr lang="en-US" baseline="0"/>
              <a:t> hình tăng dần</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16</a:t>
            </a:fld>
            <a:endParaRPr lang="en-US"/>
          </a:p>
        </p:txBody>
      </p:sp>
    </p:spTree>
    <p:extLst>
      <p:ext uri="{BB962C8B-B14F-4D97-AF65-F5344CB8AC3E}">
        <p14:creationId xmlns:p14="http://schemas.microsoft.com/office/powerpoint/2010/main" val="1758110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phát triển Agile</a:t>
            </a:r>
          </a:p>
        </p:txBody>
      </p:sp>
      <p:sp>
        <p:nvSpPr>
          <p:cNvPr id="4" name="Slide Number Placeholder 3"/>
          <p:cNvSpPr>
            <a:spLocks noGrp="1"/>
          </p:cNvSpPr>
          <p:nvPr>
            <p:ph type="sldNum" sz="quarter" idx="10"/>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199305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mạng nhện</a:t>
            </a:r>
          </a:p>
        </p:txBody>
      </p:sp>
      <p:sp>
        <p:nvSpPr>
          <p:cNvPr id="4" name="Slide Number Placeholder 3"/>
          <p:cNvSpPr>
            <a:spLocks noGrp="1"/>
          </p:cNvSpPr>
          <p:nvPr>
            <p:ph type="sldNum" sz="quarter" idx="10"/>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1928660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Việc xác định được mô hình phát triển phần mềm, mô hình triển khai dự án ảnh hưởng rất nhiều đến việc đưa ra các mốc kiểm thử</a:t>
            </a:r>
          </a:p>
          <a:p>
            <a:r>
              <a:rPr lang="en-US"/>
              <a:t>Ví dụ như ở mô hình thác nước thiết lập các mốc kiểm thử cũng sẽ theo mô hình này, nghĩa là các mốc kiểm thử cũng sẽ theo một luồng từ việc tạo kế hoạch kiểm thử,</a:t>
            </a:r>
            <a:r>
              <a:rPr lang="en-US" baseline="0"/>
              <a:t> viết test case, hiện thực kiểm thử, bàn giao sản phẩm đã kiểm thử</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55749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a:t>Giới thiệu các mốc kiểm thử</a:t>
            </a:r>
          </a:p>
          <a:p>
            <a:pPr marL="171450" indent="-171450">
              <a:buFont typeface="Arial" charset="0"/>
              <a:buChar char="•"/>
            </a:pPr>
            <a:r>
              <a:rPr lang="en-US"/>
              <a:t>Quy trình xác định các mốc kiểm thử</a:t>
            </a:r>
          </a:p>
          <a:p>
            <a:pPr marL="171450" indent="-171450">
              <a:buFont typeface="Arial" charset="0"/>
              <a:buChar char="•"/>
            </a:pPr>
            <a:r>
              <a:rPr lang="en-US"/>
              <a:t>Cách thức xác định các mốc kiểm thử</a:t>
            </a:r>
          </a:p>
          <a:p>
            <a:pPr marL="171450" indent="-171450">
              <a:buFont typeface="Arial" charset="0"/>
              <a:buChar char="•"/>
            </a:pPr>
            <a:r>
              <a:rPr lang="en-US"/>
              <a:t>Ví dụ</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110156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a:t>Nhưng nếu dự án / sản phẩm phần mềm  triển khai theo mô hình phát triển tăng dần,</a:t>
            </a:r>
            <a:r>
              <a:rPr lang="en-US" baseline="0"/>
              <a:t> khi thiết lập các mốc kiểm thử sẽ phải chú ý từng giai đoạn phát triển một, ví dụ như dự án được phát triển thành 3 giai đoạn (iteration) hoặc 3 phase</a:t>
            </a:r>
          </a:p>
          <a:p>
            <a:pPr marL="171450" indent="-171450">
              <a:buFont typeface="Arial" charset="0"/>
              <a:buChar char="•"/>
            </a:pPr>
            <a:r>
              <a:rPr lang="en-US" baseline="0"/>
              <a:t>mỗi giai đoạn có nhiệm vụ làm 1 số mô đun của hệ thống / sản phẩm phần mềm. Mỗi giai đoạn này sẽ làm đầy đủ từ yêu cầu, thiết kế chi tiết, lập trình, kiểm thử, bàn giao, hỗ trợ kiểm thử chấp nhận</a:t>
            </a:r>
          </a:p>
          <a:p>
            <a:pPr marL="171450" indent="-171450">
              <a:buFont typeface="Arial" charset="0"/>
              <a:buChar char="•"/>
            </a:pPr>
            <a:r>
              <a:rPr lang="en-US" baseline="0"/>
              <a:t> thì khi thiết lập các mốc kiểm thử cũng phải theo các giai đoạn phát triển này, sẽ khác với mô hình thác nước là bạn chỉ đặt 1 mốc kiểm thử cho việc thiết kế test case sản phẩm X thì giờ bạn sẽ phải có 3 mốc liên quan tới việc thiết kế test case như thiết kế test case cho Iteration 1, thiết kế test case cho Iteration 2, thiết kế test case cho Iteration 3</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1792349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Như vậy việc xác định được việc phát triển phần mềm hay dự án được triển khai theo mô hình nào là rất quan trọng với người sẽ quản lý đội kiểm thử,</a:t>
            </a:r>
            <a:r>
              <a:rPr lang="en-US" baseline="0"/>
              <a:t> người sẽ phải lập kế hoạch kiểm thử </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1482713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Bước 2: xác định các mốc dự án</a:t>
            </a:r>
          </a:p>
          <a:p>
            <a:r>
              <a:rPr lang="en-US" b="0"/>
              <a:t>Xác định các mốc dự án thì dựa chủ yếu vào sản phẩm kế hoạch dự án, chúng ta cần chú ý các mốc dự án sau, vì các mốc dự án này sẽ chứa các đầu vào cho hoạt động kiểm thử trong dự án: </a:t>
            </a:r>
          </a:p>
        </p:txBody>
      </p:sp>
      <p:sp>
        <p:nvSpPr>
          <p:cNvPr id="4" name="Slide Number Placeholder 3"/>
          <p:cNvSpPr>
            <a:spLocks noGrp="1"/>
          </p:cNvSpPr>
          <p:nvPr>
            <p:ph type="sldNum" sz="quarter" idx="10"/>
          </p:nvPr>
        </p:nvSpPr>
        <p:spPr/>
        <p:txBody>
          <a:bodyPr/>
          <a:lstStyle/>
          <a:p>
            <a:fld id="{518BAF4A-11FF-4CF6-8E09-9A7B2A34DF82}" type="slidenum">
              <a:rPr lang="en-US" smtClean="0"/>
              <a:t>22</a:t>
            </a:fld>
            <a:endParaRPr lang="en-US"/>
          </a:p>
        </p:txBody>
      </p:sp>
    </p:spTree>
    <p:extLst>
      <p:ext uri="{BB962C8B-B14F-4D97-AF65-F5344CB8AC3E}">
        <p14:creationId xmlns:p14="http://schemas.microsoft.com/office/powerpoint/2010/main" val="104270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Khi nào có yêu cầu của khách hàng </a:t>
            </a:r>
          </a:p>
          <a:p>
            <a:pPr marL="171450" indent="-171450">
              <a:buFontTx/>
              <a:buChar char="-"/>
            </a:pPr>
            <a:r>
              <a:rPr lang="en-US"/>
              <a:t>Khi nào có kế hoạch dự án, là đầu vào để xây dựng kế hoạch kiểm thử </a:t>
            </a:r>
          </a:p>
          <a:p>
            <a:pPr marL="171450" indent="-171450">
              <a:buFontTx/>
              <a:buChar char="-"/>
            </a:pPr>
            <a:r>
              <a:rPr lang="en-US"/>
              <a:t>Khi nào có yêu cầu đặc tả</a:t>
            </a:r>
          </a:p>
          <a:p>
            <a:pPr marL="171450" indent="-171450">
              <a:buFontTx/>
              <a:buChar char="-"/>
            </a:pPr>
            <a:r>
              <a:rPr lang="en-US"/>
              <a:t>Khi nào có thiết kế hệ thống</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23</a:t>
            </a:fld>
            <a:endParaRPr lang="en-US"/>
          </a:p>
        </p:txBody>
      </p:sp>
    </p:spTree>
    <p:extLst>
      <p:ext uri="{BB962C8B-B14F-4D97-AF65-F5344CB8AC3E}">
        <p14:creationId xmlns:p14="http://schemas.microsoft.com/office/powerpoint/2010/main" val="263889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Khi nào có thiết kế chi tiết, thiết kế CSDL, thiết kế giao diện, bản mẫu prototype chính là những đầu vào để có thể thiết kế,</a:t>
            </a:r>
            <a:r>
              <a:rPr lang="en-US" baseline="0"/>
              <a:t> xây dựng được các test case</a:t>
            </a:r>
          </a:p>
          <a:p>
            <a:pPr marL="171450" indent="-171450">
              <a:buFontTx/>
              <a:buChar char="-"/>
            </a:pPr>
            <a:r>
              <a:rPr lang="en-US"/>
              <a:t>Khi nào có thể thực hiện kiểm thử tích hợp, Khi nào có thể thực hiện kiểm thử hệ thống, Khi nào có thể bàn giao sản phẩm cho khách hàng. Về mốc bàn giao sản phẩm, trong quá trình thực hiện dự án thì cũng có rất nhiều mốc bàn giao, có thể có bàn giao tạm, bàn giao theo từng giai đoạn, bàn giao để khách</a:t>
            </a:r>
            <a:r>
              <a:rPr lang="en-US" baseline="0"/>
              <a:t> hàng làm kiểm thử chấp nhận, bàn giao các sản phẩm con trong bộ sản phẩm phần mềm như bàn giao tài liệu thiết kế, bàn giao tài liệu kiểm thử</a:t>
            </a:r>
            <a:r>
              <a:rPr lang="mr-IN" baseline="0"/>
              <a:t>…</a:t>
            </a:r>
            <a:r>
              <a:rPr lang="vi-VN" baseline="0"/>
              <a:t> v.v chính là đầu vào để có thể thực hiện được kiểm thử</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24</a:t>
            </a:fld>
            <a:endParaRPr lang="en-US"/>
          </a:p>
        </p:txBody>
      </p:sp>
    </p:spTree>
    <p:extLst>
      <p:ext uri="{BB962C8B-B14F-4D97-AF65-F5344CB8AC3E}">
        <p14:creationId xmlns:p14="http://schemas.microsoft.com/office/powerpoint/2010/main" val="1053994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Bước 3 chính là bước xác định ra những sanr phẩm kiểm thử mà sẽ phải bàn giao. Việc bàn giao có thể cho khách hàng, có thể cho nội bộ công ty, tuân thủ đúng quy trình của cty đã có.</a:t>
            </a:r>
          </a:p>
        </p:txBody>
      </p:sp>
      <p:sp>
        <p:nvSpPr>
          <p:cNvPr id="4" name="Slide Number Placeholder 3"/>
          <p:cNvSpPr>
            <a:spLocks noGrp="1"/>
          </p:cNvSpPr>
          <p:nvPr>
            <p:ph type="sldNum" sz="quarter" idx="10"/>
          </p:nvPr>
        </p:nvSpPr>
        <p:spPr/>
        <p:txBody>
          <a:bodyPr/>
          <a:lstStyle/>
          <a:p>
            <a:fld id="{518BAF4A-11FF-4CF6-8E09-9A7B2A34DF82}" type="slidenum">
              <a:rPr lang="en-US" smtClean="0"/>
              <a:t>25</a:t>
            </a:fld>
            <a:endParaRPr lang="en-US"/>
          </a:p>
        </p:txBody>
      </p:sp>
    </p:spTree>
    <p:extLst>
      <p:ext uri="{BB962C8B-B14F-4D97-AF65-F5344CB8AC3E}">
        <p14:creationId xmlns:p14="http://schemas.microsoft.com/office/powerpoint/2010/main" val="315469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Các sản phẩm kiểm thử có thể là:</a:t>
            </a:r>
            <a:r>
              <a:rPr lang="en-US" baseline="0" dirty="0"/>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kế hoạch kiểm thử đơn vị,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tài liệu mô tả các test case,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kế hoạch kiểm thử tích hợp,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tài liệu mô tả các tình huống kiểm thử tích hợp,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tài liệu thiết kế các tình huống kiểm thử,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kế hoạch kiểm thử hệ thống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hay kế hoạch kiểm thử cho từng giai đoạn bàn giao,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tài liệu mô tả các test case hệ thống,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hay các test case cho từng giai đoạn bàn giao,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các báo cáo kiểm thử hệ thống trong từng giai đoạn kiểm thử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báo lỗi theo từng giai đoạn kiểm thử</a:t>
            </a:r>
            <a:endParaRPr lang="en-US"/>
          </a:p>
        </p:txBody>
      </p:sp>
      <p:sp>
        <p:nvSpPr>
          <p:cNvPr id="4" name="Slide Number Placeholder 3"/>
          <p:cNvSpPr>
            <a:spLocks noGrp="1"/>
          </p:cNvSpPr>
          <p:nvPr>
            <p:ph type="sldNum" sz="quarter" idx="5"/>
          </p:nvPr>
        </p:nvSpPr>
        <p:spPr/>
        <p:txBody>
          <a:bodyPr/>
          <a:lstStyle/>
          <a:p>
            <a:fld id="{518BAF4A-11FF-4CF6-8E09-9A7B2A34DF82}" type="slidenum">
              <a:rPr lang="en-US" smtClean="0"/>
              <a:t>26</a:t>
            </a:fld>
            <a:endParaRPr lang="en-US"/>
          </a:p>
        </p:txBody>
      </p:sp>
    </p:spTree>
    <p:extLst>
      <p:ext uri="{BB962C8B-B14F-4D97-AF65-F5344CB8AC3E}">
        <p14:creationId xmlns:p14="http://schemas.microsoft.com/office/powerpoint/2010/main" val="3245605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Bước cuối cùng, bước 4: xác định các mốc kiểm thử cho dự án</a:t>
            </a:r>
          </a:p>
          <a:p>
            <a:pPr marL="171450" indent="-171450">
              <a:buFont typeface="Arial" charset="0"/>
              <a:buChar char="•"/>
            </a:pPr>
            <a:r>
              <a:rPr lang="en-US"/>
              <a:t>Dựa vào bước 1 và 3, ta các định được số lượng các mốc kiểm thử và thứ tự của nó</a:t>
            </a:r>
          </a:p>
          <a:p>
            <a:pPr marL="171450" indent="-171450">
              <a:buFont typeface="Arial" charset="0"/>
              <a:buChar char="•"/>
            </a:pPr>
            <a:r>
              <a:rPr lang="en-US"/>
              <a:t>Dựa vào bước 3 ta sẽ các định được chính xác các sản phẩm cần phải phát triển, phải hoàn thành cho mỗi mốc kiểm thử. Thông thường mỗi mốc kiêm thử chỉ nên đưa ra 1 sản phẩm kiểm thử thôi và do đó, tên của mốc kiểm thử thường nên gắn với tên sản phẩm kiểm thử sẽ bàn giao sau mốc đó, như vậy sẽ có có ý nghĩa hơn</a:t>
            </a:r>
          </a:p>
          <a:p>
            <a:pPr marL="171450" indent="-171450">
              <a:buFont typeface="Arial" charset="0"/>
              <a:buChar char="•"/>
            </a:pPr>
            <a:r>
              <a:rPr lang="en-US"/>
              <a:t>Dựa vào bước 3 sẽ xác định được mỗi mốc kiểm thử làm những công việc kiểm thử gì từ đó xem lại trong bảng dự toán và tính tổng công sức cần để hoàn thành kiểm thử</a:t>
            </a:r>
          </a:p>
          <a:p>
            <a:pPr marL="171450" indent="-171450">
              <a:buFont typeface="Arial" charset="0"/>
              <a:buChar char="•"/>
            </a:pPr>
            <a:r>
              <a:rPr lang="en-US"/>
              <a:t>Dựa vào bước 2 ta sẽ xác định được, ngày bắt đầu và ngày kết thúc của mỗi mốc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27</a:t>
            </a:fld>
            <a:endParaRPr lang="en-US"/>
          </a:p>
        </p:txBody>
      </p:sp>
    </p:spTree>
    <p:extLst>
      <p:ext uri="{BB962C8B-B14F-4D97-AF65-F5344CB8AC3E}">
        <p14:creationId xmlns:p14="http://schemas.microsoft.com/office/powerpoint/2010/main" val="177502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mốc kiểm thửu sẽ được mô tả trong 1 bảng gồm những thông tin sau:</a:t>
            </a:r>
          </a:p>
          <a:p>
            <a:pPr marL="171450" indent="-171450">
              <a:buFont typeface="Arial" charset="0"/>
              <a:buChar char="•"/>
            </a:pPr>
            <a:r>
              <a:rPr lang="en-US"/>
              <a:t>Tên mốc kiểm thử,</a:t>
            </a:r>
            <a:r>
              <a:rPr lang="en-US" baseline="0"/>
              <a:t> thường nên gắn với tên sản phẩm chính cần hoàn thiện trong mốc đó</a:t>
            </a:r>
          </a:p>
          <a:p>
            <a:pPr marL="628650" lvl="1" indent="-171450">
              <a:buFont typeface="Arial" charset="0"/>
              <a:buChar char="•"/>
            </a:pPr>
            <a:r>
              <a:rPr lang="en-US" baseline="0"/>
              <a:t>Thứ tự của mỗi mốc kiểm thử nên theo như quy trình kiểm thử đã được cty ban hành. VD: ko được để mốc kiểm thử là </a:t>
            </a:r>
            <a:r>
              <a:rPr lang="en-US" b="1" baseline="0"/>
              <a:t>Tạo test case cho hệ thống </a:t>
            </a:r>
            <a:r>
              <a:rPr lang="en-US" baseline="0"/>
              <a:t>lại ở trước mốc </a:t>
            </a:r>
            <a:r>
              <a:rPr lang="en-US" b="1" baseline="0"/>
              <a:t>Tạo kế hoạch kiểm thử</a:t>
            </a:r>
          </a:p>
          <a:p>
            <a:pPr marL="628650" lvl="1" indent="-171450">
              <a:buFont typeface="Arial" charset="0"/>
              <a:buChar char="•"/>
            </a:pPr>
            <a:r>
              <a:rPr lang="en-US" b="0" baseline="0"/>
              <a:t>Một kinh nghiệm tốt nhất trong kế hoạch cho 1 dự án là chúng ta đặt cột mốc quan trọng trong lịch trình để quản lý kỳ vọng, mong muốn của các bên liên quan </a:t>
            </a:r>
          </a:p>
          <a:p>
            <a:pPr marL="628650" lvl="1" indent="-171450">
              <a:buFont typeface="Arial" charset="0"/>
              <a:buChar char="•"/>
            </a:pPr>
            <a:endParaRPr lang="en-US" b="0"/>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28</a:t>
            </a:fld>
            <a:endParaRPr lang="en-US"/>
          </a:p>
        </p:txBody>
      </p:sp>
    </p:spTree>
    <p:extLst>
      <p:ext uri="{BB962C8B-B14F-4D97-AF65-F5344CB8AC3E}">
        <p14:creationId xmlns:p14="http://schemas.microsoft.com/office/powerpoint/2010/main" val="208461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a:t>Công sức thực hiện hoàn thành mốc kiểm thử </a:t>
            </a:r>
            <a:r>
              <a:rPr lang="en-US" b="1" baseline="0"/>
              <a:t>dựa trên thực tế</a:t>
            </a:r>
            <a:r>
              <a:rPr lang="en-US" b="0" baseline="0"/>
              <a:t> đã được người quản lý đội kiểm thử dự toán, ko phải điền đúng số lượng công sức đã được quản trị dự án điền trong test plan (nếu có) và cũng không được điền số lượng công sức là theo lịch. Ví dụ: không phải việc có thể tạo kế hoạch kiểu thử từ ngày 10 đến ngày 12/12/2005 là điền phần công sức 2 person days mà phải tuỳ thuộc vào công sức đã dự toán, có thể điền nhiều hơn. Ví dụ: 3 person days hoặc ít hơn như 1.5 person days. Công sức thực hiện trong thời gian ngắn thì phải có nhiều người thực hiện chứ không phải chỉ có một người</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29</a:t>
            </a:fld>
            <a:endParaRPr lang="en-US"/>
          </a:p>
        </p:txBody>
      </p:sp>
    </p:spTree>
    <p:extLst>
      <p:ext uri="{BB962C8B-B14F-4D97-AF65-F5344CB8AC3E}">
        <p14:creationId xmlns:p14="http://schemas.microsoft.com/office/powerpoint/2010/main" val="5616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Mốc dự án</a:t>
            </a:r>
            <a:r>
              <a:rPr lang="en-US" baseline="0">
                <a:sym typeface="Wingdings"/>
              </a:rPr>
              <a:t> (</a:t>
            </a:r>
            <a:r>
              <a:rPr lang="en-US" b="1" baseline="0">
                <a:sym typeface="Wingdings"/>
              </a:rPr>
              <a:t>project milestone</a:t>
            </a:r>
            <a:r>
              <a:rPr lang="en-US" baseline="0">
                <a:sym typeface="Wingdings"/>
              </a:rPr>
              <a:t>): </a:t>
            </a:r>
          </a:p>
          <a:p>
            <a:pPr marL="628650" lvl="1" indent="-171450">
              <a:buFontTx/>
              <a:buChar char="-"/>
            </a:pPr>
            <a:r>
              <a:rPr lang="en-US" baseline="0">
                <a:sym typeface="Wingdings"/>
              </a:rPr>
              <a:t>một cột mốc </a:t>
            </a:r>
            <a:r>
              <a:rPr lang="mr-IN" baseline="0">
                <a:sym typeface="Wingdings"/>
              </a:rPr>
              <a:t>–</a:t>
            </a:r>
            <a:r>
              <a:rPr lang="en-US" baseline="0">
                <a:sym typeface="Wingdings"/>
              </a:rPr>
              <a:t> mốc dự án thể hiện chỉ ra </a:t>
            </a:r>
            <a:r>
              <a:rPr lang="en-US" b="1" baseline="0">
                <a:sym typeface="Wingdings"/>
              </a:rPr>
              <a:t>một sự kiện</a:t>
            </a:r>
            <a:r>
              <a:rPr lang="en-US" baseline="0">
                <a:sym typeface="Wingdings"/>
              </a:rPr>
              <a:t>, </a:t>
            </a:r>
            <a:r>
              <a:rPr lang="en-US" b="1" baseline="0">
                <a:sym typeface="Wingdings"/>
              </a:rPr>
              <a:t>thành tích quan trọng </a:t>
            </a:r>
            <a:r>
              <a:rPr lang="en-US" baseline="0">
                <a:sym typeface="Wingdings"/>
              </a:rPr>
              <a:t>đạt được hay cần phải đạt được trong 1 dự án</a:t>
            </a:r>
          </a:p>
          <a:p>
            <a:pPr marL="628650" lvl="1" indent="-171450">
              <a:buFontTx/>
              <a:buChar char="-"/>
            </a:pPr>
            <a:r>
              <a:rPr lang="en-US" baseline="0">
                <a:sym typeface="Wingdings"/>
              </a:rPr>
              <a:t>các cột mốc là 1 cách để biết các dự án đang tiến triển nếu bạn không quen thuộc với các công việc</a:t>
            </a:r>
          </a:p>
          <a:p>
            <a:pPr marL="628650" lvl="1" indent="-171450">
              <a:buFontTx/>
              <a:buChar char="-"/>
            </a:pPr>
            <a:r>
              <a:rPr lang="en-US" baseline="0">
                <a:sym typeface="Wingdings"/>
              </a:rPr>
              <a:t>các cột mốc nên là điểm tối thiểu (minimal points) có thể kiểm soát trong dự án đối với những người ko quen thuộc với nó, chẳng hạn như các nhà tài trợ, quản lý cấp cao và giám đốc điều hành của tổ chức</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484761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Ngày bắt đầu mốc kiểm thử không chỉ dựa vào kế hoạch dự án mà còn phụ thuộc vào quy trình kiểm thử. Dựa vào quy trình kiểm thử để biết được khi thực hiện hoạt động kiểm thử nào trong một mốc kiểm thử thì cần đầu vào là gì,</a:t>
            </a:r>
            <a:r>
              <a:rPr lang="en-US" baseline="0"/>
              <a:t> t</a:t>
            </a:r>
            <a:r>
              <a:rPr lang="en-US"/>
              <a:t>hời điểm các đầu vào này có thể sử dụng thì mới có thể để là ngày bắt đầu của một mốc kiểm thử được.</a:t>
            </a:r>
            <a:r>
              <a:rPr lang="en-US" baseline="0"/>
              <a:t> Mà thời điểm các đầu vào này có thể sử dụng thì xem trong test plan sẽ có</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30</a:t>
            </a:fld>
            <a:endParaRPr lang="en-US"/>
          </a:p>
        </p:txBody>
      </p:sp>
    </p:spTree>
    <p:extLst>
      <p:ext uri="{BB962C8B-B14F-4D97-AF65-F5344CB8AC3E}">
        <p14:creationId xmlns:p14="http://schemas.microsoft.com/office/powerpoint/2010/main" val="2069830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Ngày kết thúc mốc kiểm thử dựa trên thống nhất với khách hàng và các bên liên quan về các ngày phải bàn giao sản phẩm kiểm thử, mà thực hiện trong mỗi mốc kiểm thử </a:t>
            </a:r>
          </a:p>
        </p:txBody>
      </p:sp>
      <p:sp>
        <p:nvSpPr>
          <p:cNvPr id="4" name="Slide Number Placeholder 3"/>
          <p:cNvSpPr>
            <a:spLocks noGrp="1"/>
          </p:cNvSpPr>
          <p:nvPr>
            <p:ph type="sldNum" sz="quarter" idx="10"/>
          </p:nvPr>
        </p:nvSpPr>
        <p:spPr/>
        <p:txBody>
          <a:bodyPr/>
          <a:lstStyle/>
          <a:p>
            <a:fld id="{518BAF4A-11FF-4CF6-8E09-9A7B2A34DF82}" type="slidenum">
              <a:rPr lang="en-US" smtClean="0"/>
              <a:t>31</a:t>
            </a:fld>
            <a:endParaRPr lang="en-US"/>
          </a:p>
        </p:txBody>
      </p:sp>
    </p:spTree>
    <p:extLst>
      <p:ext uri="{BB962C8B-B14F-4D97-AF65-F5344CB8AC3E}">
        <p14:creationId xmlns:p14="http://schemas.microsoft.com/office/powerpoint/2010/main" val="1074347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32</a:t>
            </a:fld>
            <a:endParaRPr lang="en-US"/>
          </a:p>
        </p:txBody>
      </p:sp>
    </p:spTree>
    <p:extLst>
      <p:ext uri="{BB962C8B-B14F-4D97-AF65-F5344CB8AC3E}">
        <p14:creationId xmlns:p14="http://schemas.microsoft.com/office/powerpoint/2010/main" val="179997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Cùng xem xét một dự án xây dựng một ngôi nhà như sau: nếu một người nào đó đang xây dựng một ngôi nhà cho gia đình của họ, thì tất cả mọi người khi hỏi han, khi nói chuyện đều sẽ nói những sự kiện quan trọng bởi vì ko ai là quen với những nhiệm vụ chính nhất cụ thể để xây dựng ngôi nhà. Họ sẽ hỏi những câu hỏi như sau:</a:t>
            </a:r>
          </a:p>
          <a:p>
            <a:pPr marL="171450" indent="-171450">
              <a:buFontTx/>
              <a:buChar char="-"/>
            </a:pPr>
            <a:r>
              <a:rPr lang="en-US"/>
              <a:t>Khi nào thì nhà bạn đổ móng xong?</a:t>
            </a:r>
          </a:p>
          <a:p>
            <a:pPr marL="171450" indent="-171450">
              <a:buFontTx/>
              <a:buChar char="-"/>
            </a:pPr>
            <a:r>
              <a:rPr lang="en-US"/>
              <a:t>Khi nào thì đổ mái</a:t>
            </a:r>
          </a:p>
          <a:p>
            <a:pPr marL="171450" indent="-171450">
              <a:buFontTx/>
              <a:buChar char="-"/>
            </a:pPr>
            <a:r>
              <a:rPr lang="en-US"/>
              <a:t>Khi nào lắp đặt hệ thống gas đun nấu</a:t>
            </a:r>
          </a:p>
          <a:p>
            <a:pPr marL="171450" indent="-171450">
              <a:buFontTx/>
              <a:buChar char="-"/>
            </a:pPr>
            <a:r>
              <a:rPr lang="en-US"/>
              <a:t>Khi nào có thể chuyển vào ở?</a:t>
            </a:r>
          </a:p>
          <a:p>
            <a:pPr marL="171450" indent="-171450">
              <a:buFont typeface="Arial" charset="0"/>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200435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Theo trực giác chúng ta thường hỏi về mốc thời gian quan trọng để hoàn thiện ngôi nhà chứ ko phải là nhiệm vụ thực hiện vì chúng ta không biết các công việc cụ thể để xây dựng ngôi nhà đó</a:t>
            </a:r>
          </a:p>
          <a:p>
            <a:pPr marL="171450" indent="-171450">
              <a:buFontTx/>
              <a:buChar char="-"/>
            </a:pPr>
            <a:r>
              <a:rPr lang="en-US"/>
              <a:t>Ngôi nhà sẽ là sản phẩm cần bàn giao và các bạn là giám đốc dự án xây dựng ngôi nhà này, bạn bè của bạn sẽ là những bên liên quan đến dự án</a:t>
            </a:r>
          </a:p>
          <a:p>
            <a:pPr marL="171450" indent="-171450">
              <a:buFontTx/>
              <a:buChar char="-"/>
            </a:pPr>
            <a:r>
              <a:rPr lang="en-US"/>
              <a:t>Bạn cần đặt 1 số cột mốc quan trọng trong lịch trình xây dựng ngôi nhà tại thời điểm lập kế hoạch, dự toán thời gian hoàn thành để khi những người liên quan hỏi đến thì có thể dễ dàng nắm được tiến độ dự án</a:t>
            </a:r>
          </a:p>
          <a:p>
            <a:pPr marL="171450" indent="-171450">
              <a:buFontTx/>
              <a:buChar char="-"/>
            </a:pPr>
            <a:endParaRPr lang="en-US"/>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153284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a:t>Mốc kiểm thử là gì?</a:t>
            </a:r>
          </a:p>
          <a:p>
            <a:pPr marL="171450" lvl="0" indent="-171450">
              <a:buFont typeface="Arial" charset="0"/>
              <a:buChar char="•"/>
            </a:pPr>
            <a:r>
              <a:rPr lang="en-US"/>
              <a:t>Mốc kiểm thử chỉ ra một sự kiện,</a:t>
            </a:r>
            <a:r>
              <a:rPr lang="en-US" baseline="0"/>
              <a:t> một thành tích kiểm thử quan trọng cần phải đạt được trong 1 dự án</a:t>
            </a:r>
          </a:p>
          <a:p>
            <a:pPr marL="171450" lvl="0" indent="-171450">
              <a:buFont typeface="Arial" charset="0"/>
              <a:buChar char="•"/>
            </a:pPr>
            <a:r>
              <a:rPr lang="en-US" baseline="0"/>
              <a:t>Mỗi mốc kiểm thử bao gồm: </a:t>
            </a:r>
          </a:p>
          <a:p>
            <a:pPr marL="628650" lvl="1" indent="-171450">
              <a:buFont typeface="Arial" charset="0"/>
              <a:buChar char="•"/>
            </a:pPr>
            <a:r>
              <a:rPr lang="en-US" baseline="0"/>
              <a:t>ít nhất 1 hoạt động kiểm thử, </a:t>
            </a:r>
          </a:p>
          <a:p>
            <a:pPr marL="628650" lvl="1" indent="-171450">
              <a:buFont typeface="Arial" charset="0"/>
              <a:buChar char="•"/>
            </a:pPr>
            <a:r>
              <a:rPr lang="en-US" baseline="0"/>
              <a:t>tạo ra một hoặc nhiều sản phẩm kiểm thử</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137700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Quy trình xác định các mốc kiểm thử</a:t>
            </a:r>
          </a:p>
          <a:p>
            <a:r>
              <a:rPr lang="en-US"/>
              <a:t>Để xác định đc các mốc kiểm thử thì phải dựa vào các đầu vào sau:</a:t>
            </a:r>
          </a:p>
          <a:p>
            <a:pPr marL="171450" indent="-171450">
              <a:buFontTx/>
              <a:buChar char="-"/>
            </a:pPr>
            <a:r>
              <a:rPr lang="en-US"/>
              <a:t>Kế hoạch dự án với các mốc dự án đã xác định và mô hình phát triển của phần mềm. Bạn sẽ phải quan tâm đến, khi nào thì có được yêu cầu của khách hàng;</a:t>
            </a:r>
            <a:r>
              <a:rPr lang="en-US" baseline="0"/>
              <a:t> khi nào thì yêu cầu đặc tả có thể sử dụng; khi nào thì hoạt động kiểm thử đầu tiên có thể bắt đầu thực hiện; khi nào thì cần bàn giao sản phẩm gì</a:t>
            </a:r>
            <a:r>
              <a:rPr lang="mr-IN" baseline="0"/>
              <a:t>…</a:t>
            </a:r>
            <a:endParaRPr lang="vi-VN" baseline="0"/>
          </a:p>
          <a:p>
            <a:pPr marL="628650" lvl="1" indent="-171450">
              <a:buFontTx/>
              <a:buChar char="-"/>
            </a:pPr>
            <a:r>
              <a:rPr lang="vi-VN" baseline="0"/>
              <a:t>Ngoài ra thông qua kế hoạch dự án, bạn cũng có thể biết được dự án đó được triển khai theo mô hình nào</a:t>
            </a:r>
          </a:p>
          <a:p>
            <a:pPr marL="171450" lvl="0" indent="-171450">
              <a:buFontTx/>
              <a:buChar char="-"/>
            </a:pPr>
            <a:r>
              <a:rPr lang="vi-VN" baseline="0"/>
              <a:t>Đầu vào thứ 2 là bản dự toán kiểm thử, dự toán công sức thực hiện các công việc kiểm thử cụ thể </a:t>
            </a:r>
            <a:endParaRPr lang="en-US"/>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757217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Đầu ra sẽ là các mốc kiểm thử đã được xác định và được mô tả theo những thông tin sau:</a:t>
            </a:r>
          </a:p>
          <a:p>
            <a:pPr marL="171450" indent="-171450">
              <a:buFontTx/>
              <a:buChar char="-"/>
            </a:pPr>
            <a:r>
              <a:rPr lang="en-US" dirty="0"/>
              <a:t>Tên mốc kiểm thử</a:t>
            </a:r>
          </a:p>
          <a:p>
            <a:pPr marL="171450" indent="-171450">
              <a:buFontTx/>
              <a:buChar char="-"/>
            </a:pPr>
            <a:r>
              <a:rPr lang="en-US" dirty="0"/>
              <a:t>Công sức cần có để thực hiện và hoàn thành các việc trong 1 mốc kiểm thử đã xác định. Phần công sức này có thể thể hiện ở dưới dạng số giờ cần thiết để hoàn thành hay số ngày phải thực hiện. Mỗi ngày thời gian làm việc mặc định là 8h </a:t>
            </a:r>
          </a:p>
          <a:p>
            <a:pPr marL="171450" indent="-171450">
              <a:buFontTx/>
              <a:buChar char="-"/>
            </a:pPr>
            <a:r>
              <a:rPr lang="en-US" dirty="0"/>
              <a:t>Ngày bắt đầu của mốc kiểm thử</a:t>
            </a:r>
          </a:p>
          <a:p>
            <a:pPr marL="171450" indent="-171450">
              <a:buFontTx/>
              <a:buChar char="-"/>
            </a:pPr>
            <a:r>
              <a:rPr lang="en-US" dirty="0"/>
              <a:t>Ngày kết thúc của mốc kiểm thử, ngày kết thúc -</a:t>
            </a:r>
            <a:r>
              <a:rPr lang="en-US" baseline="0" dirty="0"/>
              <a:t> ngày bắt đầu = khoảng thời gian cho phép để thực hiện, hoàn thành các công việc, các nhiệm vụ kiểm thử được xác định, được liệt kê trong mỗi mốc kiểm thử. Chú ý: đây chỉ là khoảng thời gian thôi, nó ko thể hiện công sức cần có để thực hiện. Công sức cần có đã được dự toán và liệt kê ở mục thứ 2 rồi</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245245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thực hiện được việc xác định các mốc kiểm thử, làm theo các bước sau:</a:t>
            </a:r>
          </a:p>
          <a:p>
            <a:pPr marL="171450" indent="-171450">
              <a:buFont typeface="Arial" charset="0"/>
              <a:buChar char="•"/>
            </a:pPr>
            <a:r>
              <a:rPr lang="en-US"/>
              <a:t>Xác định mô hình phát triển phần mềm hay mô hình triển khai dự án</a:t>
            </a:r>
          </a:p>
          <a:p>
            <a:pPr marL="171450" indent="-171450">
              <a:buFont typeface="Arial" charset="0"/>
              <a:buChar char="•"/>
            </a:pPr>
            <a:r>
              <a:rPr lang="en-US"/>
              <a:t>Xác định các </a:t>
            </a:r>
            <a:r>
              <a:rPr lang="en-US" b="1"/>
              <a:t>mốc dự án</a:t>
            </a:r>
          </a:p>
          <a:p>
            <a:pPr marL="171450" indent="-171450">
              <a:buFont typeface="Arial" charset="0"/>
              <a:buChar char="•"/>
            </a:pPr>
            <a:r>
              <a:rPr lang="en-US"/>
              <a:t>Xác định các sản phẩm kiểm thử sẽ phải bàn giao cho dự án</a:t>
            </a:r>
          </a:p>
          <a:p>
            <a:pPr marL="171450" indent="-171450">
              <a:buFont typeface="Arial" charset="0"/>
              <a:buChar char="•"/>
            </a:pPr>
            <a:r>
              <a:rPr lang="en-US"/>
              <a:t>Xác định các </a:t>
            </a:r>
            <a:r>
              <a:rPr lang="en-US" b="1"/>
              <a:t>mốc kiểm thử </a:t>
            </a:r>
            <a:r>
              <a:rPr lang="en-US"/>
              <a:t>và mô tả chúng</a:t>
            </a:r>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156437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21. Test Milestones</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21. Test Milestones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21. Test Milestones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21. Test Milestones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21. Test Milestones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21. Test Milestones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21. Test Milestones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21. Test Milestones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21. Test Milestones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21. Test Milestones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21. Test Milestones</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21. Test Milestones</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1.png"/></Relationships>
</file>

<file path=ppt/slides/_rels/slide26.xml.rels><?xml version="1.0" encoding="UTF-8" standalone="yes"?>
<Relationships xmlns="http://schemas.openxmlformats.org/package/2006/relationships"><Relationship Id="rId11" Type="http://schemas.openxmlformats.org/officeDocument/2006/relationships/image" Target="../media/image70.png"/><Relationship Id="rId12" Type="http://schemas.openxmlformats.org/officeDocument/2006/relationships/image" Target="../media/image71.png"/><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image" Target="../media/image82.png"/><Relationship Id="rId12" Type="http://schemas.openxmlformats.org/officeDocument/2006/relationships/image" Target="../media/image83.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7.png"/><Relationship Id="rId6" Type="http://schemas.openxmlformats.org/officeDocument/2006/relationships/image" Target="../media/image84.png"/><Relationship Id="rId7"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7.png"/><Relationship Id="rId6" Type="http://schemas.openxmlformats.org/officeDocument/2006/relationships/image" Target="../media/image72.png"/><Relationship Id="rId7" Type="http://schemas.openxmlformats.org/officeDocument/2006/relationships/image" Target="../media/image73.png"/><Relationship Id="rId8" Type="http://schemas.openxmlformats.org/officeDocument/2006/relationships/image" Target="../media/image85.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Milestones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21. Test Milestones</a:t>
            </a:r>
            <a:endParaRPr lang="en-US"/>
          </a:p>
        </p:txBody>
      </p:sp>
    </p:spTree>
    <p:extLst>
      <p:ext uri="{BB962C8B-B14F-4D97-AF65-F5344CB8AC3E}">
        <p14:creationId xmlns:p14="http://schemas.microsoft.com/office/powerpoint/2010/main" val="378950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9CFE2-82DC-43FC-B04F-667E6F0CB3FF}"/>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p>
        </p:txBody>
      </p:sp>
      <p:sp>
        <p:nvSpPr>
          <p:cNvPr id="4" name="Footer Placeholder 3">
            <a:extLst>
              <a:ext uri="{FF2B5EF4-FFF2-40B4-BE49-F238E27FC236}">
                <a16:creationId xmlns:a16="http://schemas.microsoft.com/office/drawing/2014/main" xmlns="" id="{F310C452-2124-4703-96BF-50C386BD432B}"/>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45A64008-B720-43A9-8AE7-45EDAD906220}"/>
              </a:ext>
            </a:extLst>
          </p:cNvPr>
          <p:cNvSpPr>
            <a:spLocks noGrp="1"/>
          </p:cNvSpPr>
          <p:nvPr>
            <p:ph type="sldNum" sz="quarter" idx="12"/>
          </p:nvPr>
        </p:nvSpPr>
        <p:spPr/>
        <p:txBody>
          <a:bodyPr/>
          <a:lstStyle/>
          <a:p>
            <a:fld id="{B6F15528-21DE-4FAA-801E-634DDDAF4B2B}" type="slidenum">
              <a:rPr lang="en-US" smtClean="0"/>
              <a:pPr/>
              <a:t>10</a:t>
            </a:fld>
            <a:endParaRPr lang="en-US"/>
          </a:p>
        </p:txBody>
      </p:sp>
      <p:grpSp>
        <p:nvGrpSpPr>
          <p:cNvPr id="11" name="Group 10">
            <a:extLst>
              <a:ext uri="{FF2B5EF4-FFF2-40B4-BE49-F238E27FC236}">
                <a16:creationId xmlns:a16="http://schemas.microsoft.com/office/drawing/2014/main" xmlns="" id="{877A01F4-47E1-458A-BBDA-7383520DD8F7}"/>
              </a:ext>
            </a:extLst>
          </p:cNvPr>
          <p:cNvGrpSpPr/>
          <p:nvPr/>
        </p:nvGrpSpPr>
        <p:grpSpPr>
          <a:xfrm>
            <a:off x="5791200" y="2133600"/>
            <a:ext cx="2362200" cy="1781038"/>
            <a:chOff x="6119037" y="2133600"/>
            <a:chExt cx="2362200" cy="1781038"/>
          </a:xfrm>
        </p:grpSpPr>
        <p:pic>
          <p:nvPicPr>
            <p:cNvPr id="6" name="Picture 5">
              <a:extLst>
                <a:ext uri="{FF2B5EF4-FFF2-40B4-BE49-F238E27FC236}">
                  <a16:creationId xmlns:a16="http://schemas.microsoft.com/office/drawing/2014/main" xmlns="" id="{DA3C1311-1F0B-43E2-92FB-70DF57421F1E}"/>
                </a:ext>
              </a:extLst>
            </p:cNvPr>
            <p:cNvPicPr>
              <a:picLocks noChangeAspect="1"/>
            </p:cNvPicPr>
            <p:nvPr/>
          </p:nvPicPr>
          <p:blipFill>
            <a:blip r:embed="rId3"/>
            <a:stretch>
              <a:fillRect/>
            </a:stretch>
          </p:blipFill>
          <p:spPr>
            <a:xfrm>
              <a:off x="6458393" y="2133600"/>
              <a:ext cx="1123810" cy="1095238"/>
            </a:xfrm>
            <a:prstGeom prst="rect">
              <a:avLst/>
            </a:prstGeom>
          </p:spPr>
        </p:pic>
        <p:sp>
          <p:nvSpPr>
            <p:cNvPr id="8" name="TextBox 7">
              <a:extLst>
                <a:ext uri="{FF2B5EF4-FFF2-40B4-BE49-F238E27FC236}">
                  <a16:creationId xmlns:a16="http://schemas.microsoft.com/office/drawing/2014/main" xmlns="" id="{87FE6A82-5609-4A59-A7E1-5BE4385629F3}"/>
                </a:ext>
              </a:extLst>
            </p:cNvPr>
            <p:cNvSpPr txBox="1"/>
            <p:nvPr/>
          </p:nvSpPr>
          <p:spPr>
            <a:xfrm>
              <a:off x="6119037" y="3391418"/>
              <a:ext cx="2362200" cy="523220"/>
            </a:xfrm>
            <a:prstGeom prst="rect">
              <a:avLst/>
            </a:prstGeom>
            <a:noFill/>
          </p:spPr>
          <p:txBody>
            <a:bodyPr wrap="square" rtlCol="0">
              <a:spAutoFit/>
            </a:bodyPr>
            <a:lstStyle/>
            <a:p>
              <a:r>
                <a:rPr lang="en-US" sz="2800" b="1" dirty="0"/>
                <a:t>Project Plan</a:t>
              </a:r>
            </a:p>
          </p:txBody>
        </p:sp>
      </p:grpSp>
      <p:grpSp>
        <p:nvGrpSpPr>
          <p:cNvPr id="10" name="Group 9">
            <a:extLst>
              <a:ext uri="{FF2B5EF4-FFF2-40B4-BE49-F238E27FC236}">
                <a16:creationId xmlns:a16="http://schemas.microsoft.com/office/drawing/2014/main" xmlns="" id="{9C48A223-F135-41A9-A34C-4CBBBECD6E03}"/>
              </a:ext>
            </a:extLst>
          </p:cNvPr>
          <p:cNvGrpSpPr/>
          <p:nvPr/>
        </p:nvGrpSpPr>
        <p:grpSpPr>
          <a:xfrm>
            <a:off x="1257300" y="2133600"/>
            <a:ext cx="2819400" cy="1700030"/>
            <a:chOff x="685800" y="2190743"/>
            <a:chExt cx="2819400" cy="1700030"/>
          </a:xfrm>
        </p:grpSpPr>
        <p:pic>
          <p:nvPicPr>
            <p:cNvPr id="7" name="Picture 6">
              <a:extLst>
                <a:ext uri="{FF2B5EF4-FFF2-40B4-BE49-F238E27FC236}">
                  <a16:creationId xmlns:a16="http://schemas.microsoft.com/office/drawing/2014/main" xmlns="" id="{749037BB-DD3E-4931-B9F5-44E6D6B27F82}"/>
                </a:ext>
              </a:extLst>
            </p:cNvPr>
            <p:cNvPicPr>
              <a:picLocks noChangeAspect="1"/>
            </p:cNvPicPr>
            <p:nvPr/>
          </p:nvPicPr>
          <p:blipFill>
            <a:blip r:embed="rId4"/>
            <a:stretch>
              <a:fillRect/>
            </a:stretch>
          </p:blipFill>
          <p:spPr>
            <a:xfrm>
              <a:off x="1695590" y="2190743"/>
              <a:ext cx="619048" cy="1038095"/>
            </a:xfrm>
            <a:prstGeom prst="rect">
              <a:avLst/>
            </a:prstGeom>
          </p:spPr>
        </p:pic>
        <p:sp>
          <p:nvSpPr>
            <p:cNvPr id="9" name="TextBox 8">
              <a:extLst>
                <a:ext uri="{FF2B5EF4-FFF2-40B4-BE49-F238E27FC236}">
                  <a16:creationId xmlns:a16="http://schemas.microsoft.com/office/drawing/2014/main" xmlns="" id="{646BCAEE-71F1-4BB3-BE90-76893C28503B}"/>
                </a:ext>
              </a:extLst>
            </p:cNvPr>
            <p:cNvSpPr txBox="1"/>
            <p:nvPr/>
          </p:nvSpPr>
          <p:spPr>
            <a:xfrm>
              <a:off x="685800" y="3367553"/>
              <a:ext cx="2819400" cy="523220"/>
            </a:xfrm>
            <a:prstGeom prst="rect">
              <a:avLst/>
            </a:prstGeom>
            <a:noFill/>
          </p:spPr>
          <p:txBody>
            <a:bodyPr wrap="square" rtlCol="0">
              <a:spAutoFit/>
            </a:bodyPr>
            <a:lstStyle/>
            <a:p>
              <a:r>
                <a:rPr lang="en-US" sz="2800" b="1" dirty="0"/>
                <a:t>Project Manager</a:t>
              </a:r>
            </a:p>
          </p:txBody>
        </p:sp>
      </p:grpSp>
      <p:sp>
        <p:nvSpPr>
          <p:cNvPr id="12" name="TextBox 11">
            <a:extLst>
              <a:ext uri="{FF2B5EF4-FFF2-40B4-BE49-F238E27FC236}">
                <a16:creationId xmlns:a16="http://schemas.microsoft.com/office/drawing/2014/main" xmlns="" id="{2D6E700A-1DBE-4C75-B884-F1EAAEF411F9}"/>
              </a:ext>
            </a:extLst>
          </p:cNvPr>
          <p:cNvSpPr txBox="1"/>
          <p:nvPr/>
        </p:nvSpPr>
        <p:spPr>
          <a:xfrm>
            <a:off x="1066800" y="4724400"/>
            <a:ext cx="7620000" cy="523220"/>
          </a:xfrm>
          <a:prstGeom prst="rect">
            <a:avLst/>
          </a:prstGeom>
          <a:noFill/>
        </p:spPr>
        <p:txBody>
          <a:bodyPr wrap="square" rtlCol="0">
            <a:spAutoFit/>
          </a:bodyPr>
          <a:lstStyle/>
          <a:p>
            <a:pPr algn="ctr"/>
            <a:r>
              <a:rPr lang="en-US" sz="2800" b="1" dirty="0"/>
              <a:t>SOFTWARE DEVELOPMENT MODEL</a:t>
            </a:r>
          </a:p>
        </p:txBody>
      </p:sp>
      <p:sp>
        <p:nvSpPr>
          <p:cNvPr id="14" name="Arrow: Down 13">
            <a:extLst>
              <a:ext uri="{FF2B5EF4-FFF2-40B4-BE49-F238E27FC236}">
                <a16:creationId xmlns:a16="http://schemas.microsoft.com/office/drawing/2014/main" xmlns="" id="{2A9F3913-FE41-400B-AEAD-511534FBEA11}"/>
              </a:ext>
            </a:extLst>
          </p:cNvPr>
          <p:cNvSpPr/>
          <p:nvPr/>
        </p:nvSpPr>
        <p:spPr>
          <a:xfrm rot="18590156">
            <a:off x="2707232" y="3842724"/>
            <a:ext cx="533401" cy="957525"/>
          </a:xfrm>
          <a:prstGeom prst="downArrow">
            <a:avLst>
              <a:gd name="adj1" fmla="val 50000"/>
              <a:gd name="adj2" fmla="val 61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xmlns="" id="{1DBB2D1E-A74B-4432-B695-A7D6B2AA8F68}"/>
              </a:ext>
            </a:extLst>
          </p:cNvPr>
          <p:cNvSpPr/>
          <p:nvPr/>
        </p:nvSpPr>
        <p:spPr>
          <a:xfrm rot="2694367">
            <a:off x="6051285" y="3870670"/>
            <a:ext cx="533401" cy="957525"/>
          </a:xfrm>
          <a:prstGeom prst="downArrow">
            <a:avLst>
              <a:gd name="adj1" fmla="val 50000"/>
              <a:gd name="adj2" fmla="val 61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679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9564B-1DBE-4F5C-A0F8-F91383581A70}"/>
              </a:ext>
            </a:extLst>
          </p:cNvPr>
          <p:cNvSpPr>
            <a:spLocks noGrp="1"/>
          </p:cNvSpPr>
          <p:nvPr>
            <p:ph type="title"/>
          </p:nvPr>
        </p:nvSpPr>
        <p:spPr>
          <a:xfrm>
            <a:off x="457200" y="609600"/>
            <a:ext cx="8229600" cy="819912"/>
          </a:xfrm>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3" name="Content Placeholder 2">
            <a:extLst>
              <a:ext uri="{FF2B5EF4-FFF2-40B4-BE49-F238E27FC236}">
                <a16:creationId xmlns:a16="http://schemas.microsoft.com/office/drawing/2014/main" xmlns="" id="{131E1678-1C1E-4BC5-BDDC-0DCA5AF8CA2B}"/>
              </a:ext>
            </a:extLst>
          </p:cNvPr>
          <p:cNvSpPr>
            <a:spLocks noGrp="1"/>
          </p:cNvSpPr>
          <p:nvPr>
            <p:ph idx="1"/>
          </p:nvPr>
        </p:nvSpPr>
        <p:spPr>
          <a:xfrm>
            <a:off x="457200" y="1447800"/>
            <a:ext cx="8229600" cy="4876800"/>
          </a:xfrm>
          <a:solidFill>
            <a:schemeClr val="bg1"/>
          </a:solidFill>
        </p:spPr>
        <p:txBody>
          <a:bodyPr/>
          <a:lstStyle/>
          <a:p>
            <a:endParaRPr lang="en-US" dirty="0"/>
          </a:p>
        </p:txBody>
      </p:sp>
      <p:sp>
        <p:nvSpPr>
          <p:cNvPr id="4" name="Footer Placeholder 3">
            <a:extLst>
              <a:ext uri="{FF2B5EF4-FFF2-40B4-BE49-F238E27FC236}">
                <a16:creationId xmlns:a16="http://schemas.microsoft.com/office/drawing/2014/main" xmlns="" id="{7CF5211F-7790-4599-A204-B138D538679A}"/>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4BA1AF1F-182B-4582-89BB-0E0AFA1B6EEB}"/>
              </a:ext>
            </a:extLst>
          </p:cNvPr>
          <p:cNvSpPr>
            <a:spLocks noGrp="1"/>
          </p:cNvSpPr>
          <p:nvPr>
            <p:ph type="sldNum" sz="quarter" idx="12"/>
          </p:nvPr>
        </p:nvSpPr>
        <p:spPr/>
        <p:txBody>
          <a:bodyPr/>
          <a:lstStyle/>
          <a:p>
            <a:fld id="{B6F15528-21DE-4FAA-801E-634DDDAF4B2B}" type="slidenum">
              <a:rPr lang="en-US" smtClean="0"/>
              <a:pPr/>
              <a:t>11</a:t>
            </a:fld>
            <a:endParaRPr lang="en-US"/>
          </a:p>
        </p:txBody>
      </p:sp>
      <p:grpSp>
        <p:nvGrpSpPr>
          <p:cNvPr id="25" name="Group 24">
            <a:extLst>
              <a:ext uri="{FF2B5EF4-FFF2-40B4-BE49-F238E27FC236}">
                <a16:creationId xmlns:a16="http://schemas.microsoft.com/office/drawing/2014/main" xmlns="" id="{FDD1B7D2-0761-46C2-BEAE-DAFDB99BADA5}"/>
              </a:ext>
            </a:extLst>
          </p:cNvPr>
          <p:cNvGrpSpPr/>
          <p:nvPr/>
        </p:nvGrpSpPr>
        <p:grpSpPr>
          <a:xfrm>
            <a:off x="228600" y="2133600"/>
            <a:ext cx="2286000" cy="1437620"/>
            <a:chOff x="228600" y="1676400"/>
            <a:chExt cx="2286000" cy="1437620"/>
          </a:xfrm>
        </p:grpSpPr>
        <p:sp>
          <p:nvSpPr>
            <p:cNvPr id="6" name="TextBox 5">
              <a:extLst>
                <a:ext uri="{FF2B5EF4-FFF2-40B4-BE49-F238E27FC236}">
                  <a16:creationId xmlns:a16="http://schemas.microsoft.com/office/drawing/2014/main" xmlns="" id="{64579263-0E0B-4FCB-B947-C5F8536BBB9F}"/>
                </a:ext>
              </a:extLst>
            </p:cNvPr>
            <p:cNvSpPr txBox="1"/>
            <p:nvPr/>
          </p:nvSpPr>
          <p:spPr>
            <a:xfrm>
              <a:off x="228600" y="2590800"/>
              <a:ext cx="2286000" cy="523220"/>
            </a:xfrm>
            <a:prstGeom prst="rect">
              <a:avLst/>
            </a:prstGeom>
            <a:noFill/>
          </p:spPr>
          <p:txBody>
            <a:bodyPr wrap="square" rtlCol="0">
              <a:spAutoFit/>
            </a:bodyPr>
            <a:lstStyle/>
            <a:p>
              <a:pPr algn="ctr"/>
              <a:r>
                <a:rPr lang="en-US" sz="2800" dirty="0"/>
                <a:t>Requirement</a:t>
              </a:r>
            </a:p>
          </p:txBody>
        </p:sp>
        <p:pic>
          <p:nvPicPr>
            <p:cNvPr id="7" name="Picture 6">
              <a:extLst>
                <a:ext uri="{FF2B5EF4-FFF2-40B4-BE49-F238E27FC236}">
                  <a16:creationId xmlns:a16="http://schemas.microsoft.com/office/drawing/2014/main" xmlns="" id="{DB21F2EA-FBC7-4335-B425-8B1A29BD51C2}"/>
                </a:ext>
              </a:extLst>
            </p:cNvPr>
            <p:cNvPicPr>
              <a:picLocks noChangeAspect="1"/>
            </p:cNvPicPr>
            <p:nvPr/>
          </p:nvPicPr>
          <p:blipFill>
            <a:blip r:embed="rId3"/>
            <a:stretch>
              <a:fillRect/>
            </a:stretch>
          </p:blipFill>
          <p:spPr>
            <a:xfrm>
              <a:off x="838200" y="1676400"/>
              <a:ext cx="885714" cy="752381"/>
            </a:xfrm>
            <a:prstGeom prst="rect">
              <a:avLst/>
            </a:prstGeom>
          </p:spPr>
        </p:pic>
      </p:grpSp>
      <p:grpSp>
        <p:nvGrpSpPr>
          <p:cNvPr id="26" name="Group 25">
            <a:extLst>
              <a:ext uri="{FF2B5EF4-FFF2-40B4-BE49-F238E27FC236}">
                <a16:creationId xmlns:a16="http://schemas.microsoft.com/office/drawing/2014/main" xmlns="" id="{CB5118CB-A7C3-4328-9EED-D0503208ADAA}"/>
              </a:ext>
            </a:extLst>
          </p:cNvPr>
          <p:cNvGrpSpPr/>
          <p:nvPr/>
        </p:nvGrpSpPr>
        <p:grpSpPr>
          <a:xfrm>
            <a:off x="1762125" y="1914525"/>
            <a:ext cx="1990884" cy="1971675"/>
            <a:chOff x="1762125" y="1457325"/>
            <a:chExt cx="1990884" cy="1971675"/>
          </a:xfrm>
        </p:grpSpPr>
        <p:pic>
          <p:nvPicPr>
            <p:cNvPr id="8" name="Picture 2" descr="C:\Users\ngattt\AppData\Local\Temp\SNAGHTML24a4eb42.PNG">
              <a:extLst>
                <a:ext uri="{FF2B5EF4-FFF2-40B4-BE49-F238E27FC236}">
                  <a16:creationId xmlns:a16="http://schemas.microsoft.com/office/drawing/2014/main" xmlns="" id="{561A4850-55C3-4095-83FC-DDDAA92B5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1457325"/>
              <a:ext cx="7524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7CA68B00-0F95-4FB6-BAA8-6D23AFF47D54}"/>
                </a:ext>
              </a:extLst>
            </p:cNvPr>
            <p:cNvPicPr>
              <a:picLocks noChangeAspect="1"/>
            </p:cNvPicPr>
            <p:nvPr/>
          </p:nvPicPr>
          <p:blipFill>
            <a:blip r:embed="rId5"/>
            <a:stretch>
              <a:fillRect/>
            </a:stretch>
          </p:blipFill>
          <p:spPr>
            <a:xfrm>
              <a:off x="2498651" y="2181319"/>
              <a:ext cx="1180952" cy="542857"/>
            </a:xfrm>
            <a:prstGeom prst="rect">
              <a:avLst/>
            </a:prstGeom>
          </p:spPr>
        </p:pic>
        <p:sp>
          <p:nvSpPr>
            <p:cNvPr id="18" name="TextBox 17">
              <a:extLst>
                <a:ext uri="{FF2B5EF4-FFF2-40B4-BE49-F238E27FC236}">
                  <a16:creationId xmlns:a16="http://schemas.microsoft.com/office/drawing/2014/main" xmlns="" id="{F08B73A9-4B62-43EB-91D9-927EC032A28A}"/>
                </a:ext>
              </a:extLst>
            </p:cNvPr>
            <p:cNvSpPr txBox="1"/>
            <p:nvPr/>
          </p:nvSpPr>
          <p:spPr>
            <a:xfrm>
              <a:off x="2352674" y="2905780"/>
              <a:ext cx="1400335" cy="523220"/>
            </a:xfrm>
            <a:prstGeom prst="rect">
              <a:avLst/>
            </a:prstGeom>
            <a:noFill/>
          </p:spPr>
          <p:txBody>
            <a:bodyPr wrap="square" rtlCol="0">
              <a:spAutoFit/>
            </a:bodyPr>
            <a:lstStyle/>
            <a:p>
              <a:pPr algn="ctr"/>
              <a:r>
                <a:rPr lang="en-US" sz="2800" dirty="0"/>
                <a:t>Design</a:t>
              </a:r>
            </a:p>
          </p:txBody>
        </p:sp>
      </p:grpSp>
      <p:grpSp>
        <p:nvGrpSpPr>
          <p:cNvPr id="27" name="Group 26">
            <a:extLst>
              <a:ext uri="{FF2B5EF4-FFF2-40B4-BE49-F238E27FC236}">
                <a16:creationId xmlns:a16="http://schemas.microsoft.com/office/drawing/2014/main" xmlns="" id="{06685E6F-434E-481D-B536-3CFD0C57CF0B}"/>
              </a:ext>
            </a:extLst>
          </p:cNvPr>
          <p:cNvGrpSpPr/>
          <p:nvPr/>
        </p:nvGrpSpPr>
        <p:grpSpPr>
          <a:xfrm>
            <a:off x="3679603" y="2357531"/>
            <a:ext cx="1501997" cy="2062069"/>
            <a:chOff x="3679603" y="1900331"/>
            <a:chExt cx="1501997" cy="2062069"/>
          </a:xfrm>
        </p:grpSpPr>
        <p:pic>
          <p:nvPicPr>
            <p:cNvPr id="10" name="Picture 9">
              <a:extLst>
                <a:ext uri="{FF2B5EF4-FFF2-40B4-BE49-F238E27FC236}">
                  <a16:creationId xmlns:a16="http://schemas.microsoft.com/office/drawing/2014/main" xmlns="" id="{8391B0F6-F7D3-408E-853F-9F07F661D9FC}"/>
                </a:ext>
              </a:extLst>
            </p:cNvPr>
            <p:cNvPicPr>
              <a:picLocks noChangeAspect="1"/>
            </p:cNvPicPr>
            <p:nvPr/>
          </p:nvPicPr>
          <p:blipFill>
            <a:blip r:embed="rId6"/>
            <a:stretch>
              <a:fillRect/>
            </a:stretch>
          </p:blipFill>
          <p:spPr>
            <a:xfrm>
              <a:off x="3886200" y="2590800"/>
              <a:ext cx="1028571" cy="714286"/>
            </a:xfrm>
            <a:prstGeom prst="rect">
              <a:avLst/>
            </a:prstGeom>
          </p:spPr>
        </p:pic>
        <p:pic>
          <p:nvPicPr>
            <p:cNvPr id="14" name="Picture 2" descr="C:\Users\ngattt\AppData\Local\Temp\SNAGHTML24a4eb42.PNG">
              <a:extLst>
                <a:ext uri="{FF2B5EF4-FFF2-40B4-BE49-F238E27FC236}">
                  <a16:creationId xmlns:a16="http://schemas.microsoft.com/office/drawing/2014/main" xmlns="" id="{8CD1C68D-642D-4EFF-A40F-7DB99F717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603" y="1900331"/>
              <a:ext cx="752475" cy="5619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AA88DCB0-CDE6-4911-8ECF-9F127676DA18}"/>
                </a:ext>
              </a:extLst>
            </p:cNvPr>
            <p:cNvSpPr txBox="1"/>
            <p:nvPr/>
          </p:nvSpPr>
          <p:spPr>
            <a:xfrm>
              <a:off x="3781265" y="3439180"/>
              <a:ext cx="1400335" cy="523220"/>
            </a:xfrm>
            <a:prstGeom prst="rect">
              <a:avLst/>
            </a:prstGeom>
            <a:noFill/>
          </p:spPr>
          <p:txBody>
            <a:bodyPr wrap="square" rtlCol="0">
              <a:spAutoFit/>
            </a:bodyPr>
            <a:lstStyle/>
            <a:p>
              <a:pPr algn="ctr"/>
              <a:r>
                <a:rPr lang="en-US" sz="2800" dirty="0"/>
                <a:t>Code</a:t>
              </a:r>
            </a:p>
          </p:txBody>
        </p:sp>
      </p:grpSp>
      <p:grpSp>
        <p:nvGrpSpPr>
          <p:cNvPr id="28" name="Group 27">
            <a:extLst>
              <a:ext uri="{FF2B5EF4-FFF2-40B4-BE49-F238E27FC236}">
                <a16:creationId xmlns:a16="http://schemas.microsoft.com/office/drawing/2014/main" xmlns="" id="{B84A43D6-4F21-4ABF-B2C9-0BDF26B9D0B4}"/>
              </a:ext>
            </a:extLst>
          </p:cNvPr>
          <p:cNvGrpSpPr/>
          <p:nvPr/>
        </p:nvGrpSpPr>
        <p:grpSpPr>
          <a:xfrm>
            <a:off x="4953000" y="2900388"/>
            <a:ext cx="1600200" cy="1966232"/>
            <a:chOff x="4953000" y="2443188"/>
            <a:chExt cx="1600200" cy="1966232"/>
          </a:xfrm>
        </p:grpSpPr>
        <p:pic>
          <p:nvPicPr>
            <p:cNvPr id="11" name="Picture 10">
              <a:extLst>
                <a:ext uri="{FF2B5EF4-FFF2-40B4-BE49-F238E27FC236}">
                  <a16:creationId xmlns:a16="http://schemas.microsoft.com/office/drawing/2014/main" xmlns="" id="{8FC929D8-8783-44F2-BF36-2192EEF27322}"/>
                </a:ext>
              </a:extLst>
            </p:cNvPr>
            <p:cNvPicPr>
              <a:picLocks noChangeAspect="1"/>
            </p:cNvPicPr>
            <p:nvPr/>
          </p:nvPicPr>
          <p:blipFill>
            <a:blip r:embed="rId7"/>
            <a:stretch>
              <a:fillRect/>
            </a:stretch>
          </p:blipFill>
          <p:spPr>
            <a:xfrm>
              <a:off x="5334000" y="3052343"/>
              <a:ext cx="1038095" cy="771429"/>
            </a:xfrm>
            <a:prstGeom prst="rect">
              <a:avLst/>
            </a:prstGeom>
          </p:spPr>
        </p:pic>
        <p:pic>
          <p:nvPicPr>
            <p:cNvPr id="15" name="Picture 2" descr="C:\Users\ngattt\AppData\Local\Temp\SNAGHTML24a4eb42.PNG">
              <a:extLst>
                <a:ext uri="{FF2B5EF4-FFF2-40B4-BE49-F238E27FC236}">
                  <a16:creationId xmlns:a16="http://schemas.microsoft.com/office/drawing/2014/main" xmlns="" id="{6CA6817C-0617-495F-BA4C-FB2B78D57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43188"/>
              <a:ext cx="752475" cy="5619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xmlns="" id="{9A259652-F28A-481F-AF3F-FBBB1F8DD442}"/>
                </a:ext>
              </a:extLst>
            </p:cNvPr>
            <p:cNvSpPr txBox="1"/>
            <p:nvPr/>
          </p:nvSpPr>
          <p:spPr>
            <a:xfrm>
              <a:off x="5152865" y="3886200"/>
              <a:ext cx="1400335" cy="523220"/>
            </a:xfrm>
            <a:prstGeom prst="rect">
              <a:avLst/>
            </a:prstGeom>
            <a:noFill/>
          </p:spPr>
          <p:txBody>
            <a:bodyPr wrap="square" rtlCol="0">
              <a:spAutoFit/>
            </a:bodyPr>
            <a:lstStyle/>
            <a:p>
              <a:pPr algn="ctr"/>
              <a:r>
                <a:rPr lang="en-US" sz="2800" dirty="0"/>
                <a:t>Test</a:t>
              </a:r>
            </a:p>
          </p:txBody>
        </p:sp>
      </p:grpSp>
      <p:grpSp>
        <p:nvGrpSpPr>
          <p:cNvPr id="29" name="Group 28">
            <a:extLst>
              <a:ext uri="{FF2B5EF4-FFF2-40B4-BE49-F238E27FC236}">
                <a16:creationId xmlns:a16="http://schemas.microsoft.com/office/drawing/2014/main" xmlns="" id="{30BE84EF-EB81-428F-AEF0-BADEB13DDD65}"/>
              </a:ext>
            </a:extLst>
          </p:cNvPr>
          <p:cNvGrpSpPr/>
          <p:nvPr/>
        </p:nvGrpSpPr>
        <p:grpSpPr>
          <a:xfrm>
            <a:off x="6400800" y="3429000"/>
            <a:ext cx="1400335" cy="1742420"/>
            <a:chOff x="6400800" y="2971800"/>
            <a:chExt cx="1400335" cy="1742420"/>
          </a:xfrm>
        </p:grpSpPr>
        <p:pic>
          <p:nvPicPr>
            <p:cNvPr id="12" name="Picture 11">
              <a:extLst>
                <a:ext uri="{FF2B5EF4-FFF2-40B4-BE49-F238E27FC236}">
                  <a16:creationId xmlns:a16="http://schemas.microsoft.com/office/drawing/2014/main" xmlns="" id="{2FBA3793-B9AD-43C4-91A3-A86829D32591}"/>
                </a:ext>
              </a:extLst>
            </p:cNvPr>
            <p:cNvPicPr>
              <a:picLocks noChangeAspect="1"/>
            </p:cNvPicPr>
            <p:nvPr/>
          </p:nvPicPr>
          <p:blipFill>
            <a:blip r:embed="rId8"/>
            <a:stretch>
              <a:fillRect/>
            </a:stretch>
          </p:blipFill>
          <p:spPr>
            <a:xfrm>
              <a:off x="6553200" y="3719064"/>
              <a:ext cx="990476" cy="457143"/>
            </a:xfrm>
            <a:prstGeom prst="rect">
              <a:avLst/>
            </a:prstGeom>
          </p:spPr>
        </p:pic>
        <p:pic>
          <p:nvPicPr>
            <p:cNvPr id="16" name="Picture 2" descr="C:\Users\ngattt\AppData\Local\Temp\SNAGHTML24a4eb42.PNG">
              <a:extLst>
                <a:ext uri="{FF2B5EF4-FFF2-40B4-BE49-F238E27FC236}">
                  <a16:creationId xmlns:a16="http://schemas.microsoft.com/office/drawing/2014/main" xmlns="" id="{118CE625-EB1A-41F4-869C-BB59B59E4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971800"/>
              <a:ext cx="752475" cy="561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xmlns="" id="{3F1A1BDD-80AC-4CD9-84A9-600AEB816F80}"/>
                </a:ext>
              </a:extLst>
            </p:cNvPr>
            <p:cNvSpPr txBox="1"/>
            <p:nvPr/>
          </p:nvSpPr>
          <p:spPr>
            <a:xfrm>
              <a:off x="6400800" y="4191000"/>
              <a:ext cx="1400335" cy="523220"/>
            </a:xfrm>
            <a:prstGeom prst="rect">
              <a:avLst/>
            </a:prstGeom>
            <a:noFill/>
          </p:spPr>
          <p:txBody>
            <a:bodyPr wrap="square" rtlCol="0">
              <a:spAutoFit/>
            </a:bodyPr>
            <a:lstStyle/>
            <a:p>
              <a:pPr algn="ctr"/>
              <a:r>
                <a:rPr lang="en-US" sz="2800" dirty="0"/>
                <a:t>Release</a:t>
              </a:r>
            </a:p>
          </p:txBody>
        </p:sp>
      </p:grpSp>
      <p:grpSp>
        <p:nvGrpSpPr>
          <p:cNvPr id="30" name="Group 29">
            <a:extLst>
              <a:ext uri="{FF2B5EF4-FFF2-40B4-BE49-F238E27FC236}">
                <a16:creationId xmlns:a16="http://schemas.microsoft.com/office/drawing/2014/main" xmlns="" id="{5142CA0A-7688-4BBF-A591-A718C377C38E}"/>
              </a:ext>
            </a:extLst>
          </p:cNvPr>
          <p:cNvGrpSpPr/>
          <p:nvPr/>
        </p:nvGrpSpPr>
        <p:grpSpPr>
          <a:xfrm>
            <a:off x="7057865" y="4267200"/>
            <a:ext cx="2238535" cy="1981200"/>
            <a:chOff x="7057865" y="3810000"/>
            <a:chExt cx="2238535" cy="1981200"/>
          </a:xfrm>
        </p:grpSpPr>
        <p:pic>
          <p:nvPicPr>
            <p:cNvPr id="13" name="Picture 12">
              <a:extLst>
                <a:ext uri="{FF2B5EF4-FFF2-40B4-BE49-F238E27FC236}">
                  <a16:creationId xmlns:a16="http://schemas.microsoft.com/office/drawing/2014/main" xmlns="" id="{F913572E-2E43-4A22-910D-59CFA95438C0}"/>
                </a:ext>
              </a:extLst>
            </p:cNvPr>
            <p:cNvPicPr>
              <a:picLocks noChangeAspect="1"/>
            </p:cNvPicPr>
            <p:nvPr/>
          </p:nvPicPr>
          <p:blipFill>
            <a:blip r:embed="rId9"/>
            <a:stretch>
              <a:fillRect/>
            </a:stretch>
          </p:blipFill>
          <p:spPr>
            <a:xfrm>
              <a:off x="7543800" y="4495800"/>
              <a:ext cx="1276190" cy="704762"/>
            </a:xfrm>
            <a:prstGeom prst="rect">
              <a:avLst/>
            </a:prstGeom>
          </p:spPr>
        </p:pic>
        <p:pic>
          <p:nvPicPr>
            <p:cNvPr id="17" name="Picture 2" descr="C:\Users\ngattt\AppData\Local\Temp\SNAGHTML24a4eb42.PNG">
              <a:extLst>
                <a:ext uri="{FF2B5EF4-FFF2-40B4-BE49-F238E27FC236}">
                  <a16:creationId xmlns:a16="http://schemas.microsoft.com/office/drawing/2014/main" xmlns="" id="{CD08FF73-2153-4DF9-BD50-A8304CC86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810000"/>
              <a:ext cx="752475" cy="5619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55918A69-0C3B-47B0-A9A6-3AA93B10CEAF}"/>
                </a:ext>
              </a:extLst>
            </p:cNvPr>
            <p:cNvSpPr txBox="1"/>
            <p:nvPr/>
          </p:nvSpPr>
          <p:spPr>
            <a:xfrm>
              <a:off x="7057865" y="5267980"/>
              <a:ext cx="2238535" cy="523220"/>
            </a:xfrm>
            <a:prstGeom prst="rect">
              <a:avLst/>
            </a:prstGeom>
            <a:noFill/>
          </p:spPr>
          <p:txBody>
            <a:bodyPr wrap="square" rtlCol="0">
              <a:spAutoFit/>
            </a:bodyPr>
            <a:lstStyle/>
            <a:p>
              <a:pPr algn="ctr"/>
              <a:r>
                <a:rPr lang="en-US" sz="2800" dirty="0"/>
                <a:t>Maintenance</a:t>
              </a:r>
            </a:p>
          </p:txBody>
        </p:sp>
      </p:grpSp>
      <p:sp>
        <p:nvSpPr>
          <p:cNvPr id="31" name="TextBox 30">
            <a:extLst>
              <a:ext uri="{FF2B5EF4-FFF2-40B4-BE49-F238E27FC236}">
                <a16:creationId xmlns:a16="http://schemas.microsoft.com/office/drawing/2014/main" xmlns="" id="{176D1621-F090-4AAB-8DB8-2601D9BF3074}"/>
              </a:ext>
            </a:extLst>
          </p:cNvPr>
          <p:cNvSpPr txBox="1"/>
          <p:nvPr/>
        </p:nvSpPr>
        <p:spPr>
          <a:xfrm>
            <a:off x="3679603" y="1555091"/>
            <a:ext cx="2848137" cy="584775"/>
          </a:xfrm>
          <a:prstGeom prst="rect">
            <a:avLst/>
          </a:prstGeom>
          <a:noFill/>
        </p:spPr>
        <p:txBody>
          <a:bodyPr wrap="square" rtlCol="0">
            <a:spAutoFit/>
          </a:bodyPr>
          <a:lstStyle/>
          <a:p>
            <a:r>
              <a:rPr lang="en-US" sz="3200" b="1" dirty="0"/>
              <a:t>Project Plan</a:t>
            </a:r>
          </a:p>
        </p:txBody>
      </p:sp>
      <p:sp>
        <p:nvSpPr>
          <p:cNvPr id="32" name="TextBox 31">
            <a:extLst>
              <a:ext uri="{FF2B5EF4-FFF2-40B4-BE49-F238E27FC236}">
                <a16:creationId xmlns:a16="http://schemas.microsoft.com/office/drawing/2014/main" xmlns="" id="{EDD9262E-4BF5-473B-A6E0-EA4324453D20}"/>
              </a:ext>
            </a:extLst>
          </p:cNvPr>
          <p:cNvSpPr txBox="1"/>
          <p:nvPr/>
        </p:nvSpPr>
        <p:spPr>
          <a:xfrm>
            <a:off x="2667000" y="5739825"/>
            <a:ext cx="3705095" cy="584775"/>
          </a:xfrm>
          <a:prstGeom prst="rect">
            <a:avLst/>
          </a:prstGeom>
          <a:noFill/>
        </p:spPr>
        <p:txBody>
          <a:bodyPr wrap="square" rtlCol="0">
            <a:spAutoFit/>
          </a:bodyPr>
          <a:lstStyle/>
          <a:p>
            <a:r>
              <a:rPr lang="en-US" sz="3200" b="1" dirty="0"/>
              <a:t>Waterfall Model</a:t>
            </a:r>
          </a:p>
        </p:txBody>
      </p:sp>
    </p:spTree>
    <p:extLst>
      <p:ext uri="{BB962C8B-B14F-4D97-AF65-F5344CB8AC3E}">
        <p14:creationId xmlns:p14="http://schemas.microsoft.com/office/powerpoint/2010/main" val="91929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xmlns="" id="{A248F9A3-C28E-4536-9195-381D0FCE0A61}"/>
              </a:ext>
            </a:extLst>
          </p:cNvPr>
          <p:cNvPicPr>
            <a:picLocks noChangeAspect="1"/>
          </p:cNvPicPr>
          <p:nvPr/>
        </p:nvPicPr>
        <p:blipFill>
          <a:blip r:embed="rId3"/>
          <a:stretch>
            <a:fillRect/>
          </a:stretch>
        </p:blipFill>
        <p:spPr>
          <a:xfrm>
            <a:off x="1219200" y="2248105"/>
            <a:ext cx="6676190" cy="3276190"/>
          </a:xfrm>
          <a:prstGeom prst="rect">
            <a:avLst/>
          </a:prstGeom>
        </p:spPr>
      </p:pic>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2209800" y="5638800"/>
            <a:ext cx="4419600" cy="584775"/>
          </a:xfrm>
          <a:prstGeom prst="rect">
            <a:avLst/>
          </a:prstGeom>
          <a:noFill/>
        </p:spPr>
        <p:txBody>
          <a:bodyPr wrap="square" rtlCol="0">
            <a:spAutoFit/>
          </a:bodyPr>
          <a:lstStyle/>
          <a:p>
            <a:r>
              <a:rPr lang="en-US" sz="3200" b="1" dirty="0"/>
              <a:t>ITERATION MODEL</a:t>
            </a:r>
          </a:p>
        </p:txBody>
      </p:sp>
    </p:spTree>
    <p:extLst>
      <p:ext uri="{BB962C8B-B14F-4D97-AF65-F5344CB8AC3E}">
        <p14:creationId xmlns:p14="http://schemas.microsoft.com/office/powerpoint/2010/main" val="206478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219200" y="5638800"/>
            <a:ext cx="7239000" cy="584775"/>
          </a:xfrm>
          <a:prstGeom prst="rect">
            <a:avLst/>
          </a:prstGeom>
          <a:noFill/>
        </p:spPr>
        <p:txBody>
          <a:bodyPr wrap="square" rtlCol="0">
            <a:spAutoFit/>
          </a:bodyPr>
          <a:lstStyle/>
          <a:p>
            <a:r>
              <a:rPr lang="en-US" sz="3200" b="1" dirty="0"/>
              <a:t>RAD (Rapid Application Development)</a:t>
            </a:r>
          </a:p>
        </p:txBody>
      </p:sp>
      <p:pic>
        <p:nvPicPr>
          <p:cNvPr id="3" name="Picture 2">
            <a:extLst>
              <a:ext uri="{FF2B5EF4-FFF2-40B4-BE49-F238E27FC236}">
                <a16:creationId xmlns:a16="http://schemas.microsoft.com/office/drawing/2014/main" xmlns="" id="{E9C0D8C2-7040-449B-BAAF-3782211EA5AC}"/>
              </a:ext>
            </a:extLst>
          </p:cNvPr>
          <p:cNvPicPr>
            <a:picLocks noChangeAspect="1"/>
          </p:cNvPicPr>
          <p:nvPr/>
        </p:nvPicPr>
        <p:blipFill>
          <a:blip r:embed="rId3"/>
          <a:stretch>
            <a:fillRect/>
          </a:stretch>
        </p:blipFill>
        <p:spPr>
          <a:xfrm>
            <a:off x="1019619" y="2514952"/>
            <a:ext cx="7104762" cy="2819048"/>
          </a:xfrm>
          <a:prstGeom prst="rect">
            <a:avLst/>
          </a:prstGeom>
        </p:spPr>
      </p:pic>
    </p:spTree>
    <p:extLst>
      <p:ext uri="{BB962C8B-B14F-4D97-AF65-F5344CB8AC3E}">
        <p14:creationId xmlns:p14="http://schemas.microsoft.com/office/powerpoint/2010/main" val="1284451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00200" y="5638800"/>
            <a:ext cx="5943600" cy="584775"/>
          </a:xfrm>
          <a:prstGeom prst="rect">
            <a:avLst/>
          </a:prstGeom>
          <a:noFill/>
        </p:spPr>
        <p:txBody>
          <a:bodyPr wrap="square" rtlCol="0">
            <a:spAutoFit/>
          </a:bodyPr>
          <a:lstStyle/>
          <a:p>
            <a:pPr algn="ctr"/>
            <a:r>
              <a:rPr lang="en-US" sz="3200" b="1" dirty="0"/>
              <a:t>Waterfall Model</a:t>
            </a:r>
          </a:p>
        </p:txBody>
      </p:sp>
      <p:pic>
        <p:nvPicPr>
          <p:cNvPr id="2050" name="Picture 2" descr="C:\Users\ngattt\AppData\Local\Temp\SNAGHTML24bbb935.PNG">
            <a:extLst>
              <a:ext uri="{FF2B5EF4-FFF2-40B4-BE49-F238E27FC236}">
                <a16:creationId xmlns:a16="http://schemas.microsoft.com/office/drawing/2014/main" xmlns="" id="{1E5668FB-D293-4F54-8D18-BAF1EC7CC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10375"/>
            <a:ext cx="59436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116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00200" y="5638800"/>
            <a:ext cx="5943600" cy="584775"/>
          </a:xfrm>
          <a:prstGeom prst="rect">
            <a:avLst/>
          </a:prstGeom>
          <a:noFill/>
        </p:spPr>
        <p:txBody>
          <a:bodyPr wrap="square" rtlCol="0">
            <a:spAutoFit/>
          </a:bodyPr>
          <a:lstStyle/>
          <a:p>
            <a:pPr algn="ctr"/>
            <a:r>
              <a:rPr lang="en-US" sz="3200" b="1" dirty="0"/>
              <a:t>V Model</a:t>
            </a:r>
          </a:p>
        </p:txBody>
      </p:sp>
      <p:pic>
        <p:nvPicPr>
          <p:cNvPr id="3" name="Picture 2">
            <a:extLst>
              <a:ext uri="{FF2B5EF4-FFF2-40B4-BE49-F238E27FC236}">
                <a16:creationId xmlns:a16="http://schemas.microsoft.com/office/drawing/2014/main" xmlns="" id="{AAED092F-5A03-4EB5-B804-1AB1394640D8}"/>
              </a:ext>
            </a:extLst>
          </p:cNvPr>
          <p:cNvPicPr>
            <a:picLocks noChangeAspect="1"/>
          </p:cNvPicPr>
          <p:nvPr/>
        </p:nvPicPr>
        <p:blipFill>
          <a:blip r:embed="rId3"/>
          <a:stretch>
            <a:fillRect/>
          </a:stretch>
        </p:blipFill>
        <p:spPr>
          <a:xfrm>
            <a:off x="2329143" y="2286977"/>
            <a:ext cx="4485714" cy="3219048"/>
          </a:xfrm>
          <a:prstGeom prst="rect">
            <a:avLst/>
          </a:prstGeom>
        </p:spPr>
      </p:pic>
    </p:spTree>
    <p:extLst>
      <p:ext uri="{BB962C8B-B14F-4D97-AF65-F5344CB8AC3E}">
        <p14:creationId xmlns:p14="http://schemas.microsoft.com/office/powerpoint/2010/main" val="323112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43428" y="4724400"/>
            <a:ext cx="5943600" cy="584775"/>
          </a:xfrm>
          <a:prstGeom prst="rect">
            <a:avLst/>
          </a:prstGeom>
          <a:noFill/>
        </p:spPr>
        <p:txBody>
          <a:bodyPr wrap="square" rtlCol="0">
            <a:spAutoFit/>
          </a:bodyPr>
          <a:lstStyle/>
          <a:p>
            <a:pPr algn="ctr"/>
            <a:r>
              <a:rPr lang="en-US" sz="3200" b="1" dirty="0"/>
              <a:t>Iterative Model</a:t>
            </a:r>
          </a:p>
        </p:txBody>
      </p:sp>
      <p:pic>
        <p:nvPicPr>
          <p:cNvPr id="6" name="Picture 5">
            <a:extLst>
              <a:ext uri="{FF2B5EF4-FFF2-40B4-BE49-F238E27FC236}">
                <a16:creationId xmlns:a16="http://schemas.microsoft.com/office/drawing/2014/main" xmlns="" id="{2DD52757-A962-42F9-9D6B-26F6A626291F}"/>
              </a:ext>
            </a:extLst>
          </p:cNvPr>
          <p:cNvPicPr>
            <a:picLocks noChangeAspect="1"/>
          </p:cNvPicPr>
          <p:nvPr/>
        </p:nvPicPr>
        <p:blipFill>
          <a:blip r:embed="rId3"/>
          <a:stretch>
            <a:fillRect/>
          </a:stretch>
        </p:blipFill>
        <p:spPr>
          <a:xfrm>
            <a:off x="1643428" y="2671857"/>
            <a:ext cx="5857143" cy="1514286"/>
          </a:xfrm>
          <a:prstGeom prst="rect">
            <a:avLst/>
          </a:prstGeom>
        </p:spPr>
      </p:pic>
    </p:spTree>
    <p:extLst>
      <p:ext uri="{BB962C8B-B14F-4D97-AF65-F5344CB8AC3E}">
        <p14:creationId xmlns:p14="http://schemas.microsoft.com/office/powerpoint/2010/main" val="33776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43428" y="5816025"/>
            <a:ext cx="5943600" cy="584775"/>
          </a:xfrm>
          <a:prstGeom prst="rect">
            <a:avLst/>
          </a:prstGeom>
          <a:noFill/>
        </p:spPr>
        <p:txBody>
          <a:bodyPr wrap="square" rtlCol="0">
            <a:spAutoFit/>
          </a:bodyPr>
          <a:lstStyle/>
          <a:p>
            <a:pPr algn="ctr"/>
            <a:r>
              <a:rPr lang="en-US" sz="3200" b="1" dirty="0"/>
              <a:t>Agile Development Model</a:t>
            </a:r>
          </a:p>
        </p:txBody>
      </p:sp>
      <p:pic>
        <p:nvPicPr>
          <p:cNvPr id="6148" name="Picture 4" descr="C:\Users\ngattt\AppData\Local\Temp\SNAGHTML24be5feb.PNG">
            <a:extLst>
              <a:ext uri="{FF2B5EF4-FFF2-40B4-BE49-F238E27FC236}">
                <a16:creationId xmlns:a16="http://schemas.microsoft.com/office/drawing/2014/main" xmlns="" id="{5BB24331-FA8F-4F33-8088-EF76C529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2271133"/>
            <a:ext cx="56483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70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(1/2)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Box 6">
            <a:extLst>
              <a:ext uri="{FF2B5EF4-FFF2-40B4-BE49-F238E27FC236}">
                <a16:creationId xmlns:a16="http://schemas.microsoft.com/office/drawing/2014/main" xmlns="" id="{C02E6F2F-C853-467C-B6C9-A71E142E50B6}"/>
              </a:ext>
            </a:extLst>
          </p:cNvPr>
          <p:cNvSpPr txBox="1"/>
          <p:nvPr/>
        </p:nvSpPr>
        <p:spPr>
          <a:xfrm>
            <a:off x="3175207" y="1548825"/>
            <a:ext cx="2848137" cy="584775"/>
          </a:xfrm>
          <a:prstGeom prst="rect">
            <a:avLst/>
          </a:prstGeom>
          <a:noFill/>
        </p:spPr>
        <p:txBody>
          <a:bodyPr wrap="square" rtlCol="0">
            <a:spAutoFit/>
          </a:bodyPr>
          <a:lstStyle/>
          <a:p>
            <a:r>
              <a:rPr lang="en-US" sz="3200" b="1" dirty="0"/>
              <a:t>Project Plan</a:t>
            </a:r>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43428" y="5715000"/>
            <a:ext cx="5943600" cy="584775"/>
          </a:xfrm>
          <a:prstGeom prst="rect">
            <a:avLst/>
          </a:prstGeom>
          <a:noFill/>
        </p:spPr>
        <p:txBody>
          <a:bodyPr wrap="square" rtlCol="0">
            <a:spAutoFit/>
          </a:bodyPr>
          <a:lstStyle/>
          <a:p>
            <a:pPr algn="ctr"/>
            <a:r>
              <a:rPr lang="en-US" sz="3200" b="1" dirty="0"/>
              <a:t>Spiral Model</a:t>
            </a:r>
          </a:p>
        </p:txBody>
      </p:sp>
      <p:pic>
        <p:nvPicPr>
          <p:cNvPr id="3" name="Picture 2">
            <a:extLst>
              <a:ext uri="{FF2B5EF4-FFF2-40B4-BE49-F238E27FC236}">
                <a16:creationId xmlns:a16="http://schemas.microsoft.com/office/drawing/2014/main" xmlns="" id="{E52EC2FD-46EC-46B5-8EA5-A182CA6C34D2}"/>
              </a:ext>
            </a:extLst>
          </p:cNvPr>
          <p:cNvPicPr>
            <a:picLocks noChangeAspect="1"/>
          </p:cNvPicPr>
          <p:nvPr/>
        </p:nvPicPr>
        <p:blipFill>
          <a:blip r:embed="rId3"/>
          <a:stretch>
            <a:fillRect/>
          </a:stretch>
        </p:blipFill>
        <p:spPr>
          <a:xfrm>
            <a:off x="1643428" y="2502195"/>
            <a:ext cx="5809524" cy="2638095"/>
          </a:xfrm>
          <a:prstGeom prst="rect">
            <a:avLst/>
          </a:prstGeom>
        </p:spPr>
      </p:pic>
    </p:spTree>
    <p:extLst>
      <p:ext uri="{BB962C8B-B14F-4D97-AF65-F5344CB8AC3E}">
        <p14:creationId xmlns:p14="http://schemas.microsoft.com/office/powerpoint/2010/main" val="308009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(2/2)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a:extLst>
              <a:ext uri="{FF2B5EF4-FFF2-40B4-BE49-F238E27FC236}">
                <a16:creationId xmlns:a16="http://schemas.microsoft.com/office/drawing/2014/main" xmlns="" id="{B97C091E-7561-4D38-B4F2-926463B3A233}"/>
              </a:ext>
            </a:extLst>
          </p:cNvPr>
          <p:cNvSpPr txBox="1"/>
          <p:nvPr/>
        </p:nvSpPr>
        <p:spPr>
          <a:xfrm>
            <a:off x="1643428" y="5715000"/>
            <a:ext cx="5943600" cy="584775"/>
          </a:xfrm>
          <a:prstGeom prst="rect">
            <a:avLst/>
          </a:prstGeom>
          <a:noFill/>
        </p:spPr>
        <p:txBody>
          <a:bodyPr wrap="square" rtlCol="0">
            <a:spAutoFit/>
          </a:bodyPr>
          <a:lstStyle/>
          <a:p>
            <a:pPr algn="ctr"/>
            <a:r>
              <a:rPr lang="en-US" sz="3200" b="1" dirty="0"/>
              <a:t>Waterfall Model</a:t>
            </a:r>
          </a:p>
        </p:txBody>
      </p:sp>
      <p:pic>
        <p:nvPicPr>
          <p:cNvPr id="6" name="Picture 5">
            <a:extLst>
              <a:ext uri="{FF2B5EF4-FFF2-40B4-BE49-F238E27FC236}">
                <a16:creationId xmlns:a16="http://schemas.microsoft.com/office/drawing/2014/main" xmlns="" id="{C64BC280-93A6-4157-8DBC-EE1D503F2C1F}"/>
              </a:ext>
            </a:extLst>
          </p:cNvPr>
          <p:cNvPicPr>
            <a:picLocks noChangeAspect="1"/>
          </p:cNvPicPr>
          <p:nvPr/>
        </p:nvPicPr>
        <p:blipFill>
          <a:blip r:embed="rId3"/>
          <a:stretch>
            <a:fillRect/>
          </a:stretch>
        </p:blipFill>
        <p:spPr>
          <a:xfrm>
            <a:off x="1234275" y="2029267"/>
            <a:ext cx="6761905" cy="3533333"/>
          </a:xfrm>
          <a:prstGeom prst="rect">
            <a:avLst/>
          </a:prstGeom>
        </p:spPr>
      </p:pic>
      <p:pic>
        <p:nvPicPr>
          <p:cNvPr id="9" name="Picture 8">
            <a:extLst>
              <a:ext uri="{FF2B5EF4-FFF2-40B4-BE49-F238E27FC236}">
                <a16:creationId xmlns:a16="http://schemas.microsoft.com/office/drawing/2014/main" xmlns="" id="{EE923FDB-A23B-444E-BED6-A8EDB9B823EA}"/>
              </a:ext>
            </a:extLst>
          </p:cNvPr>
          <p:cNvPicPr>
            <a:picLocks noChangeAspect="1"/>
          </p:cNvPicPr>
          <p:nvPr/>
        </p:nvPicPr>
        <p:blipFill>
          <a:blip r:embed="rId4"/>
          <a:stretch>
            <a:fillRect/>
          </a:stretch>
        </p:blipFill>
        <p:spPr>
          <a:xfrm>
            <a:off x="1643428" y="1554875"/>
            <a:ext cx="457143" cy="676190"/>
          </a:xfrm>
          <a:prstGeom prst="rect">
            <a:avLst/>
          </a:prstGeom>
        </p:spPr>
      </p:pic>
      <p:pic>
        <p:nvPicPr>
          <p:cNvPr id="10" name="Picture 9">
            <a:extLst>
              <a:ext uri="{FF2B5EF4-FFF2-40B4-BE49-F238E27FC236}">
                <a16:creationId xmlns:a16="http://schemas.microsoft.com/office/drawing/2014/main" xmlns="" id="{5D78A1D2-3922-4646-9EA3-47B080C40927}"/>
              </a:ext>
            </a:extLst>
          </p:cNvPr>
          <p:cNvPicPr>
            <a:picLocks noChangeAspect="1"/>
          </p:cNvPicPr>
          <p:nvPr/>
        </p:nvPicPr>
        <p:blipFill>
          <a:blip r:embed="rId4"/>
          <a:stretch>
            <a:fillRect/>
          </a:stretch>
        </p:blipFill>
        <p:spPr>
          <a:xfrm>
            <a:off x="2667000" y="1838410"/>
            <a:ext cx="457143" cy="676190"/>
          </a:xfrm>
          <a:prstGeom prst="rect">
            <a:avLst/>
          </a:prstGeom>
        </p:spPr>
      </p:pic>
      <p:pic>
        <p:nvPicPr>
          <p:cNvPr id="11" name="Picture 10">
            <a:extLst>
              <a:ext uri="{FF2B5EF4-FFF2-40B4-BE49-F238E27FC236}">
                <a16:creationId xmlns:a16="http://schemas.microsoft.com/office/drawing/2014/main" xmlns="" id="{A08A5A40-3CE3-4357-9840-C8FEBD8B1A54}"/>
              </a:ext>
            </a:extLst>
          </p:cNvPr>
          <p:cNvPicPr>
            <a:picLocks noChangeAspect="1"/>
          </p:cNvPicPr>
          <p:nvPr/>
        </p:nvPicPr>
        <p:blipFill>
          <a:blip r:embed="rId4"/>
          <a:stretch>
            <a:fillRect/>
          </a:stretch>
        </p:blipFill>
        <p:spPr>
          <a:xfrm>
            <a:off x="3733857" y="2307265"/>
            <a:ext cx="457143" cy="676190"/>
          </a:xfrm>
          <a:prstGeom prst="rect">
            <a:avLst/>
          </a:prstGeom>
        </p:spPr>
      </p:pic>
      <p:pic>
        <p:nvPicPr>
          <p:cNvPr id="12" name="Picture 11">
            <a:extLst>
              <a:ext uri="{FF2B5EF4-FFF2-40B4-BE49-F238E27FC236}">
                <a16:creationId xmlns:a16="http://schemas.microsoft.com/office/drawing/2014/main" xmlns="" id="{A0B44477-3CCF-4C9C-AC86-3A8758AC9FF8}"/>
              </a:ext>
            </a:extLst>
          </p:cNvPr>
          <p:cNvPicPr>
            <a:picLocks noChangeAspect="1"/>
          </p:cNvPicPr>
          <p:nvPr/>
        </p:nvPicPr>
        <p:blipFill>
          <a:blip r:embed="rId4"/>
          <a:stretch>
            <a:fillRect/>
          </a:stretch>
        </p:blipFill>
        <p:spPr>
          <a:xfrm>
            <a:off x="4724457" y="2819400"/>
            <a:ext cx="457143" cy="676190"/>
          </a:xfrm>
          <a:prstGeom prst="rect">
            <a:avLst/>
          </a:prstGeom>
        </p:spPr>
      </p:pic>
      <p:pic>
        <p:nvPicPr>
          <p:cNvPr id="13" name="Picture 12">
            <a:extLst>
              <a:ext uri="{FF2B5EF4-FFF2-40B4-BE49-F238E27FC236}">
                <a16:creationId xmlns:a16="http://schemas.microsoft.com/office/drawing/2014/main" xmlns="" id="{8D920351-E011-4AD0-8C0A-9600BF1A01FF}"/>
              </a:ext>
            </a:extLst>
          </p:cNvPr>
          <p:cNvPicPr>
            <a:picLocks noChangeAspect="1"/>
          </p:cNvPicPr>
          <p:nvPr/>
        </p:nvPicPr>
        <p:blipFill>
          <a:blip r:embed="rId4"/>
          <a:stretch>
            <a:fillRect/>
          </a:stretch>
        </p:blipFill>
        <p:spPr>
          <a:xfrm>
            <a:off x="5943657" y="3404940"/>
            <a:ext cx="457143" cy="676190"/>
          </a:xfrm>
          <a:prstGeom prst="rect">
            <a:avLst/>
          </a:prstGeom>
        </p:spPr>
      </p:pic>
      <p:pic>
        <p:nvPicPr>
          <p:cNvPr id="14" name="Picture 13">
            <a:extLst>
              <a:ext uri="{FF2B5EF4-FFF2-40B4-BE49-F238E27FC236}">
                <a16:creationId xmlns:a16="http://schemas.microsoft.com/office/drawing/2014/main" xmlns="" id="{2DEEFAE0-40BC-4EF7-BF21-00DDF02FC58B}"/>
              </a:ext>
            </a:extLst>
          </p:cNvPr>
          <p:cNvPicPr>
            <a:picLocks noChangeAspect="1"/>
          </p:cNvPicPr>
          <p:nvPr/>
        </p:nvPicPr>
        <p:blipFill>
          <a:blip r:embed="rId4"/>
          <a:stretch>
            <a:fillRect/>
          </a:stretch>
        </p:blipFill>
        <p:spPr>
          <a:xfrm>
            <a:off x="7010457" y="4005680"/>
            <a:ext cx="457143" cy="676190"/>
          </a:xfrm>
          <a:prstGeom prst="rect">
            <a:avLst/>
          </a:prstGeom>
        </p:spPr>
      </p:pic>
    </p:spTree>
    <p:extLst>
      <p:ext uri="{BB962C8B-B14F-4D97-AF65-F5344CB8AC3E}">
        <p14:creationId xmlns:p14="http://schemas.microsoft.com/office/powerpoint/2010/main" val="36281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a16="http://schemas.microsoft.com/office/drawing/2014/main" xmlns="" id="{DF3EE2FB-1E98-409E-9595-9090C9AE95C9}"/>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F00ED931-B56C-4363-AD1C-7E0B54D97F61}"/>
              </a:ext>
            </a:extLst>
          </p:cNvPr>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6" name="Diagram 5">
            <a:extLst>
              <a:ext uri="{FF2B5EF4-FFF2-40B4-BE49-F238E27FC236}">
                <a16:creationId xmlns:a16="http://schemas.microsoft.com/office/drawing/2014/main" xmlns="" id="{848DC30E-9B02-4656-A33A-E39685A572A1}"/>
              </a:ext>
            </a:extLst>
          </p:cNvPr>
          <p:cNvGraphicFramePr/>
          <p:nvPr>
            <p:extLst/>
          </p:nvPr>
        </p:nvGraphicFramePr>
        <p:xfrm>
          <a:off x="-304800" y="1752600"/>
          <a:ext cx="94488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7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558-59A2-4F5F-9E74-158A2650BA3D}"/>
              </a:ext>
            </a:extLst>
          </p:cNvPr>
          <p:cNvSpPr>
            <a:spLocks noGrp="1"/>
          </p:cNvSpPr>
          <p:nvPr>
            <p:ph type="title"/>
          </p:nvPr>
        </p:nvSpPr>
        <p:spPr>
          <a:xfrm>
            <a:off x="457200" y="228600"/>
            <a:ext cx="8229600" cy="549533"/>
          </a:xfrm>
        </p:spPr>
        <p:txBody>
          <a:bodyPr>
            <a:noAutofit/>
          </a:bodyPr>
          <a:lstStyle/>
          <a:p>
            <a:r>
              <a:rPr lang="en-US" sz="2800" dirty="0">
                <a:highlight>
                  <a:srgbClr val="C39113"/>
                </a:highlight>
              </a:rPr>
              <a:t>Step 1:</a:t>
            </a:r>
            <a:r>
              <a:rPr lang="en-US" sz="2800" dirty="0"/>
              <a:t> Identify Software Development Model (2/2)</a:t>
            </a:r>
            <a:endParaRPr lang="en-US" sz="2400" dirty="0"/>
          </a:p>
        </p:txBody>
      </p:sp>
      <p:sp>
        <p:nvSpPr>
          <p:cNvPr id="4" name="Footer Placeholder 3">
            <a:extLst>
              <a:ext uri="{FF2B5EF4-FFF2-40B4-BE49-F238E27FC236}">
                <a16:creationId xmlns:a16="http://schemas.microsoft.com/office/drawing/2014/main" xmlns="" id="{5BA1B217-FD38-4F1E-940A-293E43048C98}"/>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2D737DB-29A4-4792-A77C-3A3A23EE76F7}"/>
              </a:ext>
            </a:extLst>
          </p:cNvPr>
          <p:cNvSpPr>
            <a:spLocks noGrp="1"/>
          </p:cNvSpPr>
          <p:nvPr>
            <p:ph type="sldNum" sz="quarter" idx="12"/>
          </p:nvPr>
        </p:nvSpPr>
        <p:spPr/>
        <p:txBody>
          <a:bodyPr/>
          <a:lstStyle/>
          <a:p>
            <a:fld id="{B6F15528-21DE-4FAA-801E-634DDDAF4B2B}" type="slidenum">
              <a:rPr lang="en-US" smtClean="0"/>
              <a:pPr/>
              <a:t>20</a:t>
            </a:fld>
            <a:endParaRPr lang="en-US"/>
          </a:p>
        </p:txBody>
      </p:sp>
      <p:grpSp>
        <p:nvGrpSpPr>
          <p:cNvPr id="49" name="Group 48">
            <a:extLst>
              <a:ext uri="{FF2B5EF4-FFF2-40B4-BE49-F238E27FC236}">
                <a16:creationId xmlns:a16="http://schemas.microsoft.com/office/drawing/2014/main" xmlns="" id="{48A9464B-5098-42E0-9E42-5F77A4A1A1EE}"/>
              </a:ext>
            </a:extLst>
          </p:cNvPr>
          <p:cNvGrpSpPr/>
          <p:nvPr/>
        </p:nvGrpSpPr>
        <p:grpSpPr>
          <a:xfrm>
            <a:off x="1246636" y="3276602"/>
            <a:ext cx="1971429" cy="2511789"/>
            <a:chOff x="1246636" y="3276602"/>
            <a:chExt cx="1971429" cy="2511789"/>
          </a:xfrm>
        </p:grpSpPr>
        <p:sp>
          <p:nvSpPr>
            <p:cNvPr id="8" name="TextBox 7">
              <a:extLst>
                <a:ext uri="{FF2B5EF4-FFF2-40B4-BE49-F238E27FC236}">
                  <a16:creationId xmlns:a16="http://schemas.microsoft.com/office/drawing/2014/main" xmlns="" id="{B97C091E-7561-4D38-B4F2-926463B3A233}"/>
                </a:ext>
              </a:extLst>
            </p:cNvPr>
            <p:cNvSpPr txBox="1"/>
            <p:nvPr/>
          </p:nvSpPr>
          <p:spPr>
            <a:xfrm>
              <a:off x="1246636" y="5203616"/>
              <a:ext cx="1971429" cy="584775"/>
            </a:xfrm>
            <a:prstGeom prst="rect">
              <a:avLst/>
            </a:prstGeom>
            <a:noFill/>
          </p:spPr>
          <p:txBody>
            <a:bodyPr wrap="square" rtlCol="0">
              <a:spAutoFit/>
            </a:bodyPr>
            <a:lstStyle/>
            <a:p>
              <a:pPr algn="ctr"/>
              <a:r>
                <a:rPr lang="en-US" sz="3200" dirty="0"/>
                <a:t>Iteration 1</a:t>
              </a:r>
            </a:p>
          </p:txBody>
        </p:sp>
        <p:pic>
          <p:nvPicPr>
            <p:cNvPr id="3" name="Picture 2">
              <a:extLst>
                <a:ext uri="{FF2B5EF4-FFF2-40B4-BE49-F238E27FC236}">
                  <a16:creationId xmlns:a16="http://schemas.microsoft.com/office/drawing/2014/main" xmlns="" id="{3A3F6053-C30C-4FD2-8F06-637F7E7FADC9}"/>
                </a:ext>
              </a:extLst>
            </p:cNvPr>
            <p:cNvPicPr>
              <a:picLocks noChangeAspect="1"/>
            </p:cNvPicPr>
            <p:nvPr/>
          </p:nvPicPr>
          <p:blipFill>
            <a:blip r:embed="rId3"/>
            <a:stretch>
              <a:fillRect/>
            </a:stretch>
          </p:blipFill>
          <p:spPr>
            <a:xfrm>
              <a:off x="1246636" y="3276602"/>
              <a:ext cx="1971429" cy="2028571"/>
            </a:xfrm>
            <a:prstGeom prst="rect">
              <a:avLst/>
            </a:prstGeom>
          </p:spPr>
        </p:pic>
      </p:grpSp>
      <p:grpSp>
        <p:nvGrpSpPr>
          <p:cNvPr id="21" name="Group 20">
            <a:extLst>
              <a:ext uri="{FF2B5EF4-FFF2-40B4-BE49-F238E27FC236}">
                <a16:creationId xmlns:a16="http://schemas.microsoft.com/office/drawing/2014/main" xmlns="" id="{0CEA848C-85AD-41C5-808F-F048593F5871}"/>
              </a:ext>
            </a:extLst>
          </p:cNvPr>
          <p:cNvGrpSpPr/>
          <p:nvPr/>
        </p:nvGrpSpPr>
        <p:grpSpPr>
          <a:xfrm>
            <a:off x="1773865" y="1795130"/>
            <a:ext cx="457143" cy="2167270"/>
            <a:chOff x="1850065" y="1795130"/>
            <a:chExt cx="457143" cy="2167270"/>
          </a:xfrm>
        </p:grpSpPr>
        <p:pic>
          <p:nvPicPr>
            <p:cNvPr id="17" name="Picture 16">
              <a:extLst>
                <a:ext uri="{FF2B5EF4-FFF2-40B4-BE49-F238E27FC236}">
                  <a16:creationId xmlns:a16="http://schemas.microsoft.com/office/drawing/2014/main" xmlns="" id="{3B2107D5-C765-4F4B-8C51-E1FF8431CFE9}"/>
                </a:ext>
              </a:extLst>
            </p:cNvPr>
            <p:cNvPicPr>
              <a:picLocks noChangeAspect="1"/>
            </p:cNvPicPr>
            <p:nvPr/>
          </p:nvPicPr>
          <p:blipFill>
            <a:blip r:embed="rId4"/>
            <a:stretch>
              <a:fillRect/>
            </a:stretch>
          </p:blipFill>
          <p:spPr>
            <a:xfrm>
              <a:off x="1850065" y="1795130"/>
              <a:ext cx="457143" cy="676190"/>
            </a:xfrm>
            <a:prstGeom prst="rect">
              <a:avLst/>
            </a:prstGeom>
          </p:spPr>
        </p:pic>
        <p:cxnSp>
          <p:nvCxnSpPr>
            <p:cNvPr id="19" name="Straight Connector 18">
              <a:extLst>
                <a:ext uri="{FF2B5EF4-FFF2-40B4-BE49-F238E27FC236}">
                  <a16:creationId xmlns:a16="http://schemas.microsoft.com/office/drawing/2014/main" xmlns="" id="{7C3B49C8-CE50-4D6E-AAB1-339327D8B947}"/>
                </a:ext>
              </a:extLst>
            </p:cNvPr>
            <p:cNvCxnSpPr>
              <a:cxnSpLocks/>
            </p:cNvCxnSpPr>
            <p:nvPr/>
          </p:nvCxnSpPr>
          <p:spPr>
            <a:xfrm>
              <a:off x="2057400" y="2514600"/>
              <a:ext cx="0" cy="14478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7" name="Picture 26">
            <a:extLst>
              <a:ext uri="{FF2B5EF4-FFF2-40B4-BE49-F238E27FC236}">
                <a16:creationId xmlns:a16="http://schemas.microsoft.com/office/drawing/2014/main" xmlns="" id="{1D22AC33-2F62-4F12-AF37-4BFE7DAED902}"/>
              </a:ext>
            </a:extLst>
          </p:cNvPr>
          <p:cNvPicPr>
            <a:picLocks noChangeAspect="1"/>
          </p:cNvPicPr>
          <p:nvPr/>
        </p:nvPicPr>
        <p:blipFill>
          <a:blip r:embed="rId4"/>
          <a:stretch>
            <a:fillRect/>
          </a:stretch>
        </p:blipFill>
        <p:spPr>
          <a:xfrm>
            <a:off x="6824330" y="1731335"/>
            <a:ext cx="457143" cy="676190"/>
          </a:xfrm>
          <a:prstGeom prst="rect">
            <a:avLst/>
          </a:prstGeom>
        </p:spPr>
      </p:pic>
      <p:grpSp>
        <p:nvGrpSpPr>
          <p:cNvPr id="33" name="Group 32">
            <a:extLst>
              <a:ext uri="{FF2B5EF4-FFF2-40B4-BE49-F238E27FC236}">
                <a16:creationId xmlns:a16="http://schemas.microsoft.com/office/drawing/2014/main" xmlns="" id="{A4EC402D-27DB-41F1-9BF2-4F16FE922658}"/>
              </a:ext>
            </a:extLst>
          </p:cNvPr>
          <p:cNvGrpSpPr/>
          <p:nvPr/>
        </p:nvGrpSpPr>
        <p:grpSpPr>
          <a:xfrm>
            <a:off x="2154865" y="2219410"/>
            <a:ext cx="333333" cy="2123990"/>
            <a:chOff x="2216798" y="2219410"/>
            <a:chExt cx="333333" cy="2123990"/>
          </a:xfrm>
        </p:grpSpPr>
        <p:cxnSp>
          <p:nvCxnSpPr>
            <p:cNvPr id="31" name="Straight Connector 30">
              <a:extLst>
                <a:ext uri="{FF2B5EF4-FFF2-40B4-BE49-F238E27FC236}">
                  <a16:creationId xmlns:a16="http://schemas.microsoft.com/office/drawing/2014/main" xmlns="" id="{7527F190-393F-467E-AE56-331DCACDE32B}"/>
                </a:ext>
              </a:extLst>
            </p:cNvPr>
            <p:cNvCxnSpPr>
              <a:cxnSpLocks/>
            </p:cNvCxnSpPr>
            <p:nvPr/>
          </p:nvCxnSpPr>
          <p:spPr>
            <a:xfrm>
              <a:off x="2383465" y="2895600"/>
              <a:ext cx="0" cy="144780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xmlns="" id="{D196D582-1EC0-41B9-93D1-F1379D8D20E8}"/>
                </a:ext>
              </a:extLst>
            </p:cNvPr>
            <p:cNvPicPr>
              <a:picLocks noChangeAspect="1"/>
            </p:cNvPicPr>
            <p:nvPr/>
          </p:nvPicPr>
          <p:blipFill>
            <a:blip r:embed="rId5"/>
            <a:stretch>
              <a:fillRect/>
            </a:stretch>
          </p:blipFill>
          <p:spPr>
            <a:xfrm>
              <a:off x="2216798" y="2219410"/>
              <a:ext cx="333333" cy="676190"/>
            </a:xfrm>
            <a:prstGeom prst="rect">
              <a:avLst/>
            </a:prstGeom>
          </p:spPr>
        </p:pic>
      </p:grpSp>
      <p:grpSp>
        <p:nvGrpSpPr>
          <p:cNvPr id="48" name="Group 47">
            <a:extLst>
              <a:ext uri="{FF2B5EF4-FFF2-40B4-BE49-F238E27FC236}">
                <a16:creationId xmlns:a16="http://schemas.microsoft.com/office/drawing/2014/main" xmlns="" id="{27ABD90E-406D-497E-B4B5-C499B3387A2C}"/>
              </a:ext>
            </a:extLst>
          </p:cNvPr>
          <p:cNvGrpSpPr/>
          <p:nvPr/>
        </p:nvGrpSpPr>
        <p:grpSpPr>
          <a:xfrm>
            <a:off x="3810000" y="3276601"/>
            <a:ext cx="1981200" cy="2511039"/>
            <a:chOff x="3810000" y="3276601"/>
            <a:chExt cx="1981200" cy="2511039"/>
          </a:xfrm>
        </p:grpSpPr>
        <p:pic>
          <p:nvPicPr>
            <p:cNvPr id="7" name="Picture 6">
              <a:extLst>
                <a:ext uri="{FF2B5EF4-FFF2-40B4-BE49-F238E27FC236}">
                  <a16:creationId xmlns:a16="http://schemas.microsoft.com/office/drawing/2014/main" xmlns="" id="{E1A565C2-AFC7-4DB8-A5D9-4EBF21008C74}"/>
                </a:ext>
              </a:extLst>
            </p:cNvPr>
            <p:cNvPicPr>
              <a:picLocks noChangeAspect="1"/>
            </p:cNvPicPr>
            <p:nvPr/>
          </p:nvPicPr>
          <p:blipFill>
            <a:blip r:embed="rId3"/>
            <a:stretch>
              <a:fillRect/>
            </a:stretch>
          </p:blipFill>
          <p:spPr>
            <a:xfrm>
              <a:off x="3819771" y="3276601"/>
              <a:ext cx="1971429" cy="2028571"/>
            </a:xfrm>
            <a:prstGeom prst="rect">
              <a:avLst/>
            </a:prstGeom>
          </p:spPr>
        </p:pic>
        <p:sp>
          <p:nvSpPr>
            <p:cNvPr id="41" name="TextBox 40">
              <a:extLst>
                <a:ext uri="{FF2B5EF4-FFF2-40B4-BE49-F238E27FC236}">
                  <a16:creationId xmlns:a16="http://schemas.microsoft.com/office/drawing/2014/main" xmlns="" id="{5C424465-07C4-4153-B86A-CC01232144BF}"/>
                </a:ext>
              </a:extLst>
            </p:cNvPr>
            <p:cNvSpPr txBox="1"/>
            <p:nvPr/>
          </p:nvSpPr>
          <p:spPr>
            <a:xfrm>
              <a:off x="3810000" y="5202865"/>
              <a:ext cx="1971429" cy="584775"/>
            </a:xfrm>
            <a:prstGeom prst="rect">
              <a:avLst/>
            </a:prstGeom>
            <a:noFill/>
          </p:spPr>
          <p:txBody>
            <a:bodyPr wrap="square" rtlCol="0">
              <a:spAutoFit/>
            </a:bodyPr>
            <a:lstStyle/>
            <a:p>
              <a:pPr algn="ctr"/>
              <a:r>
                <a:rPr lang="en-US" sz="3200" dirty="0"/>
                <a:t>Iteration 2</a:t>
              </a:r>
            </a:p>
          </p:txBody>
        </p:sp>
      </p:grpSp>
      <p:grpSp>
        <p:nvGrpSpPr>
          <p:cNvPr id="47" name="Group 46">
            <a:extLst>
              <a:ext uri="{FF2B5EF4-FFF2-40B4-BE49-F238E27FC236}">
                <a16:creationId xmlns:a16="http://schemas.microsoft.com/office/drawing/2014/main" xmlns="" id="{42456566-0A13-429D-94F4-9C6EAC6267C5}"/>
              </a:ext>
            </a:extLst>
          </p:cNvPr>
          <p:cNvGrpSpPr/>
          <p:nvPr/>
        </p:nvGrpSpPr>
        <p:grpSpPr>
          <a:xfrm>
            <a:off x="6292539" y="3276600"/>
            <a:ext cx="2232090" cy="2511040"/>
            <a:chOff x="6292539" y="3276600"/>
            <a:chExt cx="2232090" cy="2511040"/>
          </a:xfrm>
        </p:grpSpPr>
        <p:pic>
          <p:nvPicPr>
            <p:cNvPr id="15" name="Picture 14">
              <a:extLst>
                <a:ext uri="{FF2B5EF4-FFF2-40B4-BE49-F238E27FC236}">
                  <a16:creationId xmlns:a16="http://schemas.microsoft.com/office/drawing/2014/main" xmlns="" id="{3A70DF03-4A43-4A59-96A5-C6FEF704DEA7}"/>
                </a:ext>
              </a:extLst>
            </p:cNvPr>
            <p:cNvPicPr>
              <a:picLocks noChangeAspect="1"/>
            </p:cNvPicPr>
            <p:nvPr/>
          </p:nvPicPr>
          <p:blipFill>
            <a:blip r:embed="rId3"/>
            <a:stretch>
              <a:fillRect/>
            </a:stretch>
          </p:blipFill>
          <p:spPr>
            <a:xfrm>
              <a:off x="6292539" y="3276600"/>
              <a:ext cx="1971429" cy="2028571"/>
            </a:xfrm>
            <a:prstGeom prst="rect">
              <a:avLst/>
            </a:prstGeom>
          </p:spPr>
        </p:pic>
        <p:sp>
          <p:nvSpPr>
            <p:cNvPr id="42" name="TextBox 41">
              <a:extLst>
                <a:ext uri="{FF2B5EF4-FFF2-40B4-BE49-F238E27FC236}">
                  <a16:creationId xmlns:a16="http://schemas.microsoft.com/office/drawing/2014/main" xmlns="" id="{2EF512C6-90DB-464E-ABB8-92F8BFB615D5}"/>
                </a:ext>
              </a:extLst>
            </p:cNvPr>
            <p:cNvSpPr txBox="1"/>
            <p:nvPr/>
          </p:nvSpPr>
          <p:spPr>
            <a:xfrm>
              <a:off x="6553200" y="5202865"/>
              <a:ext cx="1971429" cy="584775"/>
            </a:xfrm>
            <a:prstGeom prst="rect">
              <a:avLst/>
            </a:prstGeom>
            <a:noFill/>
          </p:spPr>
          <p:txBody>
            <a:bodyPr wrap="square" rtlCol="0">
              <a:spAutoFit/>
            </a:bodyPr>
            <a:lstStyle/>
            <a:p>
              <a:pPr algn="ctr"/>
              <a:r>
                <a:rPr lang="en-US" sz="3200" dirty="0"/>
                <a:t>Iteration 3</a:t>
              </a:r>
            </a:p>
          </p:txBody>
        </p:sp>
      </p:grpSp>
      <p:cxnSp>
        <p:nvCxnSpPr>
          <p:cNvPr id="44" name="Straight Arrow Connector 43">
            <a:extLst>
              <a:ext uri="{FF2B5EF4-FFF2-40B4-BE49-F238E27FC236}">
                <a16:creationId xmlns:a16="http://schemas.microsoft.com/office/drawing/2014/main" xmlns="" id="{44D247BA-7FE9-4A84-BFBA-8D153E077556}"/>
              </a:ext>
            </a:extLst>
          </p:cNvPr>
          <p:cNvCxnSpPr/>
          <p:nvPr/>
        </p:nvCxnSpPr>
        <p:spPr>
          <a:xfrm>
            <a:off x="1246636" y="6096000"/>
            <a:ext cx="72779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36BB7472-8980-4482-B74D-9CAD35E6BCED}"/>
              </a:ext>
            </a:extLst>
          </p:cNvPr>
          <p:cNvSpPr txBox="1"/>
          <p:nvPr/>
        </p:nvSpPr>
        <p:spPr>
          <a:xfrm>
            <a:off x="7020171" y="6044625"/>
            <a:ext cx="1971429" cy="584775"/>
          </a:xfrm>
          <a:prstGeom prst="rect">
            <a:avLst/>
          </a:prstGeom>
          <a:noFill/>
        </p:spPr>
        <p:txBody>
          <a:bodyPr wrap="square" rtlCol="0">
            <a:spAutoFit/>
          </a:bodyPr>
          <a:lstStyle/>
          <a:p>
            <a:pPr algn="ctr"/>
            <a:r>
              <a:rPr lang="en-US" sz="3200" dirty="0"/>
              <a:t>Time</a:t>
            </a:r>
          </a:p>
        </p:txBody>
      </p:sp>
      <p:sp>
        <p:nvSpPr>
          <p:cNvPr id="46" name="TextBox 45">
            <a:extLst>
              <a:ext uri="{FF2B5EF4-FFF2-40B4-BE49-F238E27FC236}">
                <a16:creationId xmlns:a16="http://schemas.microsoft.com/office/drawing/2014/main" xmlns="" id="{7D157469-FBBF-49E4-A14A-C04035EEFE65}"/>
              </a:ext>
            </a:extLst>
          </p:cNvPr>
          <p:cNvSpPr txBox="1"/>
          <p:nvPr/>
        </p:nvSpPr>
        <p:spPr>
          <a:xfrm>
            <a:off x="60816" y="1255009"/>
            <a:ext cx="1971429" cy="830997"/>
          </a:xfrm>
          <a:prstGeom prst="rect">
            <a:avLst/>
          </a:prstGeom>
          <a:noFill/>
        </p:spPr>
        <p:txBody>
          <a:bodyPr wrap="square" rtlCol="0">
            <a:spAutoFit/>
          </a:bodyPr>
          <a:lstStyle/>
          <a:p>
            <a:pPr algn="ctr"/>
            <a:r>
              <a:rPr lang="en-US" sz="2400" dirty="0"/>
              <a:t>Design for Y</a:t>
            </a:r>
            <a:br>
              <a:rPr lang="en-US" sz="2400" dirty="0"/>
            </a:br>
            <a:r>
              <a:rPr lang="en-US" sz="2400" dirty="0"/>
              <a:t>Phase 1</a:t>
            </a:r>
          </a:p>
        </p:txBody>
      </p:sp>
      <p:grpSp>
        <p:nvGrpSpPr>
          <p:cNvPr id="52" name="Group 51">
            <a:extLst>
              <a:ext uri="{FF2B5EF4-FFF2-40B4-BE49-F238E27FC236}">
                <a16:creationId xmlns:a16="http://schemas.microsoft.com/office/drawing/2014/main" xmlns="" id="{D168A238-7F49-41B0-9086-84950E21932B}"/>
              </a:ext>
            </a:extLst>
          </p:cNvPr>
          <p:cNvGrpSpPr/>
          <p:nvPr/>
        </p:nvGrpSpPr>
        <p:grpSpPr>
          <a:xfrm>
            <a:off x="4322135" y="1740195"/>
            <a:ext cx="457143" cy="2069805"/>
            <a:chOff x="4343400" y="1740195"/>
            <a:chExt cx="457143" cy="2069805"/>
          </a:xfrm>
        </p:grpSpPr>
        <p:pic>
          <p:nvPicPr>
            <p:cNvPr id="24" name="Picture 23">
              <a:extLst>
                <a:ext uri="{FF2B5EF4-FFF2-40B4-BE49-F238E27FC236}">
                  <a16:creationId xmlns:a16="http://schemas.microsoft.com/office/drawing/2014/main" xmlns="" id="{C20A8690-C08E-425D-B22A-5DAF5CF7F4ED}"/>
                </a:ext>
              </a:extLst>
            </p:cNvPr>
            <p:cNvPicPr>
              <a:picLocks noChangeAspect="1"/>
            </p:cNvPicPr>
            <p:nvPr/>
          </p:nvPicPr>
          <p:blipFill>
            <a:blip r:embed="rId4"/>
            <a:stretch>
              <a:fillRect/>
            </a:stretch>
          </p:blipFill>
          <p:spPr>
            <a:xfrm>
              <a:off x="4343400" y="1740195"/>
              <a:ext cx="457143" cy="676190"/>
            </a:xfrm>
            <a:prstGeom prst="rect">
              <a:avLst/>
            </a:prstGeom>
          </p:spPr>
        </p:pic>
        <p:cxnSp>
          <p:nvCxnSpPr>
            <p:cNvPr id="50" name="Straight Connector 49">
              <a:extLst>
                <a:ext uri="{FF2B5EF4-FFF2-40B4-BE49-F238E27FC236}">
                  <a16:creationId xmlns:a16="http://schemas.microsoft.com/office/drawing/2014/main" xmlns="" id="{DDD78D71-FBA9-4D95-A3F2-A5D26CAA6A27}"/>
                </a:ext>
              </a:extLst>
            </p:cNvPr>
            <p:cNvCxnSpPr>
              <a:cxnSpLocks/>
            </p:cNvCxnSpPr>
            <p:nvPr/>
          </p:nvCxnSpPr>
          <p:spPr>
            <a:xfrm>
              <a:off x="4550735" y="2362200"/>
              <a:ext cx="0" cy="1447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xmlns="" id="{C5D2F0A5-9931-4C84-9E50-DDE7D6E58C86}"/>
              </a:ext>
            </a:extLst>
          </p:cNvPr>
          <p:cNvGrpSpPr/>
          <p:nvPr/>
        </p:nvGrpSpPr>
        <p:grpSpPr>
          <a:xfrm>
            <a:off x="4733202" y="2209800"/>
            <a:ext cx="324531" cy="2133600"/>
            <a:chOff x="4733202" y="1981200"/>
            <a:chExt cx="324531" cy="2133600"/>
          </a:xfrm>
        </p:grpSpPr>
        <p:pic>
          <p:nvPicPr>
            <p:cNvPr id="37" name="Picture 36">
              <a:extLst>
                <a:ext uri="{FF2B5EF4-FFF2-40B4-BE49-F238E27FC236}">
                  <a16:creationId xmlns:a16="http://schemas.microsoft.com/office/drawing/2014/main" xmlns="" id="{7C8A556A-FCF1-4AA0-894A-1C4A4913A29A}"/>
                </a:ext>
              </a:extLst>
            </p:cNvPr>
            <p:cNvPicPr>
              <a:picLocks noChangeAspect="1"/>
            </p:cNvPicPr>
            <p:nvPr/>
          </p:nvPicPr>
          <p:blipFill>
            <a:blip r:embed="rId5"/>
            <a:stretch>
              <a:fillRect/>
            </a:stretch>
          </p:blipFill>
          <p:spPr>
            <a:xfrm>
              <a:off x="4733202" y="1981200"/>
              <a:ext cx="324531" cy="676190"/>
            </a:xfrm>
            <a:prstGeom prst="rect">
              <a:avLst/>
            </a:prstGeom>
          </p:spPr>
        </p:pic>
        <p:cxnSp>
          <p:nvCxnSpPr>
            <p:cNvPr id="51" name="Straight Connector 50">
              <a:extLst>
                <a:ext uri="{FF2B5EF4-FFF2-40B4-BE49-F238E27FC236}">
                  <a16:creationId xmlns:a16="http://schemas.microsoft.com/office/drawing/2014/main" xmlns="" id="{EA4D0414-6EB7-420C-B518-2816D6CB8429}"/>
                </a:ext>
              </a:extLst>
            </p:cNvPr>
            <p:cNvCxnSpPr>
              <a:cxnSpLocks/>
            </p:cNvCxnSpPr>
            <p:nvPr/>
          </p:nvCxnSpPr>
          <p:spPr>
            <a:xfrm>
              <a:off x="4876800" y="2667000"/>
              <a:ext cx="0" cy="1447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xmlns="" id="{91352139-78F3-488C-AEB2-3DBB7091913C}"/>
              </a:ext>
            </a:extLst>
          </p:cNvPr>
          <p:cNvCxnSpPr>
            <a:cxnSpLocks/>
          </p:cNvCxnSpPr>
          <p:nvPr/>
        </p:nvCxnSpPr>
        <p:spPr>
          <a:xfrm>
            <a:off x="7022805" y="2395870"/>
            <a:ext cx="0" cy="1447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xmlns="" id="{A271B850-A396-4ADA-B72F-91C130D4C519}"/>
              </a:ext>
            </a:extLst>
          </p:cNvPr>
          <p:cNvGrpSpPr/>
          <p:nvPr/>
        </p:nvGrpSpPr>
        <p:grpSpPr>
          <a:xfrm>
            <a:off x="7191139" y="2083088"/>
            <a:ext cx="333333" cy="2110570"/>
            <a:chOff x="7191139" y="2083088"/>
            <a:chExt cx="333333" cy="2110570"/>
          </a:xfrm>
        </p:grpSpPr>
        <p:pic>
          <p:nvPicPr>
            <p:cNvPr id="40" name="Picture 39">
              <a:extLst>
                <a:ext uri="{FF2B5EF4-FFF2-40B4-BE49-F238E27FC236}">
                  <a16:creationId xmlns:a16="http://schemas.microsoft.com/office/drawing/2014/main" xmlns="" id="{CE1D52B5-27C3-488A-A7ED-0EAED5590B69}"/>
                </a:ext>
              </a:extLst>
            </p:cNvPr>
            <p:cNvPicPr>
              <a:picLocks noChangeAspect="1"/>
            </p:cNvPicPr>
            <p:nvPr/>
          </p:nvPicPr>
          <p:blipFill>
            <a:blip r:embed="rId5"/>
            <a:stretch>
              <a:fillRect/>
            </a:stretch>
          </p:blipFill>
          <p:spPr>
            <a:xfrm>
              <a:off x="7191139" y="2083088"/>
              <a:ext cx="333333" cy="676190"/>
            </a:xfrm>
            <a:prstGeom prst="rect">
              <a:avLst/>
            </a:prstGeom>
          </p:spPr>
        </p:pic>
        <p:cxnSp>
          <p:nvCxnSpPr>
            <p:cNvPr id="56" name="Straight Connector 55">
              <a:extLst>
                <a:ext uri="{FF2B5EF4-FFF2-40B4-BE49-F238E27FC236}">
                  <a16:creationId xmlns:a16="http://schemas.microsoft.com/office/drawing/2014/main" xmlns="" id="{BC2BE9B2-605F-452E-890C-A4DC4667C667}"/>
                </a:ext>
              </a:extLst>
            </p:cNvPr>
            <p:cNvCxnSpPr>
              <a:cxnSpLocks/>
            </p:cNvCxnSpPr>
            <p:nvPr/>
          </p:nvCxnSpPr>
          <p:spPr>
            <a:xfrm>
              <a:off x="7342048" y="2745858"/>
              <a:ext cx="0" cy="1447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xmlns="" id="{394FEC1D-B6B8-40B5-999B-E4543E5682D1}"/>
              </a:ext>
            </a:extLst>
          </p:cNvPr>
          <p:cNvSpPr txBox="1"/>
          <p:nvPr/>
        </p:nvSpPr>
        <p:spPr>
          <a:xfrm>
            <a:off x="2488198" y="1270590"/>
            <a:ext cx="1971429" cy="830997"/>
          </a:xfrm>
          <a:prstGeom prst="rect">
            <a:avLst/>
          </a:prstGeom>
          <a:noFill/>
        </p:spPr>
        <p:txBody>
          <a:bodyPr wrap="square" rtlCol="0">
            <a:spAutoFit/>
          </a:bodyPr>
          <a:lstStyle/>
          <a:p>
            <a:pPr algn="ctr"/>
            <a:r>
              <a:rPr lang="en-US" sz="2400" dirty="0"/>
              <a:t>Design for Y</a:t>
            </a:r>
            <a:br>
              <a:rPr lang="en-US" sz="2400" dirty="0"/>
            </a:br>
            <a:r>
              <a:rPr lang="en-US" sz="2400" dirty="0"/>
              <a:t>Phase 2</a:t>
            </a:r>
          </a:p>
        </p:txBody>
      </p:sp>
      <p:sp>
        <p:nvSpPr>
          <p:cNvPr id="35" name="TextBox 34">
            <a:extLst>
              <a:ext uri="{FF2B5EF4-FFF2-40B4-BE49-F238E27FC236}">
                <a16:creationId xmlns:a16="http://schemas.microsoft.com/office/drawing/2014/main" xmlns="" id="{5F600D1F-B7E7-4EC7-A3B2-7129C2188F84}"/>
              </a:ext>
            </a:extLst>
          </p:cNvPr>
          <p:cNvSpPr txBox="1"/>
          <p:nvPr/>
        </p:nvSpPr>
        <p:spPr>
          <a:xfrm>
            <a:off x="5146087" y="1283939"/>
            <a:ext cx="1971429" cy="830997"/>
          </a:xfrm>
          <a:prstGeom prst="rect">
            <a:avLst/>
          </a:prstGeom>
          <a:noFill/>
        </p:spPr>
        <p:txBody>
          <a:bodyPr wrap="square" rtlCol="0">
            <a:spAutoFit/>
          </a:bodyPr>
          <a:lstStyle/>
          <a:p>
            <a:pPr algn="ctr"/>
            <a:r>
              <a:rPr lang="en-US" sz="2400" dirty="0"/>
              <a:t>Design for Y</a:t>
            </a:r>
            <a:br>
              <a:rPr lang="en-US" sz="2400" dirty="0"/>
            </a:br>
            <a:r>
              <a:rPr lang="en-US" sz="2400" dirty="0"/>
              <a:t>Phase 3</a:t>
            </a:r>
          </a:p>
        </p:txBody>
      </p:sp>
    </p:spTree>
    <p:extLst>
      <p:ext uri="{BB962C8B-B14F-4D97-AF65-F5344CB8AC3E}">
        <p14:creationId xmlns:p14="http://schemas.microsoft.com/office/powerpoint/2010/main" val="257947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C66C7-084D-48AE-BF71-8C5621E8C865}"/>
              </a:ext>
            </a:extLst>
          </p:cNvPr>
          <p:cNvSpPr>
            <a:spLocks noGrp="1"/>
          </p:cNvSpPr>
          <p:nvPr>
            <p:ph type="title"/>
          </p:nvPr>
        </p:nvSpPr>
        <p:spPr/>
        <p:txBody>
          <a:bodyPr>
            <a:noAutofit/>
          </a:bodyPr>
          <a:lstStyle/>
          <a:p>
            <a:r>
              <a:rPr lang="en-US" sz="2800" dirty="0">
                <a:highlight>
                  <a:srgbClr val="C39113"/>
                </a:highlight>
              </a:rPr>
              <a:t>Step 1:</a:t>
            </a:r>
            <a:r>
              <a:rPr lang="en-US" sz="2800" dirty="0"/>
              <a:t> Identify Software Development Model (2/2)</a:t>
            </a:r>
            <a:endParaRPr lang="en-US" sz="2400" dirty="0"/>
          </a:p>
        </p:txBody>
      </p:sp>
      <p:sp>
        <p:nvSpPr>
          <p:cNvPr id="3" name="Content Placeholder 2">
            <a:extLst>
              <a:ext uri="{FF2B5EF4-FFF2-40B4-BE49-F238E27FC236}">
                <a16:creationId xmlns:a16="http://schemas.microsoft.com/office/drawing/2014/main" xmlns="" id="{4B01AF7A-C9F2-4C0E-BEF2-1407D29A737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D66BC507-897F-4170-A924-BC47F3A1AE3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A5098132-7D89-4955-9220-0A40D116AFE7}"/>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xmlns="" id="{5270A910-0A23-42A3-BAAD-2C8BB39B8463}"/>
              </a:ext>
            </a:extLst>
          </p:cNvPr>
          <p:cNvPicPr>
            <a:picLocks noChangeAspect="1"/>
          </p:cNvPicPr>
          <p:nvPr/>
        </p:nvPicPr>
        <p:blipFill>
          <a:blip r:embed="rId3"/>
          <a:stretch>
            <a:fillRect/>
          </a:stretch>
        </p:blipFill>
        <p:spPr>
          <a:xfrm>
            <a:off x="2981524" y="1933819"/>
            <a:ext cx="3180952" cy="3904762"/>
          </a:xfrm>
          <a:prstGeom prst="rect">
            <a:avLst/>
          </a:prstGeom>
        </p:spPr>
      </p:pic>
    </p:spTree>
    <p:extLst>
      <p:ext uri="{BB962C8B-B14F-4D97-AF65-F5344CB8AC3E}">
        <p14:creationId xmlns:p14="http://schemas.microsoft.com/office/powerpoint/2010/main" val="3251553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B5F35-67F4-40DB-8044-BE9D2C3C0A5F}"/>
              </a:ext>
            </a:extLst>
          </p:cNvPr>
          <p:cNvSpPr>
            <a:spLocks noGrp="1"/>
          </p:cNvSpPr>
          <p:nvPr>
            <p:ph type="title"/>
          </p:nvPr>
        </p:nvSpPr>
        <p:spPr>
          <a:xfrm>
            <a:off x="457200" y="76200"/>
            <a:ext cx="8229600" cy="819912"/>
          </a:xfrm>
        </p:spPr>
        <p:txBody>
          <a:bodyPr>
            <a:noAutofit/>
          </a:bodyPr>
          <a:lstStyle/>
          <a:p>
            <a:r>
              <a:rPr lang="en-US" sz="4000" dirty="0">
                <a:highlight>
                  <a:srgbClr val="C39113"/>
                </a:highlight>
              </a:rPr>
              <a:t>Step 2:</a:t>
            </a:r>
            <a:r>
              <a:rPr lang="en-US" sz="4000" dirty="0"/>
              <a:t> Identify Project Milestones</a:t>
            </a:r>
          </a:p>
        </p:txBody>
      </p:sp>
      <p:sp>
        <p:nvSpPr>
          <p:cNvPr id="4" name="Footer Placeholder 3">
            <a:extLst>
              <a:ext uri="{FF2B5EF4-FFF2-40B4-BE49-F238E27FC236}">
                <a16:creationId xmlns:a16="http://schemas.microsoft.com/office/drawing/2014/main" xmlns="" id="{F0699D51-B774-410A-A541-F212A78EA849}"/>
              </a:ext>
            </a:extLst>
          </p:cNvPr>
          <p:cNvSpPr>
            <a:spLocks noGrp="1"/>
          </p:cNvSpPr>
          <p:nvPr>
            <p:ph type="ftr" sz="quarter" idx="11"/>
          </p:nvPr>
        </p:nvSpPr>
        <p:spPr/>
        <p:txBody>
          <a:bodyPr/>
          <a:lstStyle/>
          <a:p>
            <a:r>
              <a:rPr lang="en-GB" dirty="0"/>
              <a:t>21. Test Milestones</a:t>
            </a:r>
            <a:endParaRPr lang="en-US" dirty="0"/>
          </a:p>
        </p:txBody>
      </p:sp>
      <p:sp>
        <p:nvSpPr>
          <p:cNvPr id="5" name="Slide Number Placeholder 4">
            <a:extLst>
              <a:ext uri="{FF2B5EF4-FFF2-40B4-BE49-F238E27FC236}">
                <a16:creationId xmlns:a16="http://schemas.microsoft.com/office/drawing/2014/main" xmlns="" id="{7F62B83F-415C-412E-95D3-8D30CAB223D7}"/>
              </a:ext>
            </a:extLst>
          </p:cNvPr>
          <p:cNvSpPr>
            <a:spLocks noGrp="1"/>
          </p:cNvSpPr>
          <p:nvPr>
            <p:ph type="sldNum" sz="quarter" idx="12"/>
          </p:nvPr>
        </p:nvSpPr>
        <p:spPr/>
        <p:txBody>
          <a:bodyPr/>
          <a:lstStyle/>
          <a:p>
            <a:fld id="{B6F15528-21DE-4FAA-801E-634DDDAF4B2B}" type="slidenum">
              <a:rPr lang="en-US" smtClean="0"/>
              <a:pPr/>
              <a:t>22</a:t>
            </a:fld>
            <a:endParaRPr lang="en-US"/>
          </a:p>
        </p:txBody>
      </p:sp>
      <p:grpSp>
        <p:nvGrpSpPr>
          <p:cNvPr id="22" name="Group 21">
            <a:extLst>
              <a:ext uri="{FF2B5EF4-FFF2-40B4-BE49-F238E27FC236}">
                <a16:creationId xmlns:a16="http://schemas.microsoft.com/office/drawing/2014/main" xmlns="" id="{EEB300D7-5F76-4A32-B134-57C74421D9A5}"/>
              </a:ext>
            </a:extLst>
          </p:cNvPr>
          <p:cNvGrpSpPr/>
          <p:nvPr/>
        </p:nvGrpSpPr>
        <p:grpSpPr>
          <a:xfrm>
            <a:off x="762000" y="3581400"/>
            <a:ext cx="7372238" cy="819048"/>
            <a:chOff x="762000" y="3581400"/>
            <a:chExt cx="7372238" cy="819048"/>
          </a:xfrm>
        </p:grpSpPr>
        <p:pic>
          <p:nvPicPr>
            <p:cNvPr id="6" name="Picture 5">
              <a:extLst>
                <a:ext uri="{FF2B5EF4-FFF2-40B4-BE49-F238E27FC236}">
                  <a16:creationId xmlns:a16="http://schemas.microsoft.com/office/drawing/2014/main" xmlns="" id="{5291C1B5-D541-4638-B27A-85CC01195F09}"/>
                </a:ext>
              </a:extLst>
            </p:cNvPr>
            <p:cNvPicPr>
              <a:picLocks noChangeAspect="1"/>
            </p:cNvPicPr>
            <p:nvPr/>
          </p:nvPicPr>
          <p:blipFill>
            <a:blip r:embed="rId3"/>
            <a:stretch>
              <a:fillRect/>
            </a:stretch>
          </p:blipFill>
          <p:spPr>
            <a:xfrm>
              <a:off x="762000" y="3581400"/>
              <a:ext cx="895238" cy="819048"/>
            </a:xfrm>
            <a:prstGeom prst="rect">
              <a:avLst/>
            </a:prstGeom>
          </p:spPr>
        </p:pic>
        <p:pic>
          <p:nvPicPr>
            <p:cNvPr id="7" name="Picture 6">
              <a:extLst>
                <a:ext uri="{FF2B5EF4-FFF2-40B4-BE49-F238E27FC236}">
                  <a16:creationId xmlns:a16="http://schemas.microsoft.com/office/drawing/2014/main" xmlns="" id="{E1EE7E2F-6C5B-4C9B-8F90-1C0CE39E9B3F}"/>
                </a:ext>
              </a:extLst>
            </p:cNvPr>
            <p:cNvPicPr>
              <a:picLocks noChangeAspect="1"/>
            </p:cNvPicPr>
            <p:nvPr/>
          </p:nvPicPr>
          <p:blipFill>
            <a:blip r:embed="rId3"/>
            <a:stretch>
              <a:fillRect/>
            </a:stretch>
          </p:blipFill>
          <p:spPr>
            <a:xfrm>
              <a:off x="2874335" y="3581400"/>
              <a:ext cx="895238" cy="819048"/>
            </a:xfrm>
            <a:prstGeom prst="rect">
              <a:avLst/>
            </a:prstGeom>
          </p:spPr>
        </p:pic>
        <p:pic>
          <p:nvPicPr>
            <p:cNvPr id="8" name="Picture 7">
              <a:extLst>
                <a:ext uri="{FF2B5EF4-FFF2-40B4-BE49-F238E27FC236}">
                  <a16:creationId xmlns:a16="http://schemas.microsoft.com/office/drawing/2014/main" xmlns="" id="{C4D49663-233A-4F39-87C5-986D172EC876}"/>
                </a:ext>
              </a:extLst>
            </p:cNvPr>
            <p:cNvPicPr>
              <a:picLocks noChangeAspect="1"/>
            </p:cNvPicPr>
            <p:nvPr/>
          </p:nvPicPr>
          <p:blipFill>
            <a:blip r:embed="rId3"/>
            <a:stretch>
              <a:fillRect/>
            </a:stretch>
          </p:blipFill>
          <p:spPr>
            <a:xfrm>
              <a:off x="5029200" y="3581400"/>
              <a:ext cx="895238" cy="819048"/>
            </a:xfrm>
            <a:prstGeom prst="rect">
              <a:avLst/>
            </a:prstGeom>
          </p:spPr>
        </p:pic>
        <p:pic>
          <p:nvPicPr>
            <p:cNvPr id="9" name="Picture 8">
              <a:extLst>
                <a:ext uri="{FF2B5EF4-FFF2-40B4-BE49-F238E27FC236}">
                  <a16:creationId xmlns:a16="http://schemas.microsoft.com/office/drawing/2014/main" xmlns="" id="{B96C6640-7EFA-4FB1-8F7F-D8E587E23C27}"/>
                </a:ext>
              </a:extLst>
            </p:cNvPr>
            <p:cNvPicPr>
              <a:picLocks noChangeAspect="1"/>
            </p:cNvPicPr>
            <p:nvPr/>
          </p:nvPicPr>
          <p:blipFill>
            <a:blip r:embed="rId3"/>
            <a:stretch>
              <a:fillRect/>
            </a:stretch>
          </p:blipFill>
          <p:spPr>
            <a:xfrm>
              <a:off x="7239000" y="3581400"/>
              <a:ext cx="895238" cy="819048"/>
            </a:xfrm>
            <a:prstGeom prst="rect">
              <a:avLst/>
            </a:prstGeom>
          </p:spPr>
        </p:pic>
      </p:grpSp>
      <p:grpSp>
        <p:nvGrpSpPr>
          <p:cNvPr id="21" name="Group 20">
            <a:extLst>
              <a:ext uri="{FF2B5EF4-FFF2-40B4-BE49-F238E27FC236}">
                <a16:creationId xmlns:a16="http://schemas.microsoft.com/office/drawing/2014/main" xmlns="" id="{7AF9CA1F-B5B7-4515-86BC-349D49A0A028}"/>
              </a:ext>
            </a:extLst>
          </p:cNvPr>
          <p:cNvGrpSpPr/>
          <p:nvPr/>
        </p:nvGrpSpPr>
        <p:grpSpPr>
          <a:xfrm>
            <a:off x="1219200" y="4414454"/>
            <a:ext cx="6477000" cy="1071946"/>
            <a:chOff x="1219200" y="4414454"/>
            <a:chExt cx="6477000" cy="1071946"/>
          </a:xfrm>
        </p:grpSpPr>
        <p:cxnSp>
          <p:nvCxnSpPr>
            <p:cNvPr id="11" name="Straight Connector 10">
              <a:extLst>
                <a:ext uri="{FF2B5EF4-FFF2-40B4-BE49-F238E27FC236}">
                  <a16:creationId xmlns:a16="http://schemas.microsoft.com/office/drawing/2014/main" xmlns="" id="{6AAE6F19-30E9-4CD3-AC7B-CC457C7AB248}"/>
                </a:ext>
              </a:extLst>
            </p:cNvPr>
            <p:cNvCxnSpPr>
              <a:cxnSpLocks/>
            </p:cNvCxnSpPr>
            <p:nvPr/>
          </p:nvCxnSpPr>
          <p:spPr>
            <a:xfrm>
              <a:off x="1219200" y="5473995"/>
              <a:ext cx="646741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19D10E0-E4F7-45EF-87E5-42A8BA552681}"/>
                </a:ext>
              </a:extLst>
            </p:cNvPr>
            <p:cNvCxnSpPr>
              <a:cxnSpLocks/>
            </p:cNvCxnSpPr>
            <p:nvPr/>
          </p:nvCxnSpPr>
          <p:spPr>
            <a:xfrm flipV="1">
              <a:off x="1219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ED6265A-418F-4736-A5DF-15909F373008}"/>
                </a:ext>
              </a:extLst>
            </p:cNvPr>
            <p:cNvCxnSpPr>
              <a:cxnSpLocks/>
            </p:cNvCxnSpPr>
            <p:nvPr/>
          </p:nvCxnSpPr>
          <p:spPr>
            <a:xfrm flipV="1">
              <a:off x="3331535"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9756D9C-AE4C-4D08-A671-17781AB9380C}"/>
                </a:ext>
              </a:extLst>
            </p:cNvPr>
            <p:cNvCxnSpPr>
              <a:cxnSpLocks/>
            </p:cNvCxnSpPr>
            <p:nvPr/>
          </p:nvCxnSpPr>
          <p:spPr>
            <a:xfrm flipV="1">
              <a:off x="5486400" y="4414454"/>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70569F2-D43F-4A1E-BB6C-1EC0346439F7}"/>
                </a:ext>
              </a:extLst>
            </p:cNvPr>
            <p:cNvCxnSpPr>
              <a:cxnSpLocks/>
            </p:cNvCxnSpPr>
            <p:nvPr/>
          </p:nvCxnSpPr>
          <p:spPr>
            <a:xfrm flipV="1">
              <a:off x="7696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xmlns="" id="{D29FEAE3-F4CD-4523-ACBF-75C64689C44D}"/>
              </a:ext>
            </a:extLst>
          </p:cNvPr>
          <p:cNvSpPr txBox="1"/>
          <p:nvPr/>
        </p:nvSpPr>
        <p:spPr>
          <a:xfrm>
            <a:off x="1219200" y="5715000"/>
            <a:ext cx="6476999" cy="523220"/>
          </a:xfrm>
          <a:prstGeom prst="rect">
            <a:avLst/>
          </a:prstGeom>
          <a:noFill/>
        </p:spPr>
        <p:txBody>
          <a:bodyPr wrap="square" rtlCol="0">
            <a:spAutoFit/>
          </a:bodyPr>
          <a:lstStyle/>
          <a:p>
            <a:pPr algn="ctr"/>
            <a:r>
              <a:rPr lang="en-US" sz="2800" b="1" dirty="0"/>
              <a:t>Project Plan</a:t>
            </a:r>
          </a:p>
        </p:txBody>
      </p:sp>
      <p:sp>
        <p:nvSpPr>
          <p:cNvPr id="23" name="Arrow: Up 22">
            <a:extLst>
              <a:ext uri="{FF2B5EF4-FFF2-40B4-BE49-F238E27FC236}">
                <a16:creationId xmlns:a16="http://schemas.microsoft.com/office/drawing/2014/main" xmlns="" id="{3DE06A6B-3BAC-44AD-A557-9DDA638644C0}"/>
              </a:ext>
            </a:extLst>
          </p:cNvPr>
          <p:cNvSpPr/>
          <p:nvPr/>
        </p:nvSpPr>
        <p:spPr>
          <a:xfrm>
            <a:off x="4572000" y="2743200"/>
            <a:ext cx="457200" cy="825796"/>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C2259C7-8EA1-42AF-8C1C-7FAA6B4A7359}"/>
              </a:ext>
            </a:extLst>
          </p:cNvPr>
          <p:cNvSpPr txBox="1"/>
          <p:nvPr/>
        </p:nvSpPr>
        <p:spPr>
          <a:xfrm>
            <a:off x="4586508" y="3132009"/>
            <a:ext cx="2914761" cy="523220"/>
          </a:xfrm>
          <a:prstGeom prst="rect">
            <a:avLst/>
          </a:prstGeom>
          <a:noFill/>
        </p:spPr>
        <p:txBody>
          <a:bodyPr wrap="square" rtlCol="0">
            <a:spAutoFit/>
          </a:bodyPr>
          <a:lstStyle/>
          <a:p>
            <a:pPr algn="ctr"/>
            <a:r>
              <a:rPr lang="en-US" sz="2800" b="1" dirty="0"/>
              <a:t>INPUT</a:t>
            </a:r>
          </a:p>
        </p:txBody>
      </p:sp>
      <p:sp>
        <p:nvSpPr>
          <p:cNvPr id="25" name="TextBox 24">
            <a:extLst>
              <a:ext uri="{FF2B5EF4-FFF2-40B4-BE49-F238E27FC236}">
                <a16:creationId xmlns:a16="http://schemas.microsoft.com/office/drawing/2014/main" xmlns="" id="{2D4ABAEA-ED13-4217-B0BF-9E3E74466715}"/>
              </a:ext>
            </a:extLst>
          </p:cNvPr>
          <p:cNvSpPr txBox="1"/>
          <p:nvPr/>
        </p:nvSpPr>
        <p:spPr>
          <a:xfrm>
            <a:off x="3505200" y="2133600"/>
            <a:ext cx="2914761" cy="523220"/>
          </a:xfrm>
          <a:prstGeom prst="rect">
            <a:avLst/>
          </a:prstGeom>
          <a:noFill/>
        </p:spPr>
        <p:txBody>
          <a:bodyPr wrap="square" rtlCol="0">
            <a:spAutoFit/>
          </a:bodyPr>
          <a:lstStyle/>
          <a:p>
            <a:pPr algn="ctr"/>
            <a:r>
              <a:rPr lang="en-US" sz="2800" b="1" dirty="0"/>
              <a:t>Test Plan</a:t>
            </a:r>
          </a:p>
        </p:txBody>
      </p:sp>
      <p:cxnSp>
        <p:nvCxnSpPr>
          <p:cNvPr id="26" name="Straight Connector 25">
            <a:extLst>
              <a:ext uri="{FF2B5EF4-FFF2-40B4-BE49-F238E27FC236}">
                <a16:creationId xmlns:a16="http://schemas.microsoft.com/office/drawing/2014/main" xmlns="" id="{50D8F285-249E-48DB-90B7-CE3150B11C6D}"/>
              </a:ext>
            </a:extLst>
          </p:cNvPr>
          <p:cNvCxnSpPr>
            <a:cxnSpLocks/>
          </p:cNvCxnSpPr>
          <p:nvPr/>
        </p:nvCxnSpPr>
        <p:spPr>
          <a:xfrm>
            <a:off x="990600" y="2057400"/>
            <a:ext cx="7143638"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xmlns="" id="{62EF5422-5490-480B-A7FE-DB3ABDC8BF74}"/>
              </a:ext>
            </a:extLst>
          </p:cNvPr>
          <p:cNvPicPr>
            <a:picLocks noChangeAspect="1"/>
          </p:cNvPicPr>
          <p:nvPr/>
        </p:nvPicPr>
        <p:blipFill>
          <a:blip r:embed="rId4"/>
          <a:stretch>
            <a:fillRect/>
          </a:stretch>
        </p:blipFill>
        <p:spPr>
          <a:xfrm>
            <a:off x="1052533" y="1320016"/>
            <a:ext cx="333333" cy="676190"/>
          </a:xfrm>
          <a:prstGeom prst="rect">
            <a:avLst/>
          </a:prstGeom>
        </p:spPr>
      </p:pic>
      <p:pic>
        <p:nvPicPr>
          <p:cNvPr id="30" name="Picture 29">
            <a:extLst>
              <a:ext uri="{FF2B5EF4-FFF2-40B4-BE49-F238E27FC236}">
                <a16:creationId xmlns:a16="http://schemas.microsoft.com/office/drawing/2014/main" xmlns="" id="{BB2E755E-43DD-4709-8642-F3EF8A739810}"/>
              </a:ext>
            </a:extLst>
          </p:cNvPr>
          <p:cNvPicPr>
            <a:picLocks noChangeAspect="1"/>
          </p:cNvPicPr>
          <p:nvPr/>
        </p:nvPicPr>
        <p:blipFill>
          <a:blip r:embed="rId4"/>
          <a:stretch>
            <a:fillRect/>
          </a:stretch>
        </p:blipFill>
        <p:spPr>
          <a:xfrm>
            <a:off x="3154326" y="1293469"/>
            <a:ext cx="333333" cy="676190"/>
          </a:xfrm>
          <a:prstGeom prst="rect">
            <a:avLst/>
          </a:prstGeom>
        </p:spPr>
      </p:pic>
      <p:pic>
        <p:nvPicPr>
          <p:cNvPr id="31" name="Picture 30">
            <a:extLst>
              <a:ext uri="{FF2B5EF4-FFF2-40B4-BE49-F238E27FC236}">
                <a16:creationId xmlns:a16="http://schemas.microsoft.com/office/drawing/2014/main" xmlns="" id="{45C04A97-4056-4572-848B-1C45C564C180}"/>
              </a:ext>
            </a:extLst>
          </p:cNvPr>
          <p:cNvPicPr>
            <a:picLocks noChangeAspect="1"/>
          </p:cNvPicPr>
          <p:nvPr/>
        </p:nvPicPr>
        <p:blipFill>
          <a:blip r:embed="rId4"/>
          <a:stretch>
            <a:fillRect/>
          </a:stretch>
        </p:blipFill>
        <p:spPr>
          <a:xfrm>
            <a:off x="5381667" y="1305010"/>
            <a:ext cx="333333" cy="676190"/>
          </a:xfrm>
          <a:prstGeom prst="rect">
            <a:avLst/>
          </a:prstGeom>
        </p:spPr>
      </p:pic>
      <p:pic>
        <p:nvPicPr>
          <p:cNvPr id="32" name="Picture 31">
            <a:extLst>
              <a:ext uri="{FF2B5EF4-FFF2-40B4-BE49-F238E27FC236}">
                <a16:creationId xmlns:a16="http://schemas.microsoft.com/office/drawing/2014/main" xmlns="" id="{0942E959-F073-4CD6-8C44-F41E22C25551}"/>
              </a:ext>
            </a:extLst>
          </p:cNvPr>
          <p:cNvPicPr>
            <a:picLocks noChangeAspect="1"/>
          </p:cNvPicPr>
          <p:nvPr/>
        </p:nvPicPr>
        <p:blipFill>
          <a:blip r:embed="rId4"/>
          <a:stretch>
            <a:fillRect/>
          </a:stretch>
        </p:blipFill>
        <p:spPr>
          <a:xfrm>
            <a:off x="7362867" y="1305010"/>
            <a:ext cx="333333" cy="676190"/>
          </a:xfrm>
          <a:prstGeom prst="rect">
            <a:avLst/>
          </a:prstGeom>
        </p:spPr>
      </p:pic>
    </p:spTree>
    <p:extLst>
      <p:ext uri="{BB962C8B-B14F-4D97-AF65-F5344CB8AC3E}">
        <p14:creationId xmlns:p14="http://schemas.microsoft.com/office/powerpoint/2010/main" val="368598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B5F35-67F4-40DB-8044-BE9D2C3C0A5F}"/>
              </a:ext>
            </a:extLst>
          </p:cNvPr>
          <p:cNvSpPr>
            <a:spLocks noGrp="1"/>
          </p:cNvSpPr>
          <p:nvPr>
            <p:ph type="title"/>
          </p:nvPr>
        </p:nvSpPr>
        <p:spPr>
          <a:xfrm>
            <a:off x="457200" y="76200"/>
            <a:ext cx="8229600" cy="819912"/>
          </a:xfrm>
        </p:spPr>
        <p:txBody>
          <a:bodyPr>
            <a:noAutofit/>
          </a:bodyPr>
          <a:lstStyle/>
          <a:p>
            <a:r>
              <a:rPr lang="en-US" sz="4000" dirty="0">
                <a:highlight>
                  <a:srgbClr val="C39113"/>
                </a:highlight>
              </a:rPr>
              <a:t>Step 2:</a:t>
            </a:r>
            <a:r>
              <a:rPr lang="en-US" sz="4000" dirty="0"/>
              <a:t> Identify Project Milestones</a:t>
            </a:r>
          </a:p>
        </p:txBody>
      </p:sp>
      <p:sp>
        <p:nvSpPr>
          <p:cNvPr id="4" name="Footer Placeholder 3">
            <a:extLst>
              <a:ext uri="{FF2B5EF4-FFF2-40B4-BE49-F238E27FC236}">
                <a16:creationId xmlns:a16="http://schemas.microsoft.com/office/drawing/2014/main" xmlns="" id="{F0699D51-B774-410A-A541-F212A78EA849}"/>
              </a:ext>
            </a:extLst>
          </p:cNvPr>
          <p:cNvSpPr>
            <a:spLocks noGrp="1"/>
          </p:cNvSpPr>
          <p:nvPr>
            <p:ph type="ftr" sz="quarter" idx="11"/>
          </p:nvPr>
        </p:nvSpPr>
        <p:spPr/>
        <p:txBody>
          <a:bodyPr/>
          <a:lstStyle/>
          <a:p>
            <a:r>
              <a:rPr lang="en-GB" dirty="0"/>
              <a:t>21. Test Milestones</a:t>
            </a:r>
            <a:endParaRPr lang="en-US" dirty="0"/>
          </a:p>
        </p:txBody>
      </p:sp>
      <p:sp>
        <p:nvSpPr>
          <p:cNvPr id="5" name="Slide Number Placeholder 4">
            <a:extLst>
              <a:ext uri="{FF2B5EF4-FFF2-40B4-BE49-F238E27FC236}">
                <a16:creationId xmlns:a16="http://schemas.microsoft.com/office/drawing/2014/main" xmlns="" id="{7F62B83F-415C-412E-95D3-8D30CAB223D7}"/>
              </a:ext>
            </a:extLst>
          </p:cNvPr>
          <p:cNvSpPr>
            <a:spLocks noGrp="1"/>
          </p:cNvSpPr>
          <p:nvPr>
            <p:ph type="sldNum" sz="quarter" idx="12"/>
          </p:nvPr>
        </p:nvSpPr>
        <p:spPr/>
        <p:txBody>
          <a:bodyPr/>
          <a:lstStyle/>
          <a:p>
            <a:fld id="{B6F15528-21DE-4FAA-801E-634DDDAF4B2B}" type="slidenum">
              <a:rPr lang="en-US" smtClean="0"/>
              <a:pPr/>
              <a:t>23</a:t>
            </a:fld>
            <a:endParaRPr lang="en-US"/>
          </a:p>
        </p:txBody>
      </p:sp>
      <p:grpSp>
        <p:nvGrpSpPr>
          <p:cNvPr id="22" name="Group 21">
            <a:extLst>
              <a:ext uri="{FF2B5EF4-FFF2-40B4-BE49-F238E27FC236}">
                <a16:creationId xmlns:a16="http://schemas.microsoft.com/office/drawing/2014/main" xmlns="" id="{EEB300D7-5F76-4A32-B134-57C74421D9A5}"/>
              </a:ext>
            </a:extLst>
          </p:cNvPr>
          <p:cNvGrpSpPr/>
          <p:nvPr/>
        </p:nvGrpSpPr>
        <p:grpSpPr>
          <a:xfrm>
            <a:off x="762000" y="3581400"/>
            <a:ext cx="7372238" cy="819048"/>
            <a:chOff x="762000" y="3581400"/>
            <a:chExt cx="7372238" cy="819048"/>
          </a:xfrm>
        </p:grpSpPr>
        <p:pic>
          <p:nvPicPr>
            <p:cNvPr id="6" name="Picture 5">
              <a:extLst>
                <a:ext uri="{FF2B5EF4-FFF2-40B4-BE49-F238E27FC236}">
                  <a16:creationId xmlns:a16="http://schemas.microsoft.com/office/drawing/2014/main" xmlns="" id="{5291C1B5-D541-4638-B27A-85CC01195F09}"/>
                </a:ext>
              </a:extLst>
            </p:cNvPr>
            <p:cNvPicPr>
              <a:picLocks noChangeAspect="1"/>
            </p:cNvPicPr>
            <p:nvPr/>
          </p:nvPicPr>
          <p:blipFill>
            <a:blip r:embed="rId3"/>
            <a:stretch>
              <a:fillRect/>
            </a:stretch>
          </p:blipFill>
          <p:spPr>
            <a:xfrm>
              <a:off x="762000" y="3581400"/>
              <a:ext cx="895238" cy="819048"/>
            </a:xfrm>
            <a:prstGeom prst="rect">
              <a:avLst/>
            </a:prstGeom>
          </p:spPr>
        </p:pic>
        <p:pic>
          <p:nvPicPr>
            <p:cNvPr id="7" name="Picture 6">
              <a:extLst>
                <a:ext uri="{FF2B5EF4-FFF2-40B4-BE49-F238E27FC236}">
                  <a16:creationId xmlns:a16="http://schemas.microsoft.com/office/drawing/2014/main" xmlns="" id="{E1EE7E2F-6C5B-4C9B-8F90-1C0CE39E9B3F}"/>
                </a:ext>
              </a:extLst>
            </p:cNvPr>
            <p:cNvPicPr>
              <a:picLocks noChangeAspect="1"/>
            </p:cNvPicPr>
            <p:nvPr/>
          </p:nvPicPr>
          <p:blipFill>
            <a:blip r:embed="rId3"/>
            <a:stretch>
              <a:fillRect/>
            </a:stretch>
          </p:blipFill>
          <p:spPr>
            <a:xfrm>
              <a:off x="2874335" y="3581400"/>
              <a:ext cx="895238" cy="819048"/>
            </a:xfrm>
            <a:prstGeom prst="rect">
              <a:avLst/>
            </a:prstGeom>
          </p:spPr>
        </p:pic>
        <p:pic>
          <p:nvPicPr>
            <p:cNvPr id="8" name="Picture 7">
              <a:extLst>
                <a:ext uri="{FF2B5EF4-FFF2-40B4-BE49-F238E27FC236}">
                  <a16:creationId xmlns:a16="http://schemas.microsoft.com/office/drawing/2014/main" xmlns="" id="{C4D49663-233A-4F39-87C5-986D172EC876}"/>
                </a:ext>
              </a:extLst>
            </p:cNvPr>
            <p:cNvPicPr>
              <a:picLocks noChangeAspect="1"/>
            </p:cNvPicPr>
            <p:nvPr/>
          </p:nvPicPr>
          <p:blipFill>
            <a:blip r:embed="rId3"/>
            <a:stretch>
              <a:fillRect/>
            </a:stretch>
          </p:blipFill>
          <p:spPr>
            <a:xfrm>
              <a:off x="5029200" y="3581400"/>
              <a:ext cx="895238" cy="819048"/>
            </a:xfrm>
            <a:prstGeom prst="rect">
              <a:avLst/>
            </a:prstGeom>
          </p:spPr>
        </p:pic>
        <p:pic>
          <p:nvPicPr>
            <p:cNvPr id="9" name="Picture 8">
              <a:extLst>
                <a:ext uri="{FF2B5EF4-FFF2-40B4-BE49-F238E27FC236}">
                  <a16:creationId xmlns:a16="http://schemas.microsoft.com/office/drawing/2014/main" xmlns="" id="{B96C6640-7EFA-4FB1-8F7F-D8E587E23C27}"/>
                </a:ext>
              </a:extLst>
            </p:cNvPr>
            <p:cNvPicPr>
              <a:picLocks noChangeAspect="1"/>
            </p:cNvPicPr>
            <p:nvPr/>
          </p:nvPicPr>
          <p:blipFill>
            <a:blip r:embed="rId3"/>
            <a:stretch>
              <a:fillRect/>
            </a:stretch>
          </p:blipFill>
          <p:spPr>
            <a:xfrm>
              <a:off x="7239000" y="3581400"/>
              <a:ext cx="895238" cy="819048"/>
            </a:xfrm>
            <a:prstGeom prst="rect">
              <a:avLst/>
            </a:prstGeom>
          </p:spPr>
        </p:pic>
      </p:grpSp>
      <p:grpSp>
        <p:nvGrpSpPr>
          <p:cNvPr id="21" name="Group 20">
            <a:extLst>
              <a:ext uri="{FF2B5EF4-FFF2-40B4-BE49-F238E27FC236}">
                <a16:creationId xmlns:a16="http://schemas.microsoft.com/office/drawing/2014/main" xmlns="" id="{7AF9CA1F-B5B7-4515-86BC-349D49A0A028}"/>
              </a:ext>
            </a:extLst>
          </p:cNvPr>
          <p:cNvGrpSpPr/>
          <p:nvPr/>
        </p:nvGrpSpPr>
        <p:grpSpPr>
          <a:xfrm>
            <a:off x="1219200" y="4414454"/>
            <a:ext cx="6477000" cy="1071946"/>
            <a:chOff x="1219200" y="4414454"/>
            <a:chExt cx="6477000" cy="1071946"/>
          </a:xfrm>
        </p:grpSpPr>
        <p:cxnSp>
          <p:nvCxnSpPr>
            <p:cNvPr id="11" name="Straight Connector 10">
              <a:extLst>
                <a:ext uri="{FF2B5EF4-FFF2-40B4-BE49-F238E27FC236}">
                  <a16:creationId xmlns:a16="http://schemas.microsoft.com/office/drawing/2014/main" xmlns="" id="{6AAE6F19-30E9-4CD3-AC7B-CC457C7AB248}"/>
                </a:ext>
              </a:extLst>
            </p:cNvPr>
            <p:cNvCxnSpPr>
              <a:cxnSpLocks/>
            </p:cNvCxnSpPr>
            <p:nvPr/>
          </p:nvCxnSpPr>
          <p:spPr>
            <a:xfrm>
              <a:off x="1219200" y="5473995"/>
              <a:ext cx="646741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19D10E0-E4F7-45EF-87E5-42A8BA552681}"/>
                </a:ext>
              </a:extLst>
            </p:cNvPr>
            <p:cNvCxnSpPr>
              <a:cxnSpLocks/>
            </p:cNvCxnSpPr>
            <p:nvPr/>
          </p:nvCxnSpPr>
          <p:spPr>
            <a:xfrm flipV="1">
              <a:off x="1219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ED6265A-418F-4736-A5DF-15909F373008}"/>
                </a:ext>
              </a:extLst>
            </p:cNvPr>
            <p:cNvCxnSpPr>
              <a:cxnSpLocks/>
            </p:cNvCxnSpPr>
            <p:nvPr/>
          </p:nvCxnSpPr>
          <p:spPr>
            <a:xfrm flipV="1">
              <a:off x="3331535"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9756D9C-AE4C-4D08-A671-17781AB9380C}"/>
                </a:ext>
              </a:extLst>
            </p:cNvPr>
            <p:cNvCxnSpPr>
              <a:cxnSpLocks/>
            </p:cNvCxnSpPr>
            <p:nvPr/>
          </p:nvCxnSpPr>
          <p:spPr>
            <a:xfrm flipV="1">
              <a:off x="5486400" y="4414454"/>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70569F2-D43F-4A1E-BB6C-1EC0346439F7}"/>
                </a:ext>
              </a:extLst>
            </p:cNvPr>
            <p:cNvCxnSpPr>
              <a:cxnSpLocks/>
            </p:cNvCxnSpPr>
            <p:nvPr/>
          </p:nvCxnSpPr>
          <p:spPr>
            <a:xfrm flipV="1">
              <a:off x="7696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xmlns="" id="{D29FEAE3-F4CD-4523-ACBF-75C64689C44D}"/>
              </a:ext>
            </a:extLst>
          </p:cNvPr>
          <p:cNvSpPr txBox="1"/>
          <p:nvPr/>
        </p:nvSpPr>
        <p:spPr>
          <a:xfrm>
            <a:off x="1219200" y="5715000"/>
            <a:ext cx="6476999" cy="523220"/>
          </a:xfrm>
          <a:prstGeom prst="rect">
            <a:avLst/>
          </a:prstGeom>
          <a:noFill/>
        </p:spPr>
        <p:txBody>
          <a:bodyPr wrap="square" rtlCol="0">
            <a:spAutoFit/>
          </a:bodyPr>
          <a:lstStyle/>
          <a:p>
            <a:pPr algn="ctr"/>
            <a:r>
              <a:rPr lang="en-US" sz="2800" b="1" dirty="0"/>
              <a:t>Project Plan</a:t>
            </a:r>
          </a:p>
        </p:txBody>
      </p:sp>
      <p:sp>
        <p:nvSpPr>
          <p:cNvPr id="25" name="TextBox 24">
            <a:extLst>
              <a:ext uri="{FF2B5EF4-FFF2-40B4-BE49-F238E27FC236}">
                <a16:creationId xmlns:a16="http://schemas.microsoft.com/office/drawing/2014/main" xmlns="" id="{2D4ABAEA-ED13-4217-B0BF-9E3E74466715}"/>
              </a:ext>
            </a:extLst>
          </p:cNvPr>
          <p:cNvSpPr txBox="1"/>
          <p:nvPr/>
        </p:nvSpPr>
        <p:spPr>
          <a:xfrm>
            <a:off x="-176380" y="2732060"/>
            <a:ext cx="2914761" cy="954107"/>
          </a:xfrm>
          <a:prstGeom prst="rect">
            <a:avLst/>
          </a:prstGeom>
          <a:noFill/>
        </p:spPr>
        <p:txBody>
          <a:bodyPr wrap="square" rtlCol="0">
            <a:spAutoFit/>
          </a:bodyPr>
          <a:lstStyle/>
          <a:p>
            <a:pPr algn="ctr"/>
            <a:r>
              <a:rPr lang="en-US" sz="2800" dirty="0"/>
              <a:t>Customer Requirements</a:t>
            </a:r>
          </a:p>
        </p:txBody>
      </p:sp>
      <p:pic>
        <p:nvPicPr>
          <p:cNvPr id="3" name="Picture 2">
            <a:extLst>
              <a:ext uri="{FF2B5EF4-FFF2-40B4-BE49-F238E27FC236}">
                <a16:creationId xmlns:a16="http://schemas.microsoft.com/office/drawing/2014/main" xmlns="" id="{74084F8B-DFCE-40CC-A048-45837796264D}"/>
              </a:ext>
            </a:extLst>
          </p:cNvPr>
          <p:cNvPicPr>
            <a:picLocks noChangeAspect="1"/>
          </p:cNvPicPr>
          <p:nvPr/>
        </p:nvPicPr>
        <p:blipFill>
          <a:blip r:embed="rId4"/>
          <a:stretch>
            <a:fillRect/>
          </a:stretch>
        </p:blipFill>
        <p:spPr>
          <a:xfrm>
            <a:off x="704809" y="1657486"/>
            <a:ext cx="1152381" cy="1085714"/>
          </a:xfrm>
          <a:prstGeom prst="rect">
            <a:avLst/>
          </a:prstGeom>
        </p:spPr>
      </p:pic>
      <p:pic>
        <p:nvPicPr>
          <p:cNvPr id="10" name="Picture 9">
            <a:extLst>
              <a:ext uri="{FF2B5EF4-FFF2-40B4-BE49-F238E27FC236}">
                <a16:creationId xmlns:a16="http://schemas.microsoft.com/office/drawing/2014/main" xmlns="" id="{776654A5-C482-4191-AF90-C842D0B55A12}"/>
              </a:ext>
            </a:extLst>
          </p:cNvPr>
          <p:cNvPicPr>
            <a:picLocks noChangeAspect="1"/>
          </p:cNvPicPr>
          <p:nvPr/>
        </p:nvPicPr>
        <p:blipFill>
          <a:blip r:embed="rId5"/>
          <a:stretch>
            <a:fillRect/>
          </a:stretch>
        </p:blipFill>
        <p:spPr>
          <a:xfrm>
            <a:off x="2814581" y="1752600"/>
            <a:ext cx="1123810" cy="1076190"/>
          </a:xfrm>
          <a:prstGeom prst="rect">
            <a:avLst/>
          </a:prstGeom>
        </p:spPr>
      </p:pic>
      <p:sp>
        <p:nvSpPr>
          <p:cNvPr id="28" name="TextBox 27">
            <a:extLst>
              <a:ext uri="{FF2B5EF4-FFF2-40B4-BE49-F238E27FC236}">
                <a16:creationId xmlns:a16="http://schemas.microsoft.com/office/drawing/2014/main" xmlns="" id="{59561DC8-B1B7-4EE1-B7FB-7FF0B258534A}"/>
              </a:ext>
            </a:extLst>
          </p:cNvPr>
          <p:cNvSpPr txBox="1"/>
          <p:nvPr/>
        </p:nvSpPr>
        <p:spPr>
          <a:xfrm>
            <a:off x="2286000" y="2829580"/>
            <a:ext cx="2290819" cy="523220"/>
          </a:xfrm>
          <a:prstGeom prst="rect">
            <a:avLst/>
          </a:prstGeom>
          <a:noFill/>
        </p:spPr>
        <p:txBody>
          <a:bodyPr wrap="square" rtlCol="0">
            <a:spAutoFit/>
          </a:bodyPr>
          <a:lstStyle/>
          <a:p>
            <a:pPr algn="ctr"/>
            <a:r>
              <a:rPr lang="en-US" sz="2800" dirty="0"/>
              <a:t>Project Plan</a:t>
            </a:r>
          </a:p>
        </p:txBody>
      </p:sp>
      <p:pic>
        <p:nvPicPr>
          <p:cNvPr id="12" name="Picture 11">
            <a:extLst>
              <a:ext uri="{FF2B5EF4-FFF2-40B4-BE49-F238E27FC236}">
                <a16:creationId xmlns:a16="http://schemas.microsoft.com/office/drawing/2014/main" xmlns="" id="{A4515415-4DDD-4917-A5E1-F2BAAA384F99}"/>
              </a:ext>
            </a:extLst>
          </p:cNvPr>
          <p:cNvPicPr>
            <a:picLocks noChangeAspect="1"/>
          </p:cNvPicPr>
          <p:nvPr/>
        </p:nvPicPr>
        <p:blipFill>
          <a:blip r:embed="rId6"/>
          <a:stretch>
            <a:fillRect/>
          </a:stretch>
        </p:blipFill>
        <p:spPr>
          <a:xfrm>
            <a:off x="5029200" y="1828800"/>
            <a:ext cx="1266667" cy="1019048"/>
          </a:xfrm>
          <a:prstGeom prst="rect">
            <a:avLst/>
          </a:prstGeom>
        </p:spPr>
      </p:pic>
      <p:pic>
        <p:nvPicPr>
          <p:cNvPr id="13" name="Picture 12">
            <a:extLst>
              <a:ext uri="{FF2B5EF4-FFF2-40B4-BE49-F238E27FC236}">
                <a16:creationId xmlns:a16="http://schemas.microsoft.com/office/drawing/2014/main" xmlns="" id="{A766AB32-F882-4A94-8452-A753BFA0F05F}"/>
              </a:ext>
            </a:extLst>
          </p:cNvPr>
          <p:cNvPicPr>
            <a:picLocks noChangeAspect="1"/>
          </p:cNvPicPr>
          <p:nvPr/>
        </p:nvPicPr>
        <p:blipFill>
          <a:blip r:embed="rId7"/>
          <a:stretch>
            <a:fillRect/>
          </a:stretch>
        </p:blipFill>
        <p:spPr>
          <a:xfrm>
            <a:off x="7039199" y="1752600"/>
            <a:ext cx="1209524" cy="1114286"/>
          </a:xfrm>
          <a:prstGeom prst="rect">
            <a:avLst/>
          </a:prstGeom>
        </p:spPr>
      </p:pic>
      <p:sp>
        <p:nvSpPr>
          <p:cNvPr id="33" name="TextBox 32">
            <a:extLst>
              <a:ext uri="{FF2B5EF4-FFF2-40B4-BE49-F238E27FC236}">
                <a16:creationId xmlns:a16="http://schemas.microsoft.com/office/drawing/2014/main" xmlns="" id="{F495BEC7-B980-4FF6-9152-D65D6046F8F0}"/>
              </a:ext>
            </a:extLst>
          </p:cNvPr>
          <p:cNvSpPr txBox="1"/>
          <p:nvPr/>
        </p:nvSpPr>
        <p:spPr>
          <a:xfrm>
            <a:off x="5105400" y="2829580"/>
            <a:ext cx="1095107" cy="523220"/>
          </a:xfrm>
          <a:prstGeom prst="rect">
            <a:avLst/>
          </a:prstGeom>
          <a:noFill/>
        </p:spPr>
        <p:txBody>
          <a:bodyPr wrap="square" rtlCol="0">
            <a:spAutoFit/>
          </a:bodyPr>
          <a:lstStyle/>
          <a:p>
            <a:pPr algn="ctr"/>
            <a:r>
              <a:rPr lang="en-US" sz="2800" dirty="0"/>
              <a:t>SRS</a:t>
            </a:r>
          </a:p>
        </p:txBody>
      </p:sp>
      <p:sp>
        <p:nvSpPr>
          <p:cNvPr id="34" name="TextBox 33">
            <a:extLst>
              <a:ext uri="{FF2B5EF4-FFF2-40B4-BE49-F238E27FC236}">
                <a16:creationId xmlns:a16="http://schemas.microsoft.com/office/drawing/2014/main" xmlns="" id="{BE4704ED-DFB4-4D4F-928B-2F34AA043303}"/>
              </a:ext>
            </a:extLst>
          </p:cNvPr>
          <p:cNvSpPr txBox="1"/>
          <p:nvPr/>
        </p:nvSpPr>
        <p:spPr>
          <a:xfrm>
            <a:off x="6629400" y="2829580"/>
            <a:ext cx="2290819" cy="954107"/>
          </a:xfrm>
          <a:prstGeom prst="rect">
            <a:avLst/>
          </a:prstGeom>
          <a:noFill/>
        </p:spPr>
        <p:txBody>
          <a:bodyPr wrap="square" rtlCol="0">
            <a:spAutoFit/>
          </a:bodyPr>
          <a:lstStyle/>
          <a:p>
            <a:pPr algn="ctr"/>
            <a:r>
              <a:rPr lang="en-US" sz="2800" dirty="0"/>
              <a:t>System Design</a:t>
            </a:r>
          </a:p>
        </p:txBody>
      </p:sp>
    </p:spTree>
    <p:extLst>
      <p:ext uri="{BB962C8B-B14F-4D97-AF65-F5344CB8AC3E}">
        <p14:creationId xmlns:p14="http://schemas.microsoft.com/office/powerpoint/2010/main" val="279176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B5F35-67F4-40DB-8044-BE9D2C3C0A5F}"/>
              </a:ext>
            </a:extLst>
          </p:cNvPr>
          <p:cNvSpPr>
            <a:spLocks noGrp="1"/>
          </p:cNvSpPr>
          <p:nvPr>
            <p:ph type="title"/>
          </p:nvPr>
        </p:nvSpPr>
        <p:spPr>
          <a:xfrm>
            <a:off x="457200" y="76200"/>
            <a:ext cx="8229600" cy="819912"/>
          </a:xfrm>
        </p:spPr>
        <p:txBody>
          <a:bodyPr>
            <a:noAutofit/>
          </a:bodyPr>
          <a:lstStyle/>
          <a:p>
            <a:r>
              <a:rPr lang="en-US" sz="4000" dirty="0">
                <a:highlight>
                  <a:srgbClr val="C39113"/>
                </a:highlight>
              </a:rPr>
              <a:t>Step 2:</a:t>
            </a:r>
            <a:r>
              <a:rPr lang="en-US" sz="4000" dirty="0"/>
              <a:t> Identify Project Milestones</a:t>
            </a:r>
          </a:p>
        </p:txBody>
      </p:sp>
      <p:sp>
        <p:nvSpPr>
          <p:cNvPr id="4" name="Footer Placeholder 3">
            <a:extLst>
              <a:ext uri="{FF2B5EF4-FFF2-40B4-BE49-F238E27FC236}">
                <a16:creationId xmlns:a16="http://schemas.microsoft.com/office/drawing/2014/main" xmlns="" id="{F0699D51-B774-410A-A541-F212A78EA849}"/>
              </a:ext>
            </a:extLst>
          </p:cNvPr>
          <p:cNvSpPr>
            <a:spLocks noGrp="1"/>
          </p:cNvSpPr>
          <p:nvPr>
            <p:ph type="ftr" sz="quarter" idx="11"/>
          </p:nvPr>
        </p:nvSpPr>
        <p:spPr/>
        <p:txBody>
          <a:bodyPr/>
          <a:lstStyle/>
          <a:p>
            <a:r>
              <a:rPr lang="en-GB" dirty="0"/>
              <a:t>21. Test Milestones</a:t>
            </a:r>
            <a:endParaRPr lang="en-US" dirty="0"/>
          </a:p>
        </p:txBody>
      </p:sp>
      <p:sp>
        <p:nvSpPr>
          <p:cNvPr id="5" name="Slide Number Placeholder 4">
            <a:extLst>
              <a:ext uri="{FF2B5EF4-FFF2-40B4-BE49-F238E27FC236}">
                <a16:creationId xmlns:a16="http://schemas.microsoft.com/office/drawing/2014/main" xmlns="" id="{7F62B83F-415C-412E-95D3-8D30CAB223D7}"/>
              </a:ext>
            </a:extLst>
          </p:cNvPr>
          <p:cNvSpPr>
            <a:spLocks noGrp="1"/>
          </p:cNvSpPr>
          <p:nvPr>
            <p:ph type="sldNum" sz="quarter" idx="12"/>
          </p:nvPr>
        </p:nvSpPr>
        <p:spPr/>
        <p:txBody>
          <a:bodyPr/>
          <a:lstStyle/>
          <a:p>
            <a:fld id="{B6F15528-21DE-4FAA-801E-634DDDAF4B2B}" type="slidenum">
              <a:rPr lang="en-US" smtClean="0"/>
              <a:pPr/>
              <a:t>24</a:t>
            </a:fld>
            <a:endParaRPr lang="en-US"/>
          </a:p>
        </p:txBody>
      </p:sp>
      <p:grpSp>
        <p:nvGrpSpPr>
          <p:cNvPr id="22" name="Group 21">
            <a:extLst>
              <a:ext uri="{FF2B5EF4-FFF2-40B4-BE49-F238E27FC236}">
                <a16:creationId xmlns:a16="http://schemas.microsoft.com/office/drawing/2014/main" xmlns="" id="{EEB300D7-5F76-4A32-B134-57C74421D9A5}"/>
              </a:ext>
            </a:extLst>
          </p:cNvPr>
          <p:cNvGrpSpPr/>
          <p:nvPr/>
        </p:nvGrpSpPr>
        <p:grpSpPr>
          <a:xfrm>
            <a:off x="762000" y="3581400"/>
            <a:ext cx="7372238" cy="819048"/>
            <a:chOff x="762000" y="3581400"/>
            <a:chExt cx="7372238" cy="819048"/>
          </a:xfrm>
        </p:grpSpPr>
        <p:pic>
          <p:nvPicPr>
            <p:cNvPr id="6" name="Picture 5">
              <a:extLst>
                <a:ext uri="{FF2B5EF4-FFF2-40B4-BE49-F238E27FC236}">
                  <a16:creationId xmlns:a16="http://schemas.microsoft.com/office/drawing/2014/main" xmlns="" id="{5291C1B5-D541-4638-B27A-85CC01195F09}"/>
                </a:ext>
              </a:extLst>
            </p:cNvPr>
            <p:cNvPicPr>
              <a:picLocks noChangeAspect="1"/>
            </p:cNvPicPr>
            <p:nvPr/>
          </p:nvPicPr>
          <p:blipFill>
            <a:blip r:embed="rId3"/>
            <a:stretch>
              <a:fillRect/>
            </a:stretch>
          </p:blipFill>
          <p:spPr>
            <a:xfrm>
              <a:off x="762000" y="3581400"/>
              <a:ext cx="895238" cy="819048"/>
            </a:xfrm>
            <a:prstGeom prst="rect">
              <a:avLst/>
            </a:prstGeom>
          </p:spPr>
        </p:pic>
        <p:pic>
          <p:nvPicPr>
            <p:cNvPr id="7" name="Picture 6">
              <a:extLst>
                <a:ext uri="{FF2B5EF4-FFF2-40B4-BE49-F238E27FC236}">
                  <a16:creationId xmlns:a16="http://schemas.microsoft.com/office/drawing/2014/main" xmlns="" id="{E1EE7E2F-6C5B-4C9B-8F90-1C0CE39E9B3F}"/>
                </a:ext>
              </a:extLst>
            </p:cNvPr>
            <p:cNvPicPr>
              <a:picLocks noChangeAspect="1"/>
            </p:cNvPicPr>
            <p:nvPr/>
          </p:nvPicPr>
          <p:blipFill>
            <a:blip r:embed="rId3"/>
            <a:stretch>
              <a:fillRect/>
            </a:stretch>
          </p:blipFill>
          <p:spPr>
            <a:xfrm>
              <a:off x="2874335" y="3581400"/>
              <a:ext cx="895238" cy="819048"/>
            </a:xfrm>
            <a:prstGeom prst="rect">
              <a:avLst/>
            </a:prstGeom>
          </p:spPr>
        </p:pic>
        <p:pic>
          <p:nvPicPr>
            <p:cNvPr id="8" name="Picture 7">
              <a:extLst>
                <a:ext uri="{FF2B5EF4-FFF2-40B4-BE49-F238E27FC236}">
                  <a16:creationId xmlns:a16="http://schemas.microsoft.com/office/drawing/2014/main" xmlns="" id="{C4D49663-233A-4F39-87C5-986D172EC876}"/>
                </a:ext>
              </a:extLst>
            </p:cNvPr>
            <p:cNvPicPr>
              <a:picLocks noChangeAspect="1"/>
            </p:cNvPicPr>
            <p:nvPr/>
          </p:nvPicPr>
          <p:blipFill>
            <a:blip r:embed="rId3"/>
            <a:stretch>
              <a:fillRect/>
            </a:stretch>
          </p:blipFill>
          <p:spPr>
            <a:xfrm>
              <a:off x="5029200" y="3581400"/>
              <a:ext cx="895238" cy="819048"/>
            </a:xfrm>
            <a:prstGeom prst="rect">
              <a:avLst/>
            </a:prstGeom>
          </p:spPr>
        </p:pic>
        <p:pic>
          <p:nvPicPr>
            <p:cNvPr id="9" name="Picture 8">
              <a:extLst>
                <a:ext uri="{FF2B5EF4-FFF2-40B4-BE49-F238E27FC236}">
                  <a16:creationId xmlns:a16="http://schemas.microsoft.com/office/drawing/2014/main" xmlns="" id="{B96C6640-7EFA-4FB1-8F7F-D8E587E23C27}"/>
                </a:ext>
              </a:extLst>
            </p:cNvPr>
            <p:cNvPicPr>
              <a:picLocks noChangeAspect="1"/>
            </p:cNvPicPr>
            <p:nvPr/>
          </p:nvPicPr>
          <p:blipFill>
            <a:blip r:embed="rId3"/>
            <a:stretch>
              <a:fillRect/>
            </a:stretch>
          </p:blipFill>
          <p:spPr>
            <a:xfrm>
              <a:off x="7239000" y="3581400"/>
              <a:ext cx="895238" cy="819048"/>
            </a:xfrm>
            <a:prstGeom prst="rect">
              <a:avLst/>
            </a:prstGeom>
          </p:spPr>
        </p:pic>
      </p:grpSp>
      <p:grpSp>
        <p:nvGrpSpPr>
          <p:cNvPr id="21" name="Group 20">
            <a:extLst>
              <a:ext uri="{FF2B5EF4-FFF2-40B4-BE49-F238E27FC236}">
                <a16:creationId xmlns:a16="http://schemas.microsoft.com/office/drawing/2014/main" xmlns="" id="{7AF9CA1F-B5B7-4515-86BC-349D49A0A028}"/>
              </a:ext>
            </a:extLst>
          </p:cNvPr>
          <p:cNvGrpSpPr/>
          <p:nvPr/>
        </p:nvGrpSpPr>
        <p:grpSpPr>
          <a:xfrm>
            <a:off x="1219200" y="4414454"/>
            <a:ext cx="6477000" cy="1071946"/>
            <a:chOff x="1219200" y="4414454"/>
            <a:chExt cx="6477000" cy="1071946"/>
          </a:xfrm>
        </p:grpSpPr>
        <p:cxnSp>
          <p:nvCxnSpPr>
            <p:cNvPr id="11" name="Straight Connector 10">
              <a:extLst>
                <a:ext uri="{FF2B5EF4-FFF2-40B4-BE49-F238E27FC236}">
                  <a16:creationId xmlns:a16="http://schemas.microsoft.com/office/drawing/2014/main" xmlns="" id="{6AAE6F19-30E9-4CD3-AC7B-CC457C7AB248}"/>
                </a:ext>
              </a:extLst>
            </p:cNvPr>
            <p:cNvCxnSpPr>
              <a:cxnSpLocks/>
            </p:cNvCxnSpPr>
            <p:nvPr/>
          </p:nvCxnSpPr>
          <p:spPr>
            <a:xfrm>
              <a:off x="1219200" y="5473995"/>
              <a:ext cx="646741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19D10E0-E4F7-45EF-87E5-42A8BA552681}"/>
                </a:ext>
              </a:extLst>
            </p:cNvPr>
            <p:cNvCxnSpPr>
              <a:cxnSpLocks/>
            </p:cNvCxnSpPr>
            <p:nvPr/>
          </p:nvCxnSpPr>
          <p:spPr>
            <a:xfrm flipV="1">
              <a:off x="1219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ED6265A-418F-4736-A5DF-15909F373008}"/>
                </a:ext>
              </a:extLst>
            </p:cNvPr>
            <p:cNvCxnSpPr>
              <a:cxnSpLocks/>
            </p:cNvCxnSpPr>
            <p:nvPr/>
          </p:nvCxnSpPr>
          <p:spPr>
            <a:xfrm flipV="1">
              <a:off x="3331535"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9756D9C-AE4C-4D08-A671-17781AB9380C}"/>
                </a:ext>
              </a:extLst>
            </p:cNvPr>
            <p:cNvCxnSpPr>
              <a:cxnSpLocks/>
            </p:cNvCxnSpPr>
            <p:nvPr/>
          </p:nvCxnSpPr>
          <p:spPr>
            <a:xfrm flipV="1">
              <a:off x="5486400" y="4414454"/>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70569F2-D43F-4A1E-BB6C-1EC0346439F7}"/>
                </a:ext>
              </a:extLst>
            </p:cNvPr>
            <p:cNvCxnSpPr>
              <a:cxnSpLocks/>
            </p:cNvCxnSpPr>
            <p:nvPr/>
          </p:nvCxnSpPr>
          <p:spPr>
            <a:xfrm flipV="1">
              <a:off x="7696200" y="4469389"/>
              <a:ext cx="0" cy="101701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xmlns="" id="{D29FEAE3-F4CD-4523-ACBF-75C64689C44D}"/>
              </a:ext>
            </a:extLst>
          </p:cNvPr>
          <p:cNvSpPr txBox="1"/>
          <p:nvPr/>
        </p:nvSpPr>
        <p:spPr>
          <a:xfrm>
            <a:off x="1219200" y="5715000"/>
            <a:ext cx="6476999" cy="523220"/>
          </a:xfrm>
          <a:prstGeom prst="rect">
            <a:avLst/>
          </a:prstGeom>
          <a:noFill/>
        </p:spPr>
        <p:txBody>
          <a:bodyPr wrap="square" rtlCol="0">
            <a:spAutoFit/>
          </a:bodyPr>
          <a:lstStyle/>
          <a:p>
            <a:pPr algn="ctr"/>
            <a:r>
              <a:rPr lang="en-US" sz="2800" b="1" dirty="0"/>
              <a:t>Project Plan</a:t>
            </a:r>
          </a:p>
        </p:txBody>
      </p:sp>
      <p:sp>
        <p:nvSpPr>
          <p:cNvPr id="25" name="TextBox 24">
            <a:extLst>
              <a:ext uri="{FF2B5EF4-FFF2-40B4-BE49-F238E27FC236}">
                <a16:creationId xmlns:a16="http://schemas.microsoft.com/office/drawing/2014/main" xmlns="" id="{2D4ABAEA-ED13-4217-B0BF-9E3E74466715}"/>
              </a:ext>
            </a:extLst>
          </p:cNvPr>
          <p:cNvSpPr txBox="1"/>
          <p:nvPr/>
        </p:nvSpPr>
        <p:spPr>
          <a:xfrm>
            <a:off x="-176380" y="2732060"/>
            <a:ext cx="2914761" cy="954107"/>
          </a:xfrm>
          <a:prstGeom prst="rect">
            <a:avLst/>
          </a:prstGeom>
          <a:noFill/>
        </p:spPr>
        <p:txBody>
          <a:bodyPr wrap="square" rtlCol="0">
            <a:spAutoFit/>
          </a:bodyPr>
          <a:lstStyle/>
          <a:p>
            <a:pPr algn="ctr"/>
            <a:r>
              <a:rPr lang="en-US" sz="2800" dirty="0"/>
              <a:t>Design Work Product</a:t>
            </a:r>
          </a:p>
        </p:txBody>
      </p:sp>
      <p:sp>
        <p:nvSpPr>
          <p:cNvPr id="28" name="TextBox 27">
            <a:extLst>
              <a:ext uri="{FF2B5EF4-FFF2-40B4-BE49-F238E27FC236}">
                <a16:creationId xmlns:a16="http://schemas.microsoft.com/office/drawing/2014/main" xmlns="" id="{59561DC8-B1B7-4EE1-B7FB-7FF0B258534A}"/>
              </a:ext>
            </a:extLst>
          </p:cNvPr>
          <p:cNvSpPr txBox="1"/>
          <p:nvPr/>
        </p:nvSpPr>
        <p:spPr>
          <a:xfrm>
            <a:off x="2209800" y="2743200"/>
            <a:ext cx="2290819" cy="954107"/>
          </a:xfrm>
          <a:prstGeom prst="rect">
            <a:avLst/>
          </a:prstGeom>
          <a:noFill/>
        </p:spPr>
        <p:txBody>
          <a:bodyPr wrap="square" rtlCol="0">
            <a:spAutoFit/>
          </a:bodyPr>
          <a:lstStyle/>
          <a:p>
            <a:pPr algn="ctr"/>
            <a:r>
              <a:rPr lang="en-US" sz="2800" dirty="0"/>
              <a:t>Integration Test</a:t>
            </a:r>
          </a:p>
        </p:txBody>
      </p:sp>
      <p:sp>
        <p:nvSpPr>
          <p:cNvPr id="33" name="TextBox 32">
            <a:extLst>
              <a:ext uri="{FF2B5EF4-FFF2-40B4-BE49-F238E27FC236}">
                <a16:creationId xmlns:a16="http://schemas.microsoft.com/office/drawing/2014/main" xmlns="" id="{F495BEC7-B980-4FF6-9152-D65D6046F8F0}"/>
              </a:ext>
            </a:extLst>
          </p:cNvPr>
          <p:cNvSpPr txBox="1"/>
          <p:nvPr/>
        </p:nvSpPr>
        <p:spPr>
          <a:xfrm>
            <a:off x="4724400" y="2743200"/>
            <a:ext cx="1333333" cy="954107"/>
          </a:xfrm>
          <a:prstGeom prst="rect">
            <a:avLst/>
          </a:prstGeom>
          <a:noFill/>
        </p:spPr>
        <p:txBody>
          <a:bodyPr wrap="square" rtlCol="0">
            <a:spAutoFit/>
          </a:bodyPr>
          <a:lstStyle/>
          <a:p>
            <a:pPr algn="ctr"/>
            <a:r>
              <a:rPr lang="en-US" sz="2800" dirty="0"/>
              <a:t>System Test</a:t>
            </a:r>
          </a:p>
        </p:txBody>
      </p:sp>
      <p:sp>
        <p:nvSpPr>
          <p:cNvPr id="34" name="TextBox 33">
            <a:extLst>
              <a:ext uri="{FF2B5EF4-FFF2-40B4-BE49-F238E27FC236}">
                <a16:creationId xmlns:a16="http://schemas.microsoft.com/office/drawing/2014/main" xmlns="" id="{BE4704ED-DFB4-4D4F-928B-2F34AA043303}"/>
              </a:ext>
            </a:extLst>
          </p:cNvPr>
          <p:cNvSpPr txBox="1"/>
          <p:nvPr/>
        </p:nvSpPr>
        <p:spPr>
          <a:xfrm>
            <a:off x="6629401" y="2703493"/>
            <a:ext cx="2057400" cy="954107"/>
          </a:xfrm>
          <a:prstGeom prst="rect">
            <a:avLst/>
          </a:prstGeom>
          <a:noFill/>
        </p:spPr>
        <p:txBody>
          <a:bodyPr wrap="square" rtlCol="0">
            <a:spAutoFit/>
          </a:bodyPr>
          <a:lstStyle/>
          <a:p>
            <a:pPr algn="ctr"/>
            <a:r>
              <a:rPr lang="en-US" sz="2800" dirty="0"/>
              <a:t>Deliver Dates</a:t>
            </a:r>
          </a:p>
        </p:txBody>
      </p:sp>
      <p:pic>
        <p:nvPicPr>
          <p:cNvPr id="15" name="Picture 14">
            <a:extLst>
              <a:ext uri="{FF2B5EF4-FFF2-40B4-BE49-F238E27FC236}">
                <a16:creationId xmlns:a16="http://schemas.microsoft.com/office/drawing/2014/main" xmlns="" id="{FF18E505-A6AA-42FD-B570-5B84961BCB66}"/>
              </a:ext>
            </a:extLst>
          </p:cNvPr>
          <p:cNvPicPr>
            <a:picLocks noChangeAspect="1"/>
          </p:cNvPicPr>
          <p:nvPr/>
        </p:nvPicPr>
        <p:blipFill>
          <a:blip r:embed="rId4"/>
          <a:stretch>
            <a:fillRect/>
          </a:stretch>
        </p:blipFill>
        <p:spPr>
          <a:xfrm>
            <a:off x="604857" y="1417508"/>
            <a:ext cx="1209524" cy="1171429"/>
          </a:xfrm>
          <a:prstGeom prst="rect">
            <a:avLst/>
          </a:prstGeom>
        </p:spPr>
      </p:pic>
      <p:pic>
        <p:nvPicPr>
          <p:cNvPr id="16" name="Picture 15">
            <a:extLst>
              <a:ext uri="{FF2B5EF4-FFF2-40B4-BE49-F238E27FC236}">
                <a16:creationId xmlns:a16="http://schemas.microsoft.com/office/drawing/2014/main" xmlns="" id="{E75D0A3A-7731-480C-ABA6-78065CE20E3F}"/>
              </a:ext>
            </a:extLst>
          </p:cNvPr>
          <p:cNvPicPr>
            <a:picLocks noChangeAspect="1"/>
          </p:cNvPicPr>
          <p:nvPr/>
        </p:nvPicPr>
        <p:blipFill>
          <a:blip r:embed="rId5"/>
          <a:stretch>
            <a:fillRect/>
          </a:stretch>
        </p:blipFill>
        <p:spPr>
          <a:xfrm>
            <a:off x="2667534" y="1453087"/>
            <a:ext cx="1161905" cy="1133333"/>
          </a:xfrm>
          <a:prstGeom prst="rect">
            <a:avLst/>
          </a:prstGeom>
        </p:spPr>
      </p:pic>
      <p:pic>
        <p:nvPicPr>
          <p:cNvPr id="23" name="Picture 22">
            <a:extLst>
              <a:ext uri="{FF2B5EF4-FFF2-40B4-BE49-F238E27FC236}">
                <a16:creationId xmlns:a16="http://schemas.microsoft.com/office/drawing/2014/main" xmlns="" id="{A1F55733-ACA6-410C-B30A-AEB99EA8CCC6}"/>
              </a:ext>
            </a:extLst>
          </p:cNvPr>
          <p:cNvPicPr>
            <a:picLocks noChangeAspect="1"/>
          </p:cNvPicPr>
          <p:nvPr/>
        </p:nvPicPr>
        <p:blipFill>
          <a:blip r:embed="rId6"/>
          <a:stretch>
            <a:fillRect/>
          </a:stretch>
        </p:blipFill>
        <p:spPr>
          <a:xfrm>
            <a:off x="4686467" y="1384004"/>
            <a:ext cx="1333333" cy="1276190"/>
          </a:xfrm>
          <a:prstGeom prst="rect">
            <a:avLst/>
          </a:prstGeom>
        </p:spPr>
      </p:pic>
      <p:pic>
        <p:nvPicPr>
          <p:cNvPr id="24" name="Picture 23">
            <a:extLst>
              <a:ext uri="{FF2B5EF4-FFF2-40B4-BE49-F238E27FC236}">
                <a16:creationId xmlns:a16="http://schemas.microsoft.com/office/drawing/2014/main" xmlns="" id="{F5451C5C-C58C-465E-921C-1B42602B5F15}"/>
              </a:ext>
            </a:extLst>
          </p:cNvPr>
          <p:cNvPicPr>
            <a:picLocks noChangeAspect="1"/>
          </p:cNvPicPr>
          <p:nvPr/>
        </p:nvPicPr>
        <p:blipFill>
          <a:blip r:embed="rId7"/>
          <a:stretch>
            <a:fillRect/>
          </a:stretch>
        </p:blipFill>
        <p:spPr>
          <a:xfrm>
            <a:off x="6769041" y="1569972"/>
            <a:ext cx="1752381" cy="1019048"/>
          </a:xfrm>
          <a:prstGeom prst="rect">
            <a:avLst/>
          </a:prstGeom>
        </p:spPr>
      </p:pic>
    </p:spTree>
    <p:extLst>
      <p:ext uri="{BB962C8B-B14F-4D97-AF65-F5344CB8AC3E}">
        <p14:creationId xmlns:p14="http://schemas.microsoft.com/office/powerpoint/2010/main" val="1874288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5F10E-7CE6-4038-BCA1-F35046A00601}"/>
              </a:ext>
            </a:extLst>
          </p:cNvPr>
          <p:cNvSpPr>
            <a:spLocks noGrp="1"/>
          </p:cNvSpPr>
          <p:nvPr>
            <p:ph type="title"/>
          </p:nvPr>
        </p:nvSpPr>
        <p:spPr/>
        <p:txBody>
          <a:bodyPr>
            <a:noAutofit/>
          </a:bodyPr>
          <a:lstStyle/>
          <a:p>
            <a:r>
              <a:rPr lang="en-US" sz="4000" dirty="0">
                <a:highlight>
                  <a:srgbClr val="C39113"/>
                </a:highlight>
              </a:rPr>
              <a:t>Step 3:</a:t>
            </a:r>
            <a:r>
              <a:rPr lang="en-US" sz="4000" dirty="0"/>
              <a:t> Identify Test Work Products</a:t>
            </a:r>
            <a:endParaRPr lang="en-US" sz="3600" dirty="0"/>
          </a:p>
        </p:txBody>
      </p:sp>
      <p:sp>
        <p:nvSpPr>
          <p:cNvPr id="3" name="Content Placeholder 2">
            <a:extLst>
              <a:ext uri="{FF2B5EF4-FFF2-40B4-BE49-F238E27FC236}">
                <a16:creationId xmlns:a16="http://schemas.microsoft.com/office/drawing/2014/main" xmlns="" id="{CEAF5CAB-10D9-4C76-9648-3748D668959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48EF4842-C9A2-442E-BE24-720947220999}"/>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CF66DDA-124B-4A04-9481-05F02AA002A3}"/>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a:extLst>
              <a:ext uri="{FF2B5EF4-FFF2-40B4-BE49-F238E27FC236}">
                <a16:creationId xmlns:a16="http://schemas.microsoft.com/office/drawing/2014/main" xmlns="" id="{05143991-1AF0-4C63-9A73-1420D7DA13C9}"/>
              </a:ext>
            </a:extLst>
          </p:cNvPr>
          <p:cNvPicPr>
            <a:picLocks noChangeAspect="1"/>
          </p:cNvPicPr>
          <p:nvPr/>
        </p:nvPicPr>
        <p:blipFill>
          <a:blip r:embed="rId3"/>
          <a:stretch>
            <a:fillRect/>
          </a:stretch>
        </p:blipFill>
        <p:spPr>
          <a:xfrm>
            <a:off x="2457714" y="2276619"/>
            <a:ext cx="4228571" cy="2304762"/>
          </a:xfrm>
          <a:prstGeom prst="rect">
            <a:avLst/>
          </a:prstGeom>
        </p:spPr>
      </p:pic>
    </p:spTree>
    <p:extLst>
      <p:ext uri="{BB962C8B-B14F-4D97-AF65-F5344CB8AC3E}">
        <p14:creationId xmlns:p14="http://schemas.microsoft.com/office/powerpoint/2010/main" val="3428790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5F10E-7CE6-4038-BCA1-F35046A00601}"/>
              </a:ext>
            </a:extLst>
          </p:cNvPr>
          <p:cNvSpPr>
            <a:spLocks noGrp="1"/>
          </p:cNvSpPr>
          <p:nvPr>
            <p:ph type="title"/>
          </p:nvPr>
        </p:nvSpPr>
        <p:spPr>
          <a:xfrm>
            <a:off x="457200" y="228600"/>
            <a:ext cx="8229600" cy="819912"/>
          </a:xfrm>
        </p:spPr>
        <p:txBody>
          <a:bodyPr>
            <a:noAutofit/>
          </a:bodyPr>
          <a:lstStyle/>
          <a:p>
            <a:r>
              <a:rPr lang="en-US" sz="4000" dirty="0">
                <a:highlight>
                  <a:srgbClr val="C39113"/>
                </a:highlight>
              </a:rPr>
              <a:t>Step 3:</a:t>
            </a:r>
            <a:r>
              <a:rPr lang="en-US" sz="4000" dirty="0"/>
              <a:t> Identify Test Work Products</a:t>
            </a:r>
            <a:endParaRPr lang="en-US" sz="3600" dirty="0"/>
          </a:p>
        </p:txBody>
      </p:sp>
      <p:sp>
        <p:nvSpPr>
          <p:cNvPr id="4" name="Footer Placeholder 3">
            <a:extLst>
              <a:ext uri="{FF2B5EF4-FFF2-40B4-BE49-F238E27FC236}">
                <a16:creationId xmlns:a16="http://schemas.microsoft.com/office/drawing/2014/main" xmlns="" id="{48EF4842-C9A2-442E-BE24-720947220999}"/>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CF66DDA-124B-4A04-9481-05F02AA002A3}"/>
              </a:ext>
            </a:extLst>
          </p:cNvPr>
          <p:cNvSpPr>
            <a:spLocks noGrp="1"/>
          </p:cNvSpPr>
          <p:nvPr>
            <p:ph type="sldNum" sz="quarter" idx="12"/>
          </p:nvPr>
        </p:nvSpPr>
        <p:spPr/>
        <p:txBody>
          <a:bodyPr/>
          <a:lstStyle/>
          <a:p>
            <a:fld id="{B6F15528-21DE-4FAA-801E-634DDDAF4B2B}" type="slidenum">
              <a:rPr lang="en-US" smtClean="0"/>
              <a:pPr/>
              <a:t>26</a:t>
            </a:fld>
            <a:endParaRPr lang="en-US"/>
          </a:p>
        </p:txBody>
      </p:sp>
      <p:grpSp>
        <p:nvGrpSpPr>
          <p:cNvPr id="17" name="Group 16">
            <a:extLst>
              <a:ext uri="{FF2B5EF4-FFF2-40B4-BE49-F238E27FC236}">
                <a16:creationId xmlns:a16="http://schemas.microsoft.com/office/drawing/2014/main" xmlns="" id="{DBE5E9E0-99FD-40AE-95CA-2A56632B1809}"/>
              </a:ext>
            </a:extLst>
          </p:cNvPr>
          <p:cNvGrpSpPr/>
          <p:nvPr/>
        </p:nvGrpSpPr>
        <p:grpSpPr>
          <a:xfrm>
            <a:off x="1238637" y="1524000"/>
            <a:ext cx="6518653" cy="1009524"/>
            <a:chOff x="1238637" y="1778934"/>
            <a:chExt cx="6518653" cy="1009524"/>
          </a:xfrm>
        </p:grpSpPr>
        <p:pic>
          <p:nvPicPr>
            <p:cNvPr id="7" name="Picture 6">
              <a:extLst>
                <a:ext uri="{FF2B5EF4-FFF2-40B4-BE49-F238E27FC236}">
                  <a16:creationId xmlns:a16="http://schemas.microsoft.com/office/drawing/2014/main" xmlns="" id="{58217CDC-8FF2-413C-8B55-D5B220EE0861}"/>
                </a:ext>
              </a:extLst>
            </p:cNvPr>
            <p:cNvPicPr>
              <a:picLocks noChangeAspect="1"/>
            </p:cNvPicPr>
            <p:nvPr/>
          </p:nvPicPr>
          <p:blipFill>
            <a:blip r:embed="rId3"/>
            <a:stretch>
              <a:fillRect/>
            </a:stretch>
          </p:blipFill>
          <p:spPr>
            <a:xfrm>
              <a:off x="1238637" y="1778934"/>
              <a:ext cx="1009524" cy="1009524"/>
            </a:xfrm>
            <a:prstGeom prst="rect">
              <a:avLst/>
            </a:prstGeom>
          </p:spPr>
        </p:pic>
        <p:pic>
          <p:nvPicPr>
            <p:cNvPr id="8" name="Picture 7">
              <a:extLst>
                <a:ext uri="{FF2B5EF4-FFF2-40B4-BE49-F238E27FC236}">
                  <a16:creationId xmlns:a16="http://schemas.microsoft.com/office/drawing/2014/main" xmlns="" id="{42A6C168-4210-4770-B77C-F765DD789437}"/>
                </a:ext>
              </a:extLst>
            </p:cNvPr>
            <p:cNvPicPr>
              <a:picLocks noChangeAspect="1"/>
            </p:cNvPicPr>
            <p:nvPr/>
          </p:nvPicPr>
          <p:blipFill>
            <a:blip r:embed="rId4"/>
            <a:stretch>
              <a:fillRect/>
            </a:stretch>
          </p:blipFill>
          <p:spPr>
            <a:xfrm>
              <a:off x="3133848" y="1807506"/>
              <a:ext cx="980952" cy="980952"/>
            </a:xfrm>
            <a:prstGeom prst="rect">
              <a:avLst/>
            </a:prstGeom>
          </p:spPr>
        </p:pic>
        <p:pic>
          <p:nvPicPr>
            <p:cNvPr id="9" name="Picture 8">
              <a:extLst>
                <a:ext uri="{FF2B5EF4-FFF2-40B4-BE49-F238E27FC236}">
                  <a16:creationId xmlns:a16="http://schemas.microsoft.com/office/drawing/2014/main" xmlns="" id="{97CC8BFB-0F25-442D-8415-10DBDA0754B7}"/>
                </a:ext>
              </a:extLst>
            </p:cNvPr>
            <p:cNvPicPr>
              <a:picLocks noChangeAspect="1"/>
            </p:cNvPicPr>
            <p:nvPr/>
          </p:nvPicPr>
          <p:blipFill>
            <a:blip r:embed="rId5"/>
            <a:stretch>
              <a:fillRect/>
            </a:stretch>
          </p:blipFill>
          <p:spPr>
            <a:xfrm>
              <a:off x="4906029" y="1826553"/>
              <a:ext cx="1038095" cy="942857"/>
            </a:xfrm>
            <a:prstGeom prst="rect">
              <a:avLst/>
            </a:prstGeom>
          </p:spPr>
        </p:pic>
        <p:pic>
          <p:nvPicPr>
            <p:cNvPr id="10" name="Picture 9">
              <a:extLst>
                <a:ext uri="{FF2B5EF4-FFF2-40B4-BE49-F238E27FC236}">
                  <a16:creationId xmlns:a16="http://schemas.microsoft.com/office/drawing/2014/main" xmlns="" id="{B621FC85-23BC-4BF5-98D5-A72459F1B7CD}"/>
                </a:ext>
              </a:extLst>
            </p:cNvPr>
            <p:cNvPicPr>
              <a:picLocks noChangeAspect="1"/>
            </p:cNvPicPr>
            <p:nvPr/>
          </p:nvPicPr>
          <p:blipFill>
            <a:blip r:embed="rId6"/>
            <a:stretch>
              <a:fillRect/>
            </a:stretch>
          </p:blipFill>
          <p:spPr>
            <a:xfrm>
              <a:off x="6766814" y="1807506"/>
              <a:ext cx="990476" cy="961905"/>
            </a:xfrm>
            <a:prstGeom prst="rect">
              <a:avLst/>
            </a:prstGeom>
          </p:spPr>
        </p:pic>
      </p:grpSp>
      <p:pic>
        <p:nvPicPr>
          <p:cNvPr id="11" name="Picture 10">
            <a:extLst>
              <a:ext uri="{FF2B5EF4-FFF2-40B4-BE49-F238E27FC236}">
                <a16:creationId xmlns:a16="http://schemas.microsoft.com/office/drawing/2014/main" xmlns="" id="{80079E2E-9113-4555-9FB1-18B4C3BAB50E}"/>
              </a:ext>
            </a:extLst>
          </p:cNvPr>
          <p:cNvPicPr>
            <a:picLocks noChangeAspect="1"/>
          </p:cNvPicPr>
          <p:nvPr/>
        </p:nvPicPr>
        <p:blipFill>
          <a:blip r:embed="rId7"/>
          <a:stretch>
            <a:fillRect/>
          </a:stretch>
        </p:blipFill>
        <p:spPr>
          <a:xfrm>
            <a:off x="3881495" y="3212099"/>
            <a:ext cx="923810" cy="1009524"/>
          </a:xfrm>
          <a:prstGeom prst="rect">
            <a:avLst/>
          </a:prstGeom>
        </p:spPr>
      </p:pic>
      <p:grpSp>
        <p:nvGrpSpPr>
          <p:cNvPr id="16" name="Group 15">
            <a:extLst>
              <a:ext uri="{FF2B5EF4-FFF2-40B4-BE49-F238E27FC236}">
                <a16:creationId xmlns:a16="http://schemas.microsoft.com/office/drawing/2014/main" xmlns="" id="{16C8954E-01A5-40A8-8B6A-CAD9F1A9E58D}"/>
              </a:ext>
            </a:extLst>
          </p:cNvPr>
          <p:cNvGrpSpPr/>
          <p:nvPr/>
        </p:nvGrpSpPr>
        <p:grpSpPr>
          <a:xfrm>
            <a:off x="504943" y="4572000"/>
            <a:ext cx="8291347" cy="990595"/>
            <a:chOff x="624053" y="4531328"/>
            <a:chExt cx="8291347" cy="990595"/>
          </a:xfrm>
        </p:grpSpPr>
        <p:pic>
          <p:nvPicPr>
            <p:cNvPr id="12" name="Picture 11">
              <a:extLst>
                <a:ext uri="{FF2B5EF4-FFF2-40B4-BE49-F238E27FC236}">
                  <a16:creationId xmlns:a16="http://schemas.microsoft.com/office/drawing/2014/main" xmlns="" id="{73ACE307-F9A2-40C8-8ABD-5C55EA088DEC}"/>
                </a:ext>
              </a:extLst>
            </p:cNvPr>
            <p:cNvPicPr>
              <a:picLocks noChangeAspect="1"/>
            </p:cNvPicPr>
            <p:nvPr/>
          </p:nvPicPr>
          <p:blipFill>
            <a:blip r:embed="rId8"/>
            <a:stretch>
              <a:fillRect/>
            </a:stretch>
          </p:blipFill>
          <p:spPr>
            <a:xfrm>
              <a:off x="624053" y="4560018"/>
              <a:ext cx="942857" cy="914286"/>
            </a:xfrm>
            <a:prstGeom prst="rect">
              <a:avLst/>
            </a:prstGeom>
          </p:spPr>
        </p:pic>
        <p:pic>
          <p:nvPicPr>
            <p:cNvPr id="13" name="Picture 12">
              <a:extLst>
                <a:ext uri="{FF2B5EF4-FFF2-40B4-BE49-F238E27FC236}">
                  <a16:creationId xmlns:a16="http://schemas.microsoft.com/office/drawing/2014/main" xmlns="" id="{CA39A980-20F2-484C-B221-628BFA747247}"/>
                </a:ext>
              </a:extLst>
            </p:cNvPr>
            <p:cNvPicPr>
              <a:picLocks noChangeAspect="1"/>
            </p:cNvPicPr>
            <p:nvPr/>
          </p:nvPicPr>
          <p:blipFill>
            <a:blip r:embed="rId9"/>
            <a:stretch>
              <a:fillRect/>
            </a:stretch>
          </p:blipFill>
          <p:spPr>
            <a:xfrm>
              <a:off x="2328910" y="4560018"/>
              <a:ext cx="952381" cy="961905"/>
            </a:xfrm>
            <a:prstGeom prst="rect">
              <a:avLst/>
            </a:prstGeom>
          </p:spPr>
        </p:pic>
        <p:pic>
          <p:nvPicPr>
            <p:cNvPr id="1028" name="Picture 4" descr="C:\Users\ngattt\AppData\Local\Temp\SNAGHTML295d3e5f.PNG">
              <a:extLst>
                <a:ext uri="{FF2B5EF4-FFF2-40B4-BE49-F238E27FC236}">
                  <a16:creationId xmlns:a16="http://schemas.microsoft.com/office/drawing/2014/main" xmlns="" id="{F32A81BC-45D7-4BCF-AA0D-FB03FDD026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6785" y="4531328"/>
              <a:ext cx="1000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xmlns="" id="{BD3B7A03-727E-4D07-A633-748D25778ACF}"/>
                </a:ext>
              </a:extLst>
            </p:cNvPr>
            <p:cNvPicPr>
              <a:picLocks noChangeAspect="1"/>
            </p:cNvPicPr>
            <p:nvPr/>
          </p:nvPicPr>
          <p:blipFill>
            <a:blip r:embed="rId11"/>
            <a:stretch>
              <a:fillRect/>
            </a:stretch>
          </p:blipFill>
          <p:spPr>
            <a:xfrm>
              <a:off x="6215110" y="4532513"/>
              <a:ext cx="971429" cy="952381"/>
            </a:xfrm>
            <a:prstGeom prst="rect">
              <a:avLst/>
            </a:prstGeom>
          </p:spPr>
        </p:pic>
        <p:pic>
          <p:nvPicPr>
            <p:cNvPr id="15" name="Picture 14">
              <a:extLst>
                <a:ext uri="{FF2B5EF4-FFF2-40B4-BE49-F238E27FC236}">
                  <a16:creationId xmlns:a16="http://schemas.microsoft.com/office/drawing/2014/main" xmlns="" id="{CBD63D60-74E4-466D-AF60-4C58E4D67C3A}"/>
                </a:ext>
              </a:extLst>
            </p:cNvPr>
            <p:cNvPicPr>
              <a:picLocks noChangeAspect="1"/>
            </p:cNvPicPr>
            <p:nvPr/>
          </p:nvPicPr>
          <p:blipFill>
            <a:blip r:embed="rId12"/>
            <a:stretch>
              <a:fillRect/>
            </a:stretch>
          </p:blipFill>
          <p:spPr>
            <a:xfrm>
              <a:off x="7943971" y="4560018"/>
              <a:ext cx="971429" cy="923810"/>
            </a:xfrm>
            <a:prstGeom prst="rect">
              <a:avLst/>
            </a:prstGeom>
          </p:spPr>
        </p:pic>
      </p:grpSp>
      <p:cxnSp>
        <p:nvCxnSpPr>
          <p:cNvPr id="19" name="Connector: Elbow 18">
            <a:extLst>
              <a:ext uri="{FF2B5EF4-FFF2-40B4-BE49-F238E27FC236}">
                <a16:creationId xmlns:a16="http://schemas.microsoft.com/office/drawing/2014/main" xmlns="" id="{08494099-7975-45CD-85E6-95CE239037A0}"/>
              </a:ext>
            </a:extLst>
          </p:cNvPr>
          <p:cNvCxnSpPr>
            <a:cxnSpLocks/>
          </p:cNvCxnSpPr>
          <p:nvPr/>
        </p:nvCxnSpPr>
        <p:spPr>
          <a:xfrm rot="16200000" flipH="1">
            <a:off x="3412037" y="3141166"/>
            <a:ext cx="486424" cy="452494"/>
          </a:xfrm>
          <a:prstGeom prst="bentConnector3">
            <a:avLst>
              <a:gd name="adj1" fmla="val 98089"/>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2452AC3A-AAA9-4202-8B01-4D7789D15FE1}"/>
              </a:ext>
            </a:extLst>
          </p:cNvPr>
          <p:cNvCxnSpPr>
            <a:cxnSpLocks/>
          </p:cNvCxnSpPr>
          <p:nvPr/>
        </p:nvCxnSpPr>
        <p:spPr>
          <a:xfrm>
            <a:off x="1743399" y="3253642"/>
            <a:ext cx="2138096" cy="589237"/>
          </a:xfrm>
          <a:prstGeom prst="bentConnector3">
            <a:avLst>
              <a:gd name="adj1" fmla="val 1266"/>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xmlns="" id="{BA38691A-39E6-4431-BF4E-66C857B58783}"/>
              </a:ext>
            </a:extLst>
          </p:cNvPr>
          <p:cNvCxnSpPr>
            <a:cxnSpLocks/>
          </p:cNvCxnSpPr>
          <p:nvPr/>
        </p:nvCxnSpPr>
        <p:spPr>
          <a:xfrm flipV="1">
            <a:off x="938248" y="4069543"/>
            <a:ext cx="2943247" cy="461787"/>
          </a:xfrm>
          <a:prstGeom prst="bentConnector3">
            <a:avLst>
              <a:gd name="adj1" fmla="val -575"/>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xmlns="" id="{80FBB18F-D0A1-4CE2-9EF6-45D026497C68}"/>
              </a:ext>
            </a:extLst>
          </p:cNvPr>
          <p:cNvCxnSpPr>
            <a:cxnSpLocks/>
          </p:cNvCxnSpPr>
          <p:nvPr/>
        </p:nvCxnSpPr>
        <p:spPr>
          <a:xfrm rot="5400000" flipH="1" flipV="1">
            <a:off x="3137185" y="3801819"/>
            <a:ext cx="302836" cy="1213563"/>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7819E4CC-C96F-4984-B35B-38458F6DCDA5}"/>
              </a:ext>
            </a:extLst>
          </p:cNvPr>
          <p:cNvSpPr txBox="1"/>
          <p:nvPr/>
        </p:nvSpPr>
        <p:spPr>
          <a:xfrm>
            <a:off x="852315" y="2514600"/>
            <a:ext cx="2195685" cy="461665"/>
          </a:xfrm>
          <a:prstGeom prst="rect">
            <a:avLst/>
          </a:prstGeom>
          <a:noFill/>
        </p:spPr>
        <p:txBody>
          <a:bodyPr wrap="square" rtlCol="0">
            <a:spAutoFit/>
          </a:bodyPr>
          <a:lstStyle/>
          <a:p>
            <a:r>
              <a:rPr lang="en-US" sz="2400" dirty="0"/>
              <a:t>Unit test plan</a:t>
            </a:r>
          </a:p>
        </p:txBody>
      </p:sp>
      <p:sp>
        <p:nvSpPr>
          <p:cNvPr id="53" name="TextBox 52">
            <a:extLst>
              <a:ext uri="{FF2B5EF4-FFF2-40B4-BE49-F238E27FC236}">
                <a16:creationId xmlns:a16="http://schemas.microsoft.com/office/drawing/2014/main" xmlns="" id="{BF45D39C-00EE-44E1-BBB7-20054DDA7F0E}"/>
              </a:ext>
            </a:extLst>
          </p:cNvPr>
          <p:cNvSpPr txBox="1"/>
          <p:nvPr/>
        </p:nvSpPr>
        <p:spPr>
          <a:xfrm>
            <a:off x="2757315" y="2519814"/>
            <a:ext cx="2195685" cy="461665"/>
          </a:xfrm>
          <a:prstGeom prst="rect">
            <a:avLst/>
          </a:prstGeom>
          <a:noFill/>
        </p:spPr>
        <p:txBody>
          <a:bodyPr wrap="square" rtlCol="0">
            <a:spAutoFit/>
          </a:bodyPr>
          <a:lstStyle/>
          <a:p>
            <a:r>
              <a:rPr lang="en-US" sz="2400" dirty="0"/>
              <a:t>Unit test case</a:t>
            </a:r>
          </a:p>
        </p:txBody>
      </p:sp>
      <p:sp>
        <p:nvSpPr>
          <p:cNvPr id="54" name="TextBox 53">
            <a:extLst>
              <a:ext uri="{FF2B5EF4-FFF2-40B4-BE49-F238E27FC236}">
                <a16:creationId xmlns:a16="http://schemas.microsoft.com/office/drawing/2014/main" xmlns="" id="{B9665E4B-5308-48D2-BBDD-B3C47BDD9E09}"/>
              </a:ext>
            </a:extLst>
          </p:cNvPr>
          <p:cNvSpPr txBox="1"/>
          <p:nvPr/>
        </p:nvSpPr>
        <p:spPr>
          <a:xfrm>
            <a:off x="4724400" y="2541079"/>
            <a:ext cx="1524000" cy="830997"/>
          </a:xfrm>
          <a:prstGeom prst="rect">
            <a:avLst/>
          </a:prstGeom>
          <a:noFill/>
        </p:spPr>
        <p:txBody>
          <a:bodyPr wrap="square" rtlCol="0">
            <a:spAutoFit/>
          </a:bodyPr>
          <a:lstStyle/>
          <a:p>
            <a:r>
              <a:rPr lang="en-US" sz="2400" dirty="0"/>
              <a:t>Integration test plan</a:t>
            </a:r>
          </a:p>
        </p:txBody>
      </p:sp>
      <p:sp>
        <p:nvSpPr>
          <p:cNvPr id="55" name="TextBox 54">
            <a:extLst>
              <a:ext uri="{FF2B5EF4-FFF2-40B4-BE49-F238E27FC236}">
                <a16:creationId xmlns:a16="http://schemas.microsoft.com/office/drawing/2014/main" xmlns="" id="{A0A155EE-A7B3-4CB5-B008-31FE0042F06D}"/>
              </a:ext>
            </a:extLst>
          </p:cNvPr>
          <p:cNvSpPr txBox="1"/>
          <p:nvPr/>
        </p:nvSpPr>
        <p:spPr>
          <a:xfrm>
            <a:off x="6629400" y="2545544"/>
            <a:ext cx="1524000" cy="830997"/>
          </a:xfrm>
          <a:prstGeom prst="rect">
            <a:avLst/>
          </a:prstGeom>
          <a:noFill/>
        </p:spPr>
        <p:txBody>
          <a:bodyPr wrap="square" rtlCol="0">
            <a:spAutoFit/>
          </a:bodyPr>
          <a:lstStyle/>
          <a:p>
            <a:r>
              <a:rPr lang="en-US" sz="2400" dirty="0"/>
              <a:t>Integration test case</a:t>
            </a:r>
          </a:p>
        </p:txBody>
      </p:sp>
      <p:sp>
        <p:nvSpPr>
          <p:cNvPr id="58" name="TextBox 57">
            <a:extLst>
              <a:ext uri="{FF2B5EF4-FFF2-40B4-BE49-F238E27FC236}">
                <a16:creationId xmlns:a16="http://schemas.microsoft.com/office/drawing/2014/main" xmlns="" id="{5C23D77C-31EC-4B36-AFBF-D9E8DDCA9C7F}"/>
              </a:ext>
            </a:extLst>
          </p:cNvPr>
          <p:cNvSpPr txBox="1"/>
          <p:nvPr/>
        </p:nvSpPr>
        <p:spPr>
          <a:xfrm>
            <a:off x="0" y="5791200"/>
            <a:ext cx="2195685" cy="707886"/>
          </a:xfrm>
          <a:prstGeom prst="rect">
            <a:avLst/>
          </a:prstGeom>
          <a:noFill/>
        </p:spPr>
        <p:txBody>
          <a:bodyPr wrap="square" rtlCol="0">
            <a:spAutoFit/>
          </a:bodyPr>
          <a:lstStyle/>
          <a:p>
            <a:r>
              <a:rPr lang="en-US" sz="2000" dirty="0"/>
              <a:t>Test design / test view point</a:t>
            </a:r>
          </a:p>
        </p:txBody>
      </p:sp>
      <p:sp>
        <p:nvSpPr>
          <p:cNvPr id="59" name="TextBox 58">
            <a:extLst>
              <a:ext uri="{FF2B5EF4-FFF2-40B4-BE49-F238E27FC236}">
                <a16:creationId xmlns:a16="http://schemas.microsoft.com/office/drawing/2014/main" xmlns="" id="{C5E6F325-C0AA-43FA-AFD3-982ADB72AF28}"/>
              </a:ext>
            </a:extLst>
          </p:cNvPr>
          <p:cNvSpPr txBox="1"/>
          <p:nvPr/>
        </p:nvSpPr>
        <p:spPr>
          <a:xfrm>
            <a:off x="1919115" y="5791200"/>
            <a:ext cx="2652885" cy="707886"/>
          </a:xfrm>
          <a:prstGeom prst="rect">
            <a:avLst/>
          </a:prstGeom>
          <a:noFill/>
        </p:spPr>
        <p:txBody>
          <a:bodyPr wrap="square" rtlCol="0">
            <a:spAutoFit/>
          </a:bodyPr>
          <a:lstStyle/>
          <a:p>
            <a:r>
              <a:rPr lang="en-US" sz="2000" dirty="0"/>
              <a:t>System test plan / Iteration test plan</a:t>
            </a:r>
          </a:p>
        </p:txBody>
      </p:sp>
      <p:sp>
        <p:nvSpPr>
          <p:cNvPr id="60" name="TextBox 59">
            <a:extLst>
              <a:ext uri="{FF2B5EF4-FFF2-40B4-BE49-F238E27FC236}">
                <a16:creationId xmlns:a16="http://schemas.microsoft.com/office/drawing/2014/main" xmlns="" id="{16FF7774-7A1E-4047-BA49-007AE225958E}"/>
              </a:ext>
            </a:extLst>
          </p:cNvPr>
          <p:cNvSpPr txBox="1"/>
          <p:nvPr/>
        </p:nvSpPr>
        <p:spPr>
          <a:xfrm>
            <a:off x="3855157" y="5775653"/>
            <a:ext cx="2195685" cy="707886"/>
          </a:xfrm>
          <a:prstGeom prst="rect">
            <a:avLst/>
          </a:prstGeom>
          <a:noFill/>
        </p:spPr>
        <p:txBody>
          <a:bodyPr wrap="square" rtlCol="0">
            <a:spAutoFit/>
          </a:bodyPr>
          <a:lstStyle/>
          <a:p>
            <a:r>
              <a:rPr lang="en-US" sz="2000" dirty="0"/>
              <a:t>System test case / Iteration test case</a:t>
            </a:r>
          </a:p>
        </p:txBody>
      </p:sp>
      <p:sp>
        <p:nvSpPr>
          <p:cNvPr id="62" name="TextBox 61">
            <a:extLst>
              <a:ext uri="{FF2B5EF4-FFF2-40B4-BE49-F238E27FC236}">
                <a16:creationId xmlns:a16="http://schemas.microsoft.com/office/drawing/2014/main" xmlns="" id="{474DE997-D4F8-4B77-B5A9-573336AE29FF}"/>
              </a:ext>
            </a:extLst>
          </p:cNvPr>
          <p:cNvSpPr txBox="1"/>
          <p:nvPr/>
        </p:nvSpPr>
        <p:spPr>
          <a:xfrm>
            <a:off x="5957716" y="5791200"/>
            <a:ext cx="1967084" cy="707886"/>
          </a:xfrm>
          <a:prstGeom prst="rect">
            <a:avLst/>
          </a:prstGeom>
          <a:noFill/>
        </p:spPr>
        <p:txBody>
          <a:bodyPr wrap="square" rtlCol="0">
            <a:spAutoFit/>
          </a:bodyPr>
          <a:lstStyle/>
          <a:p>
            <a:r>
              <a:rPr lang="en-US" sz="2000" dirty="0"/>
              <a:t>Test reports / Test logs</a:t>
            </a:r>
          </a:p>
        </p:txBody>
      </p:sp>
      <p:sp>
        <p:nvSpPr>
          <p:cNvPr id="63" name="TextBox 62">
            <a:extLst>
              <a:ext uri="{FF2B5EF4-FFF2-40B4-BE49-F238E27FC236}">
                <a16:creationId xmlns:a16="http://schemas.microsoft.com/office/drawing/2014/main" xmlns="" id="{DAE78F93-67B4-4621-873F-3090F8F73BA3}"/>
              </a:ext>
            </a:extLst>
          </p:cNvPr>
          <p:cNvSpPr txBox="1"/>
          <p:nvPr/>
        </p:nvSpPr>
        <p:spPr>
          <a:xfrm>
            <a:off x="7862716" y="5769113"/>
            <a:ext cx="1052684" cy="707886"/>
          </a:xfrm>
          <a:prstGeom prst="rect">
            <a:avLst/>
          </a:prstGeom>
          <a:noFill/>
        </p:spPr>
        <p:txBody>
          <a:bodyPr wrap="square" rtlCol="0">
            <a:spAutoFit/>
          </a:bodyPr>
          <a:lstStyle/>
          <a:p>
            <a:r>
              <a:rPr lang="en-US" sz="2000" dirty="0"/>
              <a:t>Defect reports</a:t>
            </a:r>
          </a:p>
        </p:txBody>
      </p:sp>
      <p:cxnSp>
        <p:nvCxnSpPr>
          <p:cNvPr id="76" name="Connector: Elbow 75">
            <a:extLst>
              <a:ext uri="{FF2B5EF4-FFF2-40B4-BE49-F238E27FC236}">
                <a16:creationId xmlns:a16="http://schemas.microsoft.com/office/drawing/2014/main" xmlns="" id="{49C9BF79-018B-4BA1-88A3-942000574323}"/>
              </a:ext>
            </a:extLst>
          </p:cNvPr>
          <p:cNvCxnSpPr>
            <a:cxnSpLocks/>
          </p:cNvCxnSpPr>
          <p:nvPr/>
        </p:nvCxnSpPr>
        <p:spPr>
          <a:xfrm rot="10800000">
            <a:off x="4805308" y="4225006"/>
            <a:ext cx="1776407" cy="423193"/>
          </a:xfrm>
          <a:prstGeom prst="bentConnector3">
            <a:avLst>
              <a:gd name="adj1" fmla="val -278"/>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xmlns="" id="{340A3EC2-0EF1-472A-8F67-137631C11E7B}"/>
              </a:ext>
            </a:extLst>
          </p:cNvPr>
          <p:cNvCxnSpPr>
            <a:cxnSpLocks/>
          </p:cNvCxnSpPr>
          <p:nvPr/>
        </p:nvCxnSpPr>
        <p:spPr>
          <a:xfrm rot="10800000">
            <a:off x="4800602" y="4031160"/>
            <a:ext cx="3588456" cy="498309"/>
          </a:xfrm>
          <a:prstGeom prst="bentConnector3">
            <a:avLst>
              <a:gd name="adj1" fmla="val 22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xmlns="" id="{11F10007-90C8-4CE3-830A-79D7B714A3FD}"/>
              </a:ext>
            </a:extLst>
          </p:cNvPr>
          <p:cNvCxnSpPr>
            <a:cxnSpLocks/>
          </p:cNvCxnSpPr>
          <p:nvPr/>
        </p:nvCxnSpPr>
        <p:spPr>
          <a:xfrm flipV="1">
            <a:off x="4800600" y="3383823"/>
            <a:ext cx="2440187" cy="489973"/>
          </a:xfrm>
          <a:prstGeom prst="bentConnector3">
            <a:avLst>
              <a:gd name="adj1" fmla="val 99673"/>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B5AF4329-B091-46E6-BE63-F9F967690E92}"/>
              </a:ext>
            </a:extLst>
          </p:cNvPr>
          <p:cNvCxnSpPr/>
          <p:nvPr/>
        </p:nvCxnSpPr>
        <p:spPr>
          <a:xfrm>
            <a:off x="4572000" y="4221623"/>
            <a:ext cx="0" cy="33839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xmlns="" id="{34391547-0ECD-4E5C-A203-F6628D4E2BC3}"/>
              </a:ext>
            </a:extLst>
          </p:cNvPr>
          <p:cNvCxnSpPr>
            <a:cxnSpLocks/>
            <a:endCxn id="54" idx="2"/>
          </p:cNvCxnSpPr>
          <p:nvPr/>
        </p:nvCxnSpPr>
        <p:spPr>
          <a:xfrm flipV="1">
            <a:off x="4800600" y="3372076"/>
            <a:ext cx="685800" cy="284630"/>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49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2A176-D3FA-43B3-8EB5-3B78925578C4}"/>
              </a:ext>
            </a:extLst>
          </p:cNvPr>
          <p:cNvSpPr>
            <a:spLocks noGrp="1"/>
          </p:cNvSpPr>
          <p:nvPr>
            <p:ph type="title"/>
          </p:nvPr>
        </p:nvSpPr>
        <p:spPr>
          <a:xfrm>
            <a:off x="457200" y="76200"/>
            <a:ext cx="8229600" cy="819912"/>
          </a:xfrm>
        </p:spPr>
        <p:txBody>
          <a:bodyPr>
            <a:noAutofit/>
          </a:bodyPr>
          <a:lstStyle/>
          <a:p>
            <a:r>
              <a:rPr lang="en-US" sz="4000" dirty="0">
                <a:highlight>
                  <a:srgbClr val="C39113"/>
                </a:highlight>
              </a:rPr>
              <a:t>Step 4:</a:t>
            </a:r>
            <a:r>
              <a:rPr lang="en-US" sz="4000" dirty="0"/>
              <a:t> Identify Test Milestones (1/2)</a:t>
            </a:r>
            <a:endParaRPr lang="en-US" sz="3600" dirty="0"/>
          </a:p>
        </p:txBody>
      </p:sp>
      <p:sp>
        <p:nvSpPr>
          <p:cNvPr id="4" name="Footer Placeholder 3">
            <a:extLst>
              <a:ext uri="{FF2B5EF4-FFF2-40B4-BE49-F238E27FC236}">
                <a16:creationId xmlns:a16="http://schemas.microsoft.com/office/drawing/2014/main" xmlns="" id="{81EB47AF-7392-4A87-8B20-79110CE6517F}"/>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D703281-D106-4A1B-AA22-236F45EA0E11}"/>
              </a:ext>
            </a:extLst>
          </p:cNvPr>
          <p:cNvSpPr>
            <a:spLocks noGrp="1"/>
          </p:cNvSpPr>
          <p:nvPr>
            <p:ph type="sldNum" sz="quarter" idx="12"/>
          </p:nvPr>
        </p:nvSpPr>
        <p:spPr/>
        <p:txBody>
          <a:bodyPr/>
          <a:lstStyle/>
          <a:p>
            <a:fld id="{B6F15528-21DE-4FAA-801E-634DDDAF4B2B}" type="slidenum">
              <a:rPr lang="en-US" smtClean="0"/>
              <a:pPr/>
              <a:t>27</a:t>
            </a:fld>
            <a:endParaRPr lang="en-US"/>
          </a:p>
        </p:txBody>
      </p:sp>
      <p:grpSp>
        <p:nvGrpSpPr>
          <p:cNvPr id="10" name="Group 9">
            <a:extLst>
              <a:ext uri="{FF2B5EF4-FFF2-40B4-BE49-F238E27FC236}">
                <a16:creationId xmlns:a16="http://schemas.microsoft.com/office/drawing/2014/main" xmlns="" id="{67B34191-60FF-48CE-BD6A-1B9DBFD2A51D}"/>
              </a:ext>
            </a:extLst>
          </p:cNvPr>
          <p:cNvGrpSpPr/>
          <p:nvPr/>
        </p:nvGrpSpPr>
        <p:grpSpPr>
          <a:xfrm>
            <a:off x="762000" y="1676400"/>
            <a:ext cx="4724400" cy="1295400"/>
            <a:chOff x="914400" y="1828800"/>
            <a:chExt cx="4724400" cy="1295400"/>
          </a:xfrm>
        </p:grpSpPr>
        <p:sp>
          <p:nvSpPr>
            <p:cNvPr id="6" name="Oval 5">
              <a:extLst>
                <a:ext uri="{FF2B5EF4-FFF2-40B4-BE49-F238E27FC236}">
                  <a16:creationId xmlns:a16="http://schemas.microsoft.com/office/drawing/2014/main" xmlns="" id="{7DC524B4-6D6A-4CF7-9BCA-7B344FFE8D7E}"/>
                </a:ext>
              </a:extLst>
            </p:cNvPr>
            <p:cNvSpPr/>
            <p:nvPr/>
          </p:nvSpPr>
          <p:spPr>
            <a:xfrm>
              <a:off x="914400" y="1905000"/>
              <a:ext cx="762000" cy="76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C000"/>
                  </a:solidFill>
                </a:rPr>
                <a:t>1</a:t>
              </a:r>
              <a:endParaRPr lang="en-US" sz="2800" b="1" dirty="0">
                <a:solidFill>
                  <a:srgbClr val="FFC000"/>
                </a:solidFill>
              </a:endParaRPr>
            </a:p>
          </p:txBody>
        </p:sp>
        <p:cxnSp>
          <p:nvCxnSpPr>
            <p:cNvPr id="8" name="Straight Connector 7">
              <a:extLst>
                <a:ext uri="{FF2B5EF4-FFF2-40B4-BE49-F238E27FC236}">
                  <a16:creationId xmlns:a16="http://schemas.microsoft.com/office/drawing/2014/main" xmlns="" id="{0C95F5DF-4D0A-41D9-8E48-1B02BB67AE53}"/>
                </a:ext>
              </a:extLst>
            </p:cNvPr>
            <p:cNvCxnSpPr>
              <a:cxnSpLocks/>
            </p:cNvCxnSpPr>
            <p:nvPr/>
          </p:nvCxnSpPr>
          <p:spPr>
            <a:xfrm flipH="1">
              <a:off x="1270590" y="2667000"/>
              <a:ext cx="12405" cy="457200"/>
            </a:xfrm>
            <a:prstGeom prst="line">
              <a:avLst/>
            </a:prstGeom>
            <a:ln w="3492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A1E0968C-7951-4BFA-B215-78CD4FAD8A9B}"/>
                </a:ext>
              </a:extLst>
            </p:cNvPr>
            <p:cNvSpPr txBox="1"/>
            <p:nvPr/>
          </p:nvSpPr>
          <p:spPr>
            <a:xfrm>
              <a:off x="1981200" y="1828800"/>
              <a:ext cx="3657600" cy="830997"/>
            </a:xfrm>
            <a:prstGeom prst="rect">
              <a:avLst/>
            </a:prstGeom>
            <a:noFill/>
          </p:spPr>
          <p:txBody>
            <a:bodyPr wrap="square" rtlCol="0">
              <a:spAutoFit/>
            </a:bodyPr>
            <a:lstStyle/>
            <a:p>
              <a:r>
                <a:rPr lang="en-US" sz="2400" dirty="0"/>
                <a:t>Identify Software Development Model</a:t>
              </a:r>
            </a:p>
          </p:txBody>
        </p:sp>
      </p:grpSp>
      <p:grpSp>
        <p:nvGrpSpPr>
          <p:cNvPr id="11" name="Group 10">
            <a:extLst>
              <a:ext uri="{FF2B5EF4-FFF2-40B4-BE49-F238E27FC236}">
                <a16:creationId xmlns:a16="http://schemas.microsoft.com/office/drawing/2014/main" xmlns="" id="{6A729357-BA86-4FCE-A890-2BC91271E157}"/>
              </a:ext>
            </a:extLst>
          </p:cNvPr>
          <p:cNvGrpSpPr/>
          <p:nvPr/>
        </p:nvGrpSpPr>
        <p:grpSpPr>
          <a:xfrm>
            <a:off x="762000" y="3276600"/>
            <a:ext cx="3785189" cy="1219200"/>
            <a:chOff x="914400" y="1828800"/>
            <a:chExt cx="3785189" cy="1219200"/>
          </a:xfrm>
        </p:grpSpPr>
        <p:sp>
          <p:nvSpPr>
            <p:cNvPr id="12" name="Oval 11">
              <a:extLst>
                <a:ext uri="{FF2B5EF4-FFF2-40B4-BE49-F238E27FC236}">
                  <a16:creationId xmlns:a16="http://schemas.microsoft.com/office/drawing/2014/main" xmlns="" id="{74AC0CC2-87CF-4758-8ABC-0AF385551774}"/>
                </a:ext>
              </a:extLst>
            </p:cNvPr>
            <p:cNvSpPr/>
            <p:nvPr/>
          </p:nvSpPr>
          <p:spPr>
            <a:xfrm>
              <a:off x="914400" y="1905000"/>
              <a:ext cx="762000" cy="76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C000"/>
                  </a:solidFill>
                </a:rPr>
                <a:t>2</a:t>
              </a:r>
              <a:endParaRPr lang="en-US" sz="2800" b="1" dirty="0">
                <a:solidFill>
                  <a:srgbClr val="FFC000"/>
                </a:solidFill>
              </a:endParaRPr>
            </a:p>
          </p:txBody>
        </p:sp>
        <p:cxnSp>
          <p:nvCxnSpPr>
            <p:cNvPr id="13" name="Straight Connector 12">
              <a:extLst>
                <a:ext uri="{FF2B5EF4-FFF2-40B4-BE49-F238E27FC236}">
                  <a16:creationId xmlns:a16="http://schemas.microsoft.com/office/drawing/2014/main" xmlns="" id="{9AD98F8E-1D28-4B0E-9121-2C793A533C1D}"/>
                </a:ext>
              </a:extLst>
            </p:cNvPr>
            <p:cNvCxnSpPr>
              <a:cxnSpLocks/>
            </p:cNvCxnSpPr>
            <p:nvPr/>
          </p:nvCxnSpPr>
          <p:spPr>
            <a:xfrm>
              <a:off x="1282995" y="2667000"/>
              <a:ext cx="0" cy="381000"/>
            </a:xfrm>
            <a:prstGeom prst="line">
              <a:avLst/>
            </a:prstGeom>
            <a:ln w="3492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A9529F5A-8267-49AC-943D-D185904E4012}"/>
                </a:ext>
              </a:extLst>
            </p:cNvPr>
            <p:cNvSpPr txBox="1"/>
            <p:nvPr/>
          </p:nvSpPr>
          <p:spPr>
            <a:xfrm>
              <a:off x="1981200" y="1828800"/>
              <a:ext cx="2718389" cy="830997"/>
            </a:xfrm>
            <a:prstGeom prst="rect">
              <a:avLst/>
            </a:prstGeom>
            <a:noFill/>
          </p:spPr>
          <p:txBody>
            <a:bodyPr wrap="square" rtlCol="0">
              <a:spAutoFit/>
            </a:bodyPr>
            <a:lstStyle/>
            <a:p>
              <a:r>
                <a:rPr lang="en-US" sz="2400" dirty="0"/>
                <a:t>Identify Project Milestone</a:t>
              </a:r>
            </a:p>
          </p:txBody>
        </p:sp>
      </p:grpSp>
      <p:grpSp>
        <p:nvGrpSpPr>
          <p:cNvPr id="29" name="Group 28">
            <a:extLst>
              <a:ext uri="{FF2B5EF4-FFF2-40B4-BE49-F238E27FC236}">
                <a16:creationId xmlns:a16="http://schemas.microsoft.com/office/drawing/2014/main" xmlns="" id="{6906C9FD-FC46-4F69-B7DE-44BDDF2145C1}"/>
              </a:ext>
            </a:extLst>
          </p:cNvPr>
          <p:cNvGrpSpPr/>
          <p:nvPr/>
        </p:nvGrpSpPr>
        <p:grpSpPr>
          <a:xfrm>
            <a:off x="744280" y="4953000"/>
            <a:ext cx="3370520" cy="1445880"/>
            <a:chOff x="914400" y="4953000"/>
            <a:chExt cx="3370520" cy="1445880"/>
          </a:xfrm>
        </p:grpSpPr>
        <p:grpSp>
          <p:nvGrpSpPr>
            <p:cNvPr id="15" name="Group 14">
              <a:extLst>
                <a:ext uri="{FF2B5EF4-FFF2-40B4-BE49-F238E27FC236}">
                  <a16:creationId xmlns:a16="http://schemas.microsoft.com/office/drawing/2014/main" xmlns="" id="{CFF94742-8C96-4DBF-B349-6E0D7D36E2A0}"/>
                </a:ext>
              </a:extLst>
            </p:cNvPr>
            <p:cNvGrpSpPr/>
            <p:nvPr/>
          </p:nvGrpSpPr>
          <p:grpSpPr>
            <a:xfrm>
              <a:off x="914400" y="4953000"/>
              <a:ext cx="3370520" cy="838200"/>
              <a:chOff x="914400" y="1828800"/>
              <a:chExt cx="3370520" cy="838200"/>
            </a:xfrm>
          </p:grpSpPr>
          <p:sp>
            <p:nvSpPr>
              <p:cNvPr id="16" name="Oval 15">
                <a:extLst>
                  <a:ext uri="{FF2B5EF4-FFF2-40B4-BE49-F238E27FC236}">
                    <a16:creationId xmlns:a16="http://schemas.microsoft.com/office/drawing/2014/main" xmlns="" id="{1C915BAA-AB5B-42F7-94C1-080351C827E2}"/>
                  </a:ext>
                </a:extLst>
              </p:cNvPr>
              <p:cNvSpPr/>
              <p:nvPr/>
            </p:nvSpPr>
            <p:spPr>
              <a:xfrm>
                <a:off x="914400" y="1905000"/>
                <a:ext cx="762000" cy="76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C000"/>
                    </a:solidFill>
                  </a:rPr>
                  <a:t>3</a:t>
                </a:r>
                <a:endParaRPr lang="en-US" sz="2800" b="1" dirty="0">
                  <a:solidFill>
                    <a:srgbClr val="FFC000"/>
                  </a:solidFill>
                </a:endParaRPr>
              </a:p>
            </p:txBody>
          </p:sp>
          <p:sp>
            <p:nvSpPr>
              <p:cNvPr id="18" name="TextBox 17">
                <a:extLst>
                  <a:ext uri="{FF2B5EF4-FFF2-40B4-BE49-F238E27FC236}">
                    <a16:creationId xmlns:a16="http://schemas.microsoft.com/office/drawing/2014/main" xmlns="" id="{0C7AAE00-A020-4207-B3B3-E573DFFCFA20}"/>
                  </a:ext>
                </a:extLst>
              </p:cNvPr>
              <p:cNvSpPr txBox="1"/>
              <p:nvPr/>
            </p:nvSpPr>
            <p:spPr>
              <a:xfrm>
                <a:off x="1981200" y="1828800"/>
                <a:ext cx="2303720" cy="830997"/>
              </a:xfrm>
              <a:prstGeom prst="rect">
                <a:avLst/>
              </a:prstGeom>
              <a:noFill/>
            </p:spPr>
            <p:txBody>
              <a:bodyPr wrap="square" rtlCol="0">
                <a:spAutoFit/>
              </a:bodyPr>
              <a:lstStyle/>
              <a:p>
                <a:r>
                  <a:rPr lang="en-US" sz="2400" dirty="0"/>
                  <a:t>Identify Test Work Product</a:t>
                </a:r>
              </a:p>
            </p:txBody>
          </p:sp>
        </p:grpSp>
        <p:cxnSp>
          <p:nvCxnSpPr>
            <p:cNvPr id="24" name="Straight Connector 23">
              <a:extLst>
                <a:ext uri="{FF2B5EF4-FFF2-40B4-BE49-F238E27FC236}">
                  <a16:creationId xmlns:a16="http://schemas.microsoft.com/office/drawing/2014/main" xmlns="" id="{425FFFE3-78BB-43F3-B9A3-1B4648B3C274}"/>
                </a:ext>
              </a:extLst>
            </p:cNvPr>
            <p:cNvCxnSpPr>
              <a:cxnSpLocks/>
              <a:stCxn id="16" idx="4"/>
            </p:cNvCxnSpPr>
            <p:nvPr/>
          </p:nvCxnSpPr>
          <p:spPr>
            <a:xfrm>
              <a:off x="1295400" y="5791200"/>
              <a:ext cx="5315" cy="607680"/>
            </a:xfrm>
            <a:prstGeom prst="line">
              <a:avLst/>
            </a:prstGeom>
            <a:ln w="34925"/>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xmlns="" id="{43C376CA-2493-4818-A71E-78F6E63F9378}"/>
              </a:ext>
            </a:extLst>
          </p:cNvPr>
          <p:cNvGrpSpPr/>
          <p:nvPr/>
        </p:nvGrpSpPr>
        <p:grpSpPr>
          <a:xfrm>
            <a:off x="5257800" y="914400"/>
            <a:ext cx="2895600" cy="1295400"/>
            <a:chOff x="914400" y="1828800"/>
            <a:chExt cx="2895600" cy="1295400"/>
          </a:xfrm>
        </p:grpSpPr>
        <p:sp>
          <p:nvSpPr>
            <p:cNvPr id="26" name="Oval 25">
              <a:extLst>
                <a:ext uri="{FF2B5EF4-FFF2-40B4-BE49-F238E27FC236}">
                  <a16:creationId xmlns:a16="http://schemas.microsoft.com/office/drawing/2014/main" xmlns="" id="{F8CBCBB2-1EE9-4B6E-A8D4-A3C4A3146147}"/>
                </a:ext>
              </a:extLst>
            </p:cNvPr>
            <p:cNvSpPr/>
            <p:nvPr/>
          </p:nvSpPr>
          <p:spPr>
            <a:xfrm>
              <a:off x="914400" y="1905000"/>
              <a:ext cx="762000" cy="76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C000"/>
                  </a:solidFill>
                </a:rPr>
                <a:t>4</a:t>
              </a:r>
              <a:endParaRPr lang="en-US" sz="2800" b="1" dirty="0">
                <a:solidFill>
                  <a:srgbClr val="FFC000"/>
                </a:solidFill>
              </a:endParaRPr>
            </a:p>
          </p:txBody>
        </p:sp>
        <p:cxnSp>
          <p:nvCxnSpPr>
            <p:cNvPr id="27" name="Straight Connector 26">
              <a:extLst>
                <a:ext uri="{FF2B5EF4-FFF2-40B4-BE49-F238E27FC236}">
                  <a16:creationId xmlns:a16="http://schemas.microsoft.com/office/drawing/2014/main" xmlns="" id="{6C4EF752-2E15-4D43-945C-9AF0D1EC6FA3}"/>
                </a:ext>
              </a:extLst>
            </p:cNvPr>
            <p:cNvCxnSpPr>
              <a:cxnSpLocks/>
            </p:cNvCxnSpPr>
            <p:nvPr/>
          </p:nvCxnSpPr>
          <p:spPr>
            <a:xfrm flipH="1">
              <a:off x="1270590" y="2667000"/>
              <a:ext cx="12405" cy="457200"/>
            </a:xfrm>
            <a:prstGeom prst="line">
              <a:avLst/>
            </a:prstGeom>
            <a:ln w="34925"/>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xmlns="" id="{93825835-3867-4496-BA12-7A4BC07E5D38}"/>
                </a:ext>
              </a:extLst>
            </p:cNvPr>
            <p:cNvSpPr txBox="1"/>
            <p:nvPr/>
          </p:nvSpPr>
          <p:spPr>
            <a:xfrm>
              <a:off x="1981200" y="1828800"/>
              <a:ext cx="1828800" cy="830997"/>
            </a:xfrm>
            <a:prstGeom prst="rect">
              <a:avLst/>
            </a:prstGeom>
            <a:noFill/>
          </p:spPr>
          <p:txBody>
            <a:bodyPr wrap="square" rtlCol="0">
              <a:spAutoFit/>
            </a:bodyPr>
            <a:lstStyle/>
            <a:p>
              <a:r>
                <a:rPr lang="en-US" sz="2400" dirty="0"/>
                <a:t>Identify Test Milestones</a:t>
              </a:r>
            </a:p>
          </p:txBody>
        </p:sp>
      </p:grpSp>
      <p:sp>
        <p:nvSpPr>
          <p:cNvPr id="30" name="Rectangle: Rounded Corners 29">
            <a:extLst>
              <a:ext uri="{FF2B5EF4-FFF2-40B4-BE49-F238E27FC236}">
                <a16:creationId xmlns:a16="http://schemas.microsoft.com/office/drawing/2014/main" xmlns="" id="{97B28F21-39C2-405C-BDCF-5B47C3CA759A}"/>
              </a:ext>
            </a:extLst>
          </p:cNvPr>
          <p:cNvSpPr/>
          <p:nvPr/>
        </p:nvSpPr>
        <p:spPr>
          <a:xfrm>
            <a:off x="4596812" y="2286000"/>
            <a:ext cx="4318584" cy="391074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a:p>
            <a:r>
              <a:rPr lang="en-US" sz="2400" dirty="0">
                <a:solidFill>
                  <a:schemeClr val="tx1"/>
                </a:solidFill>
              </a:rPr>
              <a:t>Identify </a:t>
            </a:r>
            <a:r>
              <a:rPr lang="en-US" sz="2400" b="1" dirty="0">
                <a:solidFill>
                  <a:schemeClr val="tx1"/>
                </a:solidFill>
              </a:rPr>
              <a:t>number</a:t>
            </a:r>
            <a:r>
              <a:rPr lang="en-US" sz="2400" dirty="0">
                <a:solidFill>
                  <a:schemeClr val="tx1"/>
                </a:solidFill>
              </a:rPr>
              <a:t> of test milestones and their </a:t>
            </a:r>
            <a:r>
              <a:rPr lang="en-US" sz="2400" b="1" dirty="0">
                <a:solidFill>
                  <a:schemeClr val="tx1"/>
                </a:solidFill>
              </a:rPr>
              <a:t>order</a:t>
            </a:r>
          </a:p>
          <a:p>
            <a:endParaRPr lang="en-US" sz="2400" b="1" dirty="0">
              <a:solidFill>
                <a:schemeClr val="tx1"/>
              </a:solidFill>
            </a:endParaRPr>
          </a:p>
          <a:p>
            <a:r>
              <a:rPr lang="en-US" sz="2400" dirty="0">
                <a:solidFill>
                  <a:schemeClr val="tx1"/>
                </a:solidFill>
              </a:rPr>
              <a:t>Identify </a:t>
            </a:r>
            <a:r>
              <a:rPr lang="en-US" sz="2400" b="1" dirty="0">
                <a:solidFill>
                  <a:schemeClr val="tx1"/>
                </a:solidFill>
              </a:rPr>
              <a:t>start date</a:t>
            </a:r>
            <a:r>
              <a:rPr lang="en-US" sz="2400" dirty="0">
                <a:solidFill>
                  <a:schemeClr val="tx1"/>
                </a:solidFill>
              </a:rPr>
              <a:t> and</a:t>
            </a:r>
            <a:r>
              <a:rPr lang="en-US" sz="2400" b="1" dirty="0">
                <a:solidFill>
                  <a:schemeClr val="tx1"/>
                </a:solidFill>
              </a:rPr>
              <a:t> end date</a:t>
            </a:r>
            <a:r>
              <a:rPr lang="en-US" sz="2400" dirty="0">
                <a:solidFill>
                  <a:schemeClr val="tx1"/>
                </a:solidFill>
              </a:rPr>
              <a:t> of the test milestone</a:t>
            </a:r>
          </a:p>
          <a:p>
            <a:pPr algn="ctr"/>
            <a:endParaRPr lang="en-US" sz="2400" dirty="0">
              <a:solidFill>
                <a:schemeClr val="tx1"/>
              </a:solidFill>
            </a:endParaRPr>
          </a:p>
          <a:p>
            <a:r>
              <a:rPr lang="en-US" sz="2400" dirty="0">
                <a:solidFill>
                  <a:schemeClr val="tx1"/>
                </a:solidFill>
              </a:rPr>
              <a:t>Identify </a:t>
            </a:r>
            <a:r>
              <a:rPr lang="en-US" sz="2400" b="1" dirty="0">
                <a:solidFill>
                  <a:schemeClr val="tx1"/>
                </a:solidFill>
              </a:rPr>
              <a:t>testing activities</a:t>
            </a:r>
            <a:r>
              <a:rPr lang="en-US" sz="2400" dirty="0">
                <a:solidFill>
                  <a:schemeClr val="tx1"/>
                </a:solidFill>
              </a:rPr>
              <a:t> and </a:t>
            </a:r>
            <a:r>
              <a:rPr lang="en-US" sz="2400" b="1" dirty="0">
                <a:solidFill>
                  <a:schemeClr val="tx1"/>
                </a:solidFill>
              </a:rPr>
              <a:t>calculate effort</a:t>
            </a:r>
            <a:r>
              <a:rPr lang="en-US" sz="2400" dirty="0">
                <a:solidFill>
                  <a:schemeClr val="tx1"/>
                </a:solidFill>
              </a:rPr>
              <a:t> to implement (from test estimation)</a:t>
            </a:r>
          </a:p>
        </p:txBody>
      </p:sp>
      <p:grpSp>
        <p:nvGrpSpPr>
          <p:cNvPr id="47" name="Group 46">
            <a:extLst>
              <a:ext uri="{FF2B5EF4-FFF2-40B4-BE49-F238E27FC236}">
                <a16:creationId xmlns:a16="http://schemas.microsoft.com/office/drawing/2014/main" xmlns="" id="{7F690854-931C-4FAE-99DD-AA549CD916D6}"/>
              </a:ext>
            </a:extLst>
          </p:cNvPr>
          <p:cNvGrpSpPr/>
          <p:nvPr/>
        </p:nvGrpSpPr>
        <p:grpSpPr>
          <a:xfrm>
            <a:off x="1100470" y="2971800"/>
            <a:ext cx="2939900" cy="3200400"/>
            <a:chOff x="1100470" y="2971800"/>
            <a:chExt cx="3014330" cy="3200400"/>
          </a:xfrm>
        </p:grpSpPr>
        <p:cxnSp>
          <p:nvCxnSpPr>
            <p:cNvPr id="31" name="Straight Connector 30">
              <a:extLst>
                <a:ext uri="{FF2B5EF4-FFF2-40B4-BE49-F238E27FC236}">
                  <a16:creationId xmlns:a16="http://schemas.microsoft.com/office/drawing/2014/main" xmlns="" id="{1FBBCD46-F5A0-4B8C-B8CD-D1267A97C40E}"/>
                </a:ext>
              </a:extLst>
            </p:cNvPr>
            <p:cNvCxnSpPr>
              <a:cxnSpLocks/>
            </p:cNvCxnSpPr>
            <p:nvPr/>
          </p:nvCxnSpPr>
          <p:spPr>
            <a:xfrm>
              <a:off x="1109330" y="2971800"/>
              <a:ext cx="3005470" cy="0"/>
            </a:xfrm>
            <a:prstGeom prst="line">
              <a:avLst/>
            </a:prstGeom>
            <a:ln w="3492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xmlns="" id="{18E3A0FC-C8CC-4726-83FA-E518F449D5AD}"/>
                </a:ext>
              </a:extLst>
            </p:cNvPr>
            <p:cNvCxnSpPr>
              <a:cxnSpLocks/>
            </p:cNvCxnSpPr>
            <p:nvPr/>
          </p:nvCxnSpPr>
          <p:spPr>
            <a:xfrm>
              <a:off x="1100470" y="6172200"/>
              <a:ext cx="3005470" cy="0"/>
            </a:xfrm>
            <a:prstGeom prst="line">
              <a:avLst/>
            </a:prstGeom>
            <a:ln w="3492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A9641904-0A93-4D4A-AF12-6205C67E8AAB}"/>
                </a:ext>
              </a:extLst>
            </p:cNvPr>
            <p:cNvCxnSpPr>
              <a:cxnSpLocks/>
            </p:cNvCxnSpPr>
            <p:nvPr/>
          </p:nvCxnSpPr>
          <p:spPr>
            <a:xfrm flipV="1">
              <a:off x="4102395" y="2971800"/>
              <a:ext cx="0" cy="3200400"/>
            </a:xfrm>
            <a:prstGeom prst="line">
              <a:avLst/>
            </a:prstGeom>
            <a:ln w="34925"/>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xmlns="" id="{1C8D18EB-B7F7-4AE3-B570-15564777D622}"/>
              </a:ext>
            </a:extLst>
          </p:cNvPr>
          <p:cNvGrpSpPr/>
          <p:nvPr/>
        </p:nvGrpSpPr>
        <p:grpSpPr>
          <a:xfrm>
            <a:off x="1100470" y="5181600"/>
            <a:ext cx="3678865" cy="1219201"/>
            <a:chOff x="1100470" y="5181600"/>
            <a:chExt cx="3678865" cy="1219201"/>
          </a:xfrm>
        </p:grpSpPr>
        <p:cxnSp>
          <p:nvCxnSpPr>
            <p:cNvPr id="40" name="Straight Connector 39">
              <a:extLst>
                <a:ext uri="{FF2B5EF4-FFF2-40B4-BE49-F238E27FC236}">
                  <a16:creationId xmlns:a16="http://schemas.microsoft.com/office/drawing/2014/main" xmlns="" id="{30087502-9DF3-45FB-8041-84D3FED632ED}"/>
                </a:ext>
              </a:extLst>
            </p:cNvPr>
            <p:cNvCxnSpPr>
              <a:cxnSpLocks/>
            </p:cNvCxnSpPr>
            <p:nvPr/>
          </p:nvCxnSpPr>
          <p:spPr>
            <a:xfrm>
              <a:off x="1100470" y="6400800"/>
              <a:ext cx="3166730" cy="0"/>
            </a:xfrm>
            <a:prstGeom prst="line">
              <a:avLst/>
            </a:prstGeom>
            <a:ln w="3492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xmlns="" id="{877A2F44-B2A6-4CB9-B784-8F6BF9D98797}"/>
                </a:ext>
              </a:extLst>
            </p:cNvPr>
            <p:cNvCxnSpPr>
              <a:cxnSpLocks/>
            </p:cNvCxnSpPr>
            <p:nvPr/>
          </p:nvCxnSpPr>
          <p:spPr>
            <a:xfrm flipV="1">
              <a:off x="4267200" y="5181600"/>
              <a:ext cx="0" cy="1219201"/>
            </a:xfrm>
            <a:prstGeom prst="line">
              <a:avLst/>
            </a:prstGeom>
            <a:ln w="3492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xmlns="" id="{3EB575EF-B6E9-456A-AEFF-44954852A903}"/>
                </a:ext>
              </a:extLst>
            </p:cNvPr>
            <p:cNvCxnSpPr>
              <a:cxnSpLocks/>
            </p:cNvCxnSpPr>
            <p:nvPr/>
          </p:nvCxnSpPr>
          <p:spPr>
            <a:xfrm flipH="1">
              <a:off x="4245935" y="5181600"/>
              <a:ext cx="533400" cy="0"/>
            </a:xfrm>
            <a:prstGeom prst="line">
              <a:avLst/>
            </a:prstGeom>
            <a:ln w="34925"/>
          </p:spPr>
          <p:style>
            <a:lnRef idx="1">
              <a:schemeClr val="dk1"/>
            </a:lnRef>
            <a:fillRef idx="0">
              <a:schemeClr val="dk1"/>
            </a:fillRef>
            <a:effectRef idx="0">
              <a:schemeClr val="dk1"/>
            </a:effectRef>
            <a:fontRef idx="minor">
              <a:schemeClr val="tx1"/>
            </a:fontRef>
          </p:style>
        </p:cxnSp>
      </p:grpSp>
      <p:cxnSp>
        <p:nvCxnSpPr>
          <p:cNvPr id="56" name="Straight Connector 55">
            <a:extLst>
              <a:ext uri="{FF2B5EF4-FFF2-40B4-BE49-F238E27FC236}">
                <a16:creationId xmlns:a16="http://schemas.microsoft.com/office/drawing/2014/main" xmlns="" id="{37D09994-00C6-49AA-A027-9E533D67AACE}"/>
              </a:ext>
            </a:extLst>
          </p:cNvPr>
          <p:cNvCxnSpPr>
            <a:cxnSpLocks/>
          </p:cNvCxnSpPr>
          <p:nvPr/>
        </p:nvCxnSpPr>
        <p:spPr>
          <a:xfrm flipH="1">
            <a:off x="4038600" y="3191540"/>
            <a:ext cx="740735" cy="0"/>
          </a:xfrm>
          <a:prstGeom prst="line">
            <a:avLst/>
          </a:prstGeom>
          <a:ln w="3492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F1EC2CAB-5CCD-4A37-B45A-C2B3AAB40B81}"/>
              </a:ext>
            </a:extLst>
          </p:cNvPr>
          <p:cNvCxnSpPr>
            <a:cxnSpLocks/>
          </p:cNvCxnSpPr>
          <p:nvPr/>
        </p:nvCxnSpPr>
        <p:spPr>
          <a:xfrm>
            <a:off x="1143000" y="4495800"/>
            <a:ext cx="3636335" cy="0"/>
          </a:xfrm>
          <a:prstGeom prst="line">
            <a:avLst/>
          </a:prstGeom>
          <a:ln w="349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17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 calcmode="lin" valueType="num">
                                      <p:cBhvr additive="base">
                                        <p:cTn id="37"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xEl>
                                              <p:pRg st="3" end="3"/>
                                            </p:txEl>
                                          </p:spTgt>
                                        </p:tgtEl>
                                        <p:attrNameLst>
                                          <p:attrName>style.visibility</p:attrName>
                                        </p:attrNameLst>
                                      </p:cBhvr>
                                      <p:to>
                                        <p:strVal val="visible"/>
                                      </p:to>
                                    </p:set>
                                    <p:anim calcmode="lin" valueType="num">
                                      <p:cBhvr additive="base">
                                        <p:cTn id="43"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
                                            <p:txEl>
                                              <p:pRg st="5" end="5"/>
                                            </p:txEl>
                                          </p:spTgt>
                                        </p:tgtEl>
                                        <p:attrNameLst>
                                          <p:attrName>style.visibility</p:attrName>
                                        </p:attrNameLst>
                                      </p:cBhvr>
                                      <p:to>
                                        <p:strVal val="visible"/>
                                      </p:to>
                                    </p:set>
                                    <p:anim calcmode="lin" valueType="num">
                                      <p:cBhvr additive="base">
                                        <p:cTn id="49"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AA00E-A80F-4841-82E9-65398D790C87}"/>
              </a:ext>
            </a:extLst>
          </p:cNvPr>
          <p:cNvSpPr>
            <a:spLocks noGrp="1"/>
          </p:cNvSpPr>
          <p:nvPr>
            <p:ph type="title"/>
          </p:nvPr>
        </p:nvSpPr>
        <p:spPr>
          <a:xfrm>
            <a:off x="457200" y="399288"/>
            <a:ext cx="8229600" cy="819912"/>
          </a:xfrm>
        </p:spPr>
        <p:txBody>
          <a:bodyPr>
            <a:noAutofit/>
          </a:bodyPr>
          <a:lstStyle/>
          <a:p>
            <a:r>
              <a:rPr lang="en-US" sz="4000" dirty="0">
                <a:highlight>
                  <a:srgbClr val="C39113"/>
                </a:highlight>
              </a:rPr>
              <a:t>Step 4:</a:t>
            </a:r>
            <a:r>
              <a:rPr lang="en-US" sz="4000" dirty="0"/>
              <a:t> Identify Test Milestones (2/2)</a:t>
            </a:r>
            <a:endParaRPr lang="en-US" sz="3600" dirty="0"/>
          </a:p>
        </p:txBody>
      </p:sp>
      <p:sp>
        <p:nvSpPr>
          <p:cNvPr id="4" name="Footer Placeholder 3">
            <a:extLst>
              <a:ext uri="{FF2B5EF4-FFF2-40B4-BE49-F238E27FC236}">
                <a16:creationId xmlns:a16="http://schemas.microsoft.com/office/drawing/2014/main" xmlns="" id="{D0304E41-FEA6-4D3B-8153-76AE9BBDD49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956D472F-4E24-4D0B-A0FB-1E6F689D709F}"/>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6" name="Rectangle 5">
            <a:extLst>
              <a:ext uri="{FF2B5EF4-FFF2-40B4-BE49-F238E27FC236}">
                <a16:creationId xmlns:a16="http://schemas.microsoft.com/office/drawing/2014/main" xmlns="" id="{830EFA18-0D21-4500-A5E3-73115C576F61}"/>
              </a:ext>
            </a:extLst>
          </p:cNvPr>
          <p:cNvSpPr/>
          <p:nvPr/>
        </p:nvSpPr>
        <p:spPr>
          <a:xfrm>
            <a:off x="457200" y="1371598"/>
            <a:ext cx="8229600" cy="254314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342900" indent="-342900">
              <a:buFont typeface="Arial" panose="020B0604020202020204" pitchFamily="34" charset="0"/>
              <a:buChar char="•"/>
            </a:pPr>
            <a:r>
              <a:rPr lang="en-US" sz="2400" dirty="0">
                <a:solidFill>
                  <a:schemeClr val="tx1"/>
                </a:solidFill>
              </a:rPr>
              <a:t>Base on </a:t>
            </a:r>
            <a:r>
              <a:rPr lang="en-US" sz="2400" b="1" dirty="0">
                <a:solidFill>
                  <a:schemeClr val="tx1"/>
                </a:solidFill>
              </a:rPr>
              <a:t>commitment with customer </a:t>
            </a:r>
            <a:r>
              <a:rPr lang="en-US" sz="2400" dirty="0">
                <a:solidFill>
                  <a:schemeClr val="tx1"/>
                </a:solidFill>
              </a:rPr>
              <a:t>and </a:t>
            </a:r>
            <a:r>
              <a:rPr lang="en-US" sz="2400" b="1" dirty="0">
                <a:solidFill>
                  <a:schemeClr val="tx1"/>
                </a:solidFill>
              </a:rPr>
              <a:t>FSOFT’s process</a:t>
            </a:r>
          </a:p>
          <a:p>
            <a:pPr marL="285750" indent="-285750">
              <a:buFont typeface="Arial" panose="020B0604020202020204" pitchFamily="34" charset="0"/>
              <a:buChar char="•"/>
            </a:pPr>
            <a:r>
              <a:rPr lang="en-US" sz="2400" dirty="0">
                <a:solidFill>
                  <a:schemeClr val="tx1"/>
                </a:solidFill>
              </a:rPr>
              <a:t>Place key milestones </a:t>
            </a:r>
            <a:r>
              <a:rPr lang="en-US" sz="2400" b="1" dirty="0">
                <a:solidFill>
                  <a:schemeClr val="tx1"/>
                </a:solidFill>
              </a:rPr>
              <a:t>in the schedule </a:t>
            </a:r>
            <a:r>
              <a:rPr lang="en-US" sz="2400" dirty="0">
                <a:solidFill>
                  <a:schemeClr val="tx1"/>
                </a:solidFill>
              </a:rPr>
              <a:t>in order to manage stakeholder’s expectations</a:t>
            </a:r>
          </a:p>
        </p:txBody>
      </p:sp>
      <p:grpSp>
        <p:nvGrpSpPr>
          <p:cNvPr id="12" name="Group 11">
            <a:extLst>
              <a:ext uri="{FF2B5EF4-FFF2-40B4-BE49-F238E27FC236}">
                <a16:creationId xmlns:a16="http://schemas.microsoft.com/office/drawing/2014/main" xmlns="" id="{6EA7BB2A-2074-406E-9779-6B2D18A3296D}"/>
              </a:ext>
            </a:extLst>
          </p:cNvPr>
          <p:cNvGrpSpPr/>
          <p:nvPr/>
        </p:nvGrpSpPr>
        <p:grpSpPr>
          <a:xfrm>
            <a:off x="3038600" y="3420140"/>
            <a:ext cx="4949995" cy="969211"/>
            <a:chOff x="3038600" y="4147389"/>
            <a:chExt cx="4949995" cy="969211"/>
          </a:xfrm>
        </p:grpSpPr>
        <p:pic>
          <p:nvPicPr>
            <p:cNvPr id="8" name="Picture 7">
              <a:extLst>
                <a:ext uri="{FF2B5EF4-FFF2-40B4-BE49-F238E27FC236}">
                  <a16:creationId xmlns:a16="http://schemas.microsoft.com/office/drawing/2014/main" xmlns="" id="{F28C53C8-8F8F-489D-B0D8-6200D4EFEB31}"/>
                </a:ext>
              </a:extLst>
            </p:cNvPr>
            <p:cNvPicPr>
              <a:picLocks noChangeAspect="1"/>
            </p:cNvPicPr>
            <p:nvPr/>
          </p:nvPicPr>
          <p:blipFill>
            <a:blip r:embed="rId3"/>
            <a:stretch>
              <a:fillRect/>
            </a:stretch>
          </p:blipFill>
          <p:spPr>
            <a:xfrm>
              <a:off x="3038600" y="4172067"/>
              <a:ext cx="1000000" cy="933333"/>
            </a:xfrm>
            <a:prstGeom prst="rect">
              <a:avLst/>
            </a:prstGeom>
          </p:spPr>
        </p:pic>
        <p:pic>
          <p:nvPicPr>
            <p:cNvPr id="9" name="Picture 8">
              <a:extLst>
                <a:ext uri="{FF2B5EF4-FFF2-40B4-BE49-F238E27FC236}">
                  <a16:creationId xmlns:a16="http://schemas.microsoft.com/office/drawing/2014/main" xmlns="" id="{A6752B5B-B36B-43ED-8679-077DCC63F4C2}"/>
                </a:ext>
              </a:extLst>
            </p:cNvPr>
            <p:cNvPicPr>
              <a:picLocks noChangeAspect="1"/>
            </p:cNvPicPr>
            <p:nvPr/>
          </p:nvPicPr>
          <p:blipFill>
            <a:blip r:embed="rId4"/>
            <a:stretch>
              <a:fillRect/>
            </a:stretch>
          </p:blipFill>
          <p:spPr>
            <a:xfrm>
              <a:off x="5096000" y="4147389"/>
              <a:ext cx="1000000" cy="952381"/>
            </a:xfrm>
            <a:prstGeom prst="rect">
              <a:avLst/>
            </a:prstGeom>
          </p:spPr>
        </p:pic>
        <p:pic>
          <p:nvPicPr>
            <p:cNvPr id="10" name="Picture 9">
              <a:extLst>
                <a:ext uri="{FF2B5EF4-FFF2-40B4-BE49-F238E27FC236}">
                  <a16:creationId xmlns:a16="http://schemas.microsoft.com/office/drawing/2014/main" xmlns="" id="{0AED19C0-C29B-4635-9DFB-C47917DBE770}"/>
                </a:ext>
              </a:extLst>
            </p:cNvPr>
            <p:cNvPicPr>
              <a:picLocks noChangeAspect="1"/>
            </p:cNvPicPr>
            <p:nvPr/>
          </p:nvPicPr>
          <p:blipFill>
            <a:blip r:embed="rId5"/>
            <a:stretch>
              <a:fillRect/>
            </a:stretch>
          </p:blipFill>
          <p:spPr>
            <a:xfrm>
              <a:off x="7045738" y="4183267"/>
              <a:ext cx="942857" cy="933333"/>
            </a:xfrm>
            <a:prstGeom prst="rect">
              <a:avLst/>
            </a:prstGeom>
          </p:spPr>
        </p:pic>
      </p:grpSp>
      <p:sp>
        <p:nvSpPr>
          <p:cNvPr id="11" name="TextBox 10">
            <a:extLst>
              <a:ext uri="{FF2B5EF4-FFF2-40B4-BE49-F238E27FC236}">
                <a16:creationId xmlns:a16="http://schemas.microsoft.com/office/drawing/2014/main" xmlns="" id="{5E7437E6-4A3F-4C1A-A51B-C55B97867D53}"/>
              </a:ext>
            </a:extLst>
          </p:cNvPr>
          <p:cNvSpPr txBox="1"/>
          <p:nvPr/>
        </p:nvSpPr>
        <p:spPr>
          <a:xfrm>
            <a:off x="542800" y="4419600"/>
            <a:ext cx="2581400" cy="400110"/>
          </a:xfrm>
          <a:prstGeom prst="rect">
            <a:avLst/>
          </a:prstGeom>
          <a:noFill/>
        </p:spPr>
        <p:txBody>
          <a:bodyPr wrap="square" rtlCol="0">
            <a:spAutoFit/>
          </a:bodyPr>
          <a:lstStyle/>
          <a:p>
            <a:r>
              <a:rPr lang="en-US" sz="2000" dirty="0"/>
              <a:t>Test milestone name</a:t>
            </a:r>
          </a:p>
        </p:txBody>
      </p:sp>
      <p:sp>
        <p:nvSpPr>
          <p:cNvPr id="15" name="TextBox 14">
            <a:extLst>
              <a:ext uri="{FF2B5EF4-FFF2-40B4-BE49-F238E27FC236}">
                <a16:creationId xmlns:a16="http://schemas.microsoft.com/office/drawing/2014/main" xmlns="" id="{2C04A256-E04F-40D2-B01B-00466F105A61}"/>
              </a:ext>
            </a:extLst>
          </p:cNvPr>
          <p:cNvSpPr txBox="1"/>
          <p:nvPr/>
        </p:nvSpPr>
        <p:spPr>
          <a:xfrm>
            <a:off x="3200400" y="4419600"/>
            <a:ext cx="990600" cy="400110"/>
          </a:xfrm>
          <a:prstGeom prst="rect">
            <a:avLst/>
          </a:prstGeom>
          <a:noFill/>
        </p:spPr>
        <p:txBody>
          <a:bodyPr wrap="square" rtlCol="0">
            <a:spAutoFit/>
          </a:bodyPr>
          <a:lstStyle/>
          <a:p>
            <a:r>
              <a:rPr lang="en-US" sz="2000" dirty="0"/>
              <a:t>Effort</a:t>
            </a:r>
          </a:p>
        </p:txBody>
      </p:sp>
      <p:sp>
        <p:nvSpPr>
          <p:cNvPr id="16" name="TextBox 15">
            <a:extLst>
              <a:ext uri="{FF2B5EF4-FFF2-40B4-BE49-F238E27FC236}">
                <a16:creationId xmlns:a16="http://schemas.microsoft.com/office/drawing/2014/main" xmlns="" id="{BA0D1223-2CEF-4808-902F-5B5D98F5C710}"/>
              </a:ext>
            </a:extLst>
          </p:cNvPr>
          <p:cNvSpPr txBox="1"/>
          <p:nvPr/>
        </p:nvSpPr>
        <p:spPr>
          <a:xfrm>
            <a:off x="5038600" y="4419600"/>
            <a:ext cx="1438400" cy="400110"/>
          </a:xfrm>
          <a:prstGeom prst="rect">
            <a:avLst/>
          </a:prstGeom>
          <a:noFill/>
        </p:spPr>
        <p:txBody>
          <a:bodyPr wrap="square" rtlCol="0">
            <a:spAutoFit/>
          </a:bodyPr>
          <a:lstStyle/>
          <a:p>
            <a:r>
              <a:rPr lang="en-US" sz="2000" dirty="0"/>
              <a:t>Start Date</a:t>
            </a:r>
          </a:p>
        </p:txBody>
      </p:sp>
      <p:sp>
        <p:nvSpPr>
          <p:cNvPr id="17" name="TextBox 16">
            <a:extLst>
              <a:ext uri="{FF2B5EF4-FFF2-40B4-BE49-F238E27FC236}">
                <a16:creationId xmlns:a16="http://schemas.microsoft.com/office/drawing/2014/main" xmlns="" id="{B7256490-7089-40D7-8A4D-BD988F7C6165}"/>
              </a:ext>
            </a:extLst>
          </p:cNvPr>
          <p:cNvSpPr txBox="1"/>
          <p:nvPr/>
        </p:nvSpPr>
        <p:spPr>
          <a:xfrm>
            <a:off x="7096000" y="4419600"/>
            <a:ext cx="1438400" cy="400110"/>
          </a:xfrm>
          <a:prstGeom prst="rect">
            <a:avLst/>
          </a:prstGeom>
          <a:noFill/>
        </p:spPr>
        <p:txBody>
          <a:bodyPr wrap="square" rtlCol="0">
            <a:spAutoFit/>
          </a:bodyPr>
          <a:lstStyle/>
          <a:p>
            <a:r>
              <a:rPr lang="en-US" sz="2000" dirty="0"/>
              <a:t>End Date</a:t>
            </a:r>
          </a:p>
        </p:txBody>
      </p:sp>
      <p:pic>
        <p:nvPicPr>
          <p:cNvPr id="18" name="Picture 17">
            <a:extLst>
              <a:ext uri="{FF2B5EF4-FFF2-40B4-BE49-F238E27FC236}">
                <a16:creationId xmlns:a16="http://schemas.microsoft.com/office/drawing/2014/main" xmlns="" id="{48D33C3C-025E-4203-B511-D15D11C3EF4C}"/>
              </a:ext>
            </a:extLst>
          </p:cNvPr>
          <p:cNvPicPr>
            <a:picLocks noChangeAspect="1"/>
          </p:cNvPicPr>
          <p:nvPr/>
        </p:nvPicPr>
        <p:blipFill>
          <a:blip r:embed="rId6"/>
          <a:stretch>
            <a:fillRect/>
          </a:stretch>
        </p:blipFill>
        <p:spPr>
          <a:xfrm>
            <a:off x="4029076" y="5029200"/>
            <a:ext cx="1009524" cy="980952"/>
          </a:xfrm>
          <a:prstGeom prst="rect">
            <a:avLst/>
          </a:prstGeom>
        </p:spPr>
      </p:pic>
      <p:cxnSp>
        <p:nvCxnSpPr>
          <p:cNvPr id="20" name="Connector: Elbow 19">
            <a:extLst>
              <a:ext uri="{FF2B5EF4-FFF2-40B4-BE49-F238E27FC236}">
                <a16:creationId xmlns:a16="http://schemas.microsoft.com/office/drawing/2014/main" xmlns="" id="{BB5973A0-F006-4C23-AC82-186D7F44AA10}"/>
              </a:ext>
            </a:extLst>
          </p:cNvPr>
          <p:cNvCxnSpPr>
            <a:cxnSpLocks/>
          </p:cNvCxnSpPr>
          <p:nvPr/>
        </p:nvCxnSpPr>
        <p:spPr>
          <a:xfrm rot="16200000" flipH="1">
            <a:off x="3493355" y="4983955"/>
            <a:ext cx="547566" cy="523876"/>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BAA135F0-8DB4-4E20-9854-CA8836D8E555}"/>
              </a:ext>
            </a:extLst>
          </p:cNvPr>
          <p:cNvCxnSpPr>
            <a:cxnSpLocks/>
          </p:cNvCxnSpPr>
          <p:nvPr/>
        </p:nvCxnSpPr>
        <p:spPr>
          <a:xfrm>
            <a:off x="1724085" y="4950845"/>
            <a:ext cx="2333470" cy="797959"/>
          </a:xfrm>
          <a:prstGeom prst="bentConnector3">
            <a:avLst>
              <a:gd name="adj1" fmla="val 789"/>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F0BC9FE6-AFC0-451E-949A-FB78D722E79B}"/>
              </a:ext>
            </a:extLst>
          </p:cNvPr>
          <p:cNvCxnSpPr>
            <a:cxnSpLocks/>
            <a:endCxn id="18" idx="3"/>
          </p:cNvCxnSpPr>
          <p:nvPr/>
        </p:nvCxnSpPr>
        <p:spPr>
          <a:xfrm rot="5400000">
            <a:off x="5036370" y="4931420"/>
            <a:ext cx="590487" cy="586025"/>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4330F99A-4C75-42EB-95FD-25D4A5DA1066}"/>
              </a:ext>
            </a:extLst>
          </p:cNvPr>
          <p:cNvCxnSpPr>
            <a:cxnSpLocks/>
          </p:cNvCxnSpPr>
          <p:nvPr/>
        </p:nvCxnSpPr>
        <p:spPr>
          <a:xfrm rot="10800000" flipV="1">
            <a:off x="5034479" y="4972108"/>
            <a:ext cx="2542991" cy="776695"/>
          </a:xfrm>
          <a:prstGeom prst="bentConnector3">
            <a:avLst>
              <a:gd name="adj1" fmla="val -173"/>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E2B88935-71E1-47A1-8B08-77560DF9A476}"/>
              </a:ext>
            </a:extLst>
          </p:cNvPr>
          <p:cNvPicPr>
            <a:picLocks noChangeAspect="1"/>
          </p:cNvPicPr>
          <p:nvPr/>
        </p:nvPicPr>
        <p:blipFill>
          <a:blip r:embed="rId7"/>
          <a:stretch>
            <a:fillRect/>
          </a:stretch>
        </p:blipFill>
        <p:spPr>
          <a:xfrm>
            <a:off x="953387" y="3075133"/>
            <a:ext cx="1561905" cy="1285714"/>
          </a:xfrm>
          <a:prstGeom prst="rect">
            <a:avLst/>
          </a:prstGeom>
        </p:spPr>
      </p:pic>
      <p:sp>
        <p:nvSpPr>
          <p:cNvPr id="22" name="TextBox 21">
            <a:extLst>
              <a:ext uri="{FF2B5EF4-FFF2-40B4-BE49-F238E27FC236}">
                <a16:creationId xmlns:a16="http://schemas.microsoft.com/office/drawing/2014/main" xmlns="" id="{26D79484-C699-4242-AE95-1691245F58ED}"/>
              </a:ext>
            </a:extLst>
          </p:cNvPr>
          <p:cNvSpPr txBox="1"/>
          <p:nvPr/>
        </p:nvSpPr>
        <p:spPr>
          <a:xfrm>
            <a:off x="3519374" y="6000690"/>
            <a:ext cx="2195626" cy="461665"/>
          </a:xfrm>
          <a:prstGeom prst="rect">
            <a:avLst/>
          </a:prstGeom>
          <a:noFill/>
        </p:spPr>
        <p:txBody>
          <a:bodyPr wrap="square" rtlCol="0">
            <a:spAutoFit/>
          </a:bodyPr>
          <a:lstStyle/>
          <a:p>
            <a:r>
              <a:rPr lang="en-US" sz="2400" b="1" dirty="0"/>
              <a:t>MILESTONES</a:t>
            </a:r>
          </a:p>
        </p:txBody>
      </p:sp>
    </p:spTree>
    <p:extLst>
      <p:ext uri="{BB962C8B-B14F-4D97-AF65-F5344CB8AC3E}">
        <p14:creationId xmlns:p14="http://schemas.microsoft.com/office/powerpoint/2010/main" val="3708626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AA00E-A80F-4841-82E9-65398D790C87}"/>
              </a:ext>
            </a:extLst>
          </p:cNvPr>
          <p:cNvSpPr>
            <a:spLocks noGrp="1"/>
          </p:cNvSpPr>
          <p:nvPr>
            <p:ph type="title"/>
          </p:nvPr>
        </p:nvSpPr>
        <p:spPr>
          <a:xfrm>
            <a:off x="457200" y="399288"/>
            <a:ext cx="8229600" cy="819912"/>
          </a:xfrm>
        </p:spPr>
        <p:txBody>
          <a:bodyPr>
            <a:noAutofit/>
          </a:bodyPr>
          <a:lstStyle/>
          <a:p>
            <a:r>
              <a:rPr lang="en-US" sz="4000" dirty="0">
                <a:highlight>
                  <a:srgbClr val="C39113"/>
                </a:highlight>
              </a:rPr>
              <a:t>Step 4:</a:t>
            </a:r>
            <a:r>
              <a:rPr lang="en-US" sz="4000" dirty="0"/>
              <a:t> Identify Test Milestones (2/2)</a:t>
            </a:r>
            <a:endParaRPr lang="en-US" sz="3600" dirty="0"/>
          </a:p>
        </p:txBody>
      </p:sp>
      <p:sp>
        <p:nvSpPr>
          <p:cNvPr id="4" name="Footer Placeholder 3">
            <a:extLst>
              <a:ext uri="{FF2B5EF4-FFF2-40B4-BE49-F238E27FC236}">
                <a16:creationId xmlns:a16="http://schemas.microsoft.com/office/drawing/2014/main" xmlns="" id="{D0304E41-FEA6-4D3B-8153-76AE9BBDD49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956D472F-4E24-4D0B-A0FB-1E6F689D709F}"/>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6" name="Rectangle 5">
            <a:extLst>
              <a:ext uri="{FF2B5EF4-FFF2-40B4-BE49-F238E27FC236}">
                <a16:creationId xmlns:a16="http://schemas.microsoft.com/office/drawing/2014/main" xmlns="" id="{830EFA18-0D21-4500-A5E3-73115C576F61}"/>
              </a:ext>
            </a:extLst>
          </p:cNvPr>
          <p:cNvSpPr/>
          <p:nvPr/>
        </p:nvSpPr>
        <p:spPr>
          <a:xfrm>
            <a:off x="457200" y="1371598"/>
            <a:ext cx="8229600" cy="254314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342900" indent="-342900">
              <a:buFont typeface="Arial" panose="020B0604020202020204" pitchFamily="34" charset="0"/>
              <a:buChar char="•"/>
            </a:pPr>
            <a:endParaRPr lang="en-US" sz="2400" dirty="0">
              <a:solidFill>
                <a:schemeClr val="tx1"/>
              </a:solidFill>
            </a:endParaRPr>
          </a:p>
        </p:txBody>
      </p:sp>
      <p:grpSp>
        <p:nvGrpSpPr>
          <p:cNvPr id="12" name="Group 11">
            <a:extLst>
              <a:ext uri="{FF2B5EF4-FFF2-40B4-BE49-F238E27FC236}">
                <a16:creationId xmlns:a16="http://schemas.microsoft.com/office/drawing/2014/main" xmlns="" id="{6EA7BB2A-2074-406E-9779-6B2D18A3296D}"/>
              </a:ext>
            </a:extLst>
          </p:cNvPr>
          <p:cNvGrpSpPr/>
          <p:nvPr/>
        </p:nvGrpSpPr>
        <p:grpSpPr>
          <a:xfrm>
            <a:off x="5096000" y="3420140"/>
            <a:ext cx="2892595" cy="969211"/>
            <a:chOff x="5096000" y="4147389"/>
            <a:chExt cx="2892595" cy="969211"/>
          </a:xfrm>
        </p:grpSpPr>
        <p:pic>
          <p:nvPicPr>
            <p:cNvPr id="9" name="Picture 8">
              <a:extLst>
                <a:ext uri="{FF2B5EF4-FFF2-40B4-BE49-F238E27FC236}">
                  <a16:creationId xmlns:a16="http://schemas.microsoft.com/office/drawing/2014/main" xmlns="" id="{A6752B5B-B36B-43ED-8679-077DCC63F4C2}"/>
                </a:ext>
              </a:extLst>
            </p:cNvPr>
            <p:cNvPicPr>
              <a:picLocks noChangeAspect="1"/>
            </p:cNvPicPr>
            <p:nvPr/>
          </p:nvPicPr>
          <p:blipFill>
            <a:blip r:embed="rId3"/>
            <a:stretch>
              <a:fillRect/>
            </a:stretch>
          </p:blipFill>
          <p:spPr>
            <a:xfrm>
              <a:off x="5096000" y="4147389"/>
              <a:ext cx="1000000" cy="952381"/>
            </a:xfrm>
            <a:prstGeom prst="rect">
              <a:avLst/>
            </a:prstGeom>
          </p:spPr>
        </p:pic>
        <p:pic>
          <p:nvPicPr>
            <p:cNvPr id="10" name="Picture 9">
              <a:extLst>
                <a:ext uri="{FF2B5EF4-FFF2-40B4-BE49-F238E27FC236}">
                  <a16:creationId xmlns:a16="http://schemas.microsoft.com/office/drawing/2014/main" xmlns="" id="{0AED19C0-C29B-4635-9DFB-C47917DBE770}"/>
                </a:ext>
              </a:extLst>
            </p:cNvPr>
            <p:cNvPicPr>
              <a:picLocks noChangeAspect="1"/>
            </p:cNvPicPr>
            <p:nvPr/>
          </p:nvPicPr>
          <p:blipFill>
            <a:blip r:embed="rId4"/>
            <a:stretch>
              <a:fillRect/>
            </a:stretch>
          </p:blipFill>
          <p:spPr>
            <a:xfrm>
              <a:off x="7045738" y="4183267"/>
              <a:ext cx="942857" cy="933333"/>
            </a:xfrm>
            <a:prstGeom prst="rect">
              <a:avLst/>
            </a:prstGeom>
          </p:spPr>
        </p:pic>
      </p:grpSp>
      <p:sp>
        <p:nvSpPr>
          <p:cNvPr id="11" name="TextBox 10">
            <a:extLst>
              <a:ext uri="{FF2B5EF4-FFF2-40B4-BE49-F238E27FC236}">
                <a16:creationId xmlns:a16="http://schemas.microsoft.com/office/drawing/2014/main" xmlns="" id="{5E7437E6-4A3F-4C1A-A51B-C55B97867D53}"/>
              </a:ext>
            </a:extLst>
          </p:cNvPr>
          <p:cNvSpPr txBox="1"/>
          <p:nvPr/>
        </p:nvSpPr>
        <p:spPr>
          <a:xfrm>
            <a:off x="542800" y="4419600"/>
            <a:ext cx="2581400" cy="400110"/>
          </a:xfrm>
          <a:prstGeom prst="rect">
            <a:avLst/>
          </a:prstGeom>
          <a:noFill/>
        </p:spPr>
        <p:txBody>
          <a:bodyPr wrap="square" rtlCol="0">
            <a:spAutoFit/>
          </a:bodyPr>
          <a:lstStyle/>
          <a:p>
            <a:r>
              <a:rPr lang="en-US" sz="2000" dirty="0"/>
              <a:t>Test milestone name</a:t>
            </a:r>
          </a:p>
        </p:txBody>
      </p:sp>
      <p:sp>
        <p:nvSpPr>
          <p:cNvPr id="15" name="TextBox 14">
            <a:extLst>
              <a:ext uri="{FF2B5EF4-FFF2-40B4-BE49-F238E27FC236}">
                <a16:creationId xmlns:a16="http://schemas.microsoft.com/office/drawing/2014/main" xmlns="" id="{2C04A256-E04F-40D2-B01B-00466F105A61}"/>
              </a:ext>
            </a:extLst>
          </p:cNvPr>
          <p:cNvSpPr txBox="1"/>
          <p:nvPr/>
        </p:nvSpPr>
        <p:spPr>
          <a:xfrm>
            <a:off x="3200400" y="4419600"/>
            <a:ext cx="990600" cy="400110"/>
          </a:xfrm>
          <a:prstGeom prst="rect">
            <a:avLst/>
          </a:prstGeom>
          <a:noFill/>
        </p:spPr>
        <p:txBody>
          <a:bodyPr wrap="square" rtlCol="0">
            <a:spAutoFit/>
          </a:bodyPr>
          <a:lstStyle/>
          <a:p>
            <a:r>
              <a:rPr lang="en-US" sz="2000" dirty="0"/>
              <a:t>Effort</a:t>
            </a:r>
          </a:p>
        </p:txBody>
      </p:sp>
      <p:sp>
        <p:nvSpPr>
          <p:cNvPr id="16" name="TextBox 15">
            <a:extLst>
              <a:ext uri="{FF2B5EF4-FFF2-40B4-BE49-F238E27FC236}">
                <a16:creationId xmlns:a16="http://schemas.microsoft.com/office/drawing/2014/main" xmlns="" id="{BA0D1223-2CEF-4808-902F-5B5D98F5C710}"/>
              </a:ext>
            </a:extLst>
          </p:cNvPr>
          <p:cNvSpPr txBox="1"/>
          <p:nvPr/>
        </p:nvSpPr>
        <p:spPr>
          <a:xfrm>
            <a:off x="5038600" y="4419600"/>
            <a:ext cx="1438400" cy="400110"/>
          </a:xfrm>
          <a:prstGeom prst="rect">
            <a:avLst/>
          </a:prstGeom>
          <a:noFill/>
        </p:spPr>
        <p:txBody>
          <a:bodyPr wrap="square" rtlCol="0">
            <a:spAutoFit/>
          </a:bodyPr>
          <a:lstStyle/>
          <a:p>
            <a:r>
              <a:rPr lang="en-US" sz="2000" dirty="0"/>
              <a:t>Start Date</a:t>
            </a:r>
          </a:p>
        </p:txBody>
      </p:sp>
      <p:sp>
        <p:nvSpPr>
          <p:cNvPr id="17" name="TextBox 16">
            <a:extLst>
              <a:ext uri="{FF2B5EF4-FFF2-40B4-BE49-F238E27FC236}">
                <a16:creationId xmlns:a16="http://schemas.microsoft.com/office/drawing/2014/main" xmlns="" id="{B7256490-7089-40D7-8A4D-BD988F7C6165}"/>
              </a:ext>
            </a:extLst>
          </p:cNvPr>
          <p:cNvSpPr txBox="1"/>
          <p:nvPr/>
        </p:nvSpPr>
        <p:spPr>
          <a:xfrm>
            <a:off x="7096000" y="4419600"/>
            <a:ext cx="1438400" cy="400110"/>
          </a:xfrm>
          <a:prstGeom prst="rect">
            <a:avLst/>
          </a:prstGeom>
          <a:noFill/>
        </p:spPr>
        <p:txBody>
          <a:bodyPr wrap="square" rtlCol="0">
            <a:spAutoFit/>
          </a:bodyPr>
          <a:lstStyle/>
          <a:p>
            <a:r>
              <a:rPr lang="en-US" sz="2000" dirty="0"/>
              <a:t>End Date</a:t>
            </a:r>
          </a:p>
        </p:txBody>
      </p:sp>
      <p:pic>
        <p:nvPicPr>
          <p:cNvPr id="18" name="Picture 17">
            <a:extLst>
              <a:ext uri="{FF2B5EF4-FFF2-40B4-BE49-F238E27FC236}">
                <a16:creationId xmlns:a16="http://schemas.microsoft.com/office/drawing/2014/main" xmlns="" id="{48D33C3C-025E-4203-B511-D15D11C3EF4C}"/>
              </a:ext>
            </a:extLst>
          </p:cNvPr>
          <p:cNvPicPr>
            <a:picLocks noChangeAspect="1"/>
          </p:cNvPicPr>
          <p:nvPr/>
        </p:nvPicPr>
        <p:blipFill>
          <a:blip r:embed="rId5"/>
          <a:stretch>
            <a:fillRect/>
          </a:stretch>
        </p:blipFill>
        <p:spPr>
          <a:xfrm>
            <a:off x="4029076" y="5029200"/>
            <a:ext cx="1009524" cy="980952"/>
          </a:xfrm>
          <a:prstGeom prst="rect">
            <a:avLst/>
          </a:prstGeom>
        </p:spPr>
      </p:pic>
      <p:cxnSp>
        <p:nvCxnSpPr>
          <p:cNvPr id="20" name="Connector: Elbow 19">
            <a:extLst>
              <a:ext uri="{FF2B5EF4-FFF2-40B4-BE49-F238E27FC236}">
                <a16:creationId xmlns:a16="http://schemas.microsoft.com/office/drawing/2014/main" xmlns="" id="{BB5973A0-F006-4C23-AC82-186D7F44AA10}"/>
              </a:ext>
            </a:extLst>
          </p:cNvPr>
          <p:cNvCxnSpPr>
            <a:cxnSpLocks/>
          </p:cNvCxnSpPr>
          <p:nvPr/>
        </p:nvCxnSpPr>
        <p:spPr>
          <a:xfrm rot="16200000" flipH="1">
            <a:off x="3493355" y="4983955"/>
            <a:ext cx="547566" cy="523876"/>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BAA135F0-8DB4-4E20-9854-CA8836D8E555}"/>
              </a:ext>
            </a:extLst>
          </p:cNvPr>
          <p:cNvCxnSpPr>
            <a:cxnSpLocks/>
          </p:cNvCxnSpPr>
          <p:nvPr/>
        </p:nvCxnSpPr>
        <p:spPr>
          <a:xfrm>
            <a:off x="1724085" y="4950845"/>
            <a:ext cx="2333470" cy="797959"/>
          </a:xfrm>
          <a:prstGeom prst="bentConnector3">
            <a:avLst>
              <a:gd name="adj1" fmla="val 789"/>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F0BC9FE6-AFC0-451E-949A-FB78D722E79B}"/>
              </a:ext>
            </a:extLst>
          </p:cNvPr>
          <p:cNvCxnSpPr>
            <a:cxnSpLocks/>
            <a:endCxn id="18" idx="3"/>
          </p:cNvCxnSpPr>
          <p:nvPr/>
        </p:nvCxnSpPr>
        <p:spPr>
          <a:xfrm rot="5400000">
            <a:off x="5036370" y="4931420"/>
            <a:ext cx="590487" cy="586025"/>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4330F99A-4C75-42EB-95FD-25D4A5DA1066}"/>
              </a:ext>
            </a:extLst>
          </p:cNvPr>
          <p:cNvCxnSpPr>
            <a:cxnSpLocks/>
          </p:cNvCxnSpPr>
          <p:nvPr/>
        </p:nvCxnSpPr>
        <p:spPr>
          <a:xfrm rot="10800000" flipV="1">
            <a:off x="5034479" y="4972108"/>
            <a:ext cx="2542991" cy="776695"/>
          </a:xfrm>
          <a:prstGeom prst="bentConnector3">
            <a:avLst>
              <a:gd name="adj1" fmla="val -173"/>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42C35F88-0DB4-450F-B4AC-6D2809CF6F2F}"/>
              </a:ext>
            </a:extLst>
          </p:cNvPr>
          <p:cNvPicPr>
            <a:picLocks noChangeAspect="1"/>
          </p:cNvPicPr>
          <p:nvPr/>
        </p:nvPicPr>
        <p:blipFill>
          <a:blip r:embed="rId6"/>
          <a:stretch>
            <a:fillRect/>
          </a:stretch>
        </p:blipFill>
        <p:spPr>
          <a:xfrm>
            <a:off x="1238371" y="3365329"/>
            <a:ext cx="971429" cy="990476"/>
          </a:xfrm>
          <a:prstGeom prst="rect">
            <a:avLst/>
          </a:prstGeom>
        </p:spPr>
      </p:pic>
      <p:pic>
        <p:nvPicPr>
          <p:cNvPr id="3" name="Picture 2">
            <a:extLst>
              <a:ext uri="{FF2B5EF4-FFF2-40B4-BE49-F238E27FC236}">
                <a16:creationId xmlns:a16="http://schemas.microsoft.com/office/drawing/2014/main" xmlns="" id="{C2D4EDAB-DE10-47B7-A71E-22CD8B9D1033}"/>
              </a:ext>
            </a:extLst>
          </p:cNvPr>
          <p:cNvPicPr>
            <a:picLocks noChangeAspect="1"/>
          </p:cNvPicPr>
          <p:nvPr/>
        </p:nvPicPr>
        <p:blipFill>
          <a:blip r:embed="rId7"/>
          <a:stretch>
            <a:fillRect/>
          </a:stretch>
        </p:blipFill>
        <p:spPr>
          <a:xfrm>
            <a:off x="2990971" y="3162997"/>
            <a:ext cx="1295238" cy="1209524"/>
          </a:xfrm>
          <a:prstGeom prst="rect">
            <a:avLst/>
          </a:prstGeom>
        </p:spPr>
      </p:pic>
      <p:pic>
        <p:nvPicPr>
          <p:cNvPr id="7" name="Picture 6">
            <a:extLst>
              <a:ext uri="{FF2B5EF4-FFF2-40B4-BE49-F238E27FC236}">
                <a16:creationId xmlns:a16="http://schemas.microsoft.com/office/drawing/2014/main" xmlns="" id="{9DBEF980-DDA7-46FA-9305-C26E5B8F0629}"/>
              </a:ext>
            </a:extLst>
          </p:cNvPr>
          <p:cNvPicPr>
            <a:picLocks noChangeAspect="1"/>
          </p:cNvPicPr>
          <p:nvPr/>
        </p:nvPicPr>
        <p:blipFill>
          <a:blip r:embed="rId8"/>
          <a:stretch>
            <a:fillRect/>
          </a:stretch>
        </p:blipFill>
        <p:spPr>
          <a:xfrm>
            <a:off x="2333829" y="1760610"/>
            <a:ext cx="1628571" cy="1352381"/>
          </a:xfrm>
          <a:prstGeom prst="rect">
            <a:avLst/>
          </a:prstGeom>
        </p:spPr>
      </p:pic>
      <p:pic>
        <p:nvPicPr>
          <p:cNvPr id="14" name="Picture 13">
            <a:extLst>
              <a:ext uri="{FF2B5EF4-FFF2-40B4-BE49-F238E27FC236}">
                <a16:creationId xmlns:a16="http://schemas.microsoft.com/office/drawing/2014/main" xmlns="" id="{C9A62045-3D44-454D-BBD3-BB1DC2D81AAE}"/>
              </a:ext>
            </a:extLst>
          </p:cNvPr>
          <p:cNvPicPr>
            <a:picLocks noChangeAspect="1"/>
          </p:cNvPicPr>
          <p:nvPr/>
        </p:nvPicPr>
        <p:blipFill>
          <a:blip r:embed="rId9"/>
          <a:stretch>
            <a:fillRect/>
          </a:stretch>
        </p:blipFill>
        <p:spPr>
          <a:xfrm>
            <a:off x="1752600" y="2255847"/>
            <a:ext cx="447619" cy="361905"/>
          </a:xfrm>
          <a:prstGeom prst="rect">
            <a:avLst/>
          </a:prstGeom>
        </p:spPr>
      </p:pic>
      <p:pic>
        <p:nvPicPr>
          <p:cNvPr id="19" name="Picture 18">
            <a:extLst>
              <a:ext uri="{FF2B5EF4-FFF2-40B4-BE49-F238E27FC236}">
                <a16:creationId xmlns:a16="http://schemas.microsoft.com/office/drawing/2014/main" xmlns="" id="{AF08CB18-6ACB-472C-AF6E-79BDAA46B162}"/>
              </a:ext>
            </a:extLst>
          </p:cNvPr>
          <p:cNvPicPr>
            <a:picLocks noChangeAspect="1"/>
          </p:cNvPicPr>
          <p:nvPr/>
        </p:nvPicPr>
        <p:blipFill>
          <a:blip r:embed="rId10"/>
          <a:stretch>
            <a:fillRect/>
          </a:stretch>
        </p:blipFill>
        <p:spPr>
          <a:xfrm>
            <a:off x="4572000" y="1787363"/>
            <a:ext cx="1657143" cy="1371429"/>
          </a:xfrm>
          <a:prstGeom prst="rect">
            <a:avLst/>
          </a:prstGeom>
        </p:spPr>
      </p:pic>
      <p:pic>
        <p:nvPicPr>
          <p:cNvPr id="25" name="Picture 24">
            <a:extLst>
              <a:ext uri="{FF2B5EF4-FFF2-40B4-BE49-F238E27FC236}">
                <a16:creationId xmlns:a16="http://schemas.microsoft.com/office/drawing/2014/main" xmlns="" id="{73735473-E105-4837-BB3A-04699A544597}"/>
              </a:ext>
            </a:extLst>
          </p:cNvPr>
          <p:cNvPicPr>
            <a:picLocks noChangeAspect="1"/>
          </p:cNvPicPr>
          <p:nvPr/>
        </p:nvPicPr>
        <p:blipFill>
          <a:blip r:embed="rId9"/>
          <a:stretch>
            <a:fillRect/>
          </a:stretch>
        </p:blipFill>
        <p:spPr>
          <a:xfrm>
            <a:off x="4038600" y="2255847"/>
            <a:ext cx="447619" cy="361905"/>
          </a:xfrm>
          <a:prstGeom prst="rect">
            <a:avLst/>
          </a:prstGeom>
        </p:spPr>
      </p:pic>
      <p:pic>
        <p:nvPicPr>
          <p:cNvPr id="23" name="Picture 22">
            <a:extLst>
              <a:ext uri="{FF2B5EF4-FFF2-40B4-BE49-F238E27FC236}">
                <a16:creationId xmlns:a16="http://schemas.microsoft.com/office/drawing/2014/main" xmlns="" id="{9D03D62B-FB7A-4157-83AC-257C6F0D1168}"/>
              </a:ext>
            </a:extLst>
          </p:cNvPr>
          <p:cNvPicPr>
            <a:picLocks noChangeAspect="1"/>
          </p:cNvPicPr>
          <p:nvPr/>
        </p:nvPicPr>
        <p:blipFill>
          <a:blip r:embed="rId11"/>
          <a:stretch>
            <a:fillRect/>
          </a:stretch>
        </p:blipFill>
        <p:spPr>
          <a:xfrm>
            <a:off x="6705600" y="1850071"/>
            <a:ext cx="1942857" cy="1390476"/>
          </a:xfrm>
          <a:prstGeom prst="rect">
            <a:avLst/>
          </a:prstGeom>
        </p:spPr>
      </p:pic>
      <p:sp>
        <p:nvSpPr>
          <p:cNvPr id="27" name="TextBox 26">
            <a:extLst>
              <a:ext uri="{FF2B5EF4-FFF2-40B4-BE49-F238E27FC236}">
                <a16:creationId xmlns:a16="http://schemas.microsoft.com/office/drawing/2014/main" xmlns="" id="{22921942-E805-40C2-A7AE-A0C8897777D7}"/>
              </a:ext>
            </a:extLst>
          </p:cNvPr>
          <p:cNvSpPr txBox="1"/>
          <p:nvPr/>
        </p:nvSpPr>
        <p:spPr>
          <a:xfrm>
            <a:off x="542800" y="2224360"/>
            <a:ext cx="1209800" cy="400110"/>
          </a:xfrm>
          <a:prstGeom prst="rect">
            <a:avLst/>
          </a:prstGeom>
          <a:noFill/>
        </p:spPr>
        <p:txBody>
          <a:bodyPr wrap="square" rtlCol="0">
            <a:spAutoFit/>
          </a:bodyPr>
          <a:lstStyle/>
          <a:p>
            <a:r>
              <a:rPr lang="en-US" sz="2000" b="1" dirty="0"/>
              <a:t>EFFORT</a:t>
            </a:r>
          </a:p>
        </p:txBody>
      </p:sp>
      <p:pic>
        <p:nvPicPr>
          <p:cNvPr id="24" name="Picture 23">
            <a:extLst>
              <a:ext uri="{FF2B5EF4-FFF2-40B4-BE49-F238E27FC236}">
                <a16:creationId xmlns:a16="http://schemas.microsoft.com/office/drawing/2014/main" xmlns="" id="{FCB4F788-B6DC-4479-9541-054BC95237C6}"/>
              </a:ext>
            </a:extLst>
          </p:cNvPr>
          <p:cNvPicPr>
            <a:picLocks noChangeAspect="1"/>
          </p:cNvPicPr>
          <p:nvPr/>
        </p:nvPicPr>
        <p:blipFill>
          <a:blip r:embed="rId12"/>
          <a:stretch>
            <a:fillRect/>
          </a:stretch>
        </p:blipFill>
        <p:spPr>
          <a:xfrm>
            <a:off x="6358270" y="2357454"/>
            <a:ext cx="361905" cy="285714"/>
          </a:xfrm>
          <a:prstGeom prst="rect">
            <a:avLst/>
          </a:prstGeom>
        </p:spPr>
      </p:pic>
      <p:sp>
        <p:nvSpPr>
          <p:cNvPr id="29" name="TextBox 28">
            <a:extLst>
              <a:ext uri="{FF2B5EF4-FFF2-40B4-BE49-F238E27FC236}">
                <a16:creationId xmlns:a16="http://schemas.microsoft.com/office/drawing/2014/main" xmlns="" id="{9C505C1E-2B24-4D6E-BC66-40E805D9A06D}"/>
              </a:ext>
            </a:extLst>
          </p:cNvPr>
          <p:cNvSpPr txBox="1"/>
          <p:nvPr/>
        </p:nvSpPr>
        <p:spPr>
          <a:xfrm>
            <a:off x="6553200" y="1447800"/>
            <a:ext cx="2333714" cy="461665"/>
          </a:xfrm>
          <a:prstGeom prst="rect">
            <a:avLst/>
          </a:prstGeom>
          <a:noFill/>
        </p:spPr>
        <p:txBody>
          <a:bodyPr wrap="square" rtlCol="0">
            <a:spAutoFit/>
          </a:bodyPr>
          <a:lstStyle/>
          <a:p>
            <a:r>
              <a:rPr lang="en-US" sz="2400" b="1" dirty="0"/>
              <a:t>Estimate Effort</a:t>
            </a:r>
          </a:p>
        </p:txBody>
      </p:sp>
      <p:sp>
        <p:nvSpPr>
          <p:cNvPr id="30" name="TextBox 29">
            <a:extLst>
              <a:ext uri="{FF2B5EF4-FFF2-40B4-BE49-F238E27FC236}">
                <a16:creationId xmlns:a16="http://schemas.microsoft.com/office/drawing/2014/main" xmlns="" id="{887EB439-255F-4713-8304-D7C36C3D485F}"/>
              </a:ext>
            </a:extLst>
          </p:cNvPr>
          <p:cNvSpPr txBox="1"/>
          <p:nvPr/>
        </p:nvSpPr>
        <p:spPr>
          <a:xfrm>
            <a:off x="3519374" y="6000690"/>
            <a:ext cx="2195626" cy="461665"/>
          </a:xfrm>
          <a:prstGeom prst="rect">
            <a:avLst/>
          </a:prstGeom>
          <a:noFill/>
        </p:spPr>
        <p:txBody>
          <a:bodyPr wrap="square" rtlCol="0">
            <a:spAutoFit/>
          </a:bodyPr>
          <a:lstStyle/>
          <a:p>
            <a:r>
              <a:rPr lang="en-US" sz="2400" b="1" dirty="0"/>
              <a:t>MILESTONES</a:t>
            </a:r>
          </a:p>
        </p:txBody>
      </p:sp>
    </p:spTree>
    <p:extLst>
      <p:ext uri="{BB962C8B-B14F-4D97-AF65-F5344CB8AC3E}">
        <p14:creationId xmlns:p14="http://schemas.microsoft.com/office/powerpoint/2010/main" val="36247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3B768-12DA-4D52-B2DA-728153287984}"/>
              </a:ext>
            </a:extLst>
          </p:cNvPr>
          <p:cNvSpPr>
            <a:spLocks noGrp="1"/>
          </p:cNvSpPr>
          <p:nvPr>
            <p:ph type="title"/>
          </p:nvPr>
        </p:nvSpPr>
        <p:spPr>
          <a:xfrm>
            <a:off x="457200" y="136525"/>
            <a:ext cx="8229600" cy="819912"/>
          </a:xfrm>
        </p:spPr>
        <p:txBody>
          <a:bodyPr/>
          <a:lstStyle/>
          <a:p>
            <a:r>
              <a:rPr lang="en-US" dirty="0"/>
              <a:t>Milestone - Definition</a:t>
            </a:r>
          </a:p>
        </p:txBody>
      </p:sp>
      <p:sp>
        <p:nvSpPr>
          <p:cNvPr id="4" name="Footer Placeholder 3">
            <a:extLst>
              <a:ext uri="{FF2B5EF4-FFF2-40B4-BE49-F238E27FC236}">
                <a16:creationId xmlns:a16="http://schemas.microsoft.com/office/drawing/2014/main" xmlns="" id="{77E099FF-F891-4D0C-A4B8-B87BCC646725}"/>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79A6B5A6-AC43-4F21-9C99-67E430629511}"/>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13" name="Picture 12">
            <a:extLst>
              <a:ext uri="{FF2B5EF4-FFF2-40B4-BE49-F238E27FC236}">
                <a16:creationId xmlns:a16="http://schemas.microsoft.com/office/drawing/2014/main" xmlns="" id="{9CA35C6D-F85B-4887-83E7-86DF6EB708BA}"/>
              </a:ext>
            </a:extLst>
          </p:cNvPr>
          <p:cNvPicPr>
            <a:picLocks noChangeAspect="1"/>
          </p:cNvPicPr>
          <p:nvPr/>
        </p:nvPicPr>
        <p:blipFill>
          <a:blip r:embed="rId3"/>
          <a:stretch>
            <a:fillRect/>
          </a:stretch>
        </p:blipFill>
        <p:spPr>
          <a:xfrm>
            <a:off x="782183" y="1092904"/>
            <a:ext cx="7514286" cy="5628571"/>
          </a:xfrm>
          <a:prstGeom prst="rect">
            <a:avLst/>
          </a:prstGeom>
        </p:spPr>
      </p:pic>
      <p:pic>
        <p:nvPicPr>
          <p:cNvPr id="14" name="Picture 13">
            <a:extLst>
              <a:ext uri="{FF2B5EF4-FFF2-40B4-BE49-F238E27FC236}">
                <a16:creationId xmlns:a16="http://schemas.microsoft.com/office/drawing/2014/main" xmlns="" id="{AB5B021F-742C-4BAD-AD0A-970C24BF9799}"/>
              </a:ext>
            </a:extLst>
          </p:cNvPr>
          <p:cNvPicPr>
            <a:picLocks noChangeAspect="1"/>
          </p:cNvPicPr>
          <p:nvPr/>
        </p:nvPicPr>
        <p:blipFill>
          <a:blip r:embed="rId4"/>
          <a:stretch>
            <a:fillRect/>
          </a:stretch>
        </p:blipFill>
        <p:spPr>
          <a:xfrm>
            <a:off x="772867" y="1113506"/>
            <a:ext cx="7514286" cy="5609524"/>
          </a:xfrm>
          <a:prstGeom prst="rect">
            <a:avLst/>
          </a:prstGeom>
        </p:spPr>
      </p:pic>
      <p:pic>
        <p:nvPicPr>
          <p:cNvPr id="15" name="Picture 14">
            <a:extLst>
              <a:ext uri="{FF2B5EF4-FFF2-40B4-BE49-F238E27FC236}">
                <a16:creationId xmlns:a16="http://schemas.microsoft.com/office/drawing/2014/main" xmlns="" id="{AF5E15F0-1DD4-44BC-98A7-40C005C53C61}"/>
              </a:ext>
            </a:extLst>
          </p:cNvPr>
          <p:cNvPicPr>
            <a:picLocks noChangeAspect="1"/>
          </p:cNvPicPr>
          <p:nvPr/>
        </p:nvPicPr>
        <p:blipFill>
          <a:blip r:embed="rId5"/>
          <a:stretch>
            <a:fillRect/>
          </a:stretch>
        </p:blipFill>
        <p:spPr>
          <a:xfrm>
            <a:off x="581524" y="1101838"/>
            <a:ext cx="7980952" cy="5628571"/>
          </a:xfrm>
          <a:prstGeom prst="rect">
            <a:avLst/>
          </a:prstGeom>
        </p:spPr>
      </p:pic>
      <p:pic>
        <p:nvPicPr>
          <p:cNvPr id="16" name="Picture 15">
            <a:extLst>
              <a:ext uri="{FF2B5EF4-FFF2-40B4-BE49-F238E27FC236}">
                <a16:creationId xmlns:a16="http://schemas.microsoft.com/office/drawing/2014/main" xmlns="" id="{7F192D97-931A-4F69-B3C5-AE88720337B5}"/>
              </a:ext>
            </a:extLst>
          </p:cNvPr>
          <p:cNvPicPr>
            <a:picLocks noChangeAspect="1"/>
          </p:cNvPicPr>
          <p:nvPr/>
        </p:nvPicPr>
        <p:blipFill>
          <a:blip r:embed="rId6"/>
          <a:stretch>
            <a:fillRect/>
          </a:stretch>
        </p:blipFill>
        <p:spPr>
          <a:xfrm>
            <a:off x="529143" y="1125044"/>
            <a:ext cx="8085714" cy="5638095"/>
          </a:xfrm>
          <a:prstGeom prst="rect">
            <a:avLst/>
          </a:prstGeom>
        </p:spPr>
      </p:pic>
      <p:pic>
        <p:nvPicPr>
          <p:cNvPr id="17" name="Picture 16">
            <a:extLst>
              <a:ext uri="{FF2B5EF4-FFF2-40B4-BE49-F238E27FC236}">
                <a16:creationId xmlns:a16="http://schemas.microsoft.com/office/drawing/2014/main" xmlns="" id="{349BCA1C-660C-4524-AEDD-D4173ACF5843}"/>
              </a:ext>
            </a:extLst>
          </p:cNvPr>
          <p:cNvPicPr>
            <a:picLocks noChangeAspect="1"/>
          </p:cNvPicPr>
          <p:nvPr/>
        </p:nvPicPr>
        <p:blipFill>
          <a:blip r:embed="rId7"/>
          <a:stretch>
            <a:fillRect/>
          </a:stretch>
        </p:blipFill>
        <p:spPr>
          <a:xfrm>
            <a:off x="552273" y="1106430"/>
            <a:ext cx="8104762" cy="5638095"/>
          </a:xfrm>
          <a:prstGeom prst="rect">
            <a:avLst/>
          </a:prstGeom>
        </p:spPr>
      </p:pic>
      <p:pic>
        <p:nvPicPr>
          <p:cNvPr id="2052" name="Picture 4" descr="C:\Users\ngattt\AppData\Local\Temp\SNAGHTML1563bddb.PNG">
            <a:extLst>
              <a:ext uri="{FF2B5EF4-FFF2-40B4-BE49-F238E27FC236}">
                <a16:creationId xmlns:a16="http://schemas.microsoft.com/office/drawing/2014/main" xmlns="" id="{23B4D3B9-C1F0-429A-A03C-5097DB2EC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110472"/>
            <a:ext cx="8277225" cy="56483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xmlns="" id="{CE4F139F-39F2-4FB3-B037-D781D6702E44}"/>
              </a:ext>
            </a:extLst>
          </p:cNvPr>
          <p:cNvPicPr>
            <a:picLocks noChangeAspect="1"/>
          </p:cNvPicPr>
          <p:nvPr/>
        </p:nvPicPr>
        <p:blipFill>
          <a:blip r:embed="rId9"/>
          <a:stretch>
            <a:fillRect/>
          </a:stretch>
        </p:blipFill>
        <p:spPr>
          <a:xfrm>
            <a:off x="6052775" y="1468255"/>
            <a:ext cx="2561905" cy="3809524"/>
          </a:xfrm>
          <a:prstGeom prst="rect">
            <a:avLst/>
          </a:prstGeom>
        </p:spPr>
      </p:pic>
    </p:spTree>
    <p:extLst>
      <p:ext uri="{BB962C8B-B14F-4D97-AF65-F5344CB8AC3E}">
        <p14:creationId xmlns:p14="http://schemas.microsoft.com/office/powerpoint/2010/main" val="20704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 calcmode="lin" valueType="num">
                                      <p:cBhvr additive="base">
                                        <p:cTn id="37" dur="500" fill="hold"/>
                                        <p:tgtEl>
                                          <p:spTgt spid="2052"/>
                                        </p:tgtEl>
                                        <p:attrNameLst>
                                          <p:attrName>ppt_x</p:attrName>
                                        </p:attrNameLst>
                                      </p:cBhvr>
                                      <p:tavLst>
                                        <p:tav tm="0">
                                          <p:val>
                                            <p:strVal val="#ppt_x"/>
                                          </p:val>
                                        </p:tav>
                                        <p:tav tm="100000">
                                          <p:val>
                                            <p:strVal val="#ppt_x"/>
                                          </p:val>
                                        </p:tav>
                                      </p:tavLst>
                                    </p:anim>
                                    <p:anim calcmode="lin" valueType="num">
                                      <p:cBhvr additive="base">
                                        <p:cTn id="3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AA00E-A80F-4841-82E9-65398D790C87}"/>
              </a:ext>
            </a:extLst>
          </p:cNvPr>
          <p:cNvSpPr>
            <a:spLocks noGrp="1"/>
          </p:cNvSpPr>
          <p:nvPr>
            <p:ph type="title"/>
          </p:nvPr>
        </p:nvSpPr>
        <p:spPr>
          <a:xfrm>
            <a:off x="457200" y="399288"/>
            <a:ext cx="8229600" cy="819912"/>
          </a:xfrm>
        </p:spPr>
        <p:txBody>
          <a:bodyPr>
            <a:noAutofit/>
          </a:bodyPr>
          <a:lstStyle/>
          <a:p>
            <a:r>
              <a:rPr lang="en-US" sz="4000" dirty="0">
                <a:highlight>
                  <a:srgbClr val="C39113"/>
                </a:highlight>
              </a:rPr>
              <a:t>Step 4:</a:t>
            </a:r>
            <a:r>
              <a:rPr lang="en-US" sz="4000" dirty="0"/>
              <a:t> Identify Test Milestones (2/2)</a:t>
            </a:r>
            <a:endParaRPr lang="en-US" sz="3600" dirty="0"/>
          </a:p>
        </p:txBody>
      </p:sp>
      <p:sp>
        <p:nvSpPr>
          <p:cNvPr id="4" name="Footer Placeholder 3">
            <a:extLst>
              <a:ext uri="{FF2B5EF4-FFF2-40B4-BE49-F238E27FC236}">
                <a16:creationId xmlns:a16="http://schemas.microsoft.com/office/drawing/2014/main" xmlns="" id="{D0304E41-FEA6-4D3B-8153-76AE9BBDD49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956D472F-4E24-4D0B-A0FB-1E6F689D709F}"/>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6" name="Rectangle 5">
            <a:extLst>
              <a:ext uri="{FF2B5EF4-FFF2-40B4-BE49-F238E27FC236}">
                <a16:creationId xmlns:a16="http://schemas.microsoft.com/office/drawing/2014/main" xmlns="" id="{830EFA18-0D21-4500-A5E3-73115C576F61}"/>
              </a:ext>
            </a:extLst>
          </p:cNvPr>
          <p:cNvSpPr/>
          <p:nvPr/>
        </p:nvSpPr>
        <p:spPr>
          <a:xfrm>
            <a:off x="457200" y="1371598"/>
            <a:ext cx="8229600" cy="254314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dirty="0">
                <a:solidFill>
                  <a:schemeClr val="tx1"/>
                </a:solidFill>
              </a:rPr>
              <a:t>Base on </a:t>
            </a:r>
            <a:r>
              <a:rPr lang="en-US" sz="2800" b="1" dirty="0">
                <a:solidFill>
                  <a:schemeClr val="tx1"/>
                </a:solidFill>
              </a:rPr>
              <a:t>PROJECT PLAN </a:t>
            </a:r>
            <a:r>
              <a:rPr lang="en-US" sz="2800" dirty="0">
                <a:solidFill>
                  <a:schemeClr val="tx1"/>
                </a:solidFill>
              </a:rPr>
              <a:t>&amp; </a:t>
            </a:r>
            <a:r>
              <a:rPr lang="en-US" sz="2800" b="1" dirty="0">
                <a:solidFill>
                  <a:schemeClr val="tx1"/>
                </a:solidFill>
              </a:rPr>
              <a:t>TESTING PROCESS</a:t>
            </a:r>
          </a:p>
        </p:txBody>
      </p:sp>
      <p:pic>
        <p:nvPicPr>
          <p:cNvPr id="10" name="Picture 9">
            <a:extLst>
              <a:ext uri="{FF2B5EF4-FFF2-40B4-BE49-F238E27FC236}">
                <a16:creationId xmlns:a16="http://schemas.microsoft.com/office/drawing/2014/main" xmlns="" id="{0AED19C0-C29B-4635-9DFB-C47917DBE770}"/>
              </a:ext>
            </a:extLst>
          </p:cNvPr>
          <p:cNvPicPr>
            <a:picLocks noChangeAspect="1"/>
          </p:cNvPicPr>
          <p:nvPr/>
        </p:nvPicPr>
        <p:blipFill>
          <a:blip r:embed="rId3"/>
          <a:stretch>
            <a:fillRect/>
          </a:stretch>
        </p:blipFill>
        <p:spPr>
          <a:xfrm>
            <a:off x="7045738" y="3456018"/>
            <a:ext cx="942857" cy="933333"/>
          </a:xfrm>
          <a:prstGeom prst="rect">
            <a:avLst/>
          </a:prstGeom>
        </p:spPr>
      </p:pic>
      <p:sp>
        <p:nvSpPr>
          <p:cNvPr id="11" name="TextBox 10">
            <a:extLst>
              <a:ext uri="{FF2B5EF4-FFF2-40B4-BE49-F238E27FC236}">
                <a16:creationId xmlns:a16="http://schemas.microsoft.com/office/drawing/2014/main" xmlns="" id="{5E7437E6-4A3F-4C1A-A51B-C55B97867D53}"/>
              </a:ext>
            </a:extLst>
          </p:cNvPr>
          <p:cNvSpPr txBox="1"/>
          <p:nvPr/>
        </p:nvSpPr>
        <p:spPr>
          <a:xfrm>
            <a:off x="542800" y="4419600"/>
            <a:ext cx="2581400" cy="400110"/>
          </a:xfrm>
          <a:prstGeom prst="rect">
            <a:avLst/>
          </a:prstGeom>
          <a:noFill/>
        </p:spPr>
        <p:txBody>
          <a:bodyPr wrap="square" rtlCol="0">
            <a:spAutoFit/>
          </a:bodyPr>
          <a:lstStyle/>
          <a:p>
            <a:r>
              <a:rPr lang="en-US" sz="2000" dirty="0"/>
              <a:t>Test milestone name</a:t>
            </a:r>
          </a:p>
        </p:txBody>
      </p:sp>
      <p:sp>
        <p:nvSpPr>
          <p:cNvPr id="15" name="TextBox 14">
            <a:extLst>
              <a:ext uri="{FF2B5EF4-FFF2-40B4-BE49-F238E27FC236}">
                <a16:creationId xmlns:a16="http://schemas.microsoft.com/office/drawing/2014/main" xmlns="" id="{2C04A256-E04F-40D2-B01B-00466F105A61}"/>
              </a:ext>
            </a:extLst>
          </p:cNvPr>
          <p:cNvSpPr txBox="1"/>
          <p:nvPr/>
        </p:nvSpPr>
        <p:spPr>
          <a:xfrm>
            <a:off x="3200400" y="4419600"/>
            <a:ext cx="990600" cy="400110"/>
          </a:xfrm>
          <a:prstGeom prst="rect">
            <a:avLst/>
          </a:prstGeom>
          <a:noFill/>
        </p:spPr>
        <p:txBody>
          <a:bodyPr wrap="square" rtlCol="0">
            <a:spAutoFit/>
          </a:bodyPr>
          <a:lstStyle/>
          <a:p>
            <a:r>
              <a:rPr lang="en-US" sz="2000" dirty="0"/>
              <a:t>Effort</a:t>
            </a:r>
          </a:p>
        </p:txBody>
      </p:sp>
      <p:sp>
        <p:nvSpPr>
          <p:cNvPr id="16" name="TextBox 15">
            <a:extLst>
              <a:ext uri="{FF2B5EF4-FFF2-40B4-BE49-F238E27FC236}">
                <a16:creationId xmlns:a16="http://schemas.microsoft.com/office/drawing/2014/main" xmlns="" id="{BA0D1223-2CEF-4808-902F-5B5D98F5C710}"/>
              </a:ext>
            </a:extLst>
          </p:cNvPr>
          <p:cNvSpPr txBox="1"/>
          <p:nvPr/>
        </p:nvSpPr>
        <p:spPr>
          <a:xfrm>
            <a:off x="5038600" y="4419600"/>
            <a:ext cx="1438400" cy="400110"/>
          </a:xfrm>
          <a:prstGeom prst="rect">
            <a:avLst/>
          </a:prstGeom>
          <a:noFill/>
        </p:spPr>
        <p:txBody>
          <a:bodyPr wrap="square" rtlCol="0">
            <a:spAutoFit/>
          </a:bodyPr>
          <a:lstStyle/>
          <a:p>
            <a:r>
              <a:rPr lang="en-US" sz="2000" dirty="0"/>
              <a:t>Start Date</a:t>
            </a:r>
          </a:p>
        </p:txBody>
      </p:sp>
      <p:sp>
        <p:nvSpPr>
          <p:cNvPr id="17" name="TextBox 16">
            <a:extLst>
              <a:ext uri="{FF2B5EF4-FFF2-40B4-BE49-F238E27FC236}">
                <a16:creationId xmlns:a16="http://schemas.microsoft.com/office/drawing/2014/main" xmlns="" id="{B7256490-7089-40D7-8A4D-BD988F7C6165}"/>
              </a:ext>
            </a:extLst>
          </p:cNvPr>
          <p:cNvSpPr txBox="1"/>
          <p:nvPr/>
        </p:nvSpPr>
        <p:spPr>
          <a:xfrm>
            <a:off x="7096000" y="4419600"/>
            <a:ext cx="1438400" cy="400110"/>
          </a:xfrm>
          <a:prstGeom prst="rect">
            <a:avLst/>
          </a:prstGeom>
          <a:noFill/>
        </p:spPr>
        <p:txBody>
          <a:bodyPr wrap="square" rtlCol="0">
            <a:spAutoFit/>
          </a:bodyPr>
          <a:lstStyle/>
          <a:p>
            <a:r>
              <a:rPr lang="en-US" sz="2000" dirty="0"/>
              <a:t>End Date</a:t>
            </a:r>
          </a:p>
        </p:txBody>
      </p:sp>
      <p:pic>
        <p:nvPicPr>
          <p:cNvPr id="18" name="Picture 17">
            <a:extLst>
              <a:ext uri="{FF2B5EF4-FFF2-40B4-BE49-F238E27FC236}">
                <a16:creationId xmlns:a16="http://schemas.microsoft.com/office/drawing/2014/main" xmlns="" id="{48D33C3C-025E-4203-B511-D15D11C3EF4C}"/>
              </a:ext>
            </a:extLst>
          </p:cNvPr>
          <p:cNvPicPr>
            <a:picLocks noChangeAspect="1"/>
          </p:cNvPicPr>
          <p:nvPr/>
        </p:nvPicPr>
        <p:blipFill>
          <a:blip r:embed="rId4"/>
          <a:stretch>
            <a:fillRect/>
          </a:stretch>
        </p:blipFill>
        <p:spPr>
          <a:xfrm>
            <a:off x="4029076" y="5029200"/>
            <a:ext cx="1009524" cy="980952"/>
          </a:xfrm>
          <a:prstGeom prst="rect">
            <a:avLst/>
          </a:prstGeom>
        </p:spPr>
      </p:pic>
      <p:cxnSp>
        <p:nvCxnSpPr>
          <p:cNvPr id="20" name="Connector: Elbow 19">
            <a:extLst>
              <a:ext uri="{FF2B5EF4-FFF2-40B4-BE49-F238E27FC236}">
                <a16:creationId xmlns:a16="http://schemas.microsoft.com/office/drawing/2014/main" xmlns="" id="{BB5973A0-F006-4C23-AC82-186D7F44AA10}"/>
              </a:ext>
            </a:extLst>
          </p:cNvPr>
          <p:cNvCxnSpPr>
            <a:cxnSpLocks/>
          </p:cNvCxnSpPr>
          <p:nvPr/>
        </p:nvCxnSpPr>
        <p:spPr>
          <a:xfrm rot="16200000" flipH="1">
            <a:off x="3493355" y="4983955"/>
            <a:ext cx="547566" cy="523876"/>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BAA135F0-8DB4-4E20-9854-CA8836D8E555}"/>
              </a:ext>
            </a:extLst>
          </p:cNvPr>
          <p:cNvCxnSpPr>
            <a:cxnSpLocks/>
          </p:cNvCxnSpPr>
          <p:nvPr/>
        </p:nvCxnSpPr>
        <p:spPr>
          <a:xfrm>
            <a:off x="1724085" y="4950845"/>
            <a:ext cx="2333470" cy="797959"/>
          </a:xfrm>
          <a:prstGeom prst="bentConnector3">
            <a:avLst>
              <a:gd name="adj1" fmla="val 789"/>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F0BC9FE6-AFC0-451E-949A-FB78D722E79B}"/>
              </a:ext>
            </a:extLst>
          </p:cNvPr>
          <p:cNvCxnSpPr>
            <a:cxnSpLocks/>
            <a:endCxn id="18" idx="3"/>
          </p:cNvCxnSpPr>
          <p:nvPr/>
        </p:nvCxnSpPr>
        <p:spPr>
          <a:xfrm rot="5400000">
            <a:off x="5036370" y="4931420"/>
            <a:ext cx="590487" cy="586025"/>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4330F99A-4C75-42EB-95FD-25D4A5DA1066}"/>
              </a:ext>
            </a:extLst>
          </p:cNvPr>
          <p:cNvCxnSpPr>
            <a:cxnSpLocks/>
          </p:cNvCxnSpPr>
          <p:nvPr/>
        </p:nvCxnSpPr>
        <p:spPr>
          <a:xfrm rot="10800000" flipV="1">
            <a:off x="5034479" y="4972108"/>
            <a:ext cx="2542991" cy="776695"/>
          </a:xfrm>
          <a:prstGeom prst="bentConnector3">
            <a:avLst>
              <a:gd name="adj1" fmla="val -173"/>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42C35F88-0DB4-450F-B4AC-6D2809CF6F2F}"/>
              </a:ext>
            </a:extLst>
          </p:cNvPr>
          <p:cNvPicPr>
            <a:picLocks noChangeAspect="1"/>
          </p:cNvPicPr>
          <p:nvPr/>
        </p:nvPicPr>
        <p:blipFill>
          <a:blip r:embed="rId5"/>
          <a:stretch>
            <a:fillRect/>
          </a:stretch>
        </p:blipFill>
        <p:spPr>
          <a:xfrm>
            <a:off x="1238371" y="3365329"/>
            <a:ext cx="971429" cy="990476"/>
          </a:xfrm>
          <a:prstGeom prst="rect">
            <a:avLst/>
          </a:prstGeom>
        </p:spPr>
      </p:pic>
      <p:pic>
        <p:nvPicPr>
          <p:cNvPr id="8" name="Picture 7">
            <a:extLst>
              <a:ext uri="{FF2B5EF4-FFF2-40B4-BE49-F238E27FC236}">
                <a16:creationId xmlns:a16="http://schemas.microsoft.com/office/drawing/2014/main" xmlns="" id="{BEE2FAE8-718A-40B2-A296-8EF6D1EB199C}"/>
              </a:ext>
            </a:extLst>
          </p:cNvPr>
          <p:cNvPicPr>
            <a:picLocks noChangeAspect="1"/>
          </p:cNvPicPr>
          <p:nvPr/>
        </p:nvPicPr>
        <p:blipFill>
          <a:blip r:embed="rId6"/>
          <a:stretch>
            <a:fillRect/>
          </a:stretch>
        </p:blipFill>
        <p:spPr>
          <a:xfrm>
            <a:off x="4998995" y="3119416"/>
            <a:ext cx="1285714" cy="1219048"/>
          </a:xfrm>
          <a:prstGeom prst="rect">
            <a:avLst/>
          </a:prstGeom>
        </p:spPr>
      </p:pic>
      <p:pic>
        <p:nvPicPr>
          <p:cNvPr id="30" name="Picture 29">
            <a:extLst>
              <a:ext uri="{FF2B5EF4-FFF2-40B4-BE49-F238E27FC236}">
                <a16:creationId xmlns:a16="http://schemas.microsoft.com/office/drawing/2014/main" xmlns="" id="{006A1B4B-BE3E-4D60-8746-B5167600E4AA}"/>
              </a:ext>
            </a:extLst>
          </p:cNvPr>
          <p:cNvPicPr>
            <a:picLocks noChangeAspect="1"/>
          </p:cNvPicPr>
          <p:nvPr/>
        </p:nvPicPr>
        <p:blipFill>
          <a:blip r:embed="rId7"/>
          <a:stretch>
            <a:fillRect/>
          </a:stretch>
        </p:blipFill>
        <p:spPr>
          <a:xfrm>
            <a:off x="3017795" y="3420276"/>
            <a:ext cx="1000000" cy="933333"/>
          </a:xfrm>
          <a:prstGeom prst="rect">
            <a:avLst/>
          </a:prstGeom>
        </p:spPr>
      </p:pic>
      <p:sp>
        <p:nvSpPr>
          <p:cNvPr id="31" name="TextBox 30">
            <a:extLst>
              <a:ext uri="{FF2B5EF4-FFF2-40B4-BE49-F238E27FC236}">
                <a16:creationId xmlns:a16="http://schemas.microsoft.com/office/drawing/2014/main" xmlns="" id="{B14E6579-2225-473B-8DCA-EAA11667DBB9}"/>
              </a:ext>
            </a:extLst>
          </p:cNvPr>
          <p:cNvSpPr txBox="1"/>
          <p:nvPr/>
        </p:nvSpPr>
        <p:spPr>
          <a:xfrm>
            <a:off x="3519374" y="6000690"/>
            <a:ext cx="2195626" cy="461665"/>
          </a:xfrm>
          <a:prstGeom prst="rect">
            <a:avLst/>
          </a:prstGeom>
          <a:noFill/>
        </p:spPr>
        <p:txBody>
          <a:bodyPr wrap="square" rtlCol="0">
            <a:spAutoFit/>
          </a:bodyPr>
          <a:lstStyle/>
          <a:p>
            <a:r>
              <a:rPr lang="en-US" sz="2400" b="1" dirty="0"/>
              <a:t>MILESTONES</a:t>
            </a:r>
          </a:p>
        </p:txBody>
      </p:sp>
    </p:spTree>
    <p:extLst>
      <p:ext uri="{BB962C8B-B14F-4D97-AF65-F5344CB8AC3E}">
        <p14:creationId xmlns:p14="http://schemas.microsoft.com/office/powerpoint/2010/main" val="169841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AA00E-A80F-4841-82E9-65398D790C87}"/>
              </a:ext>
            </a:extLst>
          </p:cNvPr>
          <p:cNvSpPr>
            <a:spLocks noGrp="1"/>
          </p:cNvSpPr>
          <p:nvPr>
            <p:ph type="title"/>
          </p:nvPr>
        </p:nvSpPr>
        <p:spPr>
          <a:xfrm>
            <a:off x="457200" y="399288"/>
            <a:ext cx="8229600" cy="819912"/>
          </a:xfrm>
        </p:spPr>
        <p:txBody>
          <a:bodyPr>
            <a:noAutofit/>
          </a:bodyPr>
          <a:lstStyle/>
          <a:p>
            <a:r>
              <a:rPr lang="en-US" sz="4000" dirty="0">
                <a:highlight>
                  <a:srgbClr val="C39113"/>
                </a:highlight>
              </a:rPr>
              <a:t>Step 4:</a:t>
            </a:r>
            <a:r>
              <a:rPr lang="en-US" sz="4000" dirty="0"/>
              <a:t> Identify Test Milestones (2/2)</a:t>
            </a:r>
            <a:endParaRPr lang="en-US" sz="3600" dirty="0"/>
          </a:p>
        </p:txBody>
      </p:sp>
      <p:sp>
        <p:nvSpPr>
          <p:cNvPr id="4" name="Footer Placeholder 3">
            <a:extLst>
              <a:ext uri="{FF2B5EF4-FFF2-40B4-BE49-F238E27FC236}">
                <a16:creationId xmlns:a16="http://schemas.microsoft.com/office/drawing/2014/main" xmlns="" id="{D0304E41-FEA6-4D3B-8153-76AE9BBDD49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956D472F-4E24-4D0B-A0FB-1E6F689D709F}"/>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6" name="Rectangle 5">
            <a:extLst>
              <a:ext uri="{FF2B5EF4-FFF2-40B4-BE49-F238E27FC236}">
                <a16:creationId xmlns:a16="http://schemas.microsoft.com/office/drawing/2014/main" xmlns="" id="{830EFA18-0D21-4500-A5E3-73115C576F61}"/>
              </a:ext>
            </a:extLst>
          </p:cNvPr>
          <p:cNvSpPr/>
          <p:nvPr/>
        </p:nvSpPr>
        <p:spPr>
          <a:xfrm>
            <a:off x="457200" y="1371598"/>
            <a:ext cx="8229600" cy="254314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dirty="0">
                <a:solidFill>
                  <a:schemeClr val="tx1"/>
                </a:solidFill>
              </a:rPr>
              <a:t>Base on </a:t>
            </a:r>
            <a:r>
              <a:rPr lang="en-US" sz="2800" b="1" dirty="0">
                <a:solidFill>
                  <a:schemeClr val="tx1"/>
                </a:solidFill>
              </a:rPr>
              <a:t>AGREEMENT </a:t>
            </a:r>
            <a:r>
              <a:rPr lang="en-US" sz="2800" dirty="0">
                <a:solidFill>
                  <a:schemeClr val="tx1"/>
                </a:solidFill>
              </a:rPr>
              <a:t>with customer and stakeholders on </a:t>
            </a:r>
            <a:r>
              <a:rPr lang="en-US" sz="2800" b="1" dirty="0">
                <a:solidFill>
                  <a:schemeClr val="tx1"/>
                </a:solidFill>
              </a:rPr>
              <a:t>DELIVER DATE</a:t>
            </a:r>
          </a:p>
        </p:txBody>
      </p:sp>
      <p:pic>
        <p:nvPicPr>
          <p:cNvPr id="10" name="Picture 9">
            <a:extLst>
              <a:ext uri="{FF2B5EF4-FFF2-40B4-BE49-F238E27FC236}">
                <a16:creationId xmlns:a16="http://schemas.microsoft.com/office/drawing/2014/main" xmlns="" id="{0AED19C0-C29B-4635-9DFB-C47917DBE770}"/>
              </a:ext>
            </a:extLst>
          </p:cNvPr>
          <p:cNvPicPr>
            <a:picLocks noChangeAspect="1"/>
          </p:cNvPicPr>
          <p:nvPr/>
        </p:nvPicPr>
        <p:blipFill>
          <a:blip r:embed="rId3"/>
          <a:stretch>
            <a:fillRect/>
          </a:stretch>
        </p:blipFill>
        <p:spPr>
          <a:xfrm>
            <a:off x="7045738" y="3456018"/>
            <a:ext cx="942857" cy="933333"/>
          </a:xfrm>
          <a:prstGeom prst="rect">
            <a:avLst/>
          </a:prstGeom>
        </p:spPr>
      </p:pic>
      <p:sp>
        <p:nvSpPr>
          <p:cNvPr id="11" name="TextBox 10">
            <a:extLst>
              <a:ext uri="{FF2B5EF4-FFF2-40B4-BE49-F238E27FC236}">
                <a16:creationId xmlns:a16="http://schemas.microsoft.com/office/drawing/2014/main" xmlns="" id="{5E7437E6-4A3F-4C1A-A51B-C55B97867D53}"/>
              </a:ext>
            </a:extLst>
          </p:cNvPr>
          <p:cNvSpPr txBox="1"/>
          <p:nvPr/>
        </p:nvSpPr>
        <p:spPr>
          <a:xfrm>
            <a:off x="542800" y="4419600"/>
            <a:ext cx="2581400" cy="400110"/>
          </a:xfrm>
          <a:prstGeom prst="rect">
            <a:avLst/>
          </a:prstGeom>
          <a:noFill/>
        </p:spPr>
        <p:txBody>
          <a:bodyPr wrap="square" rtlCol="0">
            <a:spAutoFit/>
          </a:bodyPr>
          <a:lstStyle/>
          <a:p>
            <a:r>
              <a:rPr lang="en-US" sz="2000" dirty="0"/>
              <a:t>Test milestone name</a:t>
            </a:r>
          </a:p>
        </p:txBody>
      </p:sp>
      <p:sp>
        <p:nvSpPr>
          <p:cNvPr id="15" name="TextBox 14">
            <a:extLst>
              <a:ext uri="{FF2B5EF4-FFF2-40B4-BE49-F238E27FC236}">
                <a16:creationId xmlns:a16="http://schemas.microsoft.com/office/drawing/2014/main" xmlns="" id="{2C04A256-E04F-40D2-B01B-00466F105A61}"/>
              </a:ext>
            </a:extLst>
          </p:cNvPr>
          <p:cNvSpPr txBox="1"/>
          <p:nvPr/>
        </p:nvSpPr>
        <p:spPr>
          <a:xfrm>
            <a:off x="3200400" y="4419600"/>
            <a:ext cx="990600" cy="400110"/>
          </a:xfrm>
          <a:prstGeom prst="rect">
            <a:avLst/>
          </a:prstGeom>
          <a:noFill/>
        </p:spPr>
        <p:txBody>
          <a:bodyPr wrap="square" rtlCol="0">
            <a:spAutoFit/>
          </a:bodyPr>
          <a:lstStyle/>
          <a:p>
            <a:r>
              <a:rPr lang="en-US" sz="2000" dirty="0"/>
              <a:t>Effort</a:t>
            </a:r>
          </a:p>
        </p:txBody>
      </p:sp>
      <p:sp>
        <p:nvSpPr>
          <p:cNvPr id="16" name="TextBox 15">
            <a:extLst>
              <a:ext uri="{FF2B5EF4-FFF2-40B4-BE49-F238E27FC236}">
                <a16:creationId xmlns:a16="http://schemas.microsoft.com/office/drawing/2014/main" xmlns="" id="{BA0D1223-2CEF-4808-902F-5B5D98F5C710}"/>
              </a:ext>
            </a:extLst>
          </p:cNvPr>
          <p:cNvSpPr txBox="1"/>
          <p:nvPr/>
        </p:nvSpPr>
        <p:spPr>
          <a:xfrm>
            <a:off x="5038600" y="4419600"/>
            <a:ext cx="1438400" cy="400110"/>
          </a:xfrm>
          <a:prstGeom prst="rect">
            <a:avLst/>
          </a:prstGeom>
          <a:noFill/>
        </p:spPr>
        <p:txBody>
          <a:bodyPr wrap="square" rtlCol="0">
            <a:spAutoFit/>
          </a:bodyPr>
          <a:lstStyle/>
          <a:p>
            <a:r>
              <a:rPr lang="en-US" sz="2000" dirty="0"/>
              <a:t>Start Date</a:t>
            </a:r>
          </a:p>
        </p:txBody>
      </p:sp>
      <p:sp>
        <p:nvSpPr>
          <p:cNvPr id="17" name="TextBox 16">
            <a:extLst>
              <a:ext uri="{FF2B5EF4-FFF2-40B4-BE49-F238E27FC236}">
                <a16:creationId xmlns:a16="http://schemas.microsoft.com/office/drawing/2014/main" xmlns="" id="{B7256490-7089-40D7-8A4D-BD988F7C6165}"/>
              </a:ext>
            </a:extLst>
          </p:cNvPr>
          <p:cNvSpPr txBox="1"/>
          <p:nvPr/>
        </p:nvSpPr>
        <p:spPr>
          <a:xfrm>
            <a:off x="7096000" y="4419600"/>
            <a:ext cx="1438400" cy="400110"/>
          </a:xfrm>
          <a:prstGeom prst="rect">
            <a:avLst/>
          </a:prstGeom>
          <a:noFill/>
        </p:spPr>
        <p:txBody>
          <a:bodyPr wrap="square" rtlCol="0">
            <a:spAutoFit/>
          </a:bodyPr>
          <a:lstStyle/>
          <a:p>
            <a:r>
              <a:rPr lang="en-US" sz="2000" dirty="0"/>
              <a:t>End Date</a:t>
            </a:r>
          </a:p>
        </p:txBody>
      </p:sp>
      <p:pic>
        <p:nvPicPr>
          <p:cNvPr id="18" name="Picture 17">
            <a:extLst>
              <a:ext uri="{FF2B5EF4-FFF2-40B4-BE49-F238E27FC236}">
                <a16:creationId xmlns:a16="http://schemas.microsoft.com/office/drawing/2014/main" xmlns="" id="{48D33C3C-025E-4203-B511-D15D11C3EF4C}"/>
              </a:ext>
            </a:extLst>
          </p:cNvPr>
          <p:cNvPicPr>
            <a:picLocks noChangeAspect="1"/>
          </p:cNvPicPr>
          <p:nvPr/>
        </p:nvPicPr>
        <p:blipFill>
          <a:blip r:embed="rId4"/>
          <a:stretch>
            <a:fillRect/>
          </a:stretch>
        </p:blipFill>
        <p:spPr>
          <a:xfrm>
            <a:off x="4029076" y="5029200"/>
            <a:ext cx="1009524" cy="980952"/>
          </a:xfrm>
          <a:prstGeom prst="rect">
            <a:avLst/>
          </a:prstGeom>
        </p:spPr>
      </p:pic>
      <p:cxnSp>
        <p:nvCxnSpPr>
          <p:cNvPr id="20" name="Connector: Elbow 19">
            <a:extLst>
              <a:ext uri="{FF2B5EF4-FFF2-40B4-BE49-F238E27FC236}">
                <a16:creationId xmlns:a16="http://schemas.microsoft.com/office/drawing/2014/main" xmlns="" id="{BB5973A0-F006-4C23-AC82-186D7F44AA10}"/>
              </a:ext>
            </a:extLst>
          </p:cNvPr>
          <p:cNvCxnSpPr>
            <a:cxnSpLocks/>
          </p:cNvCxnSpPr>
          <p:nvPr/>
        </p:nvCxnSpPr>
        <p:spPr>
          <a:xfrm rot="16200000" flipH="1">
            <a:off x="3493355" y="4983955"/>
            <a:ext cx="547566" cy="523876"/>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BAA135F0-8DB4-4E20-9854-CA8836D8E555}"/>
              </a:ext>
            </a:extLst>
          </p:cNvPr>
          <p:cNvCxnSpPr>
            <a:cxnSpLocks/>
          </p:cNvCxnSpPr>
          <p:nvPr/>
        </p:nvCxnSpPr>
        <p:spPr>
          <a:xfrm>
            <a:off x="1724085" y="4950845"/>
            <a:ext cx="2333470" cy="797959"/>
          </a:xfrm>
          <a:prstGeom prst="bentConnector3">
            <a:avLst>
              <a:gd name="adj1" fmla="val 789"/>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F0BC9FE6-AFC0-451E-949A-FB78D722E79B}"/>
              </a:ext>
            </a:extLst>
          </p:cNvPr>
          <p:cNvCxnSpPr>
            <a:cxnSpLocks/>
            <a:endCxn id="18" idx="3"/>
          </p:cNvCxnSpPr>
          <p:nvPr/>
        </p:nvCxnSpPr>
        <p:spPr>
          <a:xfrm rot="5400000">
            <a:off x="5036370" y="4931420"/>
            <a:ext cx="590487" cy="586025"/>
          </a:xfrm>
          <a:prstGeom prst="bentConnector2">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4330F99A-4C75-42EB-95FD-25D4A5DA1066}"/>
              </a:ext>
            </a:extLst>
          </p:cNvPr>
          <p:cNvCxnSpPr>
            <a:cxnSpLocks/>
          </p:cNvCxnSpPr>
          <p:nvPr/>
        </p:nvCxnSpPr>
        <p:spPr>
          <a:xfrm rot="10800000" flipV="1">
            <a:off x="5034479" y="4972108"/>
            <a:ext cx="2542991" cy="776695"/>
          </a:xfrm>
          <a:prstGeom prst="bentConnector3">
            <a:avLst>
              <a:gd name="adj1" fmla="val -173"/>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42C35F88-0DB4-450F-B4AC-6D2809CF6F2F}"/>
              </a:ext>
            </a:extLst>
          </p:cNvPr>
          <p:cNvPicPr>
            <a:picLocks noChangeAspect="1"/>
          </p:cNvPicPr>
          <p:nvPr/>
        </p:nvPicPr>
        <p:blipFill>
          <a:blip r:embed="rId5"/>
          <a:stretch>
            <a:fillRect/>
          </a:stretch>
        </p:blipFill>
        <p:spPr>
          <a:xfrm>
            <a:off x="1238371" y="3365329"/>
            <a:ext cx="971429" cy="990476"/>
          </a:xfrm>
          <a:prstGeom prst="rect">
            <a:avLst/>
          </a:prstGeom>
        </p:spPr>
      </p:pic>
      <p:pic>
        <p:nvPicPr>
          <p:cNvPr id="30" name="Picture 29">
            <a:extLst>
              <a:ext uri="{FF2B5EF4-FFF2-40B4-BE49-F238E27FC236}">
                <a16:creationId xmlns:a16="http://schemas.microsoft.com/office/drawing/2014/main" xmlns="" id="{006A1B4B-BE3E-4D60-8746-B5167600E4AA}"/>
              </a:ext>
            </a:extLst>
          </p:cNvPr>
          <p:cNvPicPr>
            <a:picLocks noChangeAspect="1"/>
          </p:cNvPicPr>
          <p:nvPr/>
        </p:nvPicPr>
        <p:blipFill>
          <a:blip r:embed="rId6"/>
          <a:stretch>
            <a:fillRect/>
          </a:stretch>
        </p:blipFill>
        <p:spPr>
          <a:xfrm>
            <a:off x="3017795" y="3420276"/>
            <a:ext cx="1000000" cy="933333"/>
          </a:xfrm>
          <a:prstGeom prst="rect">
            <a:avLst/>
          </a:prstGeom>
        </p:spPr>
      </p:pic>
      <p:pic>
        <p:nvPicPr>
          <p:cNvPr id="19" name="Picture 18">
            <a:extLst>
              <a:ext uri="{FF2B5EF4-FFF2-40B4-BE49-F238E27FC236}">
                <a16:creationId xmlns:a16="http://schemas.microsoft.com/office/drawing/2014/main" xmlns="" id="{F381EEAA-47E4-4813-9A26-1D13413B2A2A}"/>
              </a:ext>
            </a:extLst>
          </p:cNvPr>
          <p:cNvPicPr>
            <a:picLocks noChangeAspect="1"/>
          </p:cNvPicPr>
          <p:nvPr/>
        </p:nvPicPr>
        <p:blipFill>
          <a:blip r:embed="rId7"/>
          <a:stretch>
            <a:fillRect/>
          </a:stretch>
        </p:blipFill>
        <p:spPr>
          <a:xfrm>
            <a:off x="5096000" y="3398875"/>
            <a:ext cx="1000000" cy="952381"/>
          </a:xfrm>
          <a:prstGeom prst="rect">
            <a:avLst/>
          </a:prstGeom>
        </p:spPr>
      </p:pic>
      <p:pic>
        <p:nvPicPr>
          <p:cNvPr id="3" name="Picture 2">
            <a:extLst>
              <a:ext uri="{FF2B5EF4-FFF2-40B4-BE49-F238E27FC236}">
                <a16:creationId xmlns:a16="http://schemas.microsoft.com/office/drawing/2014/main" xmlns="" id="{6232D422-8B6A-4869-A5DC-8A5E9F8DF195}"/>
              </a:ext>
            </a:extLst>
          </p:cNvPr>
          <p:cNvPicPr>
            <a:picLocks noChangeAspect="1"/>
          </p:cNvPicPr>
          <p:nvPr/>
        </p:nvPicPr>
        <p:blipFill>
          <a:blip r:embed="rId8"/>
          <a:stretch>
            <a:fillRect/>
          </a:stretch>
        </p:blipFill>
        <p:spPr>
          <a:xfrm>
            <a:off x="6989031" y="3217189"/>
            <a:ext cx="1285714" cy="1180952"/>
          </a:xfrm>
          <a:prstGeom prst="rect">
            <a:avLst/>
          </a:prstGeom>
        </p:spPr>
      </p:pic>
      <p:sp>
        <p:nvSpPr>
          <p:cNvPr id="23" name="TextBox 22">
            <a:extLst>
              <a:ext uri="{FF2B5EF4-FFF2-40B4-BE49-F238E27FC236}">
                <a16:creationId xmlns:a16="http://schemas.microsoft.com/office/drawing/2014/main" xmlns="" id="{81DD858B-17D7-4256-91DB-D78F7EE03E23}"/>
              </a:ext>
            </a:extLst>
          </p:cNvPr>
          <p:cNvSpPr txBox="1"/>
          <p:nvPr/>
        </p:nvSpPr>
        <p:spPr>
          <a:xfrm>
            <a:off x="3519374" y="6000690"/>
            <a:ext cx="2195626" cy="461665"/>
          </a:xfrm>
          <a:prstGeom prst="rect">
            <a:avLst/>
          </a:prstGeom>
          <a:noFill/>
        </p:spPr>
        <p:txBody>
          <a:bodyPr wrap="square" rtlCol="0">
            <a:spAutoFit/>
          </a:bodyPr>
          <a:lstStyle/>
          <a:p>
            <a:r>
              <a:rPr lang="en-US" sz="2400" b="1" dirty="0"/>
              <a:t>MILESTONES</a:t>
            </a:r>
          </a:p>
        </p:txBody>
      </p:sp>
    </p:spTree>
    <p:extLst>
      <p:ext uri="{BB962C8B-B14F-4D97-AF65-F5344CB8AC3E}">
        <p14:creationId xmlns:p14="http://schemas.microsoft.com/office/powerpoint/2010/main" val="255738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0EC63-0E34-4E52-BA31-921E9117687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33CB3BB2-5AE3-4A98-9BCA-EA1200DBE70A}"/>
              </a:ext>
            </a:extLst>
          </p:cNvPr>
          <p:cNvSpPr>
            <a:spLocks noGrp="1"/>
          </p:cNvSpPr>
          <p:nvPr>
            <p:ph idx="1"/>
          </p:nvPr>
        </p:nvSpPr>
        <p:spPr>
          <a:solidFill>
            <a:srgbClr val="F7F5F1"/>
          </a:solidFill>
          <a:ln>
            <a:solidFill>
              <a:srgbClr val="F7F5F1"/>
            </a:solidFill>
          </a:ln>
        </p:spPr>
        <p:txBody>
          <a:bodyPr/>
          <a:lstStyle/>
          <a:p>
            <a:endParaRPr lang="en-US" dirty="0"/>
          </a:p>
        </p:txBody>
      </p:sp>
      <p:sp>
        <p:nvSpPr>
          <p:cNvPr id="4" name="Footer Placeholder 3">
            <a:extLst>
              <a:ext uri="{FF2B5EF4-FFF2-40B4-BE49-F238E27FC236}">
                <a16:creationId xmlns:a16="http://schemas.microsoft.com/office/drawing/2014/main" xmlns="" id="{C486FBF9-7960-44BD-8DD9-C231A32A595C}"/>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1ADCFC3C-B6D3-4AC8-830E-6C8E19DCF684}"/>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6" name="Rectangle: Rounded Corners 5">
            <a:extLst>
              <a:ext uri="{FF2B5EF4-FFF2-40B4-BE49-F238E27FC236}">
                <a16:creationId xmlns:a16="http://schemas.microsoft.com/office/drawing/2014/main" xmlns="" id="{D9CE3C97-C5EF-464A-920F-D1FFBFF224EA}"/>
              </a:ext>
            </a:extLst>
          </p:cNvPr>
          <p:cNvSpPr/>
          <p:nvPr/>
        </p:nvSpPr>
        <p:spPr>
          <a:xfrm>
            <a:off x="2514600" y="1676400"/>
            <a:ext cx="35052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Test Milestones</a:t>
            </a:r>
          </a:p>
        </p:txBody>
      </p:sp>
      <p:pic>
        <p:nvPicPr>
          <p:cNvPr id="7" name="Picture 6">
            <a:extLst>
              <a:ext uri="{FF2B5EF4-FFF2-40B4-BE49-F238E27FC236}">
                <a16:creationId xmlns:a16="http://schemas.microsoft.com/office/drawing/2014/main" xmlns="" id="{3DF5D335-FE70-45E6-940B-BD4AE83E4545}"/>
              </a:ext>
            </a:extLst>
          </p:cNvPr>
          <p:cNvPicPr>
            <a:picLocks noChangeAspect="1"/>
          </p:cNvPicPr>
          <p:nvPr/>
        </p:nvPicPr>
        <p:blipFill>
          <a:blip r:embed="rId3"/>
          <a:stretch>
            <a:fillRect/>
          </a:stretch>
        </p:blipFill>
        <p:spPr>
          <a:xfrm>
            <a:off x="1152714" y="4400705"/>
            <a:ext cx="1514286" cy="1238095"/>
          </a:xfrm>
          <a:prstGeom prst="rect">
            <a:avLst/>
          </a:prstGeom>
        </p:spPr>
      </p:pic>
      <p:pic>
        <p:nvPicPr>
          <p:cNvPr id="8" name="Picture 7">
            <a:extLst>
              <a:ext uri="{FF2B5EF4-FFF2-40B4-BE49-F238E27FC236}">
                <a16:creationId xmlns:a16="http://schemas.microsoft.com/office/drawing/2014/main" xmlns="" id="{41300457-B4D3-4A23-8C84-348F351606B0}"/>
              </a:ext>
            </a:extLst>
          </p:cNvPr>
          <p:cNvPicPr>
            <a:picLocks noChangeAspect="1"/>
          </p:cNvPicPr>
          <p:nvPr/>
        </p:nvPicPr>
        <p:blipFill>
          <a:blip r:embed="rId4"/>
          <a:stretch>
            <a:fillRect/>
          </a:stretch>
        </p:blipFill>
        <p:spPr>
          <a:xfrm>
            <a:off x="6324600" y="4400704"/>
            <a:ext cx="1295238" cy="1238095"/>
          </a:xfrm>
          <a:prstGeom prst="rect">
            <a:avLst/>
          </a:prstGeom>
        </p:spPr>
      </p:pic>
      <p:grpSp>
        <p:nvGrpSpPr>
          <p:cNvPr id="15" name="Group 14">
            <a:extLst>
              <a:ext uri="{FF2B5EF4-FFF2-40B4-BE49-F238E27FC236}">
                <a16:creationId xmlns:a16="http://schemas.microsoft.com/office/drawing/2014/main" xmlns="" id="{ACEAAB22-5981-47DD-8EFF-F2EA4CE1E1C5}"/>
              </a:ext>
            </a:extLst>
          </p:cNvPr>
          <p:cNvGrpSpPr/>
          <p:nvPr/>
        </p:nvGrpSpPr>
        <p:grpSpPr>
          <a:xfrm>
            <a:off x="1905000" y="3371696"/>
            <a:ext cx="5067219" cy="1124104"/>
            <a:chOff x="1905000" y="3371696"/>
            <a:chExt cx="5067219" cy="1124104"/>
          </a:xfrm>
        </p:grpSpPr>
        <p:cxnSp>
          <p:nvCxnSpPr>
            <p:cNvPr id="10" name="Straight Arrow Connector 9">
              <a:extLst>
                <a:ext uri="{FF2B5EF4-FFF2-40B4-BE49-F238E27FC236}">
                  <a16:creationId xmlns:a16="http://schemas.microsoft.com/office/drawing/2014/main" xmlns="" id="{8E772969-0748-4DBB-BBFF-613541B6107B}"/>
                </a:ext>
              </a:extLst>
            </p:cNvPr>
            <p:cNvCxnSpPr>
              <a:cxnSpLocks/>
            </p:cNvCxnSpPr>
            <p:nvPr/>
          </p:nvCxnSpPr>
          <p:spPr>
            <a:xfrm>
              <a:off x="1905000" y="3371696"/>
              <a:ext cx="0" cy="112410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AEC2629-BF8A-4D1F-A09D-83F10B3C892B}"/>
                </a:ext>
              </a:extLst>
            </p:cNvPr>
            <p:cNvCxnSpPr>
              <a:cxnSpLocks/>
            </p:cNvCxnSpPr>
            <p:nvPr/>
          </p:nvCxnSpPr>
          <p:spPr>
            <a:xfrm>
              <a:off x="6972219" y="3371696"/>
              <a:ext cx="0" cy="112410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88007DD-8D56-4137-BD71-4D91011372A7}"/>
                </a:ext>
              </a:extLst>
            </p:cNvPr>
            <p:cNvCxnSpPr/>
            <p:nvPr/>
          </p:nvCxnSpPr>
          <p:spPr>
            <a:xfrm>
              <a:off x="1905000" y="3407735"/>
              <a:ext cx="506721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xmlns="" id="{4F75F09F-4805-45C7-AF23-830E43A3B555}"/>
              </a:ext>
            </a:extLst>
          </p:cNvPr>
          <p:cNvCxnSpPr>
            <a:cxnSpLocks/>
          </p:cNvCxnSpPr>
          <p:nvPr/>
        </p:nvCxnSpPr>
        <p:spPr>
          <a:xfrm>
            <a:off x="4267200" y="2743200"/>
            <a:ext cx="0" cy="649761"/>
          </a:xfrm>
          <a:prstGeom prst="line">
            <a:avLst/>
          </a:prstGeom>
          <a:ln w="34925"/>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52714" y="5638799"/>
            <a:ext cx="2276286" cy="646331"/>
          </a:xfrm>
          <a:prstGeom prst="rect">
            <a:avLst/>
          </a:prstGeom>
          <a:noFill/>
        </p:spPr>
        <p:txBody>
          <a:bodyPr wrap="square" rtlCol="0">
            <a:spAutoFit/>
          </a:bodyPr>
          <a:lstStyle/>
          <a:p>
            <a:r>
              <a:rPr lang="en-US"/>
              <a:t>How to indentify Test Milestones</a:t>
            </a:r>
          </a:p>
        </p:txBody>
      </p:sp>
      <p:sp>
        <p:nvSpPr>
          <p:cNvPr id="18" name="TextBox 17"/>
          <p:cNvSpPr txBox="1"/>
          <p:nvPr/>
        </p:nvSpPr>
        <p:spPr>
          <a:xfrm>
            <a:off x="5834076" y="5580874"/>
            <a:ext cx="2276286" cy="646331"/>
          </a:xfrm>
          <a:prstGeom prst="rect">
            <a:avLst/>
          </a:prstGeom>
          <a:noFill/>
        </p:spPr>
        <p:txBody>
          <a:bodyPr wrap="square" rtlCol="0">
            <a:spAutoFit/>
          </a:bodyPr>
          <a:lstStyle/>
          <a:p>
            <a:r>
              <a:rPr lang="en-US"/>
              <a:t>How to describe Test Milestones</a:t>
            </a:r>
          </a:p>
        </p:txBody>
      </p:sp>
    </p:spTree>
    <p:extLst>
      <p:ext uri="{BB962C8B-B14F-4D97-AF65-F5344CB8AC3E}">
        <p14:creationId xmlns:p14="http://schemas.microsoft.com/office/powerpoint/2010/main" val="3273701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xmlns=""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a16="http://schemas.microsoft.com/office/drawing/2014/main" xmlns="" id="{D6672098-B008-4EB5-AA2F-98E85869EFF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B4021A39-A0C7-4AF5-9285-9489F7C33AC3}"/>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3895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2E501-28BC-4766-A92A-C0868DB20526}"/>
              </a:ext>
            </a:extLst>
          </p:cNvPr>
          <p:cNvSpPr>
            <a:spLocks noGrp="1"/>
          </p:cNvSpPr>
          <p:nvPr>
            <p:ph type="title"/>
          </p:nvPr>
        </p:nvSpPr>
        <p:spPr>
          <a:xfrm>
            <a:off x="457200" y="228600"/>
            <a:ext cx="8229600" cy="819912"/>
          </a:xfrm>
        </p:spPr>
        <p:txBody>
          <a:bodyPr/>
          <a:lstStyle/>
          <a:p>
            <a:r>
              <a:rPr lang="en-US" dirty="0"/>
              <a:t>Milestone - Definition</a:t>
            </a:r>
          </a:p>
        </p:txBody>
      </p:sp>
      <p:sp>
        <p:nvSpPr>
          <p:cNvPr id="3" name="Content Placeholder 2">
            <a:extLst>
              <a:ext uri="{FF2B5EF4-FFF2-40B4-BE49-F238E27FC236}">
                <a16:creationId xmlns:a16="http://schemas.microsoft.com/office/drawing/2014/main" xmlns="" id="{25DE5832-8D3B-45C5-A8BE-E27F2BC335E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805D40F5-0F3B-4B32-ACD4-C06FF9ACC534}"/>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77EB41FC-ADFA-4B87-A186-652C2B6587B3}"/>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6">
            <a:extLst>
              <a:ext uri="{FF2B5EF4-FFF2-40B4-BE49-F238E27FC236}">
                <a16:creationId xmlns:a16="http://schemas.microsoft.com/office/drawing/2014/main" xmlns="" id="{9382BF55-11F5-49BA-BB91-A52567DDC355}"/>
              </a:ext>
            </a:extLst>
          </p:cNvPr>
          <p:cNvPicPr>
            <a:picLocks noChangeAspect="1"/>
          </p:cNvPicPr>
          <p:nvPr/>
        </p:nvPicPr>
        <p:blipFill>
          <a:blip r:embed="rId3"/>
          <a:stretch>
            <a:fillRect/>
          </a:stretch>
        </p:blipFill>
        <p:spPr>
          <a:xfrm>
            <a:off x="167238" y="1096076"/>
            <a:ext cx="8809524" cy="5609524"/>
          </a:xfrm>
          <a:prstGeom prst="rect">
            <a:avLst/>
          </a:prstGeom>
        </p:spPr>
      </p:pic>
      <p:grpSp>
        <p:nvGrpSpPr>
          <p:cNvPr id="12" name="Group 11">
            <a:extLst>
              <a:ext uri="{FF2B5EF4-FFF2-40B4-BE49-F238E27FC236}">
                <a16:creationId xmlns:a16="http://schemas.microsoft.com/office/drawing/2014/main" xmlns="" id="{5FD77D89-B9D1-49B3-8E75-6E8A471FE21D}"/>
              </a:ext>
            </a:extLst>
          </p:cNvPr>
          <p:cNvGrpSpPr/>
          <p:nvPr/>
        </p:nvGrpSpPr>
        <p:grpSpPr>
          <a:xfrm>
            <a:off x="5418447" y="4048238"/>
            <a:ext cx="3496953" cy="904762"/>
            <a:chOff x="5210505" y="3886200"/>
            <a:chExt cx="3496953" cy="904762"/>
          </a:xfrm>
        </p:grpSpPr>
        <p:pic>
          <p:nvPicPr>
            <p:cNvPr id="8" name="Picture 7">
              <a:extLst>
                <a:ext uri="{FF2B5EF4-FFF2-40B4-BE49-F238E27FC236}">
                  <a16:creationId xmlns:a16="http://schemas.microsoft.com/office/drawing/2014/main" xmlns="" id="{E9B96EB4-E12C-4CCC-A6CA-B43E7F2D0887}"/>
                </a:ext>
              </a:extLst>
            </p:cNvPr>
            <p:cNvPicPr>
              <a:picLocks noChangeAspect="1"/>
            </p:cNvPicPr>
            <p:nvPr/>
          </p:nvPicPr>
          <p:blipFill>
            <a:blip r:embed="rId4"/>
            <a:stretch>
              <a:fillRect/>
            </a:stretch>
          </p:blipFill>
          <p:spPr>
            <a:xfrm>
              <a:off x="5210505" y="3974740"/>
              <a:ext cx="2638095" cy="323810"/>
            </a:xfrm>
            <a:prstGeom prst="rect">
              <a:avLst/>
            </a:prstGeom>
          </p:spPr>
        </p:pic>
        <p:pic>
          <p:nvPicPr>
            <p:cNvPr id="9" name="Picture 8">
              <a:extLst>
                <a:ext uri="{FF2B5EF4-FFF2-40B4-BE49-F238E27FC236}">
                  <a16:creationId xmlns:a16="http://schemas.microsoft.com/office/drawing/2014/main" xmlns="" id="{D8EF78EA-73DD-4F46-8188-149E20B1E20D}"/>
                </a:ext>
              </a:extLst>
            </p:cNvPr>
            <p:cNvPicPr>
              <a:picLocks noChangeAspect="1"/>
            </p:cNvPicPr>
            <p:nvPr/>
          </p:nvPicPr>
          <p:blipFill>
            <a:blip r:embed="rId5"/>
            <a:stretch>
              <a:fillRect/>
            </a:stretch>
          </p:blipFill>
          <p:spPr>
            <a:xfrm>
              <a:off x="6019943" y="4328877"/>
              <a:ext cx="1142857" cy="295238"/>
            </a:xfrm>
            <a:prstGeom prst="rect">
              <a:avLst/>
            </a:prstGeom>
          </p:spPr>
        </p:pic>
        <p:pic>
          <p:nvPicPr>
            <p:cNvPr id="10" name="Picture 9">
              <a:extLst>
                <a:ext uri="{FF2B5EF4-FFF2-40B4-BE49-F238E27FC236}">
                  <a16:creationId xmlns:a16="http://schemas.microsoft.com/office/drawing/2014/main" xmlns="" id="{A6468292-5B29-46AF-8418-5488CA795127}"/>
                </a:ext>
              </a:extLst>
            </p:cNvPr>
            <p:cNvPicPr>
              <a:picLocks noChangeAspect="1"/>
            </p:cNvPicPr>
            <p:nvPr/>
          </p:nvPicPr>
          <p:blipFill>
            <a:blip r:embed="rId6"/>
            <a:stretch>
              <a:fillRect/>
            </a:stretch>
          </p:blipFill>
          <p:spPr>
            <a:xfrm>
              <a:off x="7878887" y="3886200"/>
              <a:ext cx="828571" cy="904762"/>
            </a:xfrm>
            <a:prstGeom prst="rect">
              <a:avLst/>
            </a:prstGeom>
          </p:spPr>
        </p:pic>
      </p:grpSp>
      <p:pic>
        <p:nvPicPr>
          <p:cNvPr id="13" name="Picture 12">
            <a:extLst>
              <a:ext uri="{FF2B5EF4-FFF2-40B4-BE49-F238E27FC236}">
                <a16:creationId xmlns:a16="http://schemas.microsoft.com/office/drawing/2014/main" xmlns="" id="{FB3069B8-4F2A-4607-A526-E8A4BCDE9516}"/>
              </a:ext>
            </a:extLst>
          </p:cNvPr>
          <p:cNvPicPr>
            <a:picLocks noChangeAspect="1"/>
          </p:cNvPicPr>
          <p:nvPr/>
        </p:nvPicPr>
        <p:blipFill>
          <a:blip r:embed="rId7"/>
          <a:stretch>
            <a:fillRect/>
          </a:stretch>
        </p:blipFill>
        <p:spPr>
          <a:xfrm>
            <a:off x="4420162" y="2678590"/>
            <a:ext cx="4495238" cy="961905"/>
          </a:xfrm>
          <a:prstGeom prst="rect">
            <a:avLst/>
          </a:prstGeom>
        </p:spPr>
      </p:pic>
      <p:pic>
        <p:nvPicPr>
          <p:cNvPr id="14" name="Picture 13">
            <a:extLst>
              <a:ext uri="{FF2B5EF4-FFF2-40B4-BE49-F238E27FC236}">
                <a16:creationId xmlns:a16="http://schemas.microsoft.com/office/drawing/2014/main" xmlns="" id="{AB110499-460D-4EA9-9B59-94E2C53A4264}"/>
              </a:ext>
            </a:extLst>
          </p:cNvPr>
          <p:cNvPicPr>
            <a:picLocks noChangeAspect="1"/>
          </p:cNvPicPr>
          <p:nvPr/>
        </p:nvPicPr>
        <p:blipFill>
          <a:blip r:embed="rId8"/>
          <a:stretch>
            <a:fillRect/>
          </a:stretch>
        </p:blipFill>
        <p:spPr>
          <a:xfrm>
            <a:off x="5924914" y="5238876"/>
            <a:ext cx="2914286" cy="1009524"/>
          </a:xfrm>
          <a:prstGeom prst="rect">
            <a:avLst/>
          </a:prstGeom>
        </p:spPr>
      </p:pic>
      <p:grpSp>
        <p:nvGrpSpPr>
          <p:cNvPr id="20" name="Group 19">
            <a:extLst>
              <a:ext uri="{FF2B5EF4-FFF2-40B4-BE49-F238E27FC236}">
                <a16:creationId xmlns:a16="http://schemas.microsoft.com/office/drawing/2014/main" xmlns="" id="{7B9FB53A-0F04-4773-9385-C2426A480F82}"/>
              </a:ext>
            </a:extLst>
          </p:cNvPr>
          <p:cNvGrpSpPr/>
          <p:nvPr/>
        </p:nvGrpSpPr>
        <p:grpSpPr>
          <a:xfrm>
            <a:off x="5620773" y="1724057"/>
            <a:ext cx="3263525" cy="465526"/>
            <a:chOff x="5620773" y="1724057"/>
            <a:chExt cx="3263525" cy="465526"/>
          </a:xfrm>
        </p:grpSpPr>
        <p:pic>
          <p:nvPicPr>
            <p:cNvPr id="17" name="Picture 16">
              <a:extLst>
                <a:ext uri="{FF2B5EF4-FFF2-40B4-BE49-F238E27FC236}">
                  <a16:creationId xmlns:a16="http://schemas.microsoft.com/office/drawing/2014/main" xmlns="" id="{4801B99C-8BCC-4688-B39F-D1CC63340088}"/>
                </a:ext>
              </a:extLst>
            </p:cNvPr>
            <p:cNvPicPr>
              <a:picLocks noChangeAspect="1"/>
            </p:cNvPicPr>
            <p:nvPr/>
          </p:nvPicPr>
          <p:blipFill>
            <a:blip r:embed="rId9"/>
            <a:stretch>
              <a:fillRect/>
            </a:stretch>
          </p:blipFill>
          <p:spPr>
            <a:xfrm>
              <a:off x="7531917" y="1776324"/>
              <a:ext cx="1352381" cy="390476"/>
            </a:xfrm>
            <a:prstGeom prst="rect">
              <a:avLst/>
            </a:prstGeom>
          </p:spPr>
        </p:pic>
        <p:pic>
          <p:nvPicPr>
            <p:cNvPr id="18" name="Picture 17">
              <a:extLst>
                <a:ext uri="{FF2B5EF4-FFF2-40B4-BE49-F238E27FC236}">
                  <a16:creationId xmlns:a16="http://schemas.microsoft.com/office/drawing/2014/main" xmlns="" id="{E46291B6-50BC-423C-BEF2-B7BBA19D14A6}"/>
                </a:ext>
              </a:extLst>
            </p:cNvPr>
            <p:cNvPicPr>
              <a:picLocks noChangeAspect="1"/>
            </p:cNvPicPr>
            <p:nvPr/>
          </p:nvPicPr>
          <p:blipFill>
            <a:blip r:embed="rId10"/>
            <a:stretch>
              <a:fillRect/>
            </a:stretch>
          </p:blipFill>
          <p:spPr>
            <a:xfrm>
              <a:off x="5715000" y="1724057"/>
              <a:ext cx="1580952" cy="257143"/>
            </a:xfrm>
            <a:prstGeom prst="rect">
              <a:avLst/>
            </a:prstGeom>
          </p:spPr>
        </p:pic>
        <p:pic>
          <p:nvPicPr>
            <p:cNvPr id="19" name="Picture 18">
              <a:extLst>
                <a:ext uri="{FF2B5EF4-FFF2-40B4-BE49-F238E27FC236}">
                  <a16:creationId xmlns:a16="http://schemas.microsoft.com/office/drawing/2014/main" xmlns="" id="{98BE39C5-765E-44CD-904A-5DBE37CD17AB}"/>
                </a:ext>
              </a:extLst>
            </p:cNvPr>
            <p:cNvPicPr>
              <a:picLocks noChangeAspect="1"/>
            </p:cNvPicPr>
            <p:nvPr/>
          </p:nvPicPr>
          <p:blipFill>
            <a:blip r:embed="rId11"/>
            <a:stretch>
              <a:fillRect/>
            </a:stretch>
          </p:blipFill>
          <p:spPr>
            <a:xfrm>
              <a:off x="5620773" y="1980059"/>
              <a:ext cx="1961905" cy="209524"/>
            </a:xfrm>
            <a:prstGeom prst="rect">
              <a:avLst/>
            </a:prstGeom>
          </p:spPr>
        </p:pic>
      </p:grpSp>
    </p:spTree>
    <p:extLst>
      <p:ext uri="{BB962C8B-B14F-4D97-AF65-F5344CB8AC3E}">
        <p14:creationId xmlns:p14="http://schemas.microsoft.com/office/powerpoint/2010/main" val="26292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2BE5C-7852-4A46-BD5A-8DE016C8C3F7}"/>
              </a:ext>
            </a:extLst>
          </p:cNvPr>
          <p:cNvSpPr>
            <a:spLocks noGrp="1"/>
          </p:cNvSpPr>
          <p:nvPr>
            <p:ph type="title"/>
          </p:nvPr>
        </p:nvSpPr>
        <p:spPr>
          <a:xfrm>
            <a:off x="457200" y="152400"/>
            <a:ext cx="8229600" cy="819912"/>
          </a:xfrm>
        </p:spPr>
        <p:txBody>
          <a:bodyPr/>
          <a:lstStyle/>
          <a:p>
            <a:r>
              <a:rPr lang="en-US" dirty="0"/>
              <a:t>Milestone - Definition</a:t>
            </a:r>
          </a:p>
        </p:txBody>
      </p:sp>
      <p:sp>
        <p:nvSpPr>
          <p:cNvPr id="3" name="Content Placeholder 2">
            <a:extLst>
              <a:ext uri="{FF2B5EF4-FFF2-40B4-BE49-F238E27FC236}">
                <a16:creationId xmlns:a16="http://schemas.microsoft.com/office/drawing/2014/main" xmlns="" id="{CFAADC75-D120-4124-8EA7-30A6993A89F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223356AA-7FF1-4AB4-9875-7AB6677F7863}"/>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EAF1F0A1-7BD7-4513-9CE9-9C75EDAA1DFB}"/>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a:extLst>
              <a:ext uri="{FF2B5EF4-FFF2-40B4-BE49-F238E27FC236}">
                <a16:creationId xmlns:a16="http://schemas.microsoft.com/office/drawing/2014/main" xmlns="" id="{5698D2FF-0FA8-4CA7-A93C-A6545B7FA6AE}"/>
              </a:ext>
            </a:extLst>
          </p:cNvPr>
          <p:cNvPicPr>
            <a:picLocks noChangeAspect="1"/>
          </p:cNvPicPr>
          <p:nvPr/>
        </p:nvPicPr>
        <p:blipFill>
          <a:blip r:embed="rId3"/>
          <a:stretch>
            <a:fillRect/>
          </a:stretch>
        </p:blipFill>
        <p:spPr>
          <a:xfrm>
            <a:off x="0" y="1041449"/>
            <a:ext cx="9144000" cy="5740351"/>
          </a:xfrm>
          <a:prstGeom prst="rect">
            <a:avLst/>
          </a:prstGeom>
        </p:spPr>
      </p:pic>
    </p:spTree>
    <p:extLst>
      <p:ext uri="{BB962C8B-B14F-4D97-AF65-F5344CB8AC3E}">
        <p14:creationId xmlns:p14="http://schemas.microsoft.com/office/powerpoint/2010/main" val="1233220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2BE5C-7852-4A46-BD5A-8DE016C8C3F7}"/>
              </a:ext>
            </a:extLst>
          </p:cNvPr>
          <p:cNvSpPr>
            <a:spLocks noGrp="1"/>
          </p:cNvSpPr>
          <p:nvPr>
            <p:ph type="title"/>
          </p:nvPr>
        </p:nvSpPr>
        <p:spPr>
          <a:xfrm>
            <a:off x="457200" y="152400"/>
            <a:ext cx="8229600" cy="819912"/>
          </a:xfrm>
        </p:spPr>
        <p:txBody>
          <a:bodyPr/>
          <a:lstStyle/>
          <a:p>
            <a:r>
              <a:rPr lang="en-US" dirty="0"/>
              <a:t>Milestone - Definition</a:t>
            </a:r>
          </a:p>
        </p:txBody>
      </p:sp>
      <p:sp>
        <p:nvSpPr>
          <p:cNvPr id="3" name="Content Placeholder 2">
            <a:extLst>
              <a:ext uri="{FF2B5EF4-FFF2-40B4-BE49-F238E27FC236}">
                <a16:creationId xmlns:a16="http://schemas.microsoft.com/office/drawing/2014/main" xmlns="" id="{CFAADC75-D120-4124-8EA7-30A6993A89F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223356AA-7FF1-4AB4-9875-7AB6677F7863}"/>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EAF1F0A1-7BD7-4513-9CE9-9C75EDAA1DFB}"/>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9" name="Picture 8">
            <a:extLst>
              <a:ext uri="{FF2B5EF4-FFF2-40B4-BE49-F238E27FC236}">
                <a16:creationId xmlns:a16="http://schemas.microsoft.com/office/drawing/2014/main" xmlns="" id="{BA016509-D87F-41BC-A567-6248051258A9}"/>
              </a:ext>
            </a:extLst>
          </p:cNvPr>
          <p:cNvPicPr>
            <a:picLocks noChangeAspect="1"/>
          </p:cNvPicPr>
          <p:nvPr/>
        </p:nvPicPr>
        <p:blipFill>
          <a:blip r:embed="rId3"/>
          <a:stretch>
            <a:fillRect/>
          </a:stretch>
        </p:blipFill>
        <p:spPr>
          <a:xfrm>
            <a:off x="152919" y="1191658"/>
            <a:ext cx="8838681" cy="5209142"/>
          </a:xfrm>
          <a:prstGeom prst="rect">
            <a:avLst/>
          </a:prstGeom>
        </p:spPr>
      </p:pic>
      <p:sp>
        <p:nvSpPr>
          <p:cNvPr id="10" name="TextBox 9">
            <a:extLst>
              <a:ext uri="{FF2B5EF4-FFF2-40B4-BE49-F238E27FC236}">
                <a16:creationId xmlns:a16="http://schemas.microsoft.com/office/drawing/2014/main" xmlns="" id="{94CC4F1F-3C26-45A7-A5B4-536A5A309411}"/>
              </a:ext>
            </a:extLst>
          </p:cNvPr>
          <p:cNvSpPr txBox="1"/>
          <p:nvPr/>
        </p:nvSpPr>
        <p:spPr>
          <a:xfrm>
            <a:off x="1752600" y="2362200"/>
            <a:ext cx="693420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Test milestone is a task of zero duration that shows an </a:t>
            </a:r>
            <a:r>
              <a:rPr lang="en-US" sz="2800" b="1" dirty="0"/>
              <a:t>important testing achievement</a:t>
            </a:r>
            <a:r>
              <a:rPr lang="en-US" sz="2800" dirty="0"/>
              <a:t> in a project</a:t>
            </a:r>
          </a:p>
          <a:p>
            <a:pPr marL="457200" indent="-457200">
              <a:buFont typeface="Arial" panose="020B0604020202020204" pitchFamily="34" charset="0"/>
              <a:buChar char="•"/>
            </a:pPr>
            <a:r>
              <a:rPr lang="en-US" sz="2800" dirty="0"/>
              <a:t>Each test milestone:</a:t>
            </a:r>
          </a:p>
          <a:p>
            <a:pPr marL="914400" lvl="1" indent="-457200">
              <a:buFont typeface="Arial" panose="020B0604020202020204" pitchFamily="34" charset="0"/>
              <a:buChar char="•"/>
            </a:pPr>
            <a:r>
              <a:rPr lang="en-US" sz="2800" dirty="0"/>
              <a:t>Includes</a:t>
            </a:r>
            <a:r>
              <a:rPr lang="en-US" sz="2800" b="1" dirty="0"/>
              <a:t> at least one testing activity</a:t>
            </a:r>
          </a:p>
          <a:p>
            <a:pPr marL="914400" lvl="1" indent="-457200">
              <a:buFont typeface="Arial" panose="020B0604020202020204" pitchFamily="34" charset="0"/>
              <a:buChar char="•"/>
            </a:pPr>
            <a:r>
              <a:rPr lang="en-US" sz="2800" dirty="0"/>
              <a:t>Creates one or more </a:t>
            </a:r>
            <a:r>
              <a:rPr lang="en-US" sz="2800" b="1" dirty="0"/>
              <a:t>test work products</a:t>
            </a:r>
          </a:p>
          <a:p>
            <a:pPr marL="914400" lvl="1" indent="-457200">
              <a:buFont typeface="Arial" panose="020B0604020202020204" pitchFamily="34" charset="0"/>
              <a:buChar char="•"/>
            </a:pPr>
            <a:endParaRPr lang="en-US" sz="2800" b="1" dirty="0"/>
          </a:p>
          <a:p>
            <a:pPr marL="914400" lvl="1" indent="-457200">
              <a:buFont typeface="Arial" panose="020B0604020202020204" pitchFamily="34" charset="0"/>
              <a:buChar char="•"/>
            </a:pPr>
            <a:endParaRPr lang="en-US" sz="2800" b="1" dirty="0"/>
          </a:p>
          <a:p>
            <a:pPr lvl="1"/>
            <a:endParaRPr lang="en-US" sz="2800" b="1" dirty="0"/>
          </a:p>
        </p:txBody>
      </p:sp>
    </p:spTree>
    <p:extLst>
      <p:ext uri="{BB962C8B-B14F-4D97-AF65-F5344CB8AC3E}">
        <p14:creationId xmlns:p14="http://schemas.microsoft.com/office/powerpoint/2010/main" val="334566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B498D-B1BA-466A-BA4F-6AE311548205}"/>
              </a:ext>
            </a:extLst>
          </p:cNvPr>
          <p:cNvSpPr>
            <a:spLocks noGrp="1"/>
          </p:cNvSpPr>
          <p:nvPr>
            <p:ph type="title"/>
          </p:nvPr>
        </p:nvSpPr>
        <p:spPr/>
        <p:txBody>
          <a:bodyPr/>
          <a:lstStyle/>
          <a:p>
            <a:r>
              <a:rPr lang="en-US" dirty="0"/>
              <a:t>Test Milestones - Process</a:t>
            </a:r>
          </a:p>
        </p:txBody>
      </p:sp>
      <p:sp>
        <p:nvSpPr>
          <p:cNvPr id="4" name="Footer Placeholder 3">
            <a:extLst>
              <a:ext uri="{FF2B5EF4-FFF2-40B4-BE49-F238E27FC236}">
                <a16:creationId xmlns:a16="http://schemas.microsoft.com/office/drawing/2014/main" xmlns="" id="{EEC8B12E-750F-4D5C-9FDF-7762A7C28C03}"/>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C5AFACCD-3C03-4435-B923-DA73D1AC832A}"/>
              </a:ext>
            </a:extLst>
          </p:cNvPr>
          <p:cNvSpPr>
            <a:spLocks noGrp="1"/>
          </p:cNvSpPr>
          <p:nvPr>
            <p:ph type="sldNum" sz="quarter" idx="12"/>
          </p:nvPr>
        </p:nvSpPr>
        <p:spPr/>
        <p:txBody>
          <a:bodyPr/>
          <a:lstStyle/>
          <a:p>
            <a:fld id="{B6F15528-21DE-4FAA-801E-634DDDAF4B2B}" type="slidenum">
              <a:rPr lang="en-US" smtClean="0"/>
              <a:pPr/>
              <a:t>7</a:t>
            </a:fld>
            <a:endParaRPr lang="en-US"/>
          </a:p>
        </p:txBody>
      </p:sp>
      <p:grpSp>
        <p:nvGrpSpPr>
          <p:cNvPr id="19" name="Group 18">
            <a:extLst>
              <a:ext uri="{FF2B5EF4-FFF2-40B4-BE49-F238E27FC236}">
                <a16:creationId xmlns:a16="http://schemas.microsoft.com/office/drawing/2014/main" xmlns="" id="{3F1DDF50-7158-4962-8611-B132F593E69B}"/>
              </a:ext>
            </a:extLst>
          </p:cNvPr>
          <p:cNvGrpSpPr/>
          <p:nvPr/>
        </p:nvGrpSpPr>
        <p:grpSpPr>
          <a:xfrm>
            <a:off x="2362200" y="3011785"/>
            <a:ext cx="1447800" cy="1275408"/>
            <a:chOff x="2362200" y="3011785"/>
            <a:chExt cx="1447800" cy="1275408"/>
          </a:xfrm>
        </p:grpSpPr>
        <p:sp>
          <p:nvSpPr>
            <p:cNvPr id="8" name="Arrow: Right 7">
              <a:extLst>
                <a:ext uri="{FF2B5EF4-FFF2-40B4-BE49-F238E27FC236}">
                  <a16:creationId xmlns:a16="http://schemas.microsoft.com/office/drawing/2014/main" xmlns="" id="{701BEFF9-7518-4A8C-9C78-7E2DFEDBE7D5}"/>
                </a:ext>
              </a:extLst>
            </p:cNvPr>
            <p:cNvSpPr/>
            <p:nvPr/>
          </p:nvSpPr>
          <p:spPr>
            <a:xfrm>
              <a:off x="2629221" y="3525193"/>
              <a:ext cx="1028379"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BE741067-2AB3-4CDA-9ED7-3F90685B3763}"/>
                </a:ext>
              </a:extLst>
            </p:cNvPr>
            <p:cNvSpPr txBox="1"/>
            <p:nvPr/>
          </p:nvSpPr>
          <p:spPr>
            <a:xfrm>
              <a:off x="2362200" y="3011785"/>
              <a:ext cx="1447800" cy="461665"/>
            </a:xfrm>
            <a:prstGeom prst="rect">
              <a:avLst/>
            </a:prstGeom>
            <a:noFill/>
          </p:spPr>
          <p:txBody>
            <a:bodyPr wrap="square" rtlCol="0">
              <a:spAutoFit/>
            </a:bodyPr>
            <a:lstStyle/>
            <a:p>
              <a:pPr algn="ctr"/>
              <a:r>
                <a:rPr lang="en-US" sz="2400" dirty="0"/>
                <a:t>INPUT</a:t>
              </a:r>
            </a:p>
          </p:txBody>
        </p:sp>
      </p:grpSp>
      <p:grpSp>
        <p:nvGrpSpPr>
          <p:cNvPr id="20" name="Group 19">
            <a:extLst>
              <a:ext uri="{FF2B5EF4-FFF2-40B4-BE49-F238E27FC236}">
                <a16:creationId xmlns:a16="http://schemas.microsoft.com/office/drawing/2014/main" xmlns="" id="{9BED4192-CFE7-4220-95F3-82A14D6C7EFB}"/>
              </a:ext>
            </a:extLst>
          </p:cNvPr>
          <p:cNvGrpSpPr/>
          <p:nvPr/>
        </p:nvGrpSpPr>
        <p:grpSpPr>
          <a:xfrm>
            <a:off x="5486400" y="3096385"/>
            <a:ext cx="1447800" cy="1170815"/>
            <a:chOff x="5486400" y="3096385"/>
            <a:chExt cx="1447800" cy="1170815"/>
          </a:xfrm>
        </p:grpSpPr>
        <p:sp>
          <p:nvSpPr>
            <p:cNvPr id="7" name="Arrow: Right 6">
              <a:extLst>
                <a:ext uri="{FF2B5EF4-FFF2-40B4-BE49-F238E27FC236}">
                  <a16:creationId xmlns:a16="http://schemas.microsoft.com/office/drawing/2014/main" xmlns="" id="{9A037A5D-B101-4911-B629-A56FF2F4F25A}"/>
                </a:ext>
              </a:extLst>
            </p:cNvPr>
            <p:cNvSpPr/>
            <p:nvPr/>
          </p:nvSpPr>
          <p:spPr>
            <a:xfrm>
              <a:off x="5655313" y="3505200"/>
              <a:ext cx="1126487"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D6C18B1F-39A8-4F7D-8FE4-7B18F3D482BA}"/>
                </a:ext>
              </a:extLst>
            </p:cNvPr>
            <p:cNvSpPr txBox="1"/>
            <p:nvPr/>
          </p:nvSpPr>
          <p:spPr>
            <a:xfrm>
              <a:off x="5486400" y="3096385"/>
              <a:ext cx="1447800" cy="461665"/>
            </a:xfrm>
            <a:prstGeom prst="rect">
              <a:avLst/>
            </a:prstGeom>
            <a:noFill/>
          </p:spPr>
          <p:txBody>
            <a:bodyPr wrap="square" rtlCol="0">
              <a:spAutoFit/>
            </a:bodyPr>
            <a:lstStyle/>
            <a:p>
              <a:pPr algn="ctr"/>
              <a:r>
                <a:rPr lang="en-US" sz="2400" dirty="0"/>
                <a:t>OUTPUT</a:t>
              </a:r>
            </a:p>
          </p:txBody>
        </p:sp>
      </p:grpSp>
      <p:grpSp>
        <p:nvGrpSpPr>
          <p:cNvPr id="12" name="Group 11">
            <a:extLst>
              <a:ext uri="{FF2B5EF4-FFF2-40B4-BE49-F238E27FC236}">
                <a16:creationId xmlns:a16="http://schemas.microsoft.com/office/drawing/2014/main" xmlns="" id="{1A9EEE64-514D-4020-9C28-85EC58C08B96}"/>
              </a:ext>
            </a:extLst>
          </p:cNvPr>
          <p:cNvGrpSpPr/>
          <p:nvPr/>
        </p:nvGrpSpPr>
        <p:grpSpPr>
          <a:xfrm>
            <a:off x="2971800" y="3071914"/>
            <a:ext cx="3105380" cy="2963136"/>
            <a:chOff x="2971800" y="3071914"/>
            <a:chExt cx="3105380" cy="2963136"/>
          </a:xfrm>
        </p:grpSpPr>
        <p:pic>
          <p:nvPicPr>
            <p:cNvPr id="6" name="Picture 5">
              <a:extLst>
                <a:ext uri="{FF2B5EF4-FFF2-40B4-BE49-F238E27FC236}">
                  <a16:creationId xmlns:a16="http://schemas.microsoft.com/office/drawing/2014/main" xmlns="" id="{7098A9B5-66FF-4914-83D0-E9D2CF6B16AA}"/>
                </a:ext>
              </a:extLst>
            </p:cNvPr>
            <p:cNvPicPr>
              <a:picLocks noChangeAspect="1"/>
            </p:cNvPicPr>
            <p:nvPr/>
          </p:nvPicPr>
          <p:blipFill>
            <a:blip r:embed="rId3"/>
            <a:stretch>
              <a:fillRect/>
            </a:stretch>
          </p:blipFill>
          <p:spPr>
            <a:xfrm>
              <a:off x="3748190" y="3071914"/>
              <a:ext cx="1647619" cy="1628571"/>
            </a:xfrm>
            <a:prstGeom prst="rect">
              <a:avLst/>
            </a:prstGeom>
          </p:spPr>
        </p:pic>
        <p:sp>
          <p:nvSpPr>
            <p:cNvPr id="11" name="TextBox 10">
              <a:extLst>
                <a:ext uri="{FF2B5EF4-FFF2-40B4-BE49-F238E27FC236}">
                  <a16:creationId xmlns:a16="http://schemas.microsoft.com/office/drawing/2014/main" xmlns="" id="{CF721726-834C-4804-89AC-0B0E677452E6}"/>
                </a:ext>
              </a:extLst>
            </p:cNvPr>
            <p:cNvSpPr txBox="1"/>
            <p:nvPr/>
          </p:nvSpPr>
          <p:spPr>
            <a:xfrm>
              <a:off x="2971800" y="5080943"/>
              <a:ext cx="3105380" cy="954107"/>
            </a:xfrm>
            <a:prstGeom prst="rect">
              <a:avLst/>
            </a:prstGeom>
            <a:noFill/>
          </p:spPr>
          <p:txBody>
            <a:bodyPr wrap="square" rtlCol="0">
              <a:spAutoFit/>
            </a:bodyPr>
            <a:lstStyle/>
            <a:p>
              <a:pPr algn="ctr"/>
              <a:r>
                <a:rPr lang="en-US" sz="2800" b="1" dirty="0"/>
                <a:t>Test Milestone Identifying</a:t>
              </a:r>
            </a:p>
          </p:txBody>
        </p:sp>
      </p:grpSp>
      <p:grpSp>
        <p:nvGrpSpPr>
          <p:cNvPr id="21" name="Group 20">
            <a:extLst>
              <a:ext uri="{FF2B5EF4-FFF2-40B4-BE49-F238E27FC236}">
                <a16:creationId xmlns:a16="http://schemas.microsoft.com/office/drawing/2014/main" xmlns="" id="{111E3ABE-25CA-4068-B216-6C580F722989}"/>
              </a:ext>
            </a:extLst>
          </p:cNvPr>
          <p:cNvGrpSpPr/>
          <p:nvPr/>
        </p:nvGrpSpPr>
        <p:grpSpPr>
          <a:xfrm>
            <a:off x="6560606" y="3069803"/>
            <a:ext cx="2659594" cy="2558817"/>
            <a:chOff x="6560606" y="3069803"/>
            <a:chExt cx="2659594" cy="2558817"/>
          </a:xfrm>
        </p:grpSpPr>
        <p:pic>
          <p:nvPicPr>
            <p:cNvPr id="13" name="Picture 12">
              <a:extLst>
                <a:ext uri="{FF2B5EF4-FFF2-40B4-BE49-F238E27FC236}">
                  <a16:creationId xmlns:a16="http://schemas.microsoft.com/office/drawing/2014/main" xmlns="" id="{7AD12A5D-60D0-436D-85CD-D516A6B19348}"/>
                </a:ext>
              </a:extLst>
            </p:cNvPr>
            <p:cNvPicPr>
              <a:picLocks noChangeAspect="1"/>
            </p:cNvPicPr>
            <p:nvPr/>
          </p:nvPicPr>
          <p:blipFill>
            <a:blip r:embed="rId4"/>
            <a:stretch>
              <a:fillRect/>
            </a:stretch>
          </p:blipFill>
          <p:spPr>
            <a:xfrm>
              <a:off x="7193704" y="3069803"/>
              <a:ext cx="1676190" cy="1657143"/>
            </a:xfrm>
            <a:prstGeom prst="rect">
              <a:avLst/>
            </a:prstGeom>
          </p:spPr>
        </p:pic>
        <p:sp>
          <p:nvSpPr>
            <p:cNvPr id="15" name="TextBox 14">
              <a:extLst>
                <a:ext uri="{FF2B5EF4-FFF2-40B4-BE49-F238E27FC236}">
                  <a16:creationId xmlns:a16="http://schemas.microsoft.com/office/drawing/2014/main" xmlns="" id="{21E2E295-7E12-4F75-9597-174304CF1CEE}"/>
                </a:ext>
              </a:extLst>
            </p:cNvPr>
            <p:cNvSpPr txBox="1"/>
            <p:nvPr/>
          </p:nvSpPr>
          <p:spPr>
            <a:xfrm>
              <a:off x="6560606" y="5105400"/>
              <a:ext cx="2659594" cy="523220"/>
            </a:xfrm>
            <a:prstGeom prst="rect">
              <a:avLst/>
            </a:prstGeom>
            <a:noFill/>
          </p:spPr>
          <p:txBody>
            <a:bodyPr wrap="square" rtlCol="0">
              <a:spAutoFit/>
            </a:bodyPr>
            <a:lstStyle/>
            <a:p>
              <a:pPr algn="ctr"/>
              <a:r>
                <a:rPr lang="en-US" sz="2800" b="1" dirty="0"/>
                <a:t>Test Milestones</a:t>
              </a:r>
            </a:p>
          </p:txBody>
        </p:sp>
      </p:grpSp>
      <p:grpSp>
        <p:nvGrpSpPr>
          <p:cNvPr id="22" name="Group 21">
            <a:extLst>
              <a:ext uri="{FF2B5EF4-FFF2-40B4-BE49-F238E27FC236}">
                <a16:creationId xmlns:a16="http://schemas.microsoft.com/office/drawing/2014/main" xmlns="" id="{58011260-B8B9-4204-BBE9-7C258C06EC5A}"/>
              </a:ext>
            </a:extLst>
          </p:cNvPr>
          <p:cNvGrpSpPr/>
          <p:nvPr/>
        </p:nvGrpSpPr>
        <p:grpSpPr>
          <a:xfrm>
            <a:off x="7406" y="1873450"/>
            <a:ext cx="2659594" cy="2142136"/>
            <a:chOff x="7406" y="1873450"/>
            <a:chExt cx="2659594" cy="2142136"/>
          </a:xfrm>
        </p:grpSpPr>
        <p:pic>
          <p:nvPicPr>
            <p:cNvPr id="14" name="Picture 13">
              <a:extLst>
                <a:ext uri="{FF2B5EF4-FFF2-40B4-BE49-F238E27FC236}">
                  <a16:creationId xmlns:a16="http://schemas.microsoft.com/office/drawing/2014/main" xmlns="" id="{F25E72FF-4F99-472F-B4FB-DDC48A29D2D3}"/>
                </a:ext>
              </a:extLst>
            </p:cNvPr>
            <p:cNvPicPr>
              <a:picLocks noChangeAspect="1"/>
            </p:cNvPicPr>
            <p:nvPr/>
          </p:nvPicPr>
          <p:blipFill>
            <a:blip r:embed="rId5"/>
            <a:stretch>
              <a:fillRect/>
            </a:stretch>
          </p:blipFill>
          <p:spPr>
            <a:xfrm>
              <a:off x="436029" y="1873450"/>
              <a:ext cx="1666667" cy="1600000"/>
            </a:xfrm>
            <a:prstGeom prst="rect">
              <a:avLst/>
            </a:prstGeom>
          </p:spPr>
        </p:pic>
        <p:sp>
          <p:nvSpPr>
            <p:cNvPr id="17" name="TextBox 16">
              <a:extLst>
                <a:ext uri="{FF2B5EF4-FFF2-40B4-BE49-F238E27FC236}">
                  <a16:creationId xmlns:a16="http://schemas.microsoft.com/office/drawing/2014/main" xmlns="" id="{5592A86C-FC4B-4DF7-84A3-7ECCBE29D820}"/>
                </a:ext>
              </a:extLst>
            </p:cNvPr>
            <p:cNvSpPr txBox="1"/>
            <p:nvPr/>
          </p:nvSpPr>
          <p:spPr>
            <a:xfrm>
              <a:off x="7406" y="3492366"/>
              <a:ext cx="2659594" cy="523220"/>
            </a:xfrm>
            <a:prstGeom prst="rect">
              <a:avLst/>
            </a:prstGeom>
            <a:noFill/>
          </p:spPr>
          <p:txBody>
            <a:bodyPr wrap="square" rtlCol="0">
              <a:spAutoFit/>
            </a:bodyPr>
            <a:lstStyle/>
            <a:p>
              <a:pPr algn="ctr"/>
              <a:r>
                <a:rPr lang="en-US" sz="2800" b="1" dirty="0"/>
                <a:t>Project Plan</a:t>
              </a:r>
            </a:p>
          </p:txBody>
        </p:sp>
      </p:grpSp>
      <p:grpSp>
        <p:nvGrpSpPr>
          <p:cNvPr id="23" name="Group 22">
            <a:extLst>
              <a:ext uri="{FF2B5EF4-FFF2-40B4-BE49-F238E27FC236}">
                <a16:creationId xmlns:a16="http://schemas.microsoft.com/office/drawing/2014/main" xmlns="" id="{D06FE710-2A5F-4107-9243-725718DCD254}"/>
              </a:ext>
            </a:extLst>
          </p:cNvPr>
          <p:cNvGrpSpPr/>
          <p:nvPr/>
        </p:nvGrpSpPr>
        <p:grpSpPr>
          <a:xfrm>
            <a:off x="0" y="4305505"/>
            <a:ext cx="2659594" cy="2171495"/>
            <a:chOff x="0" y="4305505"/>
            <a:chExt cx="2659594" cy="2171495"/>
          </a:xfrm>
        </p:grpSpPr>
        <p:pic>
          <p:nvPicPr>
            <p:cNvPr id="16" name="Picture 15">
              <a:extLst>
                <a:ext uri="{FF2B5EF4-FFF2-40B4-BE49-F238E27FC236}">
                  <a16:creationId xmlns:a16="http://schemas.microsoft.com/office/drawing/2014/main" xmlns="" id="{06811F34-65C3-4F66-A54A-B95DBF9313F0}"/>
                </a:ext>
              </a:extLst>
            </p:cNvPr>
            <p:cNvPicPr>
              <a:picLocks noChangeAspect="1"/>
            </p:cNvPicPr>
            <p:nvPr/>
          </p:nvPicPr>
          <p:blipFill>
            <a:blip r:embed="rId6"/>
            <a:stretch>
              <a:fillRect/>
            </a:stretch>
          </p:blipFill>
          <p:spPr>
            <a:xfrm>
              <a:off x="457200" y="4305505"/>
              <a:ext cx="1638095" cy="1638095"/>
            </a:xfrm>
            <a:prstGeom prst="rect">
              <a:avLst/>
            </a:prstGeom>
          </p:spPr>
        </p:pic>
        <p:sp>
          <p:nvSpPr>
            <p:cNvPr id="18" name="TextBox 17">
              <a:extLst>
                <a:ext uri="{FF2B5EF4-FFF2-40B4-BE49-F238E27FC236}">
                  <a16:creationId xmlns:a16="http://schemas.microsoft.com/office/drawing/2014/main" xmlns="" id="{925FA2A0-456B-4509-8645-E14D94035D87}"/>
                </a:ext>
              </a:extLst>
            </p:cNvPr>
            <p:cNvSpPr txBox="1"/>
            <p:nvPr/>
          </p:nvSpPr>
          <p:spPr>
            <a:xfrm>
              <a:off x="0" y="5953780"/>
              <a:ext cx="2659594" cy="523220"/>
            </a:xfrm>
            <a:prstGeom prst="rect">
              <a:avLst/>
            </a:prstGeom>
            <a:noFill/>
          </p:spPr>
          <p:txBody>
            <a:bodyPr wrap="square" rtlCol="0">
              <a:spAutoFit/>
            </a:bodyPr>
            <a:lstStyle/>
            <a:p>
              <a:pPr algn="ctr"/>
              <a:r>
                <a:rPr lang="en-US" sz="2800" b="1" dirty="0"/>
                <a:t>Test Estimation</a:t>
              </a:r>
            </a:p>
          </p:txBody>
        </p:sp>
      </p:grpSp>
    </p:spTree>
    <p:extLst>
      <p:ext uri="{BB962C8B-B14F-4D97-AF65-F5344CB8AC3E}">
        <p14:creationId xmlns:p14="http://schemas.microsoft.com/office/powerpoint/2010/main" val="39528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75F54-3397-4A55-A367-3DD8CA17F0AF}"/>
              </a:ext>
            </a:extLst>
          </p:cNvPr>
          <p:cNvSpPr>
            <a:spLocks noGrp="1"/>
          </p:cNvSpPr>
          <p:nvPr>
            <p:ph type="title"/>
          </p:nvPr>
        </p:nvSpPr>
        <p:spPr>
          <a:xfrm>
            <a:off x="457200" y="152400"/>
            <a:ext cx="8229600" cy="819912"/>
          </a:xfrm>
        </p:spPr>
        <p:txBody>
          <a:bodyPr/>
          <a:lstStyle/>
          <a:p>
            <a:r>
              <a:rPr lang="en-US" dirty="0"/>
              <a:t>Test Milestones - Process</a:t>
            </a:r>
          </a:p>
        </p:txBody>
      </p:sp>
      <p:sp>
        <p:nvSpPr>
          <p:cNvPr id="4" name="Footer Placeholder 3">
            <a:extLst>
              <a:ext uri="{FF2B5EF4-FFF2-40B4-BE49-F238E27FC236}">
                <a16:creationId xmlns:a16="http://schemas.microsoft.com/office/drawing/2014/main" xmlns="" id="{3B44B974-1B8C-4CA6-9D2A-0607049A6D63}"/>
              </a:ext>
            </a:extLst>
          </p:cNvPr>
          <p:cNvSpPr>
            <a:spLocks noGrp="1"/>
          </p:cNvSpPr>
          <p:nvPr>
            <p:ph type="ftr" sz="quarter" idx="11"/>
          </p:nvPr>
        </p:nvSpPr>
        <p:spPr>
          <a:xfrm>
            <a:off x="1219200" y="6356350"/>
            <a:ext cx="3352800" cy="365125"/>
          </a:xfrm>
        </p:spPr>
        <p:txBody>
          <a:bodyPr/>
          <a:lstStyle/>
          <a:p>
            <a:r>
              <a:rPr lang="en-GB" dirty="0"/>
              <a:t>21. Test Milestones</a:t>
            </a:r>
            <a:endParaRPr lang="en-US" dirty="0"/>
          </a:p>
        </p:txBody>
      </p:sp>
      <p:sp>
        <p:nvSpPr>
          <p:cNvPr id="5" name="Slide Number Placeholder 4">
            <a:extLst>
              <a:ext uri="{FF2B5EF4-FFF2-40B4-BE49-F238E27FC236}">
                <a16:creationId xmlns:a16="http://schemas.microsoft.com/office/drawing/2014/main" xmlns="" id="{2F63A8A5-224D-439C-80D6-D9F983A9DEEC}"/>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xmlns="" id="{FA0CDAAD-8B76-4F00-9697-D729BFB09D2F}"/>
              </a:ext>
            </a:extLst>
          </p:cNvPr>
          <p:cNvPicPr>
            <a:picLocks noChangeAspect="1"/>
          </p:cNvPicPr>
          <p:nvPr/>
        </p:nvPicPr>
        <p:blipFill>
          <a:blip r:embed="rId3"/>
          <a:stretch>
            <a:fillRect/>
          </a:stretch>
        </p:blipFill>
        <p:spPr>
          <a:xfrm>
            <a:off x="3999703" y="5105400"/>
            <a:ext cx="1238095" cy="1247619"/>
          </a:xfrm>
          <a:prstGeom prst="rect">
            <a:avLst/>
          </a:prstGeom>
        </p:spPr>
      </p:pic>
      <p:pic>
        <p:nvPicPr>
          <p:cNvPr id="7" name="Picture 6">
            <a:extLst>
              <a:ext uri="{FF2B5EF4-FFF2-40B4-BE49-F238E27FC236}">
                <a16:creationId xmlns:a16="http://schemas.microsoft.com/office/drawing/2014/main" xmlns="" id="{3ECE24D5-EFEA-4C58-8686-A8204FAB4131}"/>
              </a:ext>
            </a:extLst>
          </p:cNvPr>
          <p:cNvPicPr>
            <a:picLocks noChangeAspect="1"/>
          </p:cNvPicPr>
          <p:nvPr/>
        </p:nvPicPr>
        <p:blipFill>
          <a:blip r:embed="rId4"/>
          <a:stretch>
            <a:fillRect/>
          </a:stretch>
        </p:blipFill>
        <p:spPr>
          <a:xfrm>
            <a:off x="617921" y="3124200"/>
            <a:ext cx="1533333" cy="1495238"/>
          </a:xfrm>
          <a:prstGeom prst="rect">
            <a:avLst/>
          </a:prstGeom>
        </p:spPr>
      </p:pic>
      <p:pic>
        <p:nvPicPr>
          <p:cNvPr id="8" name="Picture 7">
            <a:extLst>
              <a:ext uri="{FF2B5EF4-FFF2-40B4-BE49-F238E27FC236}">
                <a16:creationId xmlns:a16="http://schemas.microsoft.com/office/drawing/2014/main" xmlns="" id="{741DBEAE-BE3F-4FDF-982A-440FE0570671}"/>
              </a:ext>
            </a:extLst>
          </p:cNvPr>
          <p:cNvPicPr>
            <a:picLocks noChangeAspect="1"/>
          </p:cNvPicPr>
          <p:nvPr/>
        </p:nvPicPr>
        <p:blipFill>
          <a:blip r:embed="rId5"/>
          <a:stretch>
            <a:fillRect/>
          </a:stretch>
        </p:blipFill>
        <p:spPr>
          <a:xfrm>
            <a:off x="2867210" y="3140825"/>
            <a:ext cx="1476190" cy="1447619"/>
          </a:xfrm>
          <a:prstGeom prst="rect">
            <a:avLst/>
          </a:prstGeom>
        </p:spPr>
      </p:pic>
      <p:pic>
        <p:nvPicPr>
          <p:cNvPr id="9" name="Picture 8">
            <a:extLst>
              <a:ext uri="{FF2B5EF4-FFF2-40B4-BE49-F238E27FC236}">
                <a16:creationId xmlns:a16="http://schemas.microsoft.com/office/drawing/2014/main" xmlns="" id="{650CEFF2-2A7B-4762-8885-765FBBAE5369}"/>
              </a:ext>
            </a:extLst>
          </p:cNvPr>
          <p:cNvPicPr>
            <a:picLocks noChangeAspect="1"/>
          </p:cNvPicPr>
          <p:nvPr/>
        </p:nvPicPr>
        <p:blipFill>
          <a:blip r:embed="rId6"/>
          <a:stretch>
            <a:fillRect/>
          </a:stretch>
        </p:blipFill>
        <p:spPr>
          <a:xfrm>
            <a:off x="5029200" y="3124200"/>
            <a:ext cx="1495238" cy="1495238"/>
          </a:xfrm>
          <a:prstGeom prst="rect">
            <a:avLst/>
          </a:prstGeom>
        </p:spPr>
      </p:pic>
      <p:pic>
        <p:nvPicPr>
          <p:cNvPr id="10" name="Picture 9">
            <a:extLst>
              <a:ext uri="{FF2B5EF4-FFF2-40B4-BE49-F238E27FC236}">
                <a16:creationId xmlns:a16="http://schemas.microsoft.com/office/drawing/2014/main" xmlns="" id="{FBBEA88C-2EB3-4A3A-B41F-3CED9BA6867D}"/>
              </a:ext>
            </a:extLst>
          </p:cNvPr>
          <p:cNvPicPr>
            <a:picLocks noChangeAspect="1"/>
          </p:cNvPicPr>
          <p:nvPr/>
        </p:nvPicPr>
        <p:blipFill>
          <a:blip r:embed="rId7"/>
          <a:stretch>
            <a:fillRect/>
          </a:stretch>
        </p:blipFill>
        <p:spPr>
          <a:xfrm>
            <a:off x="7247321" y="3150525"/>
            <a:ext cx="1552381" cy="1476190"/>
          </a:xfrm>
          <a:prstGeom prst="rect">
            <a:avLst/>
          </a:prstGeom>
        </p:spPr>
      </p:pic>
      <p:cxnSp>
        <p:nvCxnSpPr>
          <p:cNvPr id="12" name="Connector: Elbow 11">
            <a:extLst>
              <a:ext uri="{FF2B5EF4-FFF2-40B4-BE49-F238E27FC236}">
                <a16:creationId xmlns:a16="http://schemas.microsoft.com/office/drawing/2014/main" xmlns="" id="{A3141337-99CF-4F4D-80FE-414F7C261672}"/>
              </a:ext>
            </a:extLst>
          </p:cNvPr>
          <p:cNvCxnSpPr>
            <a:cxnSpLocks/>
          </p:cNvCxnSpPr>
          <p:nvPr/>
        </p:nvCxnSpPr>
        <p:spPr>
          <a:xfrm>
            <a:off x="1524000" y="5264102"/>
            <a:ext cx="2394837" cy="908098"/>
          </a:xfrm>
          <a:prstGeom prst="bentConnector3">
            <a:avLst>
              <a:gd name="adj1" fmla="val 1162"/>
            </a:avLst>
          </a:prstGeom>
          <a:ln w="34925"/>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xmlns="" id="{FA782E6E-AEFB-4CA6-B145-BAEA4E150333}"/>
              </a:ext>
            </a:extLst>
          </p:cNvPr>
          <p:cNvCxnSpPr>
            <a:cxnSpLocks/>
          </p:cNvCxnSpPr>
          <p:nvPr/>
        </p:nvCxnSpPr>
        <p:spPr>
          <a:xfrm rot="16200000" flipH="1">
            <a:off x="3390648" y="5405009"/>
            <a:ext cx="577138" cy="347644"/>
          </a:xfrm>
          <a:prstGeom prst="bentConnector3">
            <a:avLst>
              <a:gd name="adj1" fmla="val 97900"/>
            </a:avLst>
          </a:prstGeom>
          <a:ln w="34925"/>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1B4C87B5-97FA-41EA-9FC9-28E2206D6AEB}"/>
              </a:ext>
            </a:extLst>
          </p:cNvPr>
          <p:cNvCxnSpPr>
            <a:cxnSpLocks/>
          </p:cNvCxnSpPr>
          <p:nvPr/>
        </p:nvCxnSpPr>
        <p:spPr>
          <a:xfrm rot="5400000">
            <a:off x="5388234" y="5312034"/>
            <a:ext cx="653338" cy="457393"/>
          </a:xfrm>
          <a:prstGeom prst="bentConnector3">
            <a:avLst>
              <a:gd name="adj1" fmla="val 102077"/>
            </a:avLst>
          </a:prstGeom>
          <a:ln w="34925"/>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xmlns="" id="{78351575-AE66-48AA-9CFE-D6365DE7F339}"/>
              </a:ext>
            </a:extLst>
          </p:cNvPr>
          <p:cNvCxnSpPr>
            <a:cxnSpLocks/>
          </p:cNvCxnSpPr>
          <p:nvPr/>
        </p:nvCxnSpPr>
        <p:spPr>
          <a:xfrm rot="10800000" flipV="1">
            <a:off x="5486206" y="5333953"/>
            <a:ext cx="2438594" cy="838246"/>
          </a:xfrm>
          <a:prstGeom prst="bentConnector3">
            <a:avLst>
              <a:gd name="adj1" fmla="val -577"/>
            </a:avLst>
          </a:prstGeom>
          <a:ln w="3492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6789476-0472-4008-BA40-721CD3131CE5}"/>
              </a:ext>
            </a:extLst>
          </p:cNvPr>
          <p:cNvSpPr txBox="1"/>
          <p:nvPr/>
        </p:nvSpPr>
        <p:spPr>
          <a:xfrm>
            <a:off x="152400" y="4643735"/>
            <a:ext cx="2814930" cy="461665"/>
          </a:xfrm>
          <a:prstGeom prst="rect">
            <a:avLst/>
          </a:prstGeom>
          <a:noFill/>
        </p:spPr>
        <p:txBody>
          <a:bodyPr wrap="square" rtlCol="0">
            <a:spAutoFit/>
          </a:bodyPr>
          <a:lstStyle/>
          <a:p>
            <a:r>
              <a:rPr lang="en-US" sz="2400" dirty="0"/>
              <a:t>Test milestone name</a:t>
            </a:r>
          </a:p>
        </p:txBody>
      </p:sp>
      <p:pic>
        <p:nvPicPr>
          <p:cNvPr id="37" name="Picture 36">
            <a:extLst>
              <a:ext uri="{FF2B5EF4-FFF2-40B4-BE49-F238E27FC236}">
                <a16:creationId xmlns:a16="http://schemas.microsoft.com/office/drawing/2014/main" xmlns="" id="{A25013EF-978B-426B-8D7D-49C7E5E841B5}"/>
              </a:ext>
            </a:extLst>
          </p:cNvPr>
          <p:cNvPicPr>
            <a:picLocks noChangeAspect="1"/>
          </p:cNvPicPr>
          <p:nvPr/>
        </p:nvPicPr>
        <p:blipFill>
          <a:blip r:embed="rId8"/>
          <a:stretch>
            <a:fillRect/>
          </a:stretch>
        </p:blipFill>
        <p:spPr>
          <a:xfrm>
            <a:off x="1213988" y="1066800"/>
            <a:ext cx="6809524" cy="1819048"/>
          </a:xfrm>
          <a:prstGeom prst="rect">
            <a:avLst/>
          </a:prstGeom>
        </p:spPr>
      </p:pic>
      <p:sp>
        <p:nvSpPr>
          <p:cNvPr id="38" name="TextBox 37">
            <a:extLst>
              <a:ext uri="{FF2B5EF4-FFF2-40B4-BE49-F238E27FC236}">
                <a16:creationId xmlns:a16="http://schemas.microsoft.com/office/drawing/2014/main" xmlns="" id="{EA10BFFF-8675-4E03-9C68-60D353ACDA05}"/>
              </a:ext>
            </a:extLst>
          </p:cNvPr>
          <p:cNvSpPr txBox="1"/>
          <p:nvPr/>
        </p:nvSpPr>
        <p:spPr>
          <a:xfrm>
            <a:off x="3161832" y="4643735"/>
            <a:ext cx="1005412" cy="461665"/>
          </a:xfrm>
          <a:prstGeom prst="rect">
            <a:avLst/>
          </a:prstGeom>
          <a:noFill/>
        </p:spPr>
        <p:txBody>
          <a:bodyPr wrap="square" rtlCol="0">
            <a:spAutoFit/>
          </a:bodyPr>
          <a:lstStyle/>
          <a:p>
            <a:r>
              <a:rPr lang="en-US" sz="2400" dirty="0"/>
              <a:t>Effort</a:t>
            </a:r>
          </a:p>
        </p:txBody>
      </p:sp>
      <p:sp>
        <p:nvSpPr>
          <p:cNvPr id="39" name="TextBox 38">
            <a:extLst>
              <a:ext uri="{FF2B5EF4-FFF2-40B4-BE49-F238E27FC236}">
                <a16:creationId xmlns:a16="http://schemas.microsoft.com/office/drawing/2014/main" xmlns="" id="{08FF2A2A-A02F-4600-833D-C8B44BF5261F}"/>
              </a:ext>
            </a:extLst>
          </p:cNvPr>
          <p:cNvSpPr txBox="1"/>
          <p:nvPr/>
        </p:nvSpPr>
        <p:spPr>
          <a:xfrm>
            <a:off x="5029200" y="4648200"/>
            <a:ext cx="1495237" cy="461665"/>
          </a:xfrm>
          <a:prstGeom prst="rect">
            <a:avLst/>
          </a:prstGeom>
          <a:noFill/>
        </p:spPr>
        <p:txBody>
          <a:bodyPr wrap="square" rtlCol="0">
            <a:spAutoFit/>
          </a:bodyPr>
          <a:lstStyle/>
          <a:p>
            <a:r>
              <a:rPr lang="en-US" sz="2400" dirty="0"/>
              <a:t>Start Date</a:t>
            </a:r>
          </a:p>
        </p:txBody>
      </p:sp>
      <p:sp>
        <p:nvSpPr>
          <p:cNvPr id="40" name="TextBox 39">
            <a:extLst>
              <a:ext uri="{FF2B5EF4-FFF2-40B4-BE49-F238E27FC236}">
                <a16:creationId xmlns:a16="http://schemas.microsoft.com/office/drawing/2014/main" xmlns="" id="{B871A971-FEA9-4A36-A1FC-4863D0B23A00}"/>
              </a:ext>
            </a:extLst>
          </p:cNvPr>
          <p:cNvSpPr txBox="1"/>
          <p:nvPr/>
        </p:nvSpPr>
        <p:spPr>
          <a:xfrm>
            <a:off x="7420163" y="4648200"/>
            <a:ext cx="1495237" cy="461665"/>
          </a:xfrm>
          <a:prstGeom prst="rect">
            <a:avLst/>
          </a:prstGeom>
          <a:noFill/>
        </p:spPr>
        <p:txBody>
          <a:bodyPr wrap="square" rtlCol="0">
            <a:spAutoFit/>
          </a:bodyPr>
          <a:lstStyle/>
          <a:p>
            <a:r>
              <a:rPr lang="en-US" sz="2400" dirty="0"/>
              <a:t>End Date</a:t>
            </a:r>
          </a:p>
        </p:txBody>
      </p:sp>
      <p:sp>
        <p:nvSpPr>
          <p:cNvPr id="41" name="TextBox 40">
            <a:extLst>
              <a:ext uri="{FF2B5EF4-FFF2-40B4-BE49-F238E27FC236}">
                <a16:creationId xmlns:a16="http://schemas.microsoft.com/office/drawing/2014/main" xmlns="" id="{EE18904D-7BCF-4257-9638-E592628E3D0F}"/>
              </a:ext>
            </a:extLst>
          </p:cNvPr>
          <p:cNvSpPr txBox="1"/>
          <p:nvPr/>
        </p:nvSpPr>
        <p:spPr>
          <a:xfrm>
            <a:off x="3581400" y="6324600"/>
            <a:ext cx="2286000" cy="461665"/>
          </a:xfrm>
          <a:prstGeom prst="rect">
            <a:avLst/>
          </a:prstGeom>
          <a:noFill/>
        </p:spPr>
        <p:txBody>
          <a:bodyPr wrap="square" rtlCol="0">
            <a:spAutoFit/>
          </a:bodyPr>
          <a:lstStyle/>
          <a:p>
            <a:r>
              <a:rPr lang="en-US" sz="2400" dirty="0"/>
              <a:t>MILESTONES</a:t>
            </a:r>
          </a:p>
        </p:txBody>
      </p:sp>
    </p:spTree>
    <p:extLst>
      <p:ext uri="{BB962C8B-B14F-4D97-AF65-F5344CB8AC3E}">
        <p14:creationId xmlns:p14="http://schemas.microsoft.com/office/powerpoint/2010/main" val="283226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45013-6BE3-4C4F-A808-177A91EFB4A0}"/>
              </a:ext>
            </a:extLst>
          </p:cNvPr>
          <p:cNvSpPr>
            <a:spLocks noGrp="1"/>
          </p:cNvSpPr>
          <p:nvPr>
            <p:ph type="title"/>
          </p:nvPr>
        </p:nvSpPr>
        <p:spPr>
          <a:xfrm>
            <a:off x="457200" y="304800"/>
            <a:ext cx="8229600" cy="819912"/>
          </a:xfrm>
        </p:spPr>
        <p:txBody>
          <a:bodyPr/>
          <a:lstStyle/>
          <a:p>
            <a:r>
              <a:rPr lang="en-US" dirty="0"/>
              <a:t>Test Milestones – How?</a:t>
            </a:r>
          </a:p>
        </p:txBody>
      </p:sp>
      <p:sp>
        <p:nvSpPr>
          <p:cNvPr id="3" name="Content Placeholder 2">
            <a:extLst>
              <a:ext uri="{FF2B5EF4-FFF2-40B4-BE49-F238E27FC236}">
                <a16:creationId xmlns:a16="http://schemas.microsoft.com/office/drawing/2014/main" xmlns="" id="{918F7337-477F-4876-89FF-F46F65FD7D1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571133D1-85D6-4C9D-9446-A32CF9D55371}"/>
              </a:ext>
            </a:extLst>
          </p:cNvPr>
          <p:cNvSpPr>
            <a:spLocks noGrp="1"/>
          </p:cNvSpPr>
          <p:nvPr>
            <p:ph type="ftr" sz="quarter" idx="11"/>
          </p:nvPr>
        </p:nvSpPr>
        <p:spPr/>
        <p:txBody>
          <a:bodyPr/>
          <a:lstStyle/>
          <a:p>
            <a:r>
              <a:rPr lang="en-GB"/>
              <a:t>21. Test Milestones</a:t>
            </a:r>
            <a:endParaRPr lang="en-US"/>
          </a:p>
        </p:txBody>
      </p:sp>
      <p:sp>
        <p:nvSpPr>
          <p:cNvPr id="5" name="Slide Number Placeholder 4">
            <a:extLst>
              <a:ext uri="{FF2B5EF4-FFF2-40B4-BE49-F238E27FC236}">
                <a16:creationId xmlns:a16="http://schemas.microsoft.com/office/drawing/2014/main" xmlns="" id="{F44D0D78-8186-4D5C-88C3-5AE25952DB2B}"/>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xmlns="" id="{58575A42-7AD2-404E-8436-C2563ED3D651}"/>
              </a:ext>
            </a:extLst>
          </p:cNvPr>
          <p:cNvPicPr>
            <a:picLocks noChangeAspect="1"/>
          </p:cNvPicPr>
          <p:nvPr/>
        </p:nvPicPr>
        <p:blipFill>
          <a:blip r:embed="rId3"/>
          <a:stretch>
            <a:fillRect/>
          </a:stretch>
        </p:blipFill>
        <p:spPr>
          <a:xfrm>
            <a:off x="110095" y="1190224"/>
            <a:ext cx="8923809" cy="5657143"/>
          </a:xfrm>
          <a:prstGeom prst="rect">
            <a:avLst/>
          </a:prstGeom>
        </p:spPr>
      </p:pic>
    </p:spTree>
    <p:extLst>
      <p:ext uri="{BB962C8B-B14F-4D97-AF65-F5344CB8AC3E}">
        <p14:creationId xmlns:p14="http://schemas.microsoft.com/office/powerpoint/2010/main" val="1113668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12759</TotalTime>
  <Words>3109</Words>
  <Application>Microsoft Macintosh PowerPoint</Application>
  <PresentationFormat>On-screen Show (4:3)</PresentationFormat>
  <Paragraphs>348</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Mangal</vt:lpstr>
      <vt:lpstr>Times New Roman</vt:lpstr>
      <vt:lpstr>Wingdings</vt:lpstr>
      <vt:lpstr>Wingdings 2</vt:lpstr>
      <vt:lpstr>Arial</vt:lpstr>
      <vt:lpstr>Flow</vt:lpstr>
      <vt:lpstr>PowerPoint Presentation</vt:lpstr>
      <vt:lpstr>Content</vt:lpstr>
      <vt:lpstr>Milestone - Definition</vt:lpstr>
      <vt:lpstr>Milestone - Definition</vt:lpstr>
      <vt:lpstr>Milestone - Definition</vt:lpstr>
      <vt:lpstr>Milestone - Definition</vt:lpstr>
      <vt:lpstr>Test Milestones - Process</vt:lpstr>
      <vt:lpstr>Test Milestones - Process</vt:lpstr>
      <vt:lpstr>Test Milestones – How?</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(1/2)</vt:lpstr>
      <vt:lpstr>Step 1: Identify Software Development Model (2/2)</vt:lpstr>
      <vt:lpstr>Step 1: Identify Software Development Model (2/2)</vt:lpstr>
      <vt:lpstr>Step 1: Identify Software Development Model (2/2)</vt:lpstr>
      <vt:lpstr>Step 2: Identify Project Milestones</vt:lpstr>
      <vt:lpstr>Step 2: Identify Project Milestones</vt:lpstr>
      <vt:lpstr>Step 2: Identify Project Milestones</vt:lpstr>
      <vt:lpstr>Step 3: Identify Test Work Products</vt:lpstr>
      <vt:lpstr>Step 3: Identify Test Work Products</vt:lpstr>
      <vt:lpstr>Step 4: Identify Test Milestones (1/2)</vt:lpstr>
      <vt:lpstr>Step 4: Identify Test Milestones (2/2)</vt:lpstr>
      <vt:lpstr>Step 4: Identify Test Milestones (2/2)</vt:lpstr>
      <vt:lpstr>Step 4: Identify Test Milestones (2/2)</vt:lpstr>
      <vt:lpstr>Step 4: Identify Test Milestones (2/2)</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1276</cp:revision>
  <dcterms:created xsi:type="dcterms:W3CDTF">2006-08-16T00:00:00Z</dcterms:created>
  <dcterms:modified xsi:type="dcterms:W3CDTF">2019-12-03T08:56:16Z</dcterms:modified>
</cp:coreProperties>
</file>