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69911" autoAdjust="0"/>
  </p:normalViewPr>
  <p:slideViewPr>
    <p:cSldViewPr>
      <p:cViewPr varScale="1">
        <p:scale>
          <a:sx n="65" d="100"/>
          <a:sy n="65" d="100"/>
        </p:scale>
        <p:origin x="2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32"/>
    </p:cViewPr>
  </p:sorterViewPr>
  <p:notesViewPr>
    <p:cSldViewPr>
      <p:cViewPr varScale="1">
        <p:scale>
          <a:sx n="54" d="100"/>
          <a:sy n="54" d="100"/>
        </p:scale>
        <p:origin x="-28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CF62-BA2D-4895-88B2-71C355420A6E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F4A-11FF-4CF6-8E09-9A7B2A34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: Error – Fault –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&amp; How much: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8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Chi </a:t>
            </a:r>
            <a:r>
              <a:rPr lang="en-US" dirty="0" err="1"/>
              <a:t>phí</a:t>
            </a:r>
            <a:r>
              <a:rPr lang="en-US" dirty="0"/>
              <a:t> tăng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3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Design: 2.5 </a:t>
            </a:r>
            <a:r>
              <a:rPr lang="en-US" dirty="0" err="1"/>
              <a:t>lần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Build: 6 </a:t>
            </a:r>
            <a:r>
              <a:rPr lang="en-US" dirty="0" err="1"/>
              <a:t>lần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Test: 25 </a:t>
            </a:r>
            <a:r>
              <a:rPr lang="en-US" dirty="0" err="1"/>
              <a:t>lần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Live in use: 75 </a:t>
            </a:r>
            <a:r>
              <a:rPr lang="en-US" dirty="0" err="1"/>
              <a:t>lần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1.1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cuốn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8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(FAULT):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do con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ko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hay ko?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CHI PHÍ CAO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,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NGUY HIỂM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con ng</a:t>
            </a:r>
            <a:r>
              <a:rPr lang="vi-VN" dirty="0"/>
              <a:t>ư</a:t>
            </a:r>
            <a:r>
              <a:rPr lang="en-US" dirty="0" err="1"/>
              <a:t>ời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Tránh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hàng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do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tin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 (mất uy tín)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Gây</a:t>
            </a:r>
            <a:r>
              <a:rPr lang="en-US" dirty="0"/>
              <a:t> ra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ng</a:t>
            </a:r>
            <a:r>
              <a:rPr lang="vi-VN" dirty="0"/>
              <a:t>ư</a:t>
            </a:r>
            <a:r>
              <a:rPr lang="en-US" dirty="0" err="1"/>
              <a:t>ời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Ví</a:t>
            </a:r>
            <a:r>
              <a:rPr lang="en-US" dirty="0"/>
              <a:t> du:</a:t>
            </a:r>
            <a:r>
              <a:rPr lang="en-US" baseline="0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5/1992, Pepsi </a:t>
            </a:r>
            <a:r>
              <a:rPr lang="en-US" dirty="0" err="1"/>
              <a:t>tung</a:t>
            </a:r>
            <a:r>
              <a:rPr lang="en-US" dirty="0"/>
              <a:t> ra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chai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chai </a:t>
            </a:r>
            <a:r>
              <a:rPr lang="en-US" dirty="0" err="1"/>
              <a:t>là</a:t>
            </a:r>
            <a:r>
              <a:rPr lang="en-US" dirty="0"/>
              <a:t> 349,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800k chai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349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chi 32 </a:t>
            </a:r>
            <a:r>
              <a:rPr lang="en-US" dirty="0" err="1">
                <a:sym typeface="Wingdings" panose="05000000000000000000" pitchFamily="2" charset="2"/>
              </a:rPr>
              <a:t>tỷ</a:t>
            </a:r>
            <a:r>
              <a:rPr lang="en-US" dirty="0">
                <a:sym typeface="Wingdings" panose="05000000000000000000" pitchFamily="2" charset="2"/>
              </a:rPr>
              <a:t> USD </a:t>
            </a:r>
            <a:r>
              <a:rPr lang="en-US" dirty="0" err="1">
                <a:sym typeface="Wingdings" panose="05000000000000000000" pitchFamily="2" charset="2"/>
              </a:rPr>
              <a:t>thay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40.000$ </a:t>
            </a:r>
            <a:r>
              <a:rPr lang="en-US" dirty="0" err="1">
                <a:sym typeface="Wingdings" panose="05000000000000000000" pitchFamily="2" charset="2"/>
              </a:rPr>
              <a:t>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 ban </a:t>
            </a:r>
            <a:r>
              <a:rPr lang="en-US" dirty="0" err="1">
                <a:sym typeface="Wingdings" panose="05000000000000000000" pitchFamily="2" charset="2"/>
              </a:rPr>
              <a:t>đầu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tốn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khắc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cố</a:t>
            </a:r>
            <a:r>
              <a:rPr lang="en-US" dirty="0">
                <a:sym typeface="Wingdings" panose="05000000000000000000" pitchFamily="2" charset="2"/>
              </a:rPr>
              <a:t>;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</a:t>
            </a:r>
            <a:r>
              <a:rPr lang="en-US" dirty="0">
                <a:sym typeface="Wingdings" panose="05000000000000000000" pitchFamily="2" charset="2"/>
              </a:rPr>
              <a:t>: ko </a:t>
            </a:r>
            <a:r>
              <a:rPr lang="en-US" dirty="0" err="1">
                <a:sym typeface="Wingdings" panose="05000000000000000000" pitchFamily="2" charset="2"/>
              </a:rPr>
              <a:t>chuyên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nghiệp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dẫn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tới</a:t>
            </a:r>
            <a:r>
              <a:rPr lang="en-US" dirty="0">
                <a:sym typeface="Wingdings" panose="05000000000000000000" pitchFamily="2" charset="2"/>
              </a:rPr>
              <a:t> ý </a:t>
            </a:r>
            <a:r>
              <a:rPr lang="en-US" dirty="0" err="1">
                <a:sym typeface="Wingdings" panose="05000000000000000000" pitchFamily="2" charset="2"/>
              </a:rPr>
              <a:t>nghĩa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</a:t>
            </a:r>
            <a:endParaRPr lang="en-US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tàu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điện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tàu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hỏa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tàu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biển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máy</a:t>
            </a:r>
            <a:r>
              <a:rPr lang="en-US" dirty="0">
                <a:sym typeface="Wingdings" panose="05000000000000000000" pitchFamily="2" charset="2"/>
              </a:rPr>
              <a:t> bay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dẫn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khốc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thuốc</a:t>
            </a:r>
            <a:endParaRPr lang="en-US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0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Error: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, ko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 VD: </a:t>
            </a:r>
            <a:r>
              <a:rPr lang="en-US" dirty="0" err="1"/>
              <a:t>làm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 </a:t>
            </a:r>
            <a:r>
              <a:rPr lang="en-US" dirty="0" err="1"/>
              <a:t>Jinat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“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”,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“</a:t>
            </a:r>
            <a:r>
              <a:rPr lang="en-US" dirty="0" err="1"/>
              <a:t>ngay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error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Fault: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error,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ng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thuốc</a:t>
            </a:r>
            <a:r>
              <a:rPr lang="en-US" dirty="0">
                <a:sym typeface="Wingdings" panose="05000000000000000000" pitchFamily="2" charset="2"/>
              </a:rPr>
              <a:t> ko </a:t>
            </a:r>
            <a:r>
              <a:rPr lang="en-US" dirty="0" err="1">
                <a:sym typeface="Wingdings" panose="05000000000000000000" pitchFamily="2" charset="2"/>
              </a:rPr>
              <a:t>phát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ng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vấn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đề</a:t>
            </a:r>
            <a:r>
              <a:rPr lang="en-US" dirty="0">
                <a:sym typeface="Wingdings" panose="05000000000000000000" pitchFamily="2" charset="2"/>
              </a:rPr>
              <a:t>  fault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Failure: </a:t>
            </a:r>
            <a:r>
              <a:rPr lang="en-US" dirty="0"/>
              <a:t>it’s a gap between user requirement and product (deviation: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);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 phẩm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thị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fault.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tester ko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ra fault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</a:t>
            </a:r>
            <a:r>
              <a:rPr lang="en-US" dirty="0" err="1"/>
              <a:t>ngay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tới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website </a:t>
            </a:r>
            <a:r>
              <a:rPr lang="en-US" dirty="0">
                <a:sym typeface="Wingdings" panose="05000000000000000000" pitchFamily="2" charset="2"/>
              </a:rPr>
              <a:t> failure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error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1 error </a:t>
            </a:r>
            <a:r>
              <a:rPr lang="en-US" dirty="0" err="1"/>
              <a:t>gây</a:t>
            </a:r>
            <a:r>
              <a:rPr lang="en-US" dirty="0"/>
              <a:t> ra 1 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TH1: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hảo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t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ởng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TH2: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đúng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sai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tam </a:t>
            </a:r>
            <a:r>
              <a:rPr lang="en-US" dirty="0" err="1">
                <a:sym typeface="Wingdings" panose="05000000000000000000" pitchFamily="2" charset="2"/>
              </a:rPr>
              <a:t>giác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),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cuối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cùng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, ko </a:t>
            </a:r>
            <a:r>
              <a:rPr lang="en-US" dirty="0" err="1">
                <a:sym typeface="Wingdings" panose="05000000000000000000" pitchFamily="2" charset="2"/>
              </a:rPr>
              <a:t>đúng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GAP (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mềm</a:t>
            </a:r>
            <a:r>
              <a:rPr lang="en-US" dirty="0">
                <a:sym typeface="Wingdings" panose="05000000000000000000" pitchFamily="2" charset="2"/>
              </a:rPr>
              <a:t>),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sinh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TH3: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TH4: </a:t>
            </a:r>
            <a:r>
              <a:rPr lang="en-US" dirty="0" err="1">
                <a:sym typeface="Wingdings" panose="05000000000000000000" pitchFamily="2" charset="2"/>
              </a:rPr>
              <a:t>mong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muốn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user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 chữ nhật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</a:t>
            </a:r>
            <a:r>
              <a:rPr lang="en-US" dirty="0">
                <a:sym typeface="Wingdings" panose="05000000000000000000" pitchFamily="2" charset="2"/>
              </a:rPr>
              <a:t> so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muốn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dù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 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tạo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vẫn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Chi </a:t>
            </a:r>
            <a:r>
              <a:rPr lang="en-US" dirty="0" err="1"/>
              <a:t>phí</a:t>
            </a:r>
            <a:r>
              <a:rPr lang="en-US" dirty="0"/>
              <a:t> tăng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3. Why is testing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l"/>
            <a:r>
              <a:rPr lang="en-US"/>
              <a:t>ThS. Trần Thị Thanh Nga</a:t>
            </a:r>
          </a:p>
          <a:p>
            <a:pPr algn="l"/>
            <a:r>
              <a:rPr lang="en-US"/>
              <a:t>Khoa CNTT, Trường ĐH Nông Lâm TPHCM</a:t>
            </a:r>
          </a:p>
          <a:p>
            <a:pPr algn="l"/>
            <a:r>
              <a:rPr lang="en-US"/>
              <a:t>Email: ngattt@hcmuaf.edu.vn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2400" y="2133600"/>
            <a:ext cx="8689848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Why is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</p:spTree>
    <p:extLst>
      <p:ext uri="{BB962C8B-B14F-4D97-AF65-F5344CB8AC3E}">
        <p14:creationId xmlns:p14="http://schemas.microsoft.com/office/powerpoint/2010/main" val="378950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CDB28F-9245-4F6F-BE79-BB435A7F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defects arise?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7F7F89-8086-49E1-B8EE-4D75C384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requirement: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D6F506-03B0-44FE-A49C-DF54C18A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F63795-C3CE-46C7-A8B5-04752C51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5ACF6E4-1A30-4089-883E-90401381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21" y="2276676"/>
            <a:ext cx="3830716" cy="39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CDB28F-9245-4F6F-BE79-BB435A7F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defects arise?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D6F506-03B0-44FE-A49C-DF54C18A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F63795-C3CE-46C7-A8B5-04752C51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4ECF51D-7429-4F55-8281-7E80D7DF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905247"/>
            <a:ext cx="1419048" cy="40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F2B62F6-B51E-40CC-BA4E-88B89AC2D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05247"/>
            <a:ext cx="1428571" cy="3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8D4DE33-A06B-4095-94D8-A63B1F749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277" y="1966534"/>
            <a:ext cx="1361905" cy="3923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7EBCC11-7EF5-4F3A-BE4C-B82E43431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1995519"/>
            <a:ext cx="1438095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71DC0-DB77-45F2-972A-7E9A74D2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defect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C45A484-088C-4DEF-BD40-6E707CB6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1A2B6F-ECA1-4DD7-8B96-067E11A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8FE366-E1E0-46C9-A20B-C400D6C9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9150"/>
            <a:ext cx="8053457" cy="49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64ABCC-561C-4532-A55D-E3B336B5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2A49AB-4EE1-4775-9ABA-D7F08E54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finding and fixing defect rises considerably across life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B85A32-9E44-4AB2-A03B-06896DE2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2A7319-826B-4C0B-A163-ACE82286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3569388-0602-49A8-9FCE-84944378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09" y="2438876"/>
            <a:ext cx="5152381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64ABCC-561C-4532-A55D-E3B336B5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2A49AB-4EE1-4775-9ABA-D7F08E54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finding and fixing defect rises considerably across life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B85A32-9E44-4AB2-A03B-06896DE2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2A7319-826B-4C0B-A163-ACE82286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329F0B-E44E-40FC-9A18-1838987C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428" y="2289808"/>
            <a:ext cx="5257143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1D3B55-DEA6-4701-B32F-2AC22F07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defect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4AE6CB-05DD-4EF4-958E-E5E685CD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9676C7-D3B0-4E82-8B96-597399B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17E42E3-FC19-4911-AF84-A6972CE48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00600"/>
            <a:ext cx="1190476" cy="11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4CA10E-946B-4A9C-AE2A-24E699C4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000" y="4724400"/>
            <a:ext cx="1200000" cy="11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A9002DF-01FF-4A50-B3E1-2E72E1A96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324" y="4591076"/>
            <a:ext cx="1390476" cy="1314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0A50FA6-3570-4F32-87DD-890058397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029" y="3562495"/>
            <a:ext cx="1428571" cy="23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B5B9255-8ECC-442C-A8AB-E7C82AD9D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600" y="1314876"/>
            <a:ext cx="1447619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5E7F9-3C37-4B2F-8279-C87A3F14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D9D85F-EE42-4A2B-A370-E6141D5E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466075-AF01-4662-8C7E-B5142D6E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8B395C-6807-4307-A73E-6F335472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0200"/>
            <a:ext cx="7876009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D57C4-F1E3-4220-97DA-57AAF4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9C89E2-D51F-4591-8CC1-A0F10957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FSOFT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672098-B008-4EB5-AA2F-98E8586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11. System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021A39-A0C7-4AF5-9285-9489F7C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EFFEA3-D84F-420E-9EF8-47BD83B6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9319D1-8A74-4DCE-B0BA-17380C12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364F5B-D5C2-4FC2-AB0E-D2789E71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48D0D8-02D3-489B-9EB0-4B2BF58E9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7" y="2178644"/>
            <a:ext cx="1767883" cy="216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B6DB6E6-BCF1-4EF4-A192-DB31B90E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992" y="2286000"/>
            <a:ext cx="2235482" cy="1992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E0D86A8-E044-4360-A71A-87FEA9779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66" y="2133600"/>
            <a:ext cx="1997385" cy="21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D5D1D-3248-49AB-8F63-17F98CB4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D9D0E6-0458-46F9-A7C6-D2B336BE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is testing necessary?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Defect/Bug in Software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do defects arise?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Cost of defects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98B681-5952-41A6-9754-CC46A66A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66B45A-B8B9-4FC3-A2CB-AFBEF4D7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C59273-58AF-4709-B801-39571DDC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testing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CBE93D-C4D3-4490-A8A1-216684B1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software is likely to have faults</a:t>
            </a:r>
          </a:p>
          <a:p>
            <a:r>
              <a:rPr lang="en-US" dirty="0"/>
              <a:t>To learn about the RELIABILITY of the software</a:t>
            </a:r>
          </a:p>
          <a:p>
            <a:r>
              <a:rPr lang="en-US" dirty="0"/>
              <a:t>Because failures can be very EXPENSIVE or even DANGEROUS</a:t>
            </a:r>
          </a:p>
          <a:p>
            <a:r>
              <a:rPr lang="en-US" dirty="0"/>
              <a:t>To avoid being SUED by customers</a:t>
            </a:r>
          </a:p>
          <a:p>
            <a:r>
              <a:rPr lang="en-US" dirty="0"/>
              <a:t>To stay in Business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B3019D-FC5B-4FC8-A249-5D5A1AB0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C4DCCBF-EC4C-4D10-9A76-601DCD1D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EE20DB-AD12-4328-82C2-8873442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B41E1D-5D5C-4F1F-B01B-0B322F17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money</a:t>
            </a:r>
          </a:p>
          <a:p>
            <a:r>
              <a:rPr lang="en-US" dirty="0"/>
              <a:t>Loss of time</a:t>
            </a:r>
          </a:p>
          <a:p>
            <a:r>
              <a:rPr lang="en-US" dirty="0"/>
              <a:t>Loss of business reputation</a:t>
            </a:r>
          </a:p>
          <a:p>
            <a:r>
              <a:rPr lang="en-US" dirty="0"/>
              <a:t>Injury/Dead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197FB74-537C-4E95-8D12-19F6934D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9AA509-4934-41DB-82CF-6DAFDA1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EE20DB-AD12-4328-82C2-8873442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Defect / Bug in Software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B41E1D-5D5C-4F1F-B01B-0B322F17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  <a:p>
            <a:r>
              <a:rPr lang="en-US" dirty="0"/>
              <a:t>Fault</a:t>
            </a:r>
          </a:p>
          <a:p>
            <a:r>
              <a:rPr lang="en-US" dirty="0"/>
              <a:t>Failure</a:t>
            </a:r>
          </a:p>
          <a:p>
            <a:r>
              <a:rPr lang="en-US" dirty="0"/>
              <a:t>Bug</a:t>
            </a:r>
          </a:p>
          <a:p>
            <a:r>
              <a:rPr lang="en-US" dirty="0"/>
              <a:t>Defect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197FB74-537C-4E95-8D12-19F6934D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9AA509-4934-41DB-82CF-6DAFDA1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2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EE20DB-AD12-4328-82C2-8873442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Defect / Bug in Software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B41E1D-5D5C-4F1F-B01B-0B322F17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Error</a:t>
            </a:r>
            <a:r>
              <a:rPr lang="en-US" dirty="0"/>
              <a:t>: a human action that produces an incorrect result</a:t>
            </a:r>
          </a:p>
          <a:p>
            <a:r>
              <a:rPr lang="en-US" b="1" dirty="0"/>
              <a:t>Fault</a:t>
            </a:r>
            <a:r>
              <a:rPr lang="en-US" dirty="0"/>
              <a:t>: an incorrect step, process, or data definition. The result of an error.</a:t>
            </a:r>
          </a:p>
          <a:p>
            <a:r>
              <a:rPr lang="en-US" b="1" dirty="0"/>
              <a:t>Failure</a:t>
            </a:r>
            <a:r>
              <a:rPr lang="en-US" dirty="0"/>
              <a:t>: a behavioral deviation from user requirement or product specification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197FB74-537C-4E95-8D12-19F6934D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9AA509-4934-41DB-82CF-6DAFDA1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730F5E-CA60-447D-B8E9-EAC327AC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6868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of error, fault and failure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1AA3A6E-D4D7-4169-8026-4F81DACF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17139D7-A5C4-46BF-BE7F-1978640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3D937C3-EF8B-4149-9838-62C08CB56639}"/>
              </a:ext>
            </a:extLst>
          </p:cNvPr>
          <p:cNvGrpSpPr/>
          <p:nvPr/>
        </p:nvGrpSpPr>
        <p:grpSpPr>
          <a:xfrm>
            <a:off x="395080" y="2590800"/>
            <a:ext cx="8353839" cy="1905000"/>
            <a:chOff x="266700" y="3307798"/>
            <a:chExt cx="8353839" cy="190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AFF367F1-B140-4E6A-AA5C-7D89FBD29CA0}"/>
                </a:ext>
              </a:extLst>
            </p:cNvPr>
            <p:cNvSpPr/>
            <p:nvPr/>
          </p:nvSpPr>
          <p:spPr>
            <a:xfrm>
              <a:off x="266700" y="3307798"/>
              <a:ext cx="2133600" cy="819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ERROR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5586E245-8304-4648-AE83-F499D6B67852}"/>
                </a:ext>
              </a:extLst>
            </p:cNvPr>
            <p:cNvSpPr/>
            <p:nvPr/>
          </p:nvSpPr>
          <p:spPr>
            <a:xfrm>
              <a:off x="3300619" y="3307798"/>
              <a:ext cx="2133600" cy="819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FAULT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5DDE348F-9F5E-44DD-844F-D505BB2A43AF}"/>
                </a:ext>
              </a:extLst>
            </p:cNvPr>
            <p:cNvSpPr/>
            <p:nvPr/>
          </p:nvSpPr>
          <p:spPr>
            <a:xfrm>
              <a:off x="6334539" y="3307798"/>
              <a:ext cx="2133600" cy="8199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FAILURE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="" xmlns:a16="http://schemas.microsoft.com/office/drawing/2014/main" id="{6379ED79-0CF9-4090-BE18-446E5735CAEA}"/>
                </a:ext>
              </a:extLst>
            </p:cNvPr>
            <p:cNvSpPr/>
            <p:nvPr/>
          </p:nvSpPr>
          <p:spPr>
            <a:xfrm>
              <a:off x="2590800" y="3476244"/>
              <a:ext cx="609600" cy="40995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="" xmlns:a16="http://schemas.microsoft.com/office/drawing/2014/main" id="{F467F028-98E3-4B62-BC7E-5C9B6F2A32AB}"/>
                </a:ext>
              </a:extLst>
            </p:cNvPr>
            <p:cNvSpPr/>
            <p:nvPr/>
          </p:nvSpPr>
          <p:spPr>
            <a:xfrm>
              <a:off x="5577509" y="3512776"/>
              <a:ext cx="609600" cy="40995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0E1BB88-6D56-403E-B377-29849CB22651}"/>
                </a:ext>
              </a:extLst>
            </p:cNvPr>
            <p:cNvSpPr txBox="1"/>
            <p:nvPr/>
          </p:nvSpPr>
          <p:spPr>
            <a:xfrm>
              <a:off x="266700" y="4526998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person makes an error…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7FF5B891-DED0-40B3-BA63-ED0EC3A39BD4}"/>
                </a:ext>
              </a:extLst>
            </p:cNvPr>
            <p:cNvSpPr txBox="1"/>
            <p:nvPr/>
          </p:nvSpPr>
          <p:spPr>
            <a:xfrm>
              <a:off x="3200400" y="4566467"/>
              <a:ext cx="223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 that creates faults in the software…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B3C360C-1522-4D79-9920-6EDEFE4967DB}"/>
                </a:ext>
              </a:extLst>
            </p:cNvPr>
            <p:cNvSpPr txBox="1"/>
            <p:nvPr/>
          </p:nvSpPr>
          <p:spPr>
            <a:xfrm>
              <a:off x="6386720" y="4566467"/>
              <a:ext cx="223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 that can cause failures in operation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EFCA94E-C918-4097-B25E-53F0DB3FA947}"/>
              </a:ext>
            </a:extLst>
          </p:cNvPr>
          <p:cNvSpPr/>
          <p:nvPr/>
        </p:nvSpPr>
        <p:spPr>
          <a:xfrm>
            <a:off x="2095499" y="4953000"/>
            <a:ext cx="4800600" cy="1455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DEFECT/ BUG/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318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25C65-6B28-4D78-9C7D-C0DC42B3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8686800" cy="819912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of error, fault and failure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4BFDDE-21E0-4DB0-9364-8549FE81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3. Why 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B23D652-EF4D-482E-BD0F-C42DF011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9A2BAD4-2A4E-4C2B-B709-B66130216A43}"/>
              </a:ext>
            </a:extLst>
          </p:cNvPr>
          <p:cNvSpPr txBox="1"/>
          <p:nvPr/>
        </p:nvSpPr>
        <p:spPr>
          <a:xfrm>
            <a:off x="3445746" y="4084385"/>
            <a:ext cx="2155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0714D3-ABCD-4A18-917D-DDB668C9B1E6}"/>
              </a:ext>
            </a:extLst>
          </p:cNvPr>
          <p:cNvSpPr txBox="1"/>
          <p:nvPr/>
        </p:nvSpPr>
        <p:spPr>
          <a:xfrm>
            <a:off x="5985283" y="4084385"/>
            <a:ext cx="2155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FAILURE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4B567063-4F74-470A-9794-38927E883B6D}"/>
              </a:ext>
            </a:extLst>
          </p:cNvPr>
          <p:cNvCxnSpPr>
            <a:cxnSpLocks/>
          </p:cNvCxnSpPr>
          <p:nvPr/>
        </p:nvCxnSpPr>
        <p:spPr>
          <a:xfrm>
            <a:off x="1807718" y="2438400"/>
            <a:ext cx="1686398" cy="3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EF6F84FC-397D-44A0-9E2E-8BE16E80A0BD}"/>
              </a:ext>
            </a:extLst>
          </p:cNvPr>
          <p:cNvGrpSpPr/>
          <p:nvPr/>
        </p:nvGrpSpPr>
        <p:grpSpPr>
          <a:xfrm>
            <a:off x="490151" y="2303541"/>
            <a:ext cx="2155767" cy="3589906"/>
            <a:chOff x="490151" y="2303541"/>
            <a:chExt cx="2155767" cy="3589906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8E77CF7D-8937-4BF7-AB92-8C36687DBA59}"/>
                </a:ext>
              </a:extLst>
            </p:cNvPr>
            <p:cNvGrpSpPr/>
            <p:nvPr/>
          </p:nvGrpSpPr>
          <p:grpSpPr>
            <a:xfrm>
              <a:off x="490151" y="2859192"/>
              <a:ext cx="2155767" cy="3034255"/>
              <a:chOff x="1120833" y="2176665"/>
              <a:chExt cx="2155767" cy="3034255"/>
            </a:xfrm>
          </p:grpSpPr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70F14062-12AF-4CF4-B23C-453EA8765BBE}"/>
                  </a:ext>
                </a:extLst>
              </p:cNvPr>
              <p:cNvSpPr txBox="1"/>
              <p:nvPr/>
            </p:nvSpPr>
            <p:spPr>
              <a:xfrm>
                <a:off x="1143000" y="2176665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4C07DE5-1C20-445E-A69C-8A0BB28ECDC1}"/>
                  </a:ext>
                </a:extLst>
              </p:cNvPr>
              <p:cNvSpPr txBox="1"/>
              <p:nvPr/>
            </p:nvSpPr>
            <p:spPr>
              <a:xfrm>
                <a:off x="1143000" y="2781957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5201D8FB-1246-4EA6-98DE-E7547CE415AF}"/>
                  </a:ext>
                </a:extLst>
              </p:cNvPr>
              <p:cNvSpPr txBox="1"/>
              <p:nvPr/>
            </p:nvSpPr>
            <p:spPr>
              <a:xfrm>
                <a:off x="1120833" y="3370104"/>
                <a:ext cx="21557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ERROR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F4669CC7-C01C-49FF-8D7A-639188B4826C}"/>
                  </a:ext>
                </a:extLst>
              </p:cNvPr>
              <p:cNvSpPr txBox="1"/>
              <p:nvPr/>
            </p:nvSpPr>
            <p:spPr>
              <a:xfrm>
                <a:off x="1120833" y="4127338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3C59F158-8B40-4B7D-A5D5-C8A86D970F3A}"/>
                  </a:ext>
                </a:extLst>
              </p:cNvPr>
              <p:cNvSpPr txBox="1"/>
              <p:nvPr/>
            </p:nvSpPr>
            <p:spPr>
              <a:xfrm>
                <a:off x="1120833" y="4841588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6105C16-B787-4B8E-B3C2-536B9236D0FF}"/>
                </a:ext>
              </a:extLst>
            </p:cNvPr>
            <p:cNvSpPr txBox="1"/>
            <p:nvPr/>
          </p:nvSpPr>
          <p:spPr>
            <a:xfrm>
              <a:off x="512318" y="2303541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ERROR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EFB48CDA-2A6E-4B4D-A166-503CE3193F9F}"/>
              </a:ext>
            </a:extLst>
          </p:cNvPr>
          <p:cNvCxnSpPr>
            <a:cxnSpLocks/>
          </p:cNvCxnSpPr>
          <p:nvPr/>
        </p:nvCxnSpPr>
        <p:spPr>
          <a:xfrm flipV="1">
            <a:off x="1894459" y="2688646"/>
            <a:ext cx="1610741" cy="3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67C2E4A-FF5C-414D-9ACB-0EB2B171EA35}"/>
              </a:ext>
            </a:extLst>
          </p:cNvPr>
          <p:cNvSpPr txBox="1"/>
          <p:nvPr/>
        </p:nvSpPr>
        <p:spPr>
          <a:xfrm>
            <a:off x="3494116" y="2209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C8D53C6-913C-418A-8A86-E46A848AC64C}"/>
              </a:ext>
            </a:extLst>
          </p:cNvPr>
          <p:cNvCxnSpPr>
            <a:cxnSpLocks/>
          </p:cNvCxnSpPr>
          <p:nvPr/>
        </p:nvCxnSpPr>
        <p:spPr>
          <a:xfrm>
            <a:off x="1846089" y="3566745"/>
            <a:ext cx="1599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7B2891A-1DAF-4B9E-A698-D3439A3A8222}"/>
              </a:ext>
            </a:extLst>
          </p:cNvPr>
          <p:cNvCxnSpPr>
            <a:cxnSpLocks/>
          </p:cNvCxnSpPr>
          <p:nvPr/>
        </p:nvCxnSpPr>
        <p:spPr>
          <a:xfrm flipV="1">
            <a:off x="1813199" y="3742918"/>
            <a:ext cx="1632547" cy="12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71718A5-F35D-45D8-B7A5-796F0D28B9F4}"/>
              </a:ext>
            </a:extLst>
          </p:cNvPr>
          <p:cNvSpPr txBox="1"/>
          <p:nvPr/>
        </p:nvSpPr>
        <p:spPr>
          <a:xfrm>
            <a:off x="3505200" y="337945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B196B18-951F-45E0-86CC-58B5D51E3173}"/>
              </a:ext>
            </a:extLst>
          </p:cNvPr>
          <p:cNvSpPr txBox="1"/>
          <p:nvPr/>
        </p:nvSpPr>
        <p:spPr>
          <a:xfrm>
            <a:off x="3422374" y="506664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CA96AE2-231B-4AAE-B7A9-2B7F0C64258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85551" y="4994531"/>
            <a:ext cx="1636823" cy="15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1517B25B-AA1C-4BC0-B87C-180A51698878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746096" y="5251312"/>
            <a:ext cx="1676278" cy="49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FB17BB28-BFB0-4C7F-B767-41838935B23C}"/>
              </a:ext>
            </a:extLst>
          </p:cNvPr>
          <p:cNvCxnSpPr>
            <a:cxnSpLocks/>
          </p:cNvCxnSpPr>
          <p:nvPr/>
        </p:nvCxnSpPr>
        <p:spPr>
          <a:xfrm>
            <a:off x="2057400" y="5351657"/>
            <a:ext cx="511593" cy="54179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C639BC6F-F723-4619-B134-155010582FFA}"/>
              </a:ext>
            </a:extLst>
          </p:cNvPr>
          <p:cNvCxnSpPr>
            <a:cxnSpLocks/>
          </p:cNvCxnSpPr>
          <p:nvPr/>
        </p:nvCxnSpPr>
        <p:spPr>
          <a:xfrm flipH="1">
            <a:off x="2126974" y="5257800"/>
            <a:ext cx="409433" cy="659792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1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6955</TotalTime>
  <Words>1220</Words>
  <Application>Microsoft Macintosh PowerPoint</Application>
  <PresentationFormat>On-screen Show (4:3)</PresentationFormat>
  <Paragraphs>145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Wingdings 2</vt:lpstr>
      <vt:lpstr>Flow</vt:lpstr>
      <vt:lpstr>PowerPoint Presentation</vt:lpstr>
      <vt:lpstr>Learning Goals</vt:lpstr>
      <vt:lpstr>Content</vt:lpstr>
      <vt:lpstr>Why is testing necessary?</vt:lpstr>
      <vt:lpstr>Software Failures</vt:lpstr>
      <vt:lpstr>Defect / Bug in Software Project</vt:lpstr>
      <vt:lpstr>Defect / Bug in Software Project</vt:lpstr>
      <vt:lpstr>Relation of error, fault and failure</vt:lpstr>
      <vt:lpstr>Relation of error, fault and failure</vt:lpstr>
      <vt:lpstr>When do defects arise?</vt:lpstr>
      <vt:lpstr>When do defects arise?</vt:lpstr>
      <vt:lpstr>Cost of defect</vt:lpstr>
      <vt:lpstr>Cost of defect</vt:lpstr>
      <vt:lpstr>Cost of defect</vt:lpstr>
      <vt:lpstr>Cost of defect</vt:lpstr>
      <vt:lpstr>Summary</vt:lpstr>
      <vt:lpstr>Tài liệu tham khảo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admin</dc:creator>
  <cp:lastModifiedBy>Microsoft Office User</cp:lastModifiedBy>
  <cp:revision>446</cp:revision>
  <dcterms:created xsi:type="dcterms:W3CDTF">2006-08-16T00:00:00Z</dcterms:created>
  <dcterms:modified xsi:type="dcterms:W3CDTF">2019-10-10T02:02:51Z</dcterms:modified>
</cp:coreProperties>
</file>