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59" r:id="rId4"/>
    <p:sldId id="260" r:id="rId5"/>
    <p:sldId id="261" r:id="rId6"/>
    <p:sldId id="263" r:id="rId7"/>
    <p:sldId id="264" r:id="rId8"/>
    <p:sldId id="265" r:id="rId9"/>
    <p:sldId id="273" r:id="rId10"/>
    <p:sldId id="335" r:id="rId11"/>
    <p:sldId id="336" r:id="rId12"/>
    <p:sldId id="337" r:id="rId13"/>
    <p:sldId id="338" r:id="rId14"/>
    <p:sldId id="339" r:id="rId15"/>
    <p:sldId id="340" r:id="rId16"/>
    <p:sldId id="341" r:id="rId17"/>
    <p:sldId id="342" r:id="rId18"/>
    <p:sldId id="343" r:id="rId19"/>
    <p:sldId id="268" r:id="rId20"/>
    <p:sldId id="272" r:id="rId21"/>
    <p:sldId id="270" r:id="rId22"/>
    <p:sldId id="271" r:id="rId23"/>
    <p:sldId id="33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6E25"/>
    <a:srgbClr val="A0363E"/>
    <a:srgbClr val="C256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34" autoAdjust="0"/>
    <p:restoredTop sz="83901" autoAdjust="0"/>
  </p:normalViewPr>
  <p:slideViewPr>
    <p:cSldViewPr>
      <p:cViewPr varScale="1">
        <p:scale>
          <a:sx n="67" d="100"/>
          <a:sy n="67" d="100"/>
        </p:scale>
        <p:origin x="184" y="44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C3A770-8CE5-4A31-B1F6-440CD65AB535}" type="doc">
      <dgm:prSet loTypeId="urn:microsoft.com/office/officeart/2005/8/layout/venn1" loCatId="relationship" qsTypeId="urn:microsoft.com/office/officeart/2005/8/quickstyle/simple1" qsCatId="simple" csTypeId="urn:microsoft.com/office/officeart/2005/8/colors/accent1_2" csCatId="accent1" phldr="1"/>
      <dgm:spPr/>
    </dgm:pt>
    <dgm:pt modelId="{343529CA-5120-408A-8434-A27CC6A467F9}">
      <dgm:prSet phldrT="[Text]" custT="1"/>
      <dgm:spPr>
        <a:solidFill>
          <a:schemeClr val="accent1"/>
        </a:solidFill>
      </dgm:spPr>
      <dgm:t>
        <a:bodyPr/>
        <a:lstStyle/>
        <a:p>
          <a:pPr>
            <a:buFontTx/>
            <a:buNone/>
          </a:pPr>
          <a:endParaRPr lang="en-US" sz="2400" b="1" dirty="0">
            <a:solidFill>
              <a:schemeClr val="bg1"/>
            </a:solidFill>
          </a:endParaRPr>
        </a:p>
        <a:p>
          <a:pPr>
            <a:buFontTx/>
            <a:buNone/>
          </a:pPr>
          <a:r>
            <a:rPr lang="en-US" sz="2400" b="1" dirty="0">
              <a:solidFill>
                <a:schemeClr val="bg1"/>
              </a:solidFill>
            </a:rPr>
            <a:t>1. Define the goals and objectives of testing</a:t>
          </a:r>
        </a:p>
        <a:p>
          <a:pPr>
            <a:buFontTx/>
            <a:buChar char="-"/>
          </a:pPr>
          <a:r>
            <a:rPr lang="en-US" sz="2400" dirty="0">
              <a:solidFill>
                <a:schemeClr val="bg1"/>
              </a:solidFill>
            </a:rPr>
            <a:t> Customer</a:t>
          </a:r>
        </a:p>
        <a:p>
          <a:pPr>
            <a:buFontTx/>
            <a:buChar char="-"/>
          </a:pPr>
          <a:r>
            <a:rPr lang="en-US" sz="2400" dirty="0">
              <a:solidFill>
                <a:schemeClr val="bg1"/>
              </a:solidFill>
            </a:rPr>
            <a:t> Stakeholder</a:t>
          </a:r>
        </a:p>
        <a:p>
          <a:pPr>
            <a:buFontTx/>
            <a:buChar char="-"/>
          </a:pPr>
          <a:r>
            <a:rPr lang="en-US" sz="2400" dirty="0">
              <a:solidFill>
                <a:schemeClr val="bg1"/>
              </a:solidFill>
            </a:rPr>
            <a:t> Project</a:t>
          </a:r>
        </a:p>
      </dgm:t>
    </dgm:pt>
    <dgm:pt modelId="{990A0841-79C0-4193-B471-1225C2247FB1}" type="parTrans" cxnId="{BAE5899F-17C0-413B-B83A-7768B1796DEF}">
      <dgm:prSet/>
      <dgm:spPr/>
      <dgm:t>
        <a:bodyPr/>
        <a:lstStyle/>
        <a:p>
          <a:endParaRPr lang="en-US"/>
        </a:p>
      </dgm:t>
    </dgm:pt>
    <dgm:pt modelId="{94D03B3C-959D-4C53-9926-6E5009C337A1}" type="sibTrans" cxnId="{BAE5899F-17C0-413B-B83A-7768B1796DEF}">
      <dgm:prSet/>
      <dgm:spPr/>
      <dgm:t>
        <a:bodyPr/>
        <a:lstStyle/>
        <a:p>
          <a:endParaRPr lang="en-US"/>
        </a:p>
      </dgm:t>
    </dgm:pt>
    <dgm:pt modelId="{C16B640E-C889-4B46-A64E-6E361F26490A}">
      <dgm:prSet phldrT="[Text]" custT="1"/>
      <dgm:spPr>
        <a:solidFill>
          <a:schemeClr val="accent1">
            <a:lumMod val="75000"/>
            <a:alpha val="50000"/>
          </a:schemeClr>
        </a:solidFill>
      </dgm:spPr>
      <dgm:t>
        <a:bodyPr/>
        <a:lstStyle/>
        <a:p>
          <a:r>
            <a:rPr lang="en-US" sz="2400" b="0" dirty="0">
              <a:solidFill>
                <a:schemeClr val="bg1"/>
              </a:solidFill>
            </a:rPr>
            <a:t>3. Determine an approach and plan for the tests</a:t>
          </a:r>
        </a:p>
      </dgm:t>
    </dgm:pt>
    <dgm:pt modelId="{AAF4D4F4-EC65-4230-BB09-03721D4E1299}" type="parTrans" cxnId="{5CE910AE-D956-4B47-BDA5-A9A4A98C6CEF}">
      <dgm:prSet/>
      <dgm:spPr/>
      <dgm:t>
        <a:bodyPr/>
        <a:lstStyle/>
        <a:p>
          <a:endParaRPr lang="en-US"/>
        </a:p>
      </dgm:t>
    </dgm:pt>
    <dgm:pt modelId="{A00B5BB5-10ED-4545-99FA-3B7974AA8D0F}" type="sibTrans" cxnId="{5CE910AE-D956-4B47-BDA5-A9A4A98C6CEF}">
      <dgm:prSet/>
      <dgm:spPr/>
      <dgm:t>
        <a:bodyPr/>
        <a:lstStyle/>
        <a:p>
          <a:endParaRPr lang="en-US"/>
        </a:p>
      </dgm:t>
    </dgm:pt>
    <dgm:pt modelId="{D95C491F-5518-4E1D-BE67-6562FE0522BB}">
      <dgm:prSet phldrT="[Text]" custT="1"/>
      <dgm:spPr>
        <a:solidFill>
          <a:schemeClr val="accent1">
            <a:alpha val="50000"/>
          </a:schemeClr>
        </a:solidFill>
      </dgm:spPr>
      <dgm:t>
        <a:bodyPr/>
        <a:lstStyle/>
        <a:p>
          <a:r>
            <a:rPr lang="en-US" sz="2400" b="0" dirty="0">
              <a:solidFill>
                <a:schemeClr val="bg1"/>
              </a:solidFill>
            </a:rPr>
            <a:t>2. Address risks for testing</a:t>
          </a:r>
        </a:p>
      </dgm:t>
    </dgm:pt>
    <dgm:pt modelId="{3902135F-3F4C-427E-8AD6-8EE637B4D496}" type="parTrans" cxnId="{3E362ED5-00A0-48C0-98CE-448FB6137743}">
      <dgm:prSet/>
      <dgm:spPr/>
      <dgm:t>
        <a:bodyPr/>
        <a:lstStyle/>
        <a:p>
          <a:endParaRPr lang="en-US"/>
        </a:p>
      </dgm:t>
    </dgm:pt>
    <dgm:pt modelId="{7CFDEC6F-F63E-41DE-8E52-91A003C03710}" type="sibTrans" cxnId="{3E362ED5-00A0-48C0-98CE-448FB6137743}">
      <dgm:prSet/>
      <dgm:spPr/>
      <dgm:t>
        <a:bodyPr/>
        <a:lstStyle/>
        <a:p>
          <a:endParaRPr lang="en-US"/>
        </a:p>
      </dgm:t>
    </dgm:pt>
    <dgm:pt modelId="{6AA70B7E-BE2A-4F80-B7C0-983C457CF187}" type="pres">
      <dgm:prSet presAssocID="{EFC3A770-8CE5-4A31-B1F6-440CD65AB535}" presName="compositeShape" presStyleCnt="0">
        <dgm:presLayoutVars>
          <dgm:chMax val="7"/>
          <dgm:dir/>
          <dgm:resizeHandles val="exact"/>
        </dgm:presLayoutVars>
      </dgm:prSet>
      <dgm:spPr/>
    </dgm:pt>
    <dgm:pt modelId="{E31963A9-29AA-4040-B988-3F0AD68EC053}" type="pres">
      <dgm:prSet presAssocID="{343529CA-5120-408A-8434-A27CC6A467F9}" presName="circ1" presStyleLbl="vennNode1" presStyleIdx="0" presStyleCnt="3" custScaleX="141667" custScaleY="125000"/>
      <dgm:spPr/>
      <dgm:t>
        <a:bodyPr/>
        <a:lstStyle/>
        <a:p>
          <a:endParaRPr lang="en-US"/>
        </a:p>
      </dgm:t>
    </dgm:pt>
    <dgm:pt modelId="{61FE3C43-F47C-4B87-A593-253449EF65A3}" type="pres">
      <dgm:prSet presAssocID="{343529CA-5120-408A-8434-A27CC6A467F9}" presName="circ1Tx" presStyleLbl="revTx" presStyleIdx="0" presStyleCnt="0">
        <dgm:presLayoutVars>
          <dgm:chMax val="0"/>
          <dgm:chPref val="0"/>
          <dgm:bulletEnabled val="1"/>
        </dgm:presLayoutVars>
      </dgm:prSet>
      <dgm:spPr/>
      <dgm:t>
        <a:bodyPr/>
        <a:lstStyle/>
        <a:p>
          <a:endParaRPr lang="en-US"/>
        </a:p>
      </dgm:t>
    </dgm:pt>
    <dgm:pt modelId="{96C48473-283E-4DA3-9582-254E4E62BBA2}" type="pres">
      <dgm:prSet presAssocID="{C16B640E-C889-4B46-A64E-6E361F26490A}" presName="circ2" presStyleLbl="vennNode1" presStyleIdx="1" presStyleCnt="3" custScaleX="109281" custLinFactNeighborX="62591" custLinFactNeighborY="-63021"/>
      <dgm:spPr/>
      <dgm:t>
        <a:bodyPr/>
        <a:lstStyle/>
        <a:p>
          <a:endParaRPr lang="en-US"/>
        </a:p>
      </dgm:t>
    </dgm:pt>
    <dgm:pt modelId="{1A25BB2D-97B0-4E00-9D19-DCE236A62E91}" type="pres">
      <dgm:prSet presAssocID="{C16B640E-C889-4B46-A64E-6E361F26490A}" presName="circ2Tx" presStyleLbl="revTx" presStyleIdx="0" presStyleCnt="0">
        <dgm:presLayoutVars>
          <dgm:chMax val="0"/>
          <dgm:chPref val="0"/>
          <dgm:bulletEnabled val="1"/>
        </dgm:presLayoutVars>
      </dgm:prSet>
      <dgm:spPr/>
      <dgm:t>
        <a:bodyPr/>
        <a:lstStyle/>
        <a:p>
          <a:endParaRPr lang="en-US"/>
        </a:p>
      </dgm:t>
    </dgm:pt>
    <dgm:pt modelId="{CEBF4BE3-77BF-48D9-848C-BF64E75C2465}" type="pres">
      <dgm:prSet presAssocID="{D95C491F-5518-4E1D-BE67-6562FE0522BB}" presName="circ3" presStyleLbl="vennNode1" presStyleIdx="2" presStyleCnt="3" custScaleX="77083" custScaleY="72917" custLinFactNeighborX="-52458" custLinFactNeighborY="-66146"/>
      <dgm:spPr/>
      <dgm:t>
        <a:bodyPr/>
        <a:lstStyle/>
        <a:p>
          <a:endParaRPr lang="en-US"/>
        </a:p>
      </dgm:t>
    </dgm:pt>
    <dgm:pt modelId="{C736DDA1-5B54-498C-BAE6-B367DFB60589}" type="pres">
      <dgm:prSet presAssocID="{D95C491F-5518-4E1D-BE67-6562FE0522BB}" presName="circ3Tx" presStyleLbl="revTx" presStyleIdx="0" presStyleCnt="0">
        <dgm:presLayoutVars>
          <dgm:chMax val="0"/>
          <dgm:chPref val="0"/>
          <dgm:bulletEnabled val="1"/>
        </dgm:presLayoutVars>
      </dgm:prSet>
      <dgm:spPr/>
      <dgm:t>
        <a:bodyPr/>
        <a:lstStyle/>
        <a:p>
          <a:endParaRPr lang="en-US"/>
        </a:p>
      </dgm:t>
    </dgm:pt>
  </dgm:ptLst>
  <dgm:cxnLst>
    <dgm:cxn modelId="{D595DE2F-5E96-4551-A591-446A8C0884BF}" type="presOf" srcId="{D95C491F-5518-4E1D-BE67-6562FE0522BB}" destId="{CEBF4BE3-77BF-48D9-848C-BF64E75C2465}" srcOrd="0" destOrd="0" presId="urn:microsoft.com/office/officeart/2005/8/layout/venn1"/>
    <dgm:cxn modelId="{BAE5899F-17C0-413B-B83A-7768B1796DEF}" srcId="{EFC3A770-8CE5-4A31-B1F6-440CD65AB535}" destId="{343529CA-5120-408A-8434-A27CC6A467F9}" srcOrd="0" destOrd="0" parTransId="{990A0841-79C0-4193-B471-1225C2247FB1}" sibTransId="{94D03B3C-959D-4C53-9926-6E5009C337A1}"/>
    <dgm:cxn modelId="{3E362ED5-00A0-48C0-98CE-448FB6137743}" srcId="{EFC3A770-8CE5-4A31-B1F6-440CD65AB535}" destId="{D95C491F-5518-4E1D-BE67-6562FE0522BB}" srcOrd="2" destOrd="0" parTransId="{3902135F-3F4C-427E-8AD6-8EE637B4D496}" sibTransId="{7CFDEC6F-F63E-41DE-8E52-91A003C03710}"/>
    <dgm:cxn modelId="{2AEDDC3F-DDBE-4F8D-92D9-9D6BCEDA325F}" type="presOf" srcId="{D95C491F-5518-4E1D-BE67-6562FE0522BB}" destId="{C736DDA1-5B54-498C-BAE6-B367DFB60589}" srcOrd="1" destOrd="0" presId="urn:microsoft.com/office/officeart/2005/8/layout/venn1"/>
    <dgm:cxn modelId="{419B4ECE-6204-42BB-ABCE-B7CC69DC1BFE}" type="presOf" srcId="{C16B640E-C889-4B46-A64E-6E361F26490A}" destId="{96C48473-283E-4DA3-9582-254E4E62BBA2}" srcOrd="0" destOrd="0" presId="urn:microsoft.com/office/officeart/2005/8/layout/venn1"/>
    <dgm:cxn modelId="{489C3D09-43DC-4B92-AC9B-009EE038868A}" type="presOf" srcId="{343529CA-5120-408A-8434-A27CC6A467F9}" destId="{61FE3C43-F47C-4B87-A593-253449EF65A3}" srcOrd="1" destOrd="0" presId="urn:microsoft.com/office/officeart/2005/8/layout/venn1"/>
    <dgm:cxn modelId="{D7A29B47-BA50-4A70-87BD-88DFD9EF9A42}" type="presOf" srcId="{EFC3A770-8CE5-4A31-B1F6-440CD65AB535}" destId="{6AA70B7E-BE2A-4F80-B7C0-983C457CF187}" srcOrd="0" destOrd="0" presId="urn:microsoft.com/office/officeart/2005/8/layout/venn1"/>
    <dgm:cxn modelId="{5CE910AE-D956-4B47-BDA5-A9A4A98C6CEF}" srcId="{EFC3A770-8CE5-4A31-B1F6-440CD65AB535}" destId="{C16B640E-C889-4B46-A64E-6E361F26490A}" srcOrd="1" destOrd="0" parTransId="{AAF4D4F4-EC65-4230-BB09-03721D4E1299}" sibTransId="{A00B5BB5-10ED-4545-99FA-3B7974AA8D0F}"/>
    <dgm:cxn modelId="{4CBB390E-0A5F-4B8D-A2E8-578BAC826601}" type="presOf" srcId="{343529CA-5120-408A-8434-A27CC6A467F9}" destId="{E31963A9-29AA-4040-B988-3F0AD68EC053}" srcOrd="0" destOrd="0" presId="urn:microsoft.com/office/officeart/2005/8/layout/venn1"/>
    <dgm:cxn modelId="{E1158D93-A662-4D86-9FF6-B0F7AB15F4F1}" type="presOf" srcId="{C16B640E-C889-4B46-A64E-6E361F26490A}" destId="{1A25BB2D-97B0-4E00-9D19-DCE236A62E91}" srcOrd="1" destOrd="0" presId="urn:microsoft.com/office/officeart/2005/8/layout/venn1"/>
    <dgm:cxn modelId="{2AA0B757-5A9D-4286-996F-FA892CB604EF}" type="presParOf" srcId="{6AA70B7E-BE2A-4F80-B7C0-983C457CF187}" destId="{E31963A9-29AA-4040-B988-3F0AD68EC053}" srcOrd="0" destOrd="0" presId="urn:microsoft.com/office/officeart/2005/8/layout/venn1"/>
    <dgm:cxn modelId="{3FD30464-DD4A-4EE9-B981-A6630EDCC5C3}" type="presParOf" srcId="{6AA70B7E-BE2A-4F80-B7C0-983C457CF187}" destId="{61FE3C43-F47C-4B87-A593-253449EF65A3}" srcOrd="1" destOrd="0" presId="urn:microsoft.com/office/officeart/2005/8/layout/venn1"/>
    <dgm:cxn modelId="{4F5F96C0-98F0-4060-BC17-966E3FAEFD6D}" type="presParOf" srcId="{6AA70B7E-BE2A-4F80-B7C0-983C457CF187}" destId="{96C48473-283E-4DA3-9582-254E4E62BBA2}" srcOrd="2" destOrd="0" presId="urn:microsoft.com/office/officeart/2005/8/layout/venn1"/>
    <dgm:cxn modelId="{78D88109-A2F0-4863-BFB3-F1B9CE041A24}" type="presParOf" srcId="{6AA70B7E-BE2A-4F80-B7C0-983C457CF187}" destId="{1A25BB2D-97B0-4E00-9D19-DCE236A62E91}" srcOrd="3" destOrd="0" presId="urn:microsoft.com/office/officeart/2005/8/layout/venn1"/>
    <dgm:cxn modelId="{9C2598E5-29B4-412B-B05D-0890F88FC595}" type="presParOf" srcId="{6AA70B7E-BE2A-4F80-B7C0-983C457CF187}" destId="{CEBF4BE3-77BF-48D9-848C-BF64E75C2465}" srcOrd="4" destOrd="0" presId="urn:microsoft.com/office/officeart/2005/8/layout/venn1"/>
    <dgm:cxn modelId="{6C0C974A-4034-40B6-BB47-5CBDEE7E2D57}" type="presParOf" srcId="{6AA70B7E-BE2A-4F80-B7C0-983C457CF187}" destId="{C736DDA1-5B54-498C-BAE6-B367DFB6058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1402AE-ACC8-4F01-8204-AD7E5E212B2F}" type="doc">
      <dgm:prSet loTypeId="urn:microsoft.com/office/officeart/2005/8/layout/venn1" loCatId="relationship" qsTypeId="urn:microsoft.com/office/officeart/2005/8/quickstyle/simple1" qsCatId="simple" csTypeId="urn:microsoft.com/office/officeart/2005/8/colors/accent1_2" csCatId="accent1" phldr="1"/>
      <dgm:spPr/>
    </dgm:pt>
    <dgm:pt modelId="{CFC46819-10A1-4A12-A56F-A0F450EE7179}">
      <dgm:prSet phldrT="[Text]" custT="1"/>
      <dgm:spPr/>
      <dgm:t>
        <a:bodyPr/>
        <a:lstStyle/>
        <a:p>
          <a:pPr algn="ctr"/>
          <a:r>
            <a:rPr lang="en-US" sz="3200" dirty="0"/>
            <a:t>1. Monitor the current status of testing</a:t>
          </a:r>
        </a:p>
      </dgm:t>
    </dgm:pt>
    <dgm:pt modelId="{2AFA8695-9DB8-43D3-A4EB-DC6CA409ECD9}" type="parTrans" cxnId="{A4969D5F-3DB2-4044-904B-35D07ACD571C}">
      <dgm:prSet/>
      <dgm:spPr/>
      <dgm:t>
        <a:bodyPr/>
        <a:lstStyle/>
        <a:p>
          <a:endParaRPr lang="en-US"/>
        </a:p>
      </dgm:t>
    </dgm:pt>
    <dgm:pt modelId="{0E107288-FA17-48F3-966D-9FF2B3272748}" type="sibTrans" cxnId="{A4969D5F-3DB2-4044-904B-35D07ACD571C}">
      <dgm:prSet/>
      <dgm:spPr/>
      <dgm:t>
        <a:bodyPr/>
        <a:lstStyle/>
        <a:p>
          <a:endParaRPr lang="en-US"/>
        </a:p>
      </dgm:t>
    </dgm:pt>
    <dgm:pt modelId="{3A111FEB-B77B-45CD-8745-6C582653C675}">
      <dgm:prSet phldrT="[Text]" custT="1"/>
      <dgm:spPr/>
      <dgm:t>
        <a:bodyPr/>
        <a:lstStyle/>
        <a:p>
          <a:r>
            <a:rPr lang="en-US" sz="3200" dirty="0"/>
            <a:t>2. Take actions to meet the objectives of project</a:t>
          </a:r>
        </a:p>
      </dgm:t>
    </dgm:pt>
    <dgm:pt modelId="{24A615A8-1F9A-4AFF-8E50-5DDBE47FB52E}" type="parTrans" cxnId="{D9570F28-C03E-48A6-9FD4-973730579E57}">
      <dgm:prSet/>
      <dgm:spPr/>
      <dgm:t>
        <a:bodyPr/>
        <a:lstStyle/>
        <a:p>
          <a:endParaRPr lang="en-US"/>
        </a:p>
      </dgm:t>
    </dgm:pt>
    <dgm:pt modelId="{83DE7F49-F50F-4C8D-8511-746D2A66A1FB}" type="sibTrans" cxnId="{D9570F28-C03E-48A6-9FD4-973730579E57}">
      <dgm:prSet/>
      <dgm:spPr/>
      <dgm:t>
        <a:bodyPr/>
        <a:lstStyle/>
        <a:p>
          <a:endParaRPr lang="en-US"/>
        </a:p>
      </dgm:t>
    </dgm:pt>
    <dgm:pt modelId="{E22F2DAE-D1FE-4FC1-9F64-2F87A2F497E5}" type="pres">
      <dgm:prSet presAssocID="{B71402AE-ACC8-4F01-8204-AD7E5E212B2F}" presName="compositeShape" presStyleCnt="0">
        <dgm:presLayoutVars>
          <dgm:chMax val="7"/>
          <dgm:dir/>
          <dgm:resizeHandles val="exact"/>
        </dgm:presLayoutVars>
      </dgm:prSet>
      <dgm:spPr/>
    </dgm:pt>
    <dgm:pt modelId="{B34CA58F-9F92-478D-88DD-5E29062569F2}" type="pres">
      <dgm:prSet presAssocID="{CFC46819-10A1-4A12-A56F-A0F450EE7179}" presName="circ1" presStyleLbl="vennNode1" presStyleIdx="0" presStyleCnt="2" custLinFactNeighborX="-6306" custLinFactNeighborY="-1802"/>
      <dgm:spPr/>
      <dgm:t>
        <a:bodyPr/>
        <a:lstStyle/>
        <a:p>
          <a:endParaRPr lang="en-US"/>
        </a:p>
      </dgm:t>
    </dgm:pt>
    <dgm:pt modelId="{D91293FA-383A-40EC-8BA6-56F121FA92E5}" type="pres">
      <dgm:prSet presAssocID="{CFC46819-10A1-4A12-A56F-A0F450EE7179}" presName="circ1Tx" presStyleLbl="revTx" presStyleIdx="0" presStyleCnt="0">
        <dgm:presLayoutVars>
          <dgm:chMax val="0"/>
          <dgm:chPref val="0"/>
          <dgm:bulletEnabled val="1"/>
        </dgm:presLayoutVars>
      </dgm:prSet>
      <dgm:spPr/>
      <dgm:t>
        <a:bodyPr/>
        <a:lstStyle/>
        <a:p>
          <a:endParaRPr lang="en-US"/>
        </a:p>
      </dgm:t>
    </dgm:pt>
    <dgm:pt modelId="{F4C8E945-687D-4963-8336-4A4BBA4A88EC}" type="pres">
      <dgm:prSet presAssocID="{3A111FEB-B77B-45CD-8745-6C582653C675}" presName="circ2" presStyleLbl="vennNode1" presStyleIdx="1" presStyleCnt="2"/>
      <dgm:spPr/>
      <dgm:t>
        <a:bodyPr/>
        <a:lstStyle/>
        <a:p>
          <a:endParaRPr lang="en-US"/>
        </a:p>
      </dgm:t>
    </dgm:pt>
    <dgm:pt modelId="{C7F8ACB7-AE1A-427A-895F-25D42A2FF492}" type="pres">
      <dgm:prSet presAssocID="{3A111FEB-B77B-45CD-8745-6C582653C675}" presName="circ2Tx" presStyleLbl="revTx" presStyleIdx="0" presStyleCnt="0">
        <dgm:presLayoutVars>
          <dgm:chMax val="0"/>
          <dgm:chPref val="0"/>
          <dgm:bulletEnabled val="1"/>
        </dgm:presLayoutVars>
      </dgm:prSet>
      <dgm:spPr/>
      <dgm:t>
        <a:bodyPr/>
        <a:lstStyle/>
        <a:p>
          <a:endParaRPr lang="en-US"/>
        </a:p>
      </dgm:t>
    </dgm:pt>
  </dgm:ptLst>
  <dgm:cxnLst>
    <dgm:cxn modelId="{C3CDF331-9254-4D46-A89D-0599BA056407}" type="presOf" srcId="{CFC46819-10A1-4A12-A56F-A0F450EE7179}" destId="{D91293FA-383A-40EC-8BA6-56F121FA92E5}" srcOrd="1" destOrd="0" presId="urn:microsoft.com/office/officeart/2005/8/layout/venn1"/>
    <dgm:cxn modelId="{D9570F28-C03E-48A6-9FD4-973730579E57}" srcId="{B71402AE-ACC8-4F01-8204-AD7E5E212B2F}" destId="{3A111FEB-B77B-45CD-8745-6C582653C675}" srcOrd="1" destOrd="0" parTransId="{24A615A8-1F9A-4AFF-8E50-5DDBE47FB52E}" sibTransId="{83DE7F49-F50F-4C8D-8511-746D2A66A1FB}"/>
    <dgm:cxn modelId="{1160542D-BC63-4139-8907-08F7E86265CA}" type="presOf" srcId="{CFC46819-10A1-4A12-A56F-A0F450EE7179}" destId="{B34CA58F-9F92-478D-88DD-5E29062569F2}" srcOrd="0" destOrd="0" presId="urn:microsoft.com/office/officeart/2005/8/layout/venn1"/>
    <dgm:cxn modelId="{EDC0F179-56BC-4C42-9B45-B7F10B5CC6A6}" type="presOf" srcId="{3A111FEB-B77B-45CD-8745-6C582653C675}" destId="{C7F8ACB7-AE1A-427A-895F-25D42A2FF492}" srcOrd="1" destOrd="0" presId="urn:microsoft.com/office/officeart/2005/8/layout/venn1"/>
    <dgm:cxn modelId="{A4969D5F-3DB2-4044-904B-35D07ACD571C}" srcId="{B71402AE-ACC8-4F01-8204-AD7E5E212B2F}" destId="{CFC46819-10A1-4A12-A56F-A0F450EE7179}" srcOrd="0" destOrd="0" parTransId="{2AFA8695-9DB8-43D3-A4EB-DC6CA409ECD9}" sibTransId="{0E107288-FA17-48F3-966D-9FF2B3272748}"/>
    <dgm:cxn modelId="{18CE897C-1535-485E-9051-BA3C397EAC08}" type="presOf" srcId="{3A111FEB-B77B-45CD-8745-6C582653C675}" destId="{F4C8E945-687D-4963-8336-4A4BBA4A88EC}" srcOrd="0" destOrd="0" presId="urn:microsoft.com/office/officeart/2005/8/layout/venn1"/>
    <dgm:cxn modelId="{7FDEDD1B-4B5F-4891-AE03-61C0E1A401FF}" type="presOf" srcId="{B71402AE-ACC8-4F01-8204-AD7E5E212B2F}" destId="{E22F2DAE-D1FE-4FC1-9F64-2F87A2F497E5}" srcOrd="0" destOrd="0" presId="urn:microsoft.com/office/officeart/2005/8/layout/venn1"/>
    <dgm:cxn modelId="{9D39D5EC-2752-47DC-B023-481A4A752E73}" type="presParOf" srcId="{E22F2DAE-D1FE-4FC1-9F64-2F87A2F497E5}" destId="{B34CA58F-9F92-478D-88DD-5E29062569F2}" srcOrd="0" destOrd="0" presId="urn:microsoft.com/office/officeart/2005/8/layout/venn1"/>
    <dgm:cxn modelId="{7F68C27A-2BCC-4946-B665-81CB62FEF214}" type="presParOf" srcId="{E22F2DAE-D1FE-4FC1-9F64-2F87A2F497E5}" destId="{D91293FA-383A-40EC-8BA6-56F121FA92E5}" srcOrd="1" destOrd="0" presId="urn:microsoft.com/office/officeart/2005/8/layout/venn1"/>
    <dgm:cxn modelId="{1705DE4D-1A22-49B8-B17C-C79EB66C5BDF}" type="presParOf" srcId="{E22F2DAE-D1FE-4FC1-9F64-2F87A2F497E5}" destId="{F4C8E945-687D-4963-8336-4A4BBA4A88EC}" srcOrd="2" destOrd="0" presId="urn:microsoft.com/office/officeart/2005/8/layout/venn1"/>
    <dgm:cxn modelId="{94A88561-176B-4CAF-A669-60AA3924A152}" type="presParOf" srcId="{E22F2DAE-D1FE-4FC1-9F64-2F87A2F497E5}" destId="{C7F8ACB7-AE1A-427A-895F-25D42A2FF49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963A9-29AA-4040-B988-3F0AD68EC053}">
      <dsp:nvSpPr>
        <dsp:cNvPr id="0" name=""/>
        <dsp:cNvSpPr/>
      </dsp:nvSpPr>
      <dsp:spPr>
        <a:xfrm>
          <a:off x="1880356" y="-40128"/>
          <a:ext cx="4012865" cy="3540755"/>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buFontTx/>
            <a:buNone/>
          </a:pPr>
          <a:endParaRPr lang="en-US" sz="2400" b="1" kern="1200" dirty="0">
            <a:solidFill>
              <a:schemeClr val="bg1"/>
            </a:solidFill>
          </a:endParaRPr>
        </a:p>
        <a:p>
          <a:pPr lvl="0" algn="ctr" defTabSz="1066800">
            <a:lnSpc>
              <a:spcPct val="90000"/>
            </a:lnSpc>
            <a:spcBef>
              <a:spcPct val="0"/>
            </a:spcBef>
            <a:spcAft>
              <a:spcPct val="35000"/>
            </a:spcAft>
            <a:buFontTx/>
            <a:buNone/>
          </a:pPr>
          <a:r>
            <a:rPr lang="en-US" sz="2400" b="1" kern="1200" dirty="0">
              <a:solidFill>
                <a:schemeClr val="bg1"/>
              </a:solidFill>
            </a:rPr>
            <a:t>1. Define the goals and objectives of testing</a:t>
          </a:r>
        </a:p>
        <a:p>
          <a:pPr lvl="0" algn="ctr" defTabSz="1066800">
            <a:lnSpc>
              <a:spcPct val="90000"/>
            </a:lnSpc>
            <a:spcBef>
              <a:spcPct val="0"/>
            </a:spcBef>
            <a:spcAft>
              <a:spcPct val="35000"/>
            </a:spcAft>
            <a:buFontTx/>
            <a:buChar char="-"/>
          </a:pPr>
          <a:r>
            <a:rPr lang="en-US" sz="2400" kern="1200" dirty="0">
              <a:solidFill>
                <a:schemeClr val="bg1"/>
              </a:solidFill>
            </a:rPr>
            <a:t> Customer</a:t>
          </a:r>
        </a:p>
        <a:p>
          <a:pPr lvl="0" algn="ctr" defTabSz="1066800">
            <a:lnSpc>
              <a:spcPct val="90000"/>
            </a:lnSpc>
            <a:spcBef>
              <a:spcPct val="0"/>
            </a:spcBef>
            <a:spcAft>
              <a:spcPct val="35000"/>
            </a:spcAft>
            <a:buFontTx/>
            <a:buChar char="-"/>
          </a:pPr>
          <a:r>
            <a:rPr lang="en-US" sz="2400" kern="1200" dirty="0">
              <a:solidFill>
                <a:schemeClr val="bg1"/>
              </a:solidFill>
            </a:rPr>
            <a:t> Stakeholder</a:t>
          </a:r>
        </a:p>
        <a:p>
          <a:pPr lvl="0" algn="ctr" defTabSz="1066800">
            <a:lnSpc>
              <a:spcPct val="90000"/>
            </a:lnSpc>
            <a:spcBef>
              <a:spcPct val="0"/>
            </a:spcBef>
            <a:spcAft>
              <a:spcPct val="35000"/>
            </a:spcAft>
            <a:buFontTx/>
            <a:buChar char="-"/>
          </a:pPr>
          <a:r>
            <a:rPr lang="en-US" sz="2400" kern="1200" dirty="0">
              <a:solidFill>
                <a:schemeClr val="bg1"/>
              </a:solidFill>
            </a:rPr>
            <a:t> Project</a:t>
          </a:r>
        </a:p>
      </dsp:txBody>
      <dsp:txXfrm>
        <a:off x="2415405" y="579503"/>
        <a:ext cx="2942767" cy="1593339"/>
      </dsp:txXfrm>
    </dsp:sp>
    <dsp:sp modelId="{96C48473-283E-4DA3-9582-254E4E62BBA2}">
      <dsp:nvSpPr>
        <dsp:cNvPr id="0" name=""/>
        <dsp:cNvSpPr/>
      </dsp:nvSpPr>
      <dsp:spPr>
        <a:xfrm>
          <a:off x="5134093" y="299189"/>
          <a:ext cx="3095498" cy="2832604"/>
        </a:xfrm>
        <a:prstGeom prst="ellipse">
          <a:avLst/>
        </a:prstGeom>
        <a:solidFill>
          <a:schemeClr val="accent1">
            <a:lumMod val="7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0" kern="1200" dirty="0">
              <a:solidFill>
                <a:schemeClr val="bg1"/>
              </a:solidFill>
            </a:rPr>
            <a:t>3. Determine an approach and plan for the tests</a:t>
          </a:r>
        </a:p>
      </dsp:txBody>
      <dsp:txXfrm>
        <a:off x="6080800" y="1030945"/>
        <a:ext cx="1857298" cy="1557932"/>
      </dsp:txXfrm>
    </dsp:sp>
    <dsp:sp modelId="{CEBF4BE3-77BF-48D9-848C-BF64E75C2465}">
      <dsp:nvSpPr>
        <dsp:cNvPr id="0" name=""/>
        <dsp:cNvSpPr/>
      </dsp:nvSpPr>
      <dsp:spPr>
        <a:xfrm>
          <a:off x="287036" y="594247"/>
          <a:ext cx="2183456" cy="2065449"/>
        </a:xfrm>
        <a:prstGeom prst="ellipse">
          <a:avLst/>
        </a:prstGeom>
        <a:solidFill>
          <a:schemeClr val="accent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0" kern="1200" dirty="0">
              <a:solidFill>
                <a:schemeClr val="bg1"/>
              </a:solidFill>
            </a:rPr>
            <a:t>2. Address risks for testing</a:t>
          </a:r>
        </a:p>
      </dsp:txBody>
      <dsp:txXfrm>
        <a:off x="492644" y="1127821"/>
        <a:ext cx="1310073" cy="1135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CA58F-9F92-478D-88DD-5E29062569F2}">
      <dsp:nvSpPr>
        <dsp:cNvPr id="0" name=""/>
        <dsp:cNvSpPr/>
      </dsp:nvSpPr>
      <dsp:spPr>
        <a:xfrm>
          <a:off x="0" y="279393"/>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a:t>1. Monitor the current status of testing</a:t>
          </a:r>
        </a:p>
      </dsp:txBody>
      <dsp:txXfrm>
        <a:off x="472439" y="678354"/>
        <a:ext cx="1950720" cy="2585357"/>
      </dsp:txXfrm>
    </dsp:sp>
    <dsp:sp modelId="{F4C8E945-687D-4963-8336-4A4BBA4A88EC}">
      <dsp:nvSpPr>
        <dsp:cNvPr id="0" name=""/>
        <dsp:cNvSpPr/>
      </dsp:nvSpPr>
      <dsp:spPr>
        <a:xfrm>
          <a:off x="2575559" y="340360"/>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a:t>2. Take actions to meet the objectives of project</a:t>
          </a:r>
        </a:p>
      </dsp:txBody>
      <dsp:txXfrm>
        <a:off x="3535680" y="739321"/>
        <a:ext cx="1950720" cy="258535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10/15/19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Quy</a:t>
            </a:r>
            <a:r>
              <a:rPr lang="en-US" dirty="0"/>
              <a:t> </a:t>
            </a:r>
            <a:r>
              <a:rPr lang="en-US" dirty="0" err="1"/>
              <a:t>trình</a:t>
            </a:r>
            <a:r>
              <a:rPr lang="en-US" dirty="0"/>
              <a:t> </a:t>
            </a:r>
            <a:r>
              <a:rPr lang="en-US" dirty="0" err="1"/>
              <a:t>kiểm</a:t>
            </a:r>
            <a:r>
              <a:rPr lang="en-US" dirty="0"/>
              <a:t> </a:t>
            </a:r>
            <a:r>
              <a:rPr lang="en-US" dirty="0" err="1"/>
              <a:t>thử</a:t>
            </a:r>
            <a:endParaRPr lang="en-US" dirty="0"/>
          </a:p>
          <a:p>
            <a:pPr marL="171450" indent="-171450">
              <a:buFontTx/>
              <a:buChar char="-"/>
            </a:pPr>
            <a:r>
              <a:rPr lang="en-US" dirty="0" err="1"/>
              <a:t>Lập</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soát</a:t>
            </a:r>
            <a:r>
              <a:rPr lang="en-US" dirty="0"/>
              <a:t> </a:t>
            </a:r>
            <a:r>
              <a:rPr lang="en-US" dirty="0" err="1"/>
              <a:t>kiểm</a:t>
            </a:r>
            <a:r>
              <a:rPr lang="en-US" dirty="0"/>
              <a:t> </a:t>
            </a:r>
            <a:r>
              <a:rPr lang="en-US" dirty="0" err="1"/>
              <a:t>thử</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Xác</a:t>
            </a:r>
            <a:r>
              <a:rPr lang="en-US" dirty="0"/>
              <a:t> </a:t>
            </a:r>
            <a:r>
              <a:rPr lang="en-US" dirty="0" err="1"/>
              <a:t>định</a:t>
            </a:r>
            <a:r>
              <a:rPr lang="en-US" dirty="0"/>
              <a:t> đ</a:t>
            </a:r>
            <a:r>
              <a:rPr lang="vi-VN" dirty="0"/>
              <a:t>ư</a:t>
            </a:r>
            <a:r>
              <a:rPr lang="en-US" dirty="0" err="1"/>
              <a:t>ợc</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chắc</a:t>
            </a:r>
            <a:r>
              <a:rPr lang="en-US" dirty="0"/>
              <a:t> </a:t>
            </a:r>
            <a:r>
              <a:rPr lang="en-US" dirty="0" err="1"/>
              <a:t>chắn</a:t>
            </a:r>
            <a:r>
              <a:rPr lang="en-US" dirty="0"/>
              <a:t> </a:t>
            </a:r>
            <a:r>
              <a:rPr lang="en-US" dirty="0" err="1"/>
              <a:t>đo</a:t>
            </a:r>
            <a:r>
              <a:rPr lang="en-US" dirty="0"/>
              <a:t> </a:t>
            </a:r>
            <a:r>
              <a:rPr lang="en-US" dirty="0" err="1"/>
              <a:t>đạc</a:t>
            </a:r>
            <a:r>
              <a:rPr lang="en-US" dirty="0"/>
              <a:t> đ</a:t>
            </a:r>
            <a:r>
              <a:rPr lang="vi-VN" dirty="0"/>
              <a:t>ư</a:t>
            </a:r>
            <a:r>
              <a:rPr lang="en-US" dirty="0" err="1"/>
              <a:t>ợc</a:t>
            </a:r>
            <a:r>
              <a:rPr lang="en-US" dirty="0"/>
              <a:t> </a:t>
            </a:r>
            <a:r>
              <a:rPr lang="en-US" dirty="0" err="1"/>
              <a:t>chất</a:t>
            </a:r>
            <a:r>
              <a:rPr lang="en-US" dirty="0"/>
              <a:t> l</a:t>
            </a:r>
            <a:r>
              <a:rPr lang="vi-VN" dirty="0"/>
              <a:t>ư</a:t>
            </a:r>
            <a:r>
              <a:rPr lang="en-US" dirty="0" err="1"/>
              <a:t>ợng</a:t>
            </a:r>
            <a:r>
              <a:rPr lang="en-US" dirty="0"/>
              <a:t> + </a:t>
            </a:r>
            <a:r>
              <a:rPr lang="en-US" dirty="0" err="1"/>
              <a:t>phần</a:t>
            </a:r>
            <a:r>
              <a:rPr lang="en-US" dirty="0"/>
              <a:t> </a:t>
            </a:r>
            <a:r>
              <a:rPr lang="en-US" dirty="0" err="1"/>
              <a:t>mềm</a:t>
            </a:r>
            <a:r>
              <a:rPr lang="en-US" dirty="0"/>
              <a:t> </a:t>
            </a:r>
            <a:r>
              <a:rPr lang="en-US" dirty="0" err="1"/>
              <a:t>sản</a:t>
            </a:r>
            <a:r>
              <a:rPr lang="en-US" dirty="0"/>
              <a:t> </a:t>
            </a:r>
            <a:r>
              <a:rPr lang="en-US" dirty="0" err="1"/>
              <a:t>xuất</a:t>
            </a:r>
            <a:r>
              <a:rPr lang="en-US" dirty="0"/>
              <a:t> ra </a:t>
            </a:r>
            <a:r>
              <a:rPr lang="en-US" dirty="0" err="1"/>
              <a:t>đáp</a:t>
            </a:r>
            <a:r>
              <a:rPr lang="en-US" dirty="0"/>
              <a:t> </a:t>
            </a:r>
            <a:r>
              <a:rPr lang="en-US" dirty="0" err="1"/>
              <a:t>ứng</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endParaRPr lang="en-US" dirty="0"/>
          </a:p>
          <a:p>
            <a:pPr marL="228600" indent="-228600">
              <a:buAutoNum type="arabicPeriod"/>
            </a:pPr>
            <a:r>
              <a:rPr lang="en-US" dirty="0" err="1"/>
              <a:t>Xác</a:t>
            </a:r>
            <a:r>
              <a:rPr lang="en-US" dirty="0"/>
              <a:t> </a:t>
            </a:r>
            <a:r>
              <a:rPr lang="en-US" dirty="0" err="1"/>
              <a:t>định</a:t>
            </a:r>
            <a:r>
              <a:rPr lang="en-US" dirty="0"/>
              <a:t> </a:t>
            </a:r>
            <a:r>
              <a:rPr lang="en-US" dirty="0" err="1"/>
              <a:t>các</a:t>
            </a:r>
            <a:r>
              <a:rPr lang="en-US" dirty="0"/>
              <a:t> </a:t>
            </a:r>
            <a:r>
              <a:rPr lang="en-US" dirty="0" err="1"/>
              <a:t>tiếp</a:t>
            </a:r>
            <a:r>
              <a:rPr lang="en-US" dirty="0"/>
              <a:t> </a:t>
            </a:r>
            <a:r>
              <a:rPr lang="en-US" dirty="0" err="1"/>
              <a:t>cận</a:t>
            </a:r>
            <a:r>
              <a:rPr lang="en-US" dirty="0"/>
              <a:t> (</a:t>
            </a:r>
            <a:r>
              <a:rPr lang="en-US" dirty="0" err="1"/>
              <a:t>sản</a:t>
            </a:r>
            <a:r>
              <a:rPr lang="en-US" dirty="0"/>
              <a:t> </a:t>
            </a:r>
            <a:r>
              <a:rPr lang="en-US" dirty="0" err="1"/>
              <a:t>phẩm</a:t>
            </a:r>
            <a:r>
              <a:rPr lang="en-US" dirty="0"/>
              <a:t> </a:t>
            </a:r>
            <a:r>
              <a:rPr lang="en-US" dirty="0" err="1"/>
              <a:t>đc</a:t>
            </a:r>
            <a:r>
              <a:rPr lang="en-US" dirty="0"/>
              <a:t> </a:t>
            </a:r>
            <a:r>
              <a:rPr lang="en-US" dirty="0" err="1"/>
              <a:t>kiểm</a:t>
            </a:r>
            <a:r>
              <a:rPr lang="en-US" dirty="0"/>
              <a:t> </a:t>
            </a:r>
            <a:r>
              <a:rPr lang="en-US" dirty="0" err="1"/>
              <a:t>thử</a:t>
            </a:r>
            <a:r>
              <a:rPr lang="en-US" dirty="0"/>
              <a:t> </a:t>
            </a:r>
            <a:r>
              <a:rPr lang="en-US" dirty="0" err="1"/>
              <a:t>nào</a:t>
            </a:r>
            <a:r>
              <a:rPr lang="en-US" dirty="0"/>
              <a:t>): Test techniques, Test items, Coverage, Resource (ng</a:t>
            </a:r>
            <a:r>
              <a:rPr lang="vi-VN" dirty="0"/>
              <a:t>ư</a:t>
            </a:r>
            <a:r>
              <a:rPr lang="en-US" dirty="0" err="1"/>
              <a:t>ời</a:t>
            </a:r>
            <a:r>
              <a:rPr lang="en-US" dirty="0"/>
              <a:t> </a:t>
            </a:r>
            <a:r>
              <a:rPr lang="en-US" dirty="0" err="1"/>
              <a:t>tham</a:t>
            </a:r>
            <a:r>
              <a:rPr lang="en-US" dirty="0"/>
              <a:t> </a:t>
            </a:r>
            <a:r>
              <a:rPr lang="en-US" dirty="0" err="1"/>
              <a:t>gia</a:t>
            </a:r>
            <a:r>
              <a:rPr lang="en-US" dirty="0"/>
              <a:t>), Test ware (</a:t>
            </a:r>
            <a:r>
              <a:rPr lang="en-US" dirty="0" err="1"/>
              <a:t>tài</a:t>
            </a:r>
            <a:r>
              <a:rPr lang="en-US" dirty="0"/>
              <a:t> </a:t>
            </a:r>
            <a:r>
              <a:rPr lang="en-US" dirty="0" err="1"/>
              <a:t>liệu</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dự</a:t>
            </a:r>
            <a:r>
              <a:rPr lang="en-US" dirty="0"/>
              <a:t> </a:t>
            </a:r>
            <a:r>
              <a:rPr lang="en-US" dirty="0" err="1"/>
              <a:t>án</a:t>
            </a:r>
            <a:r>
              <a:rPr lang="en-US" dirty="0"/>
              <a:t>)</a:t>
            </a:r>
          </a:p>
          <a:p>
            <a:pPr marL="228600" indent="-228600">
              <a:buAutoNum type="arabicPeriod"/>
            </a:pPr>
            <a:r>
              <a:rPr lang="en-US" dirty="0" err="1"/>
              <a:t>Thực</a:t>
            </a:r>
            <a:r>
              <a:rPr lang="en-US" dirty="0"/>
              <a:t> </a:t>
            </a:r>
            <a:r>
              <a:rPr lang="en-US" dirty="0" err="1"/>
              <a:t>thi</a:t>
            </a:r>
            <a:r>
              <a:rPr lang="en-US" dirty="0"/>
              <a:t> </a:t>
            </a:r>
            <a:r>
              <a:rPr lang="en-US" dirty="0" err="1"/>
              <a:t>theo</a:t>
            </a:r>
            <a:r>
              <a:rPr lang="en-US" dirty="0"/>
              <a:t> </a:t>
            </a:r>
            <a:r>
              <a:rPr lang="en-US" dirty="0" err="1"/>
              <a:t>chính</a:t>
            </a:r>
            <a:r>
              <a:rPr lang="en-US" dirty="0"/>
              <a:t> </a:t>
            </a:r>
            <a:r>
              <a:rPr lang="en-US" dirty="0" err="1"/>
              <a:t>sách</a:t>
            </a:r>
            <a:r>
              <a:rPr lang="en-US" dirty="0"/>
              <a:t> </a:t>
            </a:r>
            <a:r>
              <a:rPr lang="en-US" dirty="0" err="1"/>
              <a:t>và</a:t>
            </a:r>
            <a:r>
              <a:rPr lang="en-US" dirty="0"/>
              <a:t> </a:t>
            </a:r>
            <a:r>
              <a:rPr lang="en-US" dirty="0" err="1"/>
              <a:t>chiến</a:t>
            </a:r>
            <a:r>
              <a:rPr lang="en-US" dirty="0"/>
              <a:t> l</a:t>
            </a:r>
            <a:r>
              <a:rPr lang="vi-VN" dirty="0"/>
              <a:t>ư</a:t>
            </a:r>
            <a:r>
              <a:rPr lang="en-US" dirty="0" err="1"/>
              <a:t>ợc</a:t>
            </a:r>
            <a:r>
              <a:rPr lang="en-US" dirty="0"/>
              <a:t> </a:t>
            </a:r>
            <a:r>
              <a:rPr lang="en-US" dirty="0" err="1"/>
              <a:t>kiểm</a:t>
            </a:r>
            <a:r>
              <a:rPr lang="en-US" dirty="0"/>
              <a:t> </a:t>
            </a:r>
            <a:r>
              <a:rPr lang="en-US" dirty="0" err="1"/>
              <a:t>thử</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có</a:t>
            </a:r>
            <a:r>
              <a:rPr lang="en-US" dirty="0"/>
              <a:t> </a:t>
            </a:r>
            <a:r>
              <a:rPr lang="en-US" dirty="0" err="1"/>
              <a:t>chiến</a:t>
            </a:r>
            <a:r>
              <a:rPr lang="en-US" dirty="0"/>
              <a:t> l</a:t>
            </a:r>
            <a:r>
              <a:rPr lang="vi-VN" dirty="0"/>
              <a:t>ư</a:t>
            </a:r>
            <a:r>
              <a:rPr lang="en-US" dirty="0" err="1"/>
              <a:t>ợc</a:t>
            </a:r>
            <a:r>
              <a:rPr lang="en-US" dirty="0"/>
              <a:t> </a:t>
            </a:r>
            <a:r>
              <a:rPr lang="en-US" dirty="0" err="1"/>
              <a:t>và</a:t>
            </a:r>
            <a:r>
              <a:rPr lang="en-US" dirty="0"/>
              <a:t> </a:t>
            </a:r>
            <a:r>
              <a:rPr lang="en-US" dirty="0" err="1"/>
              <a:t>chính</a:t>
            </a:r>
            <a:r>
              <a:rPr lang="en-US" dirty="0"/>
              <a:t> </a:t>
            </a:r>
            <a:r>
              <a:rPr lang="en-US" dirty="0" err="1"/>
              <a:t>sách</a:t>
            </a:r>
            <a:r>
              <a:rPr lang="en-US" dirty="0"/>
              <a:t> </a:t>
            </a:r>
            <a:r>
              <a:rPr lang="en-US" dirty="0" err="1"/>
              <a:t>riêng</a:t>
            </a:r>
            <a:r>
              <a:rPr lang="en-US" dirty="0"/>
              <a:t>  </a:t>
            </a:r>
            <a:r>
              <a:rPr lang="en-US" dirty="0" err="1"/>
              <a:t>cho</a:t>
            </a:r>
            <a:r>
              <a:rPr lang="en-US" dirty="0"/>
              <a:t> </a:t>
            </a:r>
            <a:r>
              <a:rPr lang="en-US" dirty="0" err="1"/>
              <a:t>kiểm</a:t>
            </a:r>
            <a:r>
              <a:rPr lang="en-US" dirty="0"/>
              <a:t> </a:t>
            </a:r>
            <a:r>
              <a:rPr lang="en-US" dirty="0" err="1"/>
              <a:t>thử</a:t>
            </a:r>
            <a:r>
              <a:rPr lang="en-US" dirty="0"/>
              <a:t> </a:t>
            </a:r>
            <a:r>
              <a:rPr lang="en-US" dirty="0" err="1"/>
              <a:t>nên</a:t>
            </a:r>
            <a:r>
              <a:rPr lang="en-US" dirty="0"/>
              <a:t> </a:t>
            </a:r>
            <a:r>
              <a:rPr lang="en-US" dirty="0" err="1"/>
              <a:t>dự</a:t>
            </a:r>
            <a:r>
              <a:rPr lang="en-US" dirty="0"/>
              <a:t> </a:t>
            </a:r>
            <a:r>
              <a:rPr lang="en-US" dirty="0" err="1"/>
              <a:t>án</a:t>
            </a:r>
            <a:r>
              <a:rPr lang="en-US" dirty="0"/>
              <a:t> </a:t>
            </a:r>
            <a:r>
              <a:rPr lang="en-US" dirty="0" err="1"/>
              <a:t>cũng</a:t>
            </a:r>
            <a:r>
              <a:rPr lang="en-US" dirty="0"/>
              <a:t> </a:t>
            </a:r>
            <a:r>
              <a:rPr lang="en-US" dirty="0" err="1"/>
              <a:t>phải</a:t>
            </a:r>
            <a:r>
              <a:rPr lang="en-US" dirty="0"/>
              <a:t> </a:t>
            </a:r>
            <a:r>
              <a:rPr lang="en-US" dirty="0" err="1"/>
              <a:t>tuân</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đó</a:t>
            </a:r>
            <a:r>
              <a:rPr lang="en-US" dirty="0"/>
              <a:t>, </a:t>
            </a:r>
            <a:r>
              <a:rPr lang="en-US" dirty="0" err="1"/>
              <a:t>nếu</a:t>
            </a:r>
            <a:r>
              <a:rPr lang="en-US" dirty="0"/>
              <a:t> ko </a:t>
            </a:r>
            <a:r>
              <a:rPr lang="en-US" dirty="0" err="1"/>
              <a:t>thì</a:t>
            </a:r>
            <a:r>
              <a:rPr lang="en-US" dirty="0"/>
              <a:t> </a:t>
            </a:r>
            <a:r>
              <a:rPr lang="en-US" dirty="0" err="1"/>
              <a:t>cần</a:t>
            </a:r>
            <a:r>
              <a:rPr lang="en-US" dirty="0"/>
              <a:t> </a:t>
            </a:r>
            <a:r>
              <a:rPr lang="en-US" dirty="0" err="1"/>
              <a:t>có</a:t>
            </a:r>
            <a:r>
              <a:rPr lang="en-US" dirty="0"/>
              <a:t> </a:t>
            </a:r>
            <a:r>
              <a:rPr lang="en-US" dirty="0" err="1"/>
              <a:t>sự</a:t>
            </a:r>
            <a:r>
              <a:rPr lang="en-US" dirty="0"/>
              <a:t> </a:t>
            </a:r>
            <a:r>
              <a:rPr lang="en-US" dirty="0" err="1"/>
              <a:t>đồng</a:t>
            </a:r>
            <a:r>
              <a:rPr lang="en-US" dirty="0"/>
              <a:t> ý </a:t>
            </a:r>
            <a:r>
              <a:rPr lang="en-US" dirty="0" err="1"/>
              <a:t>của</a:t>
            </a:r>
            <a:r>
              <a:rPr lang="en-US" dirty="0"/>
              <a:t> </a:t>
            </a:r>
            <a:r>
              <a:rPr lang="en-US" dirty="0" err="1"/>
              <a:t>các</a:t>
            </a:r>
            <a:r>
              <a:rPr lang="en-US" dirty="0"/>
              <a:t> </a:t>
            </a:r>
            <a:r>
              <a:rPr lang="en-US" dirty="0" err="1"/>
              <a:t>bên</a:t>
            </a:r>
            <a:r>
              <a:rPr lang="en-US" dirty="0"/>
              <a:t> </a:t>
            </a:r>
            <a:r>
              <a:rPr lang="en-US" dirty="0" err="1"/>
              <a:t>liên</a:t>
            </a:r>
            <a:r>
              <a:rPr lang="en-US" dirty="0"/>
              <a:t> </a:t>
            </a:r>
            <a:r>
              <a:rPr lang="en-US" dirty="0" err="1"/>
              <a:t>quan</a:t>
            </a:r>
            <a:endParaRPr lang="en-US" dirty="0"/>
          </a:p>
          <a:p>
            <a:pPr marL="228600" indent="-228600">
              <a:buAutoNum type="arabicPeriod"/>
            </a:pPr>
            <a:r>
              <a:rPr lang="en-US" dirty="0" err="1"/>
              <a:t>Nguồn</a:t>
            </a:r>
            <a:r>
              <a:rPr lang="en-US" dirty="0"/>
              <a:t> </a:t>
            </a:r>
            <a:r>
              <a:rPr lang="en-US" dirty="0" err="1"/>
              <a:t>lực</a:t>
            </a:r>
            <a:r>
              <a:rPr lang="en-US" dirty="0"/>
              <a:t> </a:t>
            </a:r>
            <a:r>
              <a:rPr lang="en-US" dirty="0" err="1"/>
              <a:t>kiểm</a:t>
            </a:r>
            <a:r>
              <a:rPr lang="en-US" dirty="0"/>
              <a:t> </a:t>
            </a:r>
            <a:r>
              <a:rPr lang="en-US" dirty="0" err="1"/>
              <a:t>thử</a:t>
            </a:r>
            <a:r>
              <a:rPr lang="en-US" dirty="0"/>
              <a:t> </a:t>
            </a:r>
            <a:r>
              <a:rPr lang="en-US" dirty="0" err="1"/>
              <a:t>cần</a:t>
            </a:r>
            <a:r>
              <a:rPr lang="en-US" dirty="0"/>
              <a:t> </a:t>
            </a:r>
            <a:r>
              <a:rPr lang="en-US" dirty="0" err="1"/>
              <a:t>thiết</a:t>
            </a:r>
            <a:r>
              <a:rPr lang="en-US" dirty="0"/>
              <a:t>: con ng</a:t>
            </a:r>
            <a:r>
              <a:rPr lang="vi-VN" dirty="0"/>
              <a:t>ư</a:t>
            </a:r>
            <a:r>
              <a:rPr lang="en-US" dirty="0" err="1"/>
              <a:t>ời</a:t>
            </a:r>
            <a:r>
              <a:rPr lang="en-US" dirty="0"/>
              <a:t> hay </a:t>
            </a:r>
            <a:r>
              <a:rPr lang="en-US" dirty="0" err="1"/>
              <a:t>môi</a:t>
            </a:r>
            <a:r>
              <a:rPr lang="en-US" dirty="0"/>
              <a:t> tr</a:t>
            </a:r>
            <a:r>
              <a:rPr lang="vi-VN" dirty="0"/>
              <a:t>ư</a:t>
            </a:r>
            <a:r>
              <a:rPr lang="en-US" dirty="0" err="1"/>
              <a:t>ờng</a:t>
            </a:r>
            <a:r>
              <a:rPr lang="en-US" dirty="0"/>
              <a:t> </a:t>
            </a:r>
            <a:r>
              <a:rPr lang="en-US" dirty="0" err="1"/>
              <a:t>kiểm</a:t>
            </a:r>
            <a:r>
              <a:rPr lang="en-US" dirty="0"/>
              <a:t> </a:t>
            </a:r>
            <a:r>
              <a:rPr lang="en-US" dirty="0" err="1"/>
              <a:t>thử</a:t>
            </a:r>
            <a:r>
              <a:rPr lang="en-US" dirty="0"/>
              <a:t>; </a:t>
            </a:r>
            <a:r>
              <a:rPr lang="en-US" dirty="0" err="1"/>
              <a:t>gồm</a:t>
            </a:r>
            <a:r>
              <a:rPr lang="en-US" dirty="0"/>
              <a:t> </a:t>
            </a:r>
            <a:r>
              <a:rPr lang="en-US" dirty="0" err="1"/>
              <a:t>phần</a:t>
            </a:r>
            <a:r>
              <a:rPr lang="en-US" dirty="0"/>
              <a:t> </a:t>
            </a:r>
            <a:r>
              <a:rPr lang="en-US" dirty="0" err="1"/>
              <a:t>cứng</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thiết</a:t>
            </a:r>
            <a:r>
              <a:rPr lang="en-US" dirty="0"/>
              <a:t> </a:t>
            </a:r>
            <a:r>
              <a:rPr lang="en-US" dirty="0" err="1"/>
              <a:t>bị</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kiểm</a:t>
            </a:r>
            <a:r>
              <a:rPr lang="en-US" dirty="0"/>
              <a:t> </a:t>
            </a:r>
            <a:r>
              <a:rPr lang="en-US" dirty="0" err="1"/>
              <a:t>thử</a:t>
            </a:r>
            <a:endParaRPr lang="en-US" dirty="0"/>
          </a:p>
          <a:p>
            <a:pPr marL="228600" indent="-228600">
              <a:buAutoNum type="arabicPeriod"/>
            </a:pPr>
            <a:r>
              <a:rPr lang="en-US" dirty="0" err="1"/>
              <a:t>Lên</a:t>
            </a:r>
            <a:r>
              <a:rPr lang="en-US" dirty="0"/>
              <a:t> </a:t>
            </a:r>
            <a:r>
              <a:rPr lang="en-US" dirty="0" err="1"/>
              <a:t>kế</a:t>
            </a:r>
            <a:r>
              <a:rPr lang="en-US" dirty="0"/>
              <a:t> </a:t>
            </a:r>
            <a:r>
              <a:rPr lang="en-US" dirty="0" err="1"/>
              <a:t>hoạch</a:t>
            </a:r>
            <a:r>
              <a:rPr lang="en-US" dirty="0"/>
              <a:t> </a:t>
            </a:r>
            <a:r>
              <a:rPr lang="en-US" dirty="0" err="1"/>
              <a:t>cho</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nh</a:t>
            </a:r>
            <a:r>
              <a:rPr lang="vi-VN" dirty="0"/>
              <a:t>ư</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Khi</a:t>
            </a:r>
            <a:r>
              <a:rPr lang="en-US" dirty="0"/>
              <a:t> có1  </a:t>
            </a:r>
            <a:r>
              <a:rPr lang="en-US" dirty="0" err="1"/>
              <a:t>bản</a:t>
            </a:r>
            <a:r>
              <a:rPr lang="en-US" dirty="0"/>
              <a:t> </a:t>
            </a:r>
            <a:r>
              <a:rPr lang="en-US" dirty="0" err="1"/>
              <a:t>kế</a:t>
            </a:r>
            <a:r>
              <a:rPr lang="en-US" dirty="0"/>
              <a:t> </a:t>
            </a:r>
            <a:r>
              <a:rPr lang="en-US" dirty="0" err="1"/>
              <a:t>hoạch</a:t>
            </a:r>
            <a:r>
              <a:rPr lang="en-US" dirty="0"/>
              <a:t> </a:t>
            </a:r>
            <a:r>
              <a:rPr lang="en-US" dirty="0" err="1"/>
              <a:t>cụ</a:t>
            </a:r>
            <a:r>
              <a:rPr lang="en-US" dirty="0"/>
              <a:t> </a:t>
            </a:r>
            <a:r>
              <a:rPr lang="en-US" dirty="0" err="1"/>
              <a:t>thể</a:t>
            </a:r>
            <a:r>
              <a:rPr lang="en-US" dirty="0"/>
              <a:t> </a:t>
            </a:r>
            <a:r>
              <a:rPr lang="en-US" dirty="0" err="1"/>
              <a:t>thì</a:t>
            </a:r>
            <a:r>
              <a:rPr lang="en-US" dirty="0"/>
              <a:t> </a:t>
            </a:r>
            <a:r>
              <a:rPr lang="en-US" dirty="0" err="1"/>
              <a:t>dễ</a:t>
            </a:r>
            <a:r>
              <a:rPr lang="en-US" dirty="0"/>
              <a:t> </a:t>
            </a:r>
            <a:r>
              <a:rPr lang="en-US" dirty="0" err="1"/>
              <a:t>kiểm</a:t>
            </a:r>
            <a:r>
              <a:rPr lang="en-US" dirty="0"/>
              <a:t> </a:t>
            </a:r>
            <a:r>
              <a:rPr lang="en-US" dirty="0" err="1"/>
              <a:t>soát</a:t>
            </a:r>
            <a:r>
              <a:rPr lang="en-US" dirty="0"/>
              <a:t> </a:t>
            </a:r>
            <a:r>
              <a:rPr lang="en-US" dirty="0" err="1"/>
              <a:t>tiến</a:t>
            </a:r>
            <a:r>
              <a:rPr lang="en-US" dirty="0"/>
              <a:t> </a:t>
            </a:r>
            <a:r>
              <a:rPr lang="en-US" dirty="0" err="1"/>
              <a:t>độ</a:t>
            </a:r>
            <a:r>
              <a:rPr lang="en-US" dirty="0"/>
              <a:t> h</a:t>
            </a:r>
            <a:r>
              <a:rPr lang="vi-VN" dirty="0"/>
              <a:t>ơ</a:t>
            </a:r>
            <a:r>
              <a:rPr lang="en-US" dirty="0"/>
              <a:t>n </a:t>
            </a:r>
            <a:r>
              <a:rPr lang="en-US" dirty="0" err="1"/>
              <a:t>và</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có</a:t>
            </a:r>
            <a:r>
              <a:rPr lang="en-US" dirty="0"/>
              <a:t> </a:t>
            </a:r>
            <a:r>
              <a:rPr lang="en-US" dirty="0" err="1"/>
              <a:t>thể</a:t>
            </a:r>
            <a:r>
              <a:rPr lang="en-US" dirty="0"/>
              <a:t> </a:t>
            </a:r>
            <a:r>
              <a:rPr lang="en-US" dirty="0" err="1"/>
              <a:t>hoàn</a:t>
            </a:r>
            <a:r>
              <a:rPr lang="en-US" dirty="0"/>
              <a:t> </a:t>
            </a:r>
            <a:r>
              <a:rPr lang="en-US" dirty="0" err="1"/>
              <a:t>thành</a:t>
            </a:r>
            <a:r>
              <a:rPr lang="en-US" dirty="0"/>
              <a:t> </a:t>
            </a:r>
            <a:r>
              <a:rPr lang="en-US" dirty="0" err="1"/>
              <a:t>đúng</a:t>
            </a:r>
            <a:r>
              <a:rPr lang="en-US" dirty="0"/>
              <a:t> </a:t>
            </a:r>
            <a:r>
              <a:rPr lang="en-US" dirty="0" err="1"/>
              <a:t>thời</a:t>
            </a:r>
            <a:r>
              <a:rPr lang="en-US" dirty="0"/>
              <a:t> </a:t>
            </a:r>
            <a:r>
              <a:rPr lang="en-US" dirty="0" err="1"/>
              <a:t>hạn</a:t>
            </a:r>
            <a:endParaRPr lang="en-US" dirty="0"/>
          </a:p>
          <a:p>
            <a:pPr marL="228600" indent="-228600">
              <a:buAutoNum type="arabicPeriod"/>
            </a:pPr>
            <a:r>
              <a:rPr lang="en-US" dirty="0" err="1"/>
              <a:t>Xác</a:t>
            </a:r>
            <a:r>
              <a:rPr lang="en-US" dirty="0"/>
              <a:t> </a:t>
            </a:r>
            <a:r>
              <a:rPr lang="en-US" dirty="0" err="1"/>
              <a:t>định</a:t>
            </a:r>
            <a:r>
              <a:rPr lang="en-US" dirty="0"/>
              <a:t> </a:t>
            </a:r>
            <a:r>
              <a:rPr lang="en-US" dirty="0" err="1"/>
              <a:t>tiêu</a:t>
            </a:r>
            <a:r>
              <a:rPr lang="en-US" dirty="0"/>
              <a:t> </a:t>
            </a:r>
            <a:r>
              <a:rPr lang="en-US" dirty="0" err="1"/>
              <a:t>chí</a:t>
            </a:r>
            <a:r>
              <a:rPr lang="en-US" dirty="0"/>
              <a:t> </a:t>
            </a:r>
            <a:r>
              <a:rPr lang="en-US" dirty="0" err="1"/>
              <a:t>kết</a:t>
            </a:r>
            <a:r>
              <a:rPr lang="en-US" dirty="0"/>
              <a:t> </a:t>
            </a:r>
            <a:r>
              <a:rPr lang="en-US" dirty="0" err="1"/>
              <a:t>thúc</a:t>
            </a:r>
            <a:r>
              <a:rPr lang="en-US" dirty="0"/>
              <a:t> </a:t>
            </a:r>
            <a:r>
              <a:rPr lang="en-US" dirty="0" err="1"/>
              <a:t>việc</a:t>
            </a:r>
            <a:r>
              <a:rPr lang="en-US" dirty="0"/>
              <a:t> </a:t>
            </a:r>
            <a:r>
              <a:rPr lang="en-US" dirty="0" err="1"/>
              <a:t>kiểm</a:t>
            </a:r>
            <a:r>
              <a:rPr lang="en-US" dirty="0"/>
              <a:t> </a:t>
            </a:r>
            <a:r>
              <a:rPr lang="en-US" dirty="0" err="1"/>
              <a:t>thử</a:t>
            </a:r>
            <a:r>
              <a:rPr lang="en-US" dirty="0"/>
              <a:t>: % </a:t>
            </a:r>
            <a:r>
              <a:rPr lang="en-US" dirty="0" err="1"/>
              <a:t>số</a:t>
            </a:r>
            <a:r>
              <a:rPr lang="en-US" dirty="0"/>
              <a:t> test case </a:t>
            </a:r>
            <a:r>
              <a:rPr lang="en-US" dirty="0" err="1"/>
              <a:t>đã</a:t>
            </a:r>
            <a:r>
              <a:rPr lang="en-US" dirty="0"/>
              <a:t> </a:t>
            </a:r>
            <a:r>
              <a:rPr lang="en-US" dirty="0" err="1"/>
              <a:t>đc</a:t>
            </a:r>
            <a:r>
              <a:rPr lang="en-US" dirty="0"/>
              <a:t> </a:t>
            </a:r>
            <a:r>
              <a:rPr lang="en-US" dirty="0" err="1"/>
              <a:t>thực</a:t>
            </a:r>
            <a:r>
              <a:rPr lang="en-US" dirty="0"/>
              <a:t> </a:t>
            </a:r>
            <a:r>
              <a:rPr lang="en-US" dirty="0" err="1"/>
              <a:t>thi</a:t>
            </a:r>
            <a:r>
              <a:rPr lang="en-US" dirty="0"/>
              <a:t> </a:t>
            </a:r>
            <a:r>
              <a:rPr lang="en-US" dirty="0" err="1"/>
              <a:t>là</a:t>
            </a:r>
            <a:r>
              <a:rPr lang="en-US" dirty="0"/>
              <a:t> bao </a:t>
            </a:r>
            <a:r>
              <a:rPr lang="en-US" dirty="0" err="1"/>
              <a:t>nhiêu</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này</a:t>
            </a:r>
            <a:r>
              <a:rPr lang="en-US" dirty="0"/>
              <a:t>, 2 </a:t>
            </a:r>
            <a:r>
              <a:rPr lang="en-US" dirty="0" err="1"/>
              <a:t>điểm</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cần</a:t>
            </a:r>
            <a:r>
              <a:rPr lang="en-US" dirty="0"/>
              <a:t> l</a:t>
            </a:r>
            <a:r>
              <a:rPr lang="vi-VN" dirty="0"/>
              <a:t>ư</a:t>
            </a:r>
            <a:r>
              <a:rPr lang="en-US" dirty="0"/>
              <a:t>u ý: </a:t>
            </a:r>
            <a:r>
              <a:rPr lang="en-US" dirty="0" err="1"/>
              <a:t>tìm</a:t>
            </a:r>
            <a:r>
              <a:rPr lang="en-US" dirty="0"/>
              <a:t> </a:t>
            </a:r>
            <a:r>
              <a:rPr lang="en-US" dirty="0" err="1"/>
              <a:t>đc</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tốt</a:t>
            </a:r>
            <a:r>
              <a:rPr lang="en-US" dirty="0"/>
              <a:t> </a:t>
            </a:r>
            <a:r>
              <a:rPr lang="en-US" dirty="0" err="1"/>
              <a:t>cho</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phải</a:t>
            </a:r>
            <a:r>
              <a:rPr lang="en-US" dirty="0"/>
              <a:t> </a:t>
            </a:r>
            <a:r>
              <a:rPr lang="en-US" dirty="0" err="1"/>
              <a:t>biết</a:t>
            </a:r>
            <a:r>
              <a:rPr lang="en-US" dirty="0"/>
              <a:t> </a:t>
            </a:r>
            <a:r>
              <a:rPr lang="en-US" dirty="0" err="1"/>
              <a:t>đc</a:t>
            </a: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91273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Xác</a:t>
            </a:r>
            <a:r>
              <a:rPr lang="en-US" dirty="0"/>
              <a:t> </a:t>
            </a:r>
            <a:r>
              <a:rPr lang="en-US" dirty="0" err="1"/>
              <a:t>định</a:t>
            </a:r>
            <a:r>
              <a:rPr lang="en-US" dirty="0"/>
              <a:t> đ</a:t>
            </a:r>
            <a:r>
              <a:rPr lang="vi-VN" dirty="0"/>
              <a:t>ư</a:t>
            </a:r>
            <a:r>
              <a:rPr lang="en-US" dirty="0" err="1"/>
              <a:t>ợc</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chắc</a:t>
            </a:r>
            <a:r>
              <a:rPr lang="en-US" dirty="0"/>
              <a:t> </a:t>
            </a:r>
            <a:r>
              <a:rPr lang="en-US" dirty="0" err="1"/>
              <a:t>chắn</a:t>
            </a:r>
            <a:r>
              <a:rPr lang="en-US" dirty="0"/>
              <a:t> </a:t>
            </a:r>
            <a:r>
              <a:rPr lang="en-US" dirty="0" err="1"/>
              <a:t>đo</a:t>
            </a:r>
            <a:r>
              <a:rPr lang="en-US" dirty="0"/>
              <a:t> </a:t>
            </a:r>
            <a:r>
              <a:rPr lang="en-US" dirty="0" err="1"/>
              <a:t>đạc</a:t>
            </a:r>
            <a:r>
              <a:rPr lang="en-US" dirty="0"/>
              <a:t> đ</a:t>
            </a:r>
            <a:r>
              <a:rPr lang="vi-VN" dirty="0"/>
              <a:t>ư</a:t>
            </a:r>
            <a:r>
              <a:rPr lang="en-US" dirty="0" err="1"/>
              <a:t>ợc</a:t>
            </a:r>
            <a:r>
              <a:rPr lang="en-US" dirty="0"/>
              <a:t> </a:t>
            </a:r>
            <a:r>
              <a:rPr lang="en-US" dirty="0" err="1"/>
              <a:t>chất</a:t>
            </a:r>
            <a:r>
              <a:rPr lang="en-US" dirty="0"/>
              <a:t> l</a:t>
            </a:r>
            <a:r>
              <a:rPr lang="vi-VN" dirty="0"/>
              <a:t>ư</a:t>
            </a:r>
            <a:r>
              <a:rPr lang="en-US" dirty="0" err="1"/>
              <a:t>ợng</a:t>
            </a:r>
            <a:r>
              <a:rPr lang="en-US" dirty="0"/>
              <a:t> + </a:t>
            </a:r>
            <a:r>
              <a:rPr lang="en-US" dirty="0" err="1"/>
              <a:t>phần</a:t>
            </a:r>
            <a:r>
              <a:rPr lang="en-US" dirty="0"/>
              <a:t> </a:t>
            </a:r>
            <a:r>
              <a:rPr lang="en-US" dirty="0" err="1"/>
              <a:t>mềm</a:t>
            </a:r>
            <a:r>
              <a:rPr lang="en-US" dirty="0"/>
              <a:t> </a:t>
            </a:r>
            <a:r>
              <a:rPr lang="en-US" dirty="0" err="1"/>
              <a:t>sản</a:t>
            </a:r>
            <a:r>
              <a:rPr lang="en-US" dirty="0"/>
              <a:t> </a:t>
            </a:r>
            <a:r>
              <a:rPr lang="en-US" dirty="0" err="1"/>
              <a:t>xuất</a:t>
            </a:r>
            <a:r>
              <a:rPr lang="en-US" dirty="0"/>
              <a:t> ra </a:t>
            </a:r>
            <a:r>
              <a:rPr lang="en-US" dirty="0" err="1"/>
              <a:t>đáp</a:t>
            </a:r>
            <a:r>
              <a:rPr lang="en-US" dirty="0"/>
              <a:t> </a:t>
            </a:r>
            <a:r>
              <a:rPr lang="en-US" dirty="0" err="1"/>
              <a:t>ứng</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endParaRPr lang="en-US" dirty="0"/>
          </a:p>
          <a:p>
            <a:pPr marL="228600" indent="-228600">
              <a:buAutoNum type="arabicPeriod"/>
            </a:pPr>
            <a:r>
              <a:rPr lang="en-US" dirty="0" err="1"/>
              <a:t>Xác</a:t>
            </a:r>
            <a:r>
              <a:rPr lang="en-US" dirty="0"/>
              <a:t> </a:t>
            </a:r>
            <a:r>
              <a:rPr lang="en-US" dirty="0" err="1"/>
              <a:t>định</a:t>
            </a:r>
            <a:r>
              <a:rPr lang="en-US" dirty="0"/>
              <a:t> </a:t>
            </a:r>
            <a:r>
              <a:rPr lang="en-US" dirty="0" err="1"/>
              <a:t>các</a:t>
            </a:r>
            <a:r>
              <a:rPr lang="en-US" dirty="0"/>
              <a:t> </a:t>
            </a:r>
            <a:r>
              <a:rPr lang="en-US" dirty="0" err="1"/>
              <a:t>tiếp</a:t>
            </a:r>
            <a:r>
              <a:rPr lang="en-US" dirty="0"/>
              <a:t> </a:t>
            </a:r>
            <a:r>
              <a:rPr lang="en-US" dirty="0" err="1"/>
              <a:t>cận</a:t>
            </a:r>
            <a:r>
              <a:rPr lang="en-US" dirty="0"/>
              <a:t> (</a:t>
            </a:r>
            <a:r>
              <a:rPr lang="en-US" dirty="0" err="1"/>
              <a:t>sản</a:t>
            </a:r>
            <a:r>
              <a:rPr lang="en-US" dirty="0"/>
              <a:t> </a:t>
            </a:r>
            <a:r>
              <a:rPr lang="en-US" dirty="0" err="1"/>
              <a:t>phẩm</a:t>
            </a:r>
            <a:r>
              <a:rPr lang="en-US" dirty="0"/>
              <a:t> </a:t>
            </a:r>
            <a:r>
              <a:rPr lang="en-US" dirty="0" err="1"/>
              <a:t>đc</a:t>
            </a:r>
            <a:r>
              <a:rPr lang="en-US" dirty="0"/>
              <a:t> </a:t>
            </a:r>
            <a:r>
              <a:rPr lang="en-US" dirty="0" err="1"/>
              <a:t>kiểm</a:t>
            </a:r>
            <a:r>
              <a:rPr lang="en-US" dirty="0"/>
              <a:t> </a:t>
            </a:r>
            <a:r>
              <a:rPr lang="en-US" dirty="0" err="1"/>
              <a:t>thử</a:t>
            </a:r>
            <a:r>
              <a:rPr lang="en-US" dirty="0"/>
              <a:t> </a:t>
            </a:r>
            <a:r>
              <a:rPr lang="en-US" dirty="0" err="1"/>
              <a:t>nào</a:t>
            </a:r>
            <a:r>
              <a:rPr lang="en-US" dirty="0"/>
              <a:t>): Test techniques, Test items, Coverage, Resource (ng</a:t>
            </a:r>
            <a:r>
              <a:rPr lang="vi-VN" dirty="0"/>
              <a:t>ư</a:t>
            </a:r>
            <a:r>
              <a:rPr lang="en-US" dirty="0" err="1"/>
              <a:t>ời</a:t>
            </a:r>
            <a:r>
              <a:rPr lang="en-US" dirty="0"/>
              <a:t> </a:t>
            </a:r>
            <a:r>
              <a:rPr lang="en-US" dirty="0" err="1"/>
              <a:t>tham</a:t>
            </a:r>
            <a:r>
              <a:rPr lang="en-US" dirty="0"/>
              <a:t> </a:t>
            </a:r>
            <a:r>
              <a:rPr lang="en-US" dirty="0" err="1"/>
              <a:t>gia</a:t>
            </a:r>
            <a:r>
              <a:rPr lang="en-US" dirty="0"/>
              <a:t>), Test ware (</a:t>
            </a:r>
            <a:r>
              <a:rPr lang="en-US" dirty="0" err="1"/>
              <a:t>tài</a:t>
            </a:r>
            <a:r>
              <a:rPr lang="en-US" dirty="0"/>
              <a:t> </a:t>
            </a:r>
            <a:r>
              <a:rPr lang="en-US" dirty="0" err="1"/>
              <a:t>liệu</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dự</a:t>
            </a:r>
            <a:r>
              <a:rPr lang="en-US" dirty="0"/>
              <a:t> </a:t>
            </a:r>
            <a:r>
              <a:rPr lang="en-US" dirty="0" err="1"/>
              <a:t>án</a:t>
            </a:r>
            <a:r>
              <a:rPr lang="en-US" dirty="0"/>
              <a:t>)</a:t>
            </a:r>
          </a:p>
          <a:p>
            <a:pPr marL="228600" indent="-228600">
              <a:buAutoNum type="arabicPeriod"/>
            </a:pPr>
            <a:r>
              <a:rPr lang="en-US" dirty="0" err="1"/>
              <a:t>Thực</a:t>
            </a:r>
            <a:r>
              <a:rPr lang="en-US" dirty="0"/>
              <a:t> </a:t>
            </a:r>
            <a:r>
              <a:rPr lang="en-US" dirty="0" err="1"/>
              <a:t>thi</a:t>
            </a:r>
            <a:r>
              <a:rPr lang="en-US" dirty="0"/>
              <a:t> </a:t>
            </a:r>
            <a:r>
              <a:rPr lang="en-US" dirty="0" err="1"/>
              <a:t>theo</a:t>
            </a:r>
            <a:r>
              <a:rPr lang="en-US" dirty="0"/>
              <a:t> </a:t>
            </a:r>
            <a:r>
              <a:rPr lang="en-US" dirty="0" err="1"/>
              <a:t>chính</a:t>
            </a:r>
            <a:r>
              <a:rPr lang="en-US" dirty="0"/>
              <a:t> </a:t>
            </a:r>
            <a:r>
              <a:rPr lang="en-US" dirty="0" err="1"/>
              <a:t>sách</a:t>
            </a:r>
            <a:r>
              <a:rPr lang="en-US" dirty="0"/>
              <a:t> </a:t>
            </a:r>
            <a:r>
              <a:rPr lang="en-US" dirty="0" err="1"/>
              <a:t>và</a:t>
            </a:r>
            <a:r>
              <a:rPr lang="en-US" dirty="0"/>
              <a:t> </a:t>
            </a:r>
            <a:r>
              <a:rPr lang="en-US" dirty="0" err="1"/>
              <a:t>chiến</a:t>
            </a:r>
            <a:r>
              <a:rPr lang="en-US" dirty="0"/>
              <a:t> l</a:t>
            </a:r>
            <a:r>
              <a:rPr lang="vi-VN" dirty="0"/>
              <a:t>ư</a:t>
            </a:r>
            <a:r>
              <a:rPr lang="en-US" dirty="0" err="1"/>
              <a:t>ợc</a:t>
            </a:r>
            <a:r>
              <a:rPr lang="en-US" dirty="0"/>
              <a:t> </a:t>
            </a:r>
            <a:r>
              <a:rPr lang="en-US" dirty="0" err="1"/>
              <a:t>kiểm</a:t>
            </a:r>
            <a:r>
              <a:rPr lang="en-US" dirty="0"/>
              <a:t> </a:t>
            </a:r>
            <a:r>
              <a:rPr lang="en-US" dirty="0" err="1"/>
              <a:t>thử</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có</a:t>
            </a:r>
            <a:r>
              <a:rPr lang="en-US" dirty="0"/>
              <a:t> </a:t>
            </a:r>
            <a:r>
              <a:rPr lang="en-US" dirty="0" err="1"/>
              <a:t>chiến</a:t>
            </a:r>
            <a:r>
              <a:rPr lang="en-US" dirty="0"/>
              <a:t> l</a:t>
            </a:r>
            <a:r>
              <a:rPr lang="vi-VN" dirty="0"/>
              <a:t>ư</a:t>
            </a:r>
            <a:r>
              <a:rPr lang="en-US" dirty="0" err="1"/>
              <a:t>ợc</a:t>
            </a:r>
            <a:r>
              <a:rPr lang="en-US" dirty="0"/>
              <a:t> </a:t>
            </a:r>
            <a:r>
              <a:rPr lang="en-US" dirty="0" err="1"/>
              <a:t>và</a:t>
            </a:r>
            <a:r>
              <a:rPr lang="en-US" dirty="0"/>
              <a:t> </a:t>
            </a:r>
            <a:r>
              <a:rPr lang="en-US" dirty="0" err="1"/>
              <a:t>chính</a:t>
            </a:r>
            <a:r>
              <a:rPr lang="en-US" dirty="0"/>
              <a:t> </a:t>
            </a:r>
            <a:r>
              <a:rPr lang="en-US" dirty="0" err="1"/>
              <a:t>sách</a:t>
            </a:r>
            <a:r>
              <a:rPr lang="en-US" dirty="0"/>
              <a:t> </a:t>
            </a:r>
            <a:r>
              <a:rPr lang="en-US" dirty="0" err="1"/>
              <a:t>riêng</a:t>
            </a:r>
            <a:r>
              <a:rPr lang="en-US" dirty="0"/>
              <a:t>  </a:t>
            </a:r>
            <a:r>
              <a:rPr lang="en-US" dirty="0" err="1"/>
              <a:t>cho</a:t>
            </a:r>
            <a:r>
              <a:rPr lang="en-US" dirty="0"/>
              <a:t> </a:t>
            </a:r>
            <a:r>
              <a:rPr lang="en-US" dirty="0" err="1"/>
              <a:t>kiểm</a:t>
            </a:r>
            <a:r>
              <a:rPr lang="en-US" dirty="0"/>
              <a:t> </a:t>
            </a:r>
            <a:r>
              <a:rPr lang="en-US" dirty="0" err="1"/>
              <a:t>thử</a:t>
            </a:r>
            <a:r>
              <a:rPr lang="en-US" dirty="0"/>
              <a:t> </a:t>
            </a:r>
            <a:r>
              <a:rPr lang="en-US" dirty="0" err="1"/>
              <a:t>nên</a:t>
            </a:r>
            <a:r>
              <a:rPr lang="en-US" dirty="0"/>
              <a:t> </a:t>
            </a:r>
            <a:r>
              <a:rPr lang="en-US" dirty="0" err="1"/>
              <a:t>dự</a:t>
            </a:r>
            <a:r>
              <a:rPr lang="en-US" dirty="0"/>
              <a:t> </a:t>
            </a:r>
            <a:r>
              <a:rPr lang="en-US" dirty="0" err="1"/>
              <a:t>án</a:t>
            </a:r>
            <a:r>
              <a:rPr lang="en-US" dirty="0"/>
              <a:t> </a:t>
            </a:r>
            <a:r>
              <a:rPr lang="en-US" dirty="0" err="1"/>
              <a:t>cũng</a:t>
            </a:r>
            <a:r>
              <a:rPr lang="en-US" dirty="0"/>
              <a:t> </a:t>
            </a:r>
            <a:r>
              <a:rPr lang="en-US" dirty="0" err="1"/>
              <a:t>phải</a:t>
            </a:r>
            <a:r>
              <a:rPr lang="en-US" dirty="0"/>
              <a:t> </a:t>
            </a:r>
            <a:r>
              <a:rPr lang="en-US" dirty="0" err="1"/>
              <a:t>tuân</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đó</a:t>
            </a:r>
            <a:r>
              <a:rPr lang="en-US" dirty="0"/>
              <a:t>, </a:t>
            </a:r>
            <a:r>
              <a:rPr lang="en-US" dirty="0" err="1"/>
              <a:t>nếu</a:t>
            </a:r>
            <a:r>
              <a:rPr lang="en-US" dirty="0"/>
              <a:t> ko </a:t>
            </a:r>
            <a:r>
              <a:rPr lang="en-US" dirty="0" err="1"/>
              <a:t>thì</a:t>
            </a:r>
            <a:r>
              <a:rPr lang="en-US" dirty="0"/>
              <a:t> </a:t>
            </a:r>
            <a:r>
              <a:rPr lang="en-US" dirty="0" err="1"/>
              <a:t>cần</a:t>
            </a:r>
            <a:r>
              <a:rPr lang="en-US" dirty="0"/>
              <a:t> </a:t>
            </a:r>
            <a:r>
              <a:rPr lang="en-US" dirty="0" err="1"/>
              <a:t>có</a:t>
            </a:r>
            <a:r>
              <a:rPr lang="en-US" dirty="0"/>
              <a:t> </a:t>
            </a:r>
            <a:r>
              <a:rPr lang="en-US" dirty="0" err="1"/>
              <a:t>sự</a:t>
            </a:r>
            <a:r>
              <a:rPr lang="en-US" dirty="0"/>
              <a:t> </a:t>
            </a:r>
            <a:r>
              <a:rPr lang="en-US" dirty="0" err="1"/>
              <a:t>đồng</a:t>
            </a:r>
            <a:r>
              <a:rPr lang="en-US" dirty="0"/>
              <a:t> ý </a:t>
            </a:r>
            <a:r>
              <a:rPr lang="en-US" dirty="0" err="1"/>
              <a:t>của</a:t>
            </a:r>
            <a:r>
              <a:rPr lang="en-US" dirty="0"/>
              <a:t> </a:t>
            </a:r>
            <a:r>
              <a:rPr lang="en-US" dirty="0" err="1"/>
              <a:t>các</a:t>
            </a:r>
            <a:r>
              <a:rPr lang="en-US" dirty="0"/>
              <a:t> </a:t>
            </a:r>
            <a:r>
              <a:rPr lang="en-US" dirty="0" err="1"/>
              <a:t>bên</a:t>
            </a:r>
            <a:r>
              <a:rPr lang="en-US" dirty="0"/>
              <a:t> </a:t>
            </a:r>
            <a:r>
              <a:rPr lang="en-US" dirty="0" err="1"/>
              <a:t>liên</a:t>
            </a:r>
            <a:r>
              <a:rPr lang="en-US" dirty="0"/>
              <a:t> </a:t>
            </a:r>
            <a:r>
              <a:rPr lang="en-US" dirty="0" err="1"/>
              <a:t>quan</a:t>
            </a:r>
            <a:endParaRPr lang="en-US" dirty="0"/>
          </a:p>
          <a:p>
            <a:pPr marL="228600" indent="-228600">
              <a:buAutoNum type="arabicPeriod"/>
            </a:pPr>
            <a:r>
              <a:rPr lang="en-US" dirty="0" err="1"/>
              <a:t>Nguồn</a:t>
            </a:r>
            <a:r>
              <a:rPr lang="en-US" dirty="0"/>
              <a:t> </a:t>
            </a:r>
            <a:r>
              <a:rPr lang="en-US" dirty="0" err="1"/>
              <a:t>lực</a:t>
            </a:r>
            <a:r>
              <a:rPr lang="en-US" dirty="0"/>
              <a:t> </a:t>
            </a:r>
            <a:r>
              <a:rPr lang="en-US" dirty="0" err="1"/>
              <a:t>kiểm</a:t>
            </a:r>
            <a:r>
              <a:rPr lang="en-US" dirty="0"/>
              <a:t> </a:t>
            </a:r>
            <a:r>
              <a:rPr lang="en-US" dirty="0" err="1"/>
              <a:t>thử</a:t>
            </a:r>
            <a:r>
              <a:rPr lang="en-US" dirty="0"/>
              <a:t> </a:t>
            </a:r>
            <a:r>
              <a:rPr lang="en-US" dirty="0" err="1"/>
              <a:t>cần</a:t>
            </a:r>
            <a:r>
              <a:rPr lang="en-US" dirty="0"/>
              <a:t> </a:t>
            </a:r>
            <a:r>
              <a:rPr lang="en-US" dirty="0" err="1"/>
              <a:t>thiết</a:t>
            </a:r>
            <a:r>
              <a:rPr lang="en-US" dirty="0"/>
              <a:t>: con ng</a:t>
            </a:r>
            <a:r>
              <a:rPr lang="vi-VN" dirty="0"/>
              <a:t>ư</a:t>
            </a:r>
            <a:r>
              <a:rPr lang="en-US" dirty="0" err="1"/>
              <a:t>ời</a:t>
            </a:r>
            <a:r>
              <a:rPr lang="en-US" dirty="0"/>
              <a:t> hay </a:t>
            </a:r>
            <a:r>
              <a:rPr lang="en-US" dirty="0" err="1"/>
              <a:t>môi</a:t>
            </a:r>
            <a:r>
              <a:rPr lang="en-US" dirty="0"/>
              <a:t> tr</a:t>
            </a:r>
            <a:r>
              <a:rPr lang="vi-VN" dirty="0"/>
              <a:t>ư</a:t>
            </a:r>
            <a:r>
              <a:rPr lang="en-US" dirty="0" err="1"/>
              <a:t>ờng</a:t>
            </a:r>
            <a:r>
              <a:rPr lang="en-US" dirty="0"/>
              <a:t> </a:t>
            </a:r>
            <a:r>
              <a:rPr lang="en-US" dirty="0" err="1"/>
              <a:t>kiểm</a:t>
            </a:r>
            <a:r>
              <a:rPr lang="en-US" dirty="0"/>
              <a:t> </a:t>
            </a:r>
            <a:r>
              <a:rPr lang="en-US" dirty="0" err="1"/>
              <a:t>thử</a:t>
            </a:r>
            <a:r>
              <a:rPr lang="en-US" dirty="0"/>
              <a:t>; </a:t>
            </a:r>
            <a:r>
              <a:rPr lang="en-US" dirty="0" err="1"/>
              <a:t>gồm</a:t>
            </a:r>
            <a:r>
              <a:rPr lang="en-US" dirty="0"/>
              <a:t> </a:t>
            </a:r>
            <a:r>
              <a:rPr lang="en-US" dirty="0" err="1"/>
              <a:t>phần</a:t>
            </a:r>
            <a:r>
              <a:rPr lang="en-US" dirty="0"/>
              <a:t> </a:t>
            </a:r>
            <a:r>
              <a:rPr lang="en-US" dirty="0" err="1"/>
              <a:t>cứng</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thiết</a:t>
            </a:r>
            <a:r>
              <a:rPr lang="en-US" dirty="0"/>
              <a:t> </a:t>
            </a:r>
            <a:r>
              <a:rPr lang="en-US" dirty="0" err="1"/>
              <a:t>bị</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kiểm</a:t>
            </a:r>
            <a:r>
              <a:rPr lang="en-US" dirty="0"/>
              <a:t> </a:t>
            </a:r>
            <a:r>
              <a:rPr lang="en-US" dirty="0" err="1"/>
              <a:t>thử</a:t>
            </a:r>
            <a:endParaRPr lang="en-US" dirty="0"/>
          </a:p>
          <a:p>
            <a:pPr marL="228600" indent="-228600">
              <a:buAutoNum type="arabicPeriod"/>
            </a:pPr>
            <a:r>
              <a:rPr lang="en-US" dirty="0" err="1"/>
              <a:t>Lên</a:t>
            </a:r>
            <a:r>
              <a:rPr lang="en-US" dirty="0"/>
              <a:t> </a:t>
            </a:r>
            <a:r>
              <a:rPr lang="en-US" dirty="0" err="1"/>
              <a:t>kế</a:t>
            </a:r>
            <a:r>
              <a:rPr lang="en-US" dirty="0"/>
              <a:t> </a:t>
            </a:r>
            <a:r>
              <a:rPr lang="en-US" dirty="0" err="1"/>
              <a:t>hoạch</a:t>
            </a:r>
            <a:r>
              <a:rPr lang="en-US" dirty="0"/>
              <a:t> </a:t>
            </a:r>
            <a:r>
              <a:rPr lang="en-US" dirty="0" err="1"/>
              <a:t>cho</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nh</a:t>
            </a:r>
            <a:r>
              <a:rPr lang="vi-VN" dirty="0"/>
              <a:t>ư</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Khi</a:t>
            </a:r>
            <a:r>
              <a:rPr lang="en-US" dirty="0"/>
              <a:t> có1  </a:t>
            </a:r>
            <a:r>
              <a:rPr lang="en-US" dirty="0" err="1"/>
              <a:t>bản</a:t>
            </a:r>
            <a:r>
              <a:rPr lang="en-US" dirty="0"/>
              <a:t> </a:t>
            </a:r>
            <a:r>
              <a:rPr lang="en-US" dirty="0" err="1"/>
              <a:t>kế</a:t>
            </a:r>
            <a:r>
              <a:rPr lang="en-US" dirty="0"/>
              <a:t> </a:t>
            </a:r>
            <a:r>
              <a:rPr lang="en-US" dirty="0" err="1"/>
              <a:t>hoạch</a:t>
            </a:r>
            <a:r>
              <a:rPr lang="en-US" dirty="0"/>
              <a:t> </a:t>
            </a:r>
            <a:r>
              <a:rPr lang="en-US" dirty="0" err="1"/>
              <a:t>cụ</a:t>
            </a:r>
            <a:r>
              <a:rPr lang="en-US" dirty="0"/>
              <a:t> </a:t>
            </a:r>
            <a:r>
              <a:rPr lang="en-US" dirty="0" err="1"/>
              <a:t>thể</a:t>
            </a:r>
            <a:r>
              <a:rPr lang="en-US" dirty="0"/>
              <a:t> </a:t>
            </a:r>
            <a:r>
              <a:rPr lang="en-US" dirty="0" err="1"/>
              <a:t>thì</a:t>
            </a:r>
            <a:r>
              <a:rPr lang="en-US" dirty="0"/>
              <a:t> </a:t>
            </a:r>
            <a:r>
              <a:rPr lang="en-US" dirty="0" err="1"/>
              <a:t>dễ</a:t>
            </a:r>
            <a:r>
              <a:rPr lang="en-US" dirty="0"/>
              <a:t> </a:t>
            </a:r>
            <a:r>
              <a:rPr lang="en-US" dirty="0" err="1"/>
              <a:t>kiểm</a:t>
            </a:r>
            <a:r>
              <a:rPr lang="en-US" dirty="0"/>
              <a:t> </a:t>
            </a:r>
            <a:r>
              <a:rPr lang="en-US" dirty="0" err="1"/>
              <a:t>soát</a:t>
            </a:r>
            <a:r>
              <a:rPr lang="en-US" dirty="0"/>
              <a:t> </a:t>
            </a:r>
            <a:r>
              <a:rPr lang="en-US" dirty="0" err="1"/>
              <a:t>tiến</a:t>
            </a:r>
            <a:r>
              <a:rPr lang="en-US" dirty="0"/>
              <a:t> </a:t>
            </a:r>
            <a:r>
              <a:rPr lang="en-US" dirty="0" err="1"/>
              <a:t>độ</a:t>
            </a:r>
            <a:r>
              <a:rPr lang="en-US" dirty="0"/>
              <a:t> h</a:t>
            </a:r>
            <a:r>
              <a:rPr lang="vi-VN" dirty="0"/>
              <a:t>ơ</a:t>
            </a:r>
            <a:r>
              <a:rPr lang="en-US" dirty="0"/>
              <a:t>n </a:t>
            </a:r>
            <a:r>
              <a:rPr lang="en-US" dirty="0" err="1"/>
              <a:t>và</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có</a:t>
            </a:r>
            <a:r>
              <a:rPr lang="en-US" dirty="0"/>
              <a:t> </a:t>
            </a:r>
            <a:r>
              <a:rPr lang="en-US" dirty="0" err="1"/>
              <a:t>thể</a:t>
            </a:r>
            <a:r>
              <a:rPr lang="en-US" dirty="0"/>
              <a:t> </a:t>
            </a:r>
            <a:r>
              <a:rPr lang="en-US" dirty="0" err="1"/>
              <a:t>hoàn</a:t>
            </a:r>
            <a:r>
              <a:rPr lang="en-US" dirty="0"/>
              <a:t> </a:t>
            </a:r>
            <a:r>
              <a:rPr lang="en-US" dirty="0" err="1"/>
              <a:t>thành</a:t>
            </a:r>
            <a:r>
              <a:rPr lang="en-US" dirty="0"/>
              <a:t> </a:t>
            </a:r>
            <a:r>
              <a:rPr lang="en-US" dirty="0" err="1"/>
              <a:t>đúng</a:t>
            </a:r>
            <a:r>
              <a:rPr lang="en-US" dirty="0"/>
              <a:t> </a:t>
            </a:r>
            <a:r>
              <a:rPr lang="en-US" dirty="0" err="1"/>
              <a:t>thời</a:t>
            </a:r>
            <a:r>
              <a:rPr lang="en-US" dirty="0"/>
              <a:t> </a:t>
            </a:r>
            <a:r>
              <a:rPr lang="en-US" dirty="0" err="1"/>
              <a:t>hạn</a:t>
            </a:r>
            <a:endParaRPr lang="en-US" dirty="0"/>
          </a:p>
          <a:p>
            <a:pPr marL="228600" indent="-228600">
              <a:buAutoNum type="arabicPeriod"/>
            </a:pPr>
            <a:r>
              <a:rPr lang="en-US" dirty="0" err="1"/>
              <a:t>Xác</a:t>
            </a:r>
            <a:r>
              <a:rPr lang="en-US" dirty="0"/>
              <a:t> </a:t>
            </a:r>
            <a:r>
              <a:rPr lang="en-US" dirty="0" err="1"/>
              <a:t>định</a:t>
            </a:r>
            <a:r>
              <a:rPr lang="en-US" dirty="0"/>
              <a:t> </a:t>
            </a:r>
            <a:r>
              <a:rPr lang="en-US" dirty="0" err="1"/>
              <a:t>tiêu</a:t>
            </a:r>
            <a:r>
              <a:rPr lang="en-US" dirty="0"/>
              <a:t> </a:t>
            </a:r>
            <a:r>
              <a:rPr lang="en-US" dirty="0" err="1"/>
              <a:t>chí</a:t>
            </a:r>
            <a:r>
              <a:rPr lang="en-US" dirty="0"/>
              <a:t> </a:t>
            </a:r>
            <a:r>
              <a:rPr lang="en-US" dirty="0" err="1"/>
              <a:t>kết</a:t>
            </a:r>
            <a:r>
              <a:rPr lang="en-US" dirty="0"/>
              <a:t> </a:t>
            </a:r>
            <a:r>
              <a:rPr lang="en-US" dirty="0" err="1"/>
              <a:t>thúc</a:t>
            </a:r>
            <a:r>
              <a:rPr lang="en-US" dirty="0"/>
              <a:t> </a:t>
            </a:r>
            <a:r>
              <a:rPr lang="en-US" dirty="0" err="1"/>
              <a:t>việc</a:t>
            </a:r>
            <a:r>
              <a:rPr lang="en-US" dirty="0"/>
              <a:t> </a:t>
            </a:r>
            <a:r>
              <a:rPr lang="en-US" dirty="0" err="1"/>
              <a:t>kiểm</a:t>
            </a:r>
            <a:r>
              <a:rPr lang="en-US" dirty="0"/>
              <a:t> </a:t>
            </a:r>
            <a:r>
              <a:rPr lang="en-US" dirty="0" err="1"/>
              <a:t>thử</a:t>
            </a:r>
            <a:r>
              <a:rPr lang="en-US" dirty="0"/>
              <a:t>: % </a:t>
            </a:r>
            <a:r>
              <a:rPr lang="en-US" dirty="0" err="1"/>
              <a:t>số</a:t>
            </a:r>
            <a:r>
              <a:rPr lang="en-US" dirty="0"/>
              <a:t> test case </a:t>
            </a:r>
            <a:r>
              <a:rPr lang="en-US" dirty="0" err="1"/>
              <a:t>đã</a:t>
            </a:r>
            <a:r>
              <a:rPr lang="en-US" dirty="0"/>
              <a:t> </a:t>
            </a:r>
            <a:r>
              <a:rPr lang="en-US" dirty="0" err="1"/>
              <a:t>đc</a:t>
            </a:r>
            <a:r>
              <a:rPr lang="en-US" dirty="0"/>
              <a:t> </a:t>
            </a:r>
            <a:r>
              <a:rPr lang="en-US" dirty="0" err="1"/>
              <a:t>thực</a:t>
            </a:r>
            <a:r>
              <a:rPr lang="en-US" dirty="0"/>
              <a:t> </a:t>
            </a:r>
            <a:r>
              <a:rPr lang="en-US" dirty="0" err="1"/>
              <a:t>thi</a:t>
            </a:r>
            <a:r>
              <a:rPr lang="en-US" dirty="0"/>
              <a:t> </a:t>
            </a:r>
            <a:r>
              <a:rPr lang="en-US" dirty="0" err="1"/>
              <a:t>là</a:t>
            </a:r>
            <a:r>
              <a:rPr lang="en-US" dirty="0"/>
              <a:t> bao </a:t>
            </a:r>
            <a:r>
              <a:rPr lang="en-US" dirty="0" err="1"/>
              <a:t>nhiêu</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này</a:t>
            </a:r>
            <a:r>
              <a:rPr lang="en-US" dirty="0"/>
              <a:t>, 2 </a:t>
            </a:r>
            <a:r>
              <a:rPr lang="en-US" dirty="0" err="1"/>
              <a:t>điểm</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cần</a:t>
            </a:r>
            <a:r>
              <a:rPr lang="en-US" dirty="0"/>
              <a:t> l</a:t>
            </a:r>
            <a:r>
              <a:rPr lang="vi-VN" dirty="0"/>
              <a:t>ư</a:t>
            </a:r>
            <a:r>
              <a:rPr lang="en-US" dirty="0"/>
              <a:t>u ý: </a:t>
            </a:r>
            <a:r>
              <a:rPr lang="en-US" dirty="0" err="1"/>
              <a:t>tìm</a:t>
            </a:r>
            <a:r>
              <a:rPr lang="en-US" dirty="0"/>
              <a:t> </a:t>
            </a:r>
            <a:r>
              <a:rPr lang="en-US" dirty="0" err="1"/>
              <a:t>đc</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tốt</a:t>
            </a:r>
            <a:r>
              <a:rPr lang="en-US" dirty="0"/>
              <a:t> </a:t>
            </a:r>
            <a:r>
              <a:rPr lang="en-US" dirty="0" err="1"/>
              <a:t>cho</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phải</a:t>
            </a:r>
            <a:r>
              <a:rPr lang="en-US" dirty="0"/>
              <a:t> </a:t>
            </a:r>
            <a:r>
              <a:rPr lang="en-US" dirty="0" err="1"/>
              <a:t>biết</a:t>
            </a:r>
            <a:r>
              <a:rPr lang="en-US" dirty="0"/>
              <a:t> </a:t>
            </a:r>
            <a:r>
              <a:rPr lang="en-US" dirty="0" err="1"/>
              <a:t>đc</a:t>
            </a: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42937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Xác</a:t>
            </a:r>
            <a:r>
              <a:rPr lang="en-US" dirty="0"/>
              <a:t> </a:t>
            </a:r>
            <a:r>
              <a:rPr lang="en-US" dirty="0" err="1"/>
              <a:t>định</a:t>
            </a:r>
            <a:r>
              <a:rPr lang="en-US" dirty="0"/>
              <a:t> đ</a:t>
            </a:r>
            <a:r>
              <a:rPr lang="vi-VN" dirty="0"/>
              <a:t>ư</a:t>
            </a:r>
            <a:r>
              <a:rPr lang="en-US" dirty="0" err="1"/>
              <a:t>ợc</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chắc</a:t>
            </a:r>
            <a:r>
              <a:rPr lang="en-US" dirty="0"/>
              <a:t> </a:t>
            </a:r>
            <a:r>
              <a:rPr lang="en-US" dirty="0" err="1"/>
              <a:t>chắn</a:t>
            </a:r>
            <a:r>
              <a:rPr lang="en-US" dirty="0"/>
              <a:t> </a:t>
            </a:r>
            <a:r>
              <a:rPr lang="en-US" dirty="0" err="1"/>
              <a:t>đo</a:t>
            </a:r>
            <a:r>
              <a:rPr lang="en-US" dirty="0"/>
              <a:t> </a:t>
            </a:r>
            <a:r>
              <a:rPr lang="en-US" dirty="0" err="1"/>
              <a:t>đạc</a:t>
            </a:r>
            <a:r>
              <a:rPr lang="en-US" dirty="0"/>
              <a:t> đ</a:t>
            </a:r>
            <a:r>
              <a:rPr lang="vi-VN" dirty="0"/>
              <a:t>ư</a:t>
            </a:r>
            <a:r>
              <a:rPr lang="en-US" dirty="0" err="1"/>
              <a:t>ợc</a:t>
            </a:r>
            <a:r>
              <a:rPr lang="en-US" dirty="0"/>
              <a:t> </a:t>
            </a:r>
            <a:r>
              <a:rPr lang="en-US" dirty="0" err="1"/>
              <a:t>chất</a:t>
            </a:r>
            <a:r>
              <a:rPr lang="en-US" dirty="0"/>
              <a:t> l</a:t>
            </a:r>
            <a:r>
              <a:rPr lang="vi-VN" dirty="0"/>
              <a:t>ư</a:t>
            </a:r>
            <a:r>
              <a:rPr lang="en-US" dirty="0" err="1"/>
              <a:t>ợng</a:t>
            </a:r>
            <a:r>
              <a:rPr lang="en-US" dirty="0"/>
              <a:t> + </a:t>
            </a:r>
            <a:r>
              <a:rPr lang="en-US" dirty="0" err="1"/>
              <a:t>phần</a:t>
            </a:r>
            <a:r>
              <a:rPr lang="en-US" dirty="0"/>
              <a:t> </a:t>
            </a:r>
            <a:r>
              <a:rPr lang="en-US" dirty="0" err="1"/>
              <a:t>mềm</a:t>
            </a:r>
            <a:r>
              <a:rPr lang="en-US" dirty="0"/>
              <a:t> </a:t>
            </a:r>
            <a:r>
              <a:rPr lang="en-US" dirty="0" err="1"/>
              <a:t>sản</a:t>
            </a:r>
            <a:r>
              <a:rPr lang="en-US" dirty="0"/>
              <a:t> </a:t>
            </a:r>
            <a:r>
              <a:rPr lang="en-US" dirty="0" err="1"/>
              <a:t>xuất</a:t>
            </a:r>
            <a:r>
              <a:rPr lang="en-US" dirty="0"/>
              <a:t> ra </a:t>
            </a:r>
            <a:r>
              <a:rPr lang="en-US" dirty="0" err="1"/>
              <a:t>đáp</a:t>
            </a:r>
            <a:r>
              <a:rPr lang="en-US" dirty="0"/>
              <a:t> </a:t>
            </a:r>
            <a:r>
              <a:rPr lang="en-US" dirty="0" err="1"/>
              <a:t>ứng</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endParaRPr lang="en-US" dirty="0"/>
          </a:p>
          <a:p>
            <a:pPr marL="228600" indent="-228600">
              <a:buAutoNum type="arabicPeriod"/>
            </a:pPr>
            <a:r>
              <a:rPr lang="en-US" dirty="0" err="1"/>
              <a:t>Xác</a:t>
            </a:r>
            <a:r>
              <a:rPr lang="en-US" dirty="0"/>
              <a:t> </a:t>
            </a:r>
            <a:r>
              <a:rPr lang="en-US" dirty="0" err="1"/>
              <a:t>định</a:t>
            </a:r>
            <a:r>
              <a:rPr lang="en-US" dirty="0"/>
              <a:t> </a:t>
            </a:r>
            <a:r>
              <a:rPr lang="en-US" dirty="0" err="1"/>
              <a:t>các</a:t>
            </a:r>
            <a:r>
              <a:rPr lang="en-US" dirty="0"/>
              <a:t> </a:t>
            </a:r>
            <a:r>
              <a:rPr lang="en-US" dirty="0" err="1"/>
              <a:t>tiếp</a:t>
            </a:r>
            <a:r>
              <a:rPr lang="en-US" dirty="0"/>
              <a:t> </a:t>
            </a:r>
            <a:r>
              <a:rPr lang="en-US" dirty="0" err="1"/>
              <a:t>cận với việc kiểm thử trong dự án (hay nói cách khác là việc sẽ thực hiện kiểm thử cho sản phẩm đó như thế nào</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919699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Bao gồm:</a:t>
            </a:r>
          </a:p>
          <a:p>
            <a:pPr marL="685800" lvl="1" indent="-228600">
              <a:buAutoNum type="arabicPeriod"/>
            </a:pPr>
            <a:r>
              <a:rPr lang="en-US" b="1" dirty="0"/>
              <a:t>Test techniques</a:t>
            </a:r>
            <a:r>
              <a:rPr lang="en-US" dirty="0"/>
              <a:t>:</a:t>
            </a:r>
            <a:r>
              <a:rPr lang="en-US" baseline="0" dirty="0"/>
              <a:t> các kỹ thuật kiểm thử</a:t>
            </a:r>
            <a:endParaRPr lang="en-US" dirty="0"/>
          </a:p>
          <a:p>
            <a:pPr marL="685800" lvl="1" indent="-228600">
              <a:buAutoNum type="arabicPeriod"/>
            </a:pPr>
            <a:r>
              <a:rPr lang="en-US" b="1" dirty="0"/>
              <a:t>Test items</a:t>
            </a:r>
            <a:r>
              <a:rPr lang="en-US" baseline="0" dirty="0"/>
              <a:t>: đối tượng kiểm thử - là 1 chức năng nào đó trong phần mềm</a:t>
            </a:r>
            <a:r>
              <a:rPr lang="en-US" dirty="0"/>
              <a:t> </a:t>
            </a:r>
          </a:p>
          <a:p>
            <a:pPr marL="685800" lvl="1" indent="-228600">
              <a:buAutoNum type="arabicPeriod"/>
            </a:pPr>
            <a:r>
              <a:rPr lang="en-US" b="1" dirty="0"/>
              <a:t>Coverage</a:t>
            </a:r>
            <a:r>
              <a:rPr lang="en-US" dirty="0"/>
              <a:t>:</a:t>
            </a:r>
            <a:r>
              <a:rPr lang="en-US" baseline="0" dirty="0"/>
              <a:t> độ bao phủ</a:t>
            </a:r>
          </a:p>
          <a:p>
            <a:pPr marL="685800" lvl="1" indent="-228600">
              <a:buAutoNum type="arabicPeriod"/>
            </a:pPr>
            <a:r>
              <a:rPr lang="en-US" b="1" dirty="0"/>
              <a:t>Resource</a:t>
            </a:r>
            <a:r>
              <a:rPr lang="en-US" dirty="0"/>
              <a:t>:</a:t>
            </a:r>
            <a:r>
              <a:rPr lang="en-US" baseline="0" dirty="0"/>
              <a:t> </a:t>
            </a:r>
            <a:r>
              <a:rPr lang="en-US" dirty="0"/>
              <a:t>ng</a:t>
            </a:r>
            <a:r>
              <a:rPr lang="vi-VN" dirty="0"/>
              <a:t>ư</a:t>
            </a:r>
            <a:r>
              <a:rPr lang="en-US" dirty="0" err="1"/>
              <a:t>ời</a:t>
            </a:r>
            <a:r>
              <a:rPr lang="en-US" dirty="0"/>
              <a:t> </a:t>
            </a:r>
            <a:r>
              <a:rPr lang="en-US" dirty="0" err="1"/>
              <a:t>tham</a:t>
            </a:r>
            <a:r>
              <a:rPr lang="en-US" dirty="0"/>
              <a:t> </a:t>
            </a:r>
            <a:r>
              <a:rPr lang="en-US" dirty="0" err="1"/>
              <a:t>gia</a:t>
            </a:r>
            <a:endParaRPr lang="en-US" baseline="0" dirty="0"/>
          </a:p>
          <a:p>
            <a:pPr marL="685800" lvl="1" indent="-228600">
              <a:buAutoNum type="arabicPeriod"/>
            </a:pPr>
            <a:r>
              <a:rPr lang="en-US" b="1" dirty="0"/>
              <a:t>Test ware</a:t>
            </a:r>
            <a:r>
              <a:rPr lang="en-US" dirty="0"/>
              <a:t>:</a:t>
            </a:r>
            <a:r>
              <a:rPr lang="en-US" baseline="0" dirty="0"/>
              <a:t> </a:t>
            </a:r>
            <a:r>
              <a:rPr lang="en-US" dirty="0" err="1"/>
              <a:t>tài</a:t>
            </a:r>
            <a:r>
              <a:rPr lang="en-US" dirty="0"/>
              <a:t> </a:t>
            </a:r>
            <a:r>
              <a:rPr lang="en-US" dirty="0" err="1"/>
              <a:t>liệu</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dự</a:t>
            </a:r>
            <a:r>
              <a:rPr lang="en-US" dirty="0"/>
              <a:t> </a:t>
            </a:r>
            <a:r>
              <a:rPr lang="en-US" dirty="0" err="1"/>
              <a:t>án</a:t>
            </a:r>
            <a:endParaRPr lang="en-US" dirty="0"/>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13</a:t>
            </a:fld>
            <a:endParaRPr lang="en-US"/>
          </a:p>
        </p:txBody>
      </p:sp>
    </p:spTree>
    <p:extLst>
      <p:ext uri="{BB962C8B-B14F-4D97-AF65-F5344CB8AC3E}">
        <p14:creationId xmlns:p14="http://schemas.microsoft.com/office/powerpoint/2010/main" val="68017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3. </a:t>
            </a:r>
            <a:r>
              <a:rPr lang="en-US" b="1" dirty="0" err="1"/>
              <a:t>Thực</a:t>
            </a:r>
            <a:r>
              <a:rPr lang="en-US" b="1" dirty="0"/>
              <a:t> </a:t>
            </a:r>
            <a:r>
              <a:rPr lang="en-US" b="1" dirty="0" err="1"/>
              <a:t>thi</a:t>
            </a:r>
            <a:r>
              <a:rPr lang="en-US" b="1" dirty="0"/>
              <a:t> </a:t>
            </a:r>
            <a:r>
              <a:rPr lang="en-US" b="1" dirty="0" err="1"/>
              <a:t>theo</a:t>
            </a:r>
            <a:r>
              <a:rPr lang="en-US" b="1" dirty="0"/>
              <a:t> </a:t>
            </a:r>
            <a:r>
              <a:rPr lang="en-US" b="1" dirty="0" err="1"/>
              <a:t>chính</a:t>
            </a:r>
            <a:r>
              <a:rPr lang="en-US" b="1" dirty="0"/>
              <a:t> </a:t>
            </a:r>
            <a:r>
              <a:rPr lang="en-US" b="1" dirty="0" err="1"/>
              <a:t>sách</a:t>
            </a:r>
            <a:r>
              <a:rPr lang="en-US" b="1" dirty="0"/>
              <a:t> </a:t>
            </a:r>
            <a:r>
              <a:rPr lang="en-US" b="1" dirty="0" err="1"/>
              <a:t>và</a:t>
            </a:r>
            <a:r>
              <a:rPr lang="en-US" b="1" dirty="0"/>
              <a:t> </a:t>
            </a:r>
            <a:r>
              <a:rPr lang="en-US" b="1" dirty="0" err="1"/>
              <a:t>chiến</a:t>
            </a:r>
            <a:r>
              <a:rPr lang="en-US" b="1" dirty="0"/>
              <a:t> l</a:t>
            </a:r>
            <a:r>
              <a:rPr lang="vi-VN" b="1" dirty="0"/>
              <a:t>ư</a:t>
            </a:r>
            <a:r>
              <a:rPr lang="en-US" b="1" dirty="0" err="1"/>
              <a:t>ợc</a:t>
            </a:r>
            <a:r>
              <a:rPr lang="en-US" b="1" dirty="0"/>
              <a:t> </a:t>
            </a:r>
            <a:r>
              <a:rPr lang="en-US" b="1" dirty="0" err="1"/>
              <a:t>kiểm</a:t>
            </a:r>
            <a:r>
              <a:rPr lang="en-US" b="1" dirty="0"/>
              <a:t> </a:t>
            </a:r>
            <a:r>
              <a:rPr lang="en-US" b="1" dirty="0" err="1"/>
              <a:t>thử</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có</a:t>
            </a:r>
            <a:r>
              <a:rPr lang="en-US" dirty="0"/>
              <a:t> </a:t>
            </a:r>
            <a:r>
              <a:rPr lang="en-US" dirty="0" err="1"/>
              <a:t>chiến</a:t>
            </a:r>
            <a:r>
              <a:rPr lang="en-US" dirty="0"/>
              <a:t> l</a:t>
            </a:r>
            <a:r>
              <a:rPr lang="vi-VN" dirty="0"/>
              <a:t>ư</a:t>
            </a:r>
            <a:r>
              <a:rPr lang="en-US" dirty="0" err="1"/>
              <a:t>ợc</a:t>
            </a:r>
            <a:r>
              <a:rPr lang="en-US" dirty="0"/>
              <a:t> </a:t>
            </a:r>
            <a:r>
              <a:rPr lang="en-US" dirty="0" err="1"/>
              <a:t>và</a:t>
            </a:r>
            <a:r>
              <a:rPr lang="en-US" dirty="0"/>
              <a:t> </a:t>
            </a:r>
            <a:r>
              <a:rPr lang="en-US" dirty="0" err="1"/>
              <a:t>chính</a:t>
            </a:r>
            <a:r>
              <a:rPr lang="en-US" dirty="0"/>
              <a:t> </a:t>
            </a:r>
            <a:r>
              <a:rPr lang="en-US" dirty="0" err="1"/>
              <a:t>sách</a:t>
            </a:r>
            <a:r>
              <a:rPr lang="en-US" dirty="0"/>
              <a:t> </a:t>
            </a:r>
            <a:r>
              <a:rPr lang="en-US" dirty="0" err="1"/>
              <a:t>riêng</a:t>
            </a:r>
            <a:r>
              <a:rPr lang="en-US" dirty="0"/>
              <a:t>  </a:t>
            </a:r>
            <a:r>
              <a:rPr lang="en-US" dirty="0" err="1"/>
              <a:t>cho</a:t>
            </a:r>
            <a:r>
              <a:rPr lang="en-US" dirty="0"/>
              <a:t> </a:t>
            </a:r>
            <a:r>
              <a:rPr lang="en-US" dirty="0" err="1"/>
              <a:t>kiểm</a:t>
            </a:r>
            <a:r>
              <a:rPr lang="en-US" dirty="0"/>
              <a:t> </a:t>
            </a:r>
            <a:r>
              <a:rPr lang="en-US" dirty="0" err="1"/>
              <a:t>thử</a:t>
            </a:r>
            <a:r>
              <a:rPr lang="en-US" dirty="0"/>
              <a:t> </a:t>
            </a:r>
            <a:r>
              <a:rPr lang="en-US" dirty="0" err="1"/>
              <a:t>nên</a:t>
            </a:r>
            <a:r>
              <a:rPr lang="en-US" dirty="0"/>
              <a:t> </a:t>
            </a:r>
            <a:r>
              <a:rPr lang="en-US" dirty="0" err="1"/>
              <a:t>dự</a:t>
            </a:r>
            <a:r>
              <a:rPr lang="en-US" dirty="0"/>
              <a:t> </a:t>
            </a:r>
            <a:r>
              <a:rPr lang="en-US" dirty="0" err="1"/>
              <a:t>án</a:t>
            </a:r>
            <a:r>
              <a:rPr lang="en-US" dirty="0"/>
              <a:t> </a:t>
            </a:r>
            <a:r>
              <a:rPr lang="en-US" dirty="0" err="1"/>
              <a:t>cũng</a:t>
            </a:r>
            <a:r>
              <a:rPr lang="en-US" dirty="0"/>
              <a:t> </a:t>
            </a:r>
            <a:r>
              <a:rPr lang="en-US" dirty="0" err="1"/>
              <a:t>phải</a:t>
            </a:r>
            <a:r>
              <a:rPr lang="en-US" dirty="0"/>
              <a:t> </a:t>
            </a:r>
            <a:r>
              <a:rPr lang="en-US" dirty="0" err="1"/>
              <a:t>tuân</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đó</a:t>
            </a:r>
            <a:r>
              <a:rPr lang="en-US" dirty="0"/>
              <a:t>, </a:t>
            </a:r>
            <a:r>
              <a:rPr lang="en-US" dirty="0" err="1"/>
              <a:t>nếu</a:t>
            </a:r>
            <a:r>
              <a:rPr lang="en-US" dirty="0"/>
              <a:t> ko </a:t>
            </a:r>
            <a:r>
              <a:rPr lang="en-US" dirty="0" err="1"/>
              <a:t>thì</a:t>
            </a:r>
            <a:r>
              <a:rPr lang="en-US" dirty="0"/>
              <a:t> </a:t>
            </a:r>
            <a:r>
              <a:rPr lang="en-US" dirty="0" err="1"/>
              <a:t>cần</a:t>
            </a:r>
            <a:r>
              <a:rPr lang="en-US" dirty="0"/>
              <a:t> </a:t>
            </a:r>
            <a:r>
              <a:rPr lang="en-US" dirty="0" err="1"/>
              <a:t>có</a:t>
            </a:r>
            <a:r>
              <a:rPr lang="en-US" dirty="0"/>
              <a:t> </a:t>
            </a:r>
            <a:r>
              <a:rPr lang="en-US" dirty="0" err="1"/>
              <a:t>sự</a:t>
            </a:r>
            <a:r>
              <a:rPr lang="en-US" dirty="0"/>
              <a:t> </a:t>
            </a:r>
            <a:r>
              <a:rPr lang="en-US" dirty="0" err="1"/>
              <a:t>đồng</a:t>
            </a:r>
            <a:r>
              <a:rPr lang="en-US" dirty="0"/>
              <a:t> ý </a:t>
            </a:r>
            <a:r>
              <a:rPr lang="en-US" dirty="0" err="1"/>
              <a:t>của</a:t>
            </a:r>
            <a:r>
              <a:rPr lang="en-US" dirty="0"/>
              <a:t> </a:t>
            </a:r>
            <a:r>
              <a:rPr lang="en-US" dirty="0" err="1"/>
              <a:t>các</a:t>
            </a:r>
            <a:r>
              <a:rPr lang="en-US" dirty="0"/>
              <a:t> </a:t>
            </a:r>
            <a:r>
              <a:rPr lang="en-US" dirty="0" err="1"/>
              <a:t>bên</a:t>
            </a:r>
            <a:r>
              <a:rPr lang="en-US" dirty="0"/>
              <a:t> </a:t>
            </a:r>
            <a:r>
              <a:rPr lang="en-US" dirty="0" err="1"/>
              <a:t>liên</a:t>
            </a:r>
            <a:r>
              <a:rPr lang="en-US" dirty="0"/>
              <a:t> </a:t>
            </a:r>
            <a:r>
              <a:rPr lang="en-US" dirty="0" err="1"/>
              <a:t>quan</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14</a:t>
            </a:fld>
            <a:endParaRPr lang="en-US"/>
          </a:p>
        </p:txBody>
      </p:sp>
    </p:spTree>
    <p:extLst>
      <p:ext uri="{BB962C8B-B14F-4D97-AF65-F5344CB8AC3E}">
        <p14:creationId xmlns:p14="http://schemas.microsoft.com/office/powerpoint/2010/main" val="499848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dirty="0" err="1"/>
              <a:t>4. </a:t>
            </a:r>
            <a:r>
              <a:rPr lang="en-US" b="1" dirty="0" err="1"/>
              <a:t>Nguồn</a:t>
            </a:r>
            <a:r>
              <a:rPr lang="en-US" b="1" dirty="0"/>
              <a:t> </a:t>
            </a:r>
            <a:r>
              <a:rPr lang="en-US" b="1" dirty="0" err="1"/>
              <a:t>lực</a:t>
            </a:r>
            <a:r>
              <a:rPr lang="en-US" b="1" dirty="0"/>
              <a:t> </a:t>
            </a:r>
            <a:r>
              <a:rPr lang="en-US" b="1" dirty="0" err="1"/>
              <a:t>kiểm</a:t>
            </a:r>
            <a:r>
              <a:rPr lang="en-US" b="1" dirty="0"/>
              <a:t> </a:t>
            </a:r>
            <a:r>
              <a:rPr lang="en-US" b="1" dirty="0" err="1"/>
              <a:t>thử</a:t>
            </a:r>
            <a:r>
              <a:rPr lang="en-US" b="1" dirty="0"/>
              <a:t> </a:t>
            </a:r>
            <a:r>
              <a:rPr lang="en-US" b="1" dirty="0" err="1"/>
              <a:t>cần</a:t>
            </a:r>
            <a:r>
              <a:rPr lang="en-US" b="1" dirty="0"/>
              <a:t> </a:t>
            </a:r>
            <a:r>
              <a:rPr lang="en-US" b="1" dirty="0" err="1"/>
              <a:t>thiết</a:t>
            </a:r>
            <a:r>
              <a:rPr lang="en-US" dirty="0"/>
              <a:t>: con ng</a:t>
            </a:r>
            <a:r>
              <a:rPr lang="vi-VN" dirty="0"/>
              <a:t>ư</a:t>
            </a:r>
            <a:r>
              <a:rPr lang="en-US" dirty="0" err="1"/>
              <a:t>ời</a:t>
            </a:r>
            <a:r>
              <a:rPr lang="en-US" dirty="0"/>
              <a:t> hay </a:t>
            </a:r>
            <a:r>
              <a:rPr lang="en-US" dirty="0" err="1"/>
              <a:t>môi</a:t>
            </a:r>
            <a:r>
              <a:rPr lang="en-US" dirty="0"/>
              <a:t> tr</a:t>
            </a:r>
            <a:r>
              <a:rPr lang="vi-VN" dirty="0"/>
              <a:t>ư</a:t>
            </a:r>
            <a:r>
              <a:rPr lang="en-US" dirty="0" err="1"/>
              <a:t>ờng</a:t>
            </a:r>
            <a:r>
              <a:rPr lang="en-US" dirty="0"/>
              <a:t> </a:t>
            </a:r>
            <a:r>
              <a:rPr lang="en-US" dirty="0" err="1"/>
              <a:t>kiểm</a:t>
            </a:r>
            <a:r>
              <a:rPr lang="en-US" dirty="0"/>
              <a:t> </a:t>
            </a:r>
            <a:r>
              <a:rPr lang="en-US" dirty="0" err="1"/>
              <a:t>thử</a:t>
            </a:r>
            <a:r>
              <a:rPr lang="en-US" dirty="0"/>
              <a:t>; </a:t>
            </a:r>
            <a:r>
              <a:rPr lang="en-US" dirty="0" err="1"/>
              <a:t>gồm</a:t>
            </a:r>
            <a:r>
              <a:rPr lang="en-US" dirty="0"/>
              <a:t> </a:t>
            </a:r>
            <a:r>
              <a:rPr lang="en-US" dirty="0" err="1"/>
              <a:t>phần</a:t>
            </a:r>
            <a:r>
              <a:rPr lang="en-US" dirty="0"/>
              <a:t> </a:t>
            </a:r>
            <a:r>
              <a:rPr lang="en-US" dirty="0" err="1"/>
              <a:t>cứng</a:t>
            </a:r>
            <a:r>
              <a:rPr lang="en-US" dirty="0"/>
              <a:t>, </a:t>
            </a:r>
            <a:r>
              <a:rPr lang="en-US" dirty="0" err="1"/>
              <a:t>phần</a:t>
            </a:r>
            <a:r>
              <a:rPr lang="en-US" dirty="0"/>
              <a:t> </a:t>
            </a:r>
            <a:r>
              <a:rPr lang="en-US" dirty="0" err="1"/>
              <a:t>mềm</a:t>
            </a:r>
            <a:r>
              <a:rPr lang="en-US" baseline="0" dirty="0"/>
              <a:t> </a:t>
            </a:r>
            <a:r>
              <a:rPr lang="en-US" dirty="0" err="1"/>
              <a:t>và</a:t>
            </a:r>
            <a:r>
              <a:rPr lang="en-US" dirty="0"/>
              <a:t> </a:t>
            </a:r>
            <a:r>
              <a:rPr lang="en-US" dirty="0" err="1"/>
              <a:t>thiết</a:t>
            </a:r>
            <a:r>
              <a:rPr lang="en-US" dirty="0"/>
              <a:t> </a:t>
            </a:r>
            <a:r>
              <a:rPr lang="en-US" dirty="0" err="1"/>
              <a:t>bị</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kiểm</a:t>
            </a:r>
            <a:r>
              <a:rPr lang="en-US" dirty="0"/>
              <a:t> </a:t>
            </a:r>
            <a:r>
              <a:rPr lang="en-US" dirty="0" err="1"/>
              <a:t>thử</a:t>
            </a:r>
            <a:endParaRPr lang="en-US" dirty="0"/>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15</a:t>
            </a:fld>
            <a:endParaRPr lang="en-US"/>
          </a:p>
        </p:txBody>
      </p:sp>
    </p:spTree>
    <p:extLst>
      <p:ext uri="{BB962C8B-B14F-4D97-AF65-F5344CB8AC3E}">
        <p14:creationId xmlns:p14="http://schemas.microsoft.com/office/powerpoint/2010/main" val="12893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dirty="0" err="1"/>
              <a:t>4. </a:t>
            </a:r>
            <a:r>
              <a:rPr lang="en-US" b="1" dirty="0" err="1"/>
              <a:t>Nguồn</a:t>
            </a:r>
            <a:r>
              <a:rPr lang="en-US" b="1" dirty="0"/>
              <a:t> </a:t>
            </a:r>
            <a:r>
              <a:rPr lang="en-US" b="1" dirty="0" err="1"/>
              <a:t>lực</a:t>
            </a:r>
            <a:r>
              <a:rPr lang="en-US" b="1" dirty="0"/>
              <a:t> </a:t>
            </a:r>
            <a:r>
              <a:rPr lang="en-US" b="1" dirty="0" err="1"/>
              <a:t>kiểm</a:t>
            </a:r>
            <a:r>
              <a:rPr lang="en-US" b="1" dirty="0"/>
              <a:t> </a:t>
            </a:r>
            <a:r>
              <a:rPr lang="en-US" b="1" dirty="0" err="1"/>
              <a:t>thử</a:t>
            </a:r>
            <a:r>
              <a:rPr lang="en-US" b="1" dirty="0"/>
              <a:t> </a:t>
            </a:r>
            <a:r>
              <a:rPr lang="en-US" b="1" dirty="0" err="1"/>
              <a:t>cần</a:t>
            </a:r>
            <a:r>
              <a:rPr lang="en-US" b="1" dirty="0"/>
              <a:t> </a:t>
            </a:r>
            <a:r>
              <a:rPr lang="en-US" b="1" dirty="0" err="1"/>
              <a:t>thiết</a:t>
            </a:r>
            <a:r>
              <a:rPr lang="en-US" dirty="0"/>
              <a:t>: con ng</a:t>
            </a:r>
            <a:r>
              <a:rPr lang="vi-VN" dirty="0"/>
              <a:t>ư</a:t>
            </a:r>
            <a:r>
              <a:rPr lang="en-US" dirty="0" err="1"/>
              <a:t>ời</a:t>
            </a:r>
            <a:r>
              <a:rPr lang="en-US" dirty="0"/>
              <a:t> hay </a:t>
            </a:r>
            <a:r>
              <a:rPr lang="en-US" dirty="0" err="1"/>
              <a:t>môi</a:t>
            </a:r>
            <a:r>
              <a:rPr lang="en-US" dirty="0"/>
              <a:t> tr</a:t>
            </a:r>
            <a:r>
              <a:rPr lang="vi-VN" dirty="0"/>
              <a:t>ư</a:t>
            </a:r>
            <a:r>
              <a:rPr lang="en-US" dirty="0" err="1"/>
              <a:t>ờng</a:t>
            </a:r>
            <a:r>
              <a:rPr lang="en-US" dirty="0"/>
              <a:t> </a:t>
            </a:r>
            <a:r>
              <a:rPr lang="en-US" dirty="0" err="1"/>
              <a:t>kiểm</a:t>
            </a:r>
            <a:r>
              <a:rPr lang="en-US" dirty="0"/>
              <a:t> </a:t>
            </a:r>
            <a:r>
              <a:rPr lang="en-US" dirty="0" err="1"/>
              <a:t>thử</a:t>
            </a:r>
            <a:r>
              <a:rPr lang="en-US" dirty="0"/>
              <a:t>; </a:t>
            </a:r>
            <a:r>
              <a:rPr lang="en-US" dirty="0" err="1"/>
              <a:t>gồm</a:t>
            </a:r>
            <a:r>
              <a:rPr lang="en-US" dirty="0"/>
              <a:t> </a:t>
            </a:r>
            <a:r>
              <a:rPr lang="en-US" dirty="0" err="1"/>
              <a:t>phần</a:t>
            </a:r>
            <a:r>
              <a:rPr lang="en-US" dirty="0"/>
              <a:t> </a:t>
            </a:r>
            <a:r>
              <a:rPr lang="en-US" dirty="0" err="1"/>
              <a:t>cứng</a:t>
            </a:r>
            <a:r>
              <a:rPr lang="en-US" dirty="0"/>
              <a:t>, </a:t>
            </a:r>
            <a:r>
              <a:rPr lang="en-US" dirty="0" err="1"/>
              <a:t>phần</a:t>
            </a:r>
            <a:r>
              <a:rPr lang="en-US" dirty="0"/>
              <a:t> </a:t>
            </a:r>
            <a:r>
              <a:rPr lang="en-US" dirty="0" err="1"/>
              <a:t>mềm</a:t>
            </a:r>
            <a:r>
              <a:rPr lang="en-US" baseline="0" dirty="0"/>
              <a:t> </a:t>
            </a:r>
            <a:r>
              <a:rPr lang="en-US" dirty="0" err="1"/>
              <a:t>và</a:t>
            </a:r>
            <a:r>
              <a:rPr lang="en-US" dirty="0"/>
              <a:t> </a:t>
            </a:r>
            <a:r>
              <a:rPr lang="en-US" dirty="0" err="1"/>
              <a:t>thiết</a:t>
            </a:r>
            <a:r>
              <a:rPr lang="en-US" dirty="0"/>
              <a:t> </a:t>
            </a:r>
            <a:r>
              <a:rPr lang="en-US" dirty="0" err="1"/>
              <a:t>bị</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cho</a:t>
            </a:r>
            <a:r>
              <a:rPr lang="en-US" dirty="0"/>
              <a:t> hoạt động </a:t>
            </a:r>
            <a:r>
              <a:rPr lang="en-US" dirty="0" err="1"/>
              <a:t>kiểm</a:t>
            </a:r>
            <a:r>
              <a:rPr lang="en-US" dirty="0"/>
              <a:t> </a:t>
            </a:r>
            <a:r>
              <a:rPr lang="en-US" dirty="0" err="1"/>
              <a:t>thử</a:t>
            </a:r>
            <a:endParaRPr lang="en-US" dirty="0"/>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16</a:t>
            </a:fld>
            <a:endParaRPr lang="en-US"/>
          </a:p>
        </p:txBody>
      </p:sp>
    </p:spTree>
    <p:extLst>
      <p:ext uri="{BB962C8B-B14F-4D97-AF65-F5344CB8AC3E}">
        <p14:creationId xmlns:p14="http://schemas.microsoft.com/office/powerpoint/2010/main" val="1396786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5. Lên</a:t>
            </a:r>
            <a:r>
              <a:rPr lang="en-US" dirty="0"/>
              <a:t> </a:t>
            </a:r>
            <a:r>
              <a:rPr lang="en-US" dirty="0" err="1"/>
              <a:t>kế</a:t>
            </a:r>
            <a:r>
              <a:rPr lang="en-US" dirty="0"/>
              <a:t> </a:t>
            </a:r>
            <a:r>
              <a:rPr lang="en-US" dirty="0" err="1"/>
              <a:t>hoạch</a:t>
            </a:r>
            <a:r>
              <a:rPr lang="en-US" dirty="0"/>
              <a:t> </a:t>
            </a:r>
            <a:r>
              <a:rPr lang="en-US" dirty="0" err="1"/>
              <a:t>cho</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nh</a:t>
            </a:r>
            <a:r>
              <a:rPr lang="vi-VN" dirty="0"/>
              <a:t>ư</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thực</a:t>
            </a:r>
            <a:r>
              <a:rPr lang="en-US" dirty="0"/>
              <a:t> </a:t>
            </a:r>
            <a:r>
              <a:rPr lang="en-US" dirty="0" err="1"/>
              <a:t>thi</a:t>
            </a:r>
            <a:r>
              <a:rPr lang="en-US" dirty="0"/>
              <a:t> việc kiểm thử, chạy chương trình </a:t>
            </a:r>
            <a:r>
              <a:rPr lang="en-US" dirty="0" err="1"/>
              <a:t>và</a:t>
            </a:r>
            <a:r>
              <a:rPr lang="en-US" dirty="0"/>
              <a:t> </a:t>
            </a:r>
            <a:r>
              <a:rPr lang="en-US" dirty="0" err="1"/>
              <a:t>đánh</a:t>
            </a:r>
            <a:r>
              <a:rPr lang="en-US" dirty="0"/>
              <a:t> </a:t>
            </a:r>
            <a:r>
              <a:rPr lang="en-US" dirty="0" err="1"/>
              <a:t>giá kết quả</a:t>
            </a:r>
            <a:r>
              <a:rPr lang="en-US" dirty="0"/>
              <a:t>. </a:t>
            </a:r>
            <a:r>
              <a:rPr lang="en-US" dirty="0" err="1"/>
              <a:t>Khi</a:t>
            </a:r>
            <a:r>
              <a:rPr lang="en-US" dirty="0"/>
              <a:t> có 1  </a:t>
            </a:r>
            <a:r>
              <a:rPr lang="en-US" dirty="0" err="1"/>
              <a:t>bản</a:t>
            </a:r>
            <a:r>
              <a:rPr lang="en-US" dirty="0"/>
              <a:t> </a:t>
            </a:r>
            <a:r>
              <a:rPr lang="en-US" dirty="0" err="1"/>
              <a:t>kế</a:t>
            </a:r>
            <a:r>
              <a:rPr lang="en-US" dirty="0"/>
              <a:t> </a:t>
            </a:r>
            <a:r>
              <a:rPr lang="en-US" dirty="0" err="1"/>
              <a:t>hoạch</a:t>
            </a:r>
            <a:r>
              <a:rPr lang="en-US" dirty="0"/>
              <a:t> </a:t>
            </a:r>
            <a:r>
              <a:rPr lang="en-US" dirty="0" err="1"/>
              <a:t>cụ</a:t>
            </a:r>
            <a:r>
              <a:rPr lang="en-US" dirty="0"/>
              <a:t> </a:t>
            </a:r>
            <a:r>
              <a:rPr lang="en-US" dirty="0" err="1"/>
              <a:t>thể</a:t>
            </a:r>
            <a:r>
              <a:rPr lang="en-US" dirty="0"/>
              <a:t> </a:t>
            </a:r>
            <a:r>
              <a:rPr lang="en-US" dirty="0" err="1"/>
              <a:t>thì</a:t>
            </a:r>
            <a:r>
              <a:rPr lang="en-US" dirty="0"/>
              <a:t> </a:t>
            </a:r>
            <a:r>
              <a:rPr lang="en-US" dirty="0" err="1"/>
              <a:t>dễ</a:t>
            </a:r>
            <a:r>
              <a:rPr lang="en-US" dirty="0"/>
              <a:t> </a:t>
            </a:r>
            <a:r>
              <a:rPr lang="en-US" dirty="0" err="1"/>
              <a:t>kiểm</a:t>
            </a:r>
            <a:r>
              <a:rPr lang="en-US" dirty="0"/>
              <a:t> </a:t>
            </a:r>
            <a:r>
              <a:rPr lang="en-US" dirty="0" err="1"/>
              <a:t>soát</a:t>
            </a:r>
            <a:r>
              <a:rPr lang="en-US" dirty="0"/>
              <a:t> </a:t>
            </a:r>
            <a:r>
              <a:rPr lang="en-US" dirty="0" err="1"/>
              <a:t>tiến</a:t>
            </a:r>
            <a:r>
              <a:rPr lang="en-US" dirty="0"/>
              <a:t> </a:t>
            </a:r>
            <a:r>
              <a:rPr lang="en-US" dirty="0" err="1"/>
              <a:t>độ</a:t>
            </a:r>
            <a:r>
              <a:rPr lang="en-US" dirty="0"/>
              <a:t> h</a:t>
            </a:r>
            <a:r>
              <a:rPr lang="vi-VN" dirty="0"/>
              <a:t>ơ</a:t>
            </a:r>
            <a:r>
              <a:rPr lang="en-US" dirty="0"/>
              <a:t>n </a:t>
            </a:r>
            <a:r>
              <a:rPr lang="en-US" dirty="0" err="1"/>
              <a:t>và</a:t>
            </a:r>
            <a:r>
              <a:rPr lang="en-US" dirty="0"/>
              <a:t> </a:t>
            </a:r>
            <a:r>
              <a:rPr lang="en-US" dirty="0" err="1"/>
              <a:t>để</a:t>
            </a:r>
            <a:r>
              <a:rPr lang="en-US" dirty="0"/>
              <a:t> </a:t>
            </a:r>
            <a:r>
              <a:rPr lang="en-US" dirty="0" err="1"/>
              <a:t>đảm</a:t>
            </a:r>
            <a:r>
              <a:rPr lang="en-US" dirty="0"/>
              <a:t> </a:t>
            </a:r>
            <a:r>
              <a:rPr lang="en-US" dirty="0" err="1"/>
              <a:t>bảo chúng ta</a:t>
            </a:r>
            <a:r>
              <a:rPr lang="en-US" dirty="0"/>
              <a:t> </a:t>
            </a:r>
            <a:r>
              <a:rPr lang="en-US" dirty="0" err="1"/>
              <a:t>có</a:t>
            </a:r>
            <a:r>
              <a:rPr lang="en-US" dirty="0"/>
              <a:t> </a:t>
            </a:r>
            <a:r>
              <a:rPr lang="en-US" dirty="0" err="1"/>
              <a:t>thể</a:t>
            </a:r>
            <a:r>
              <a:rPr lang="en-US" dirty="0"/>
              <a:t> </a:t>
            </a:r>
            <a:r>
              <a:rPr lang="en-US" dirty="0" err="1"/>
              <a:t>hoàn</a:t>
            </a:r>
            <a:r>
              <a:rPr lang="en-US" dirty="0"/>
              <a:t> </a:t>
            </a:r>
            <a:r>
              <a:rPr lang="en-US" dirty="0" err="1"/>
              <a:t>thành</a:t>
            </a:r>
            <a:r>
              <a:rPr lang="en-US" dirty="0"/>
              <a:t> </a:t>
            </a:r>
            <a:r>
              <a:rPr lang="en-US" dirty="0" err="1"/>
              <a:t>đúng</a:t>
            </a:r>
            <a:r>
              <a:rPr lang="en-US" dirty="0"/>
              <a:t> </a:t>
            </a:r>
            <a:r>
              <a:rPr lang="en-US" dirty="0" err="1"/>
              <a:t>thời</a:t>
            </a:r>
            <a:r>
              <a:rPr lang="en-US" dirty="0"/>
              <a:t> </a:t>
            </a:r>
            <a:r>
              <a:rPr lang="en-US" dirty="0" err="1"/>
              <a:t>hạn</a:t>
            </a:r>
            <a:endParaRPr lang="en-US" dirty="0"/>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17</a:t>
            </a:fld>
            <a:endParaRPr lang="en-US"/>
          </a:p>
        </p:txBody>
      </p:sp>
    </p:spTree>
    <p:extLst>
      <p:ext uri="{BB962C8B-B14F-4D97-AF65-F5344CB8AC3E}">
        <p14:creationId xmlns:p14="http://schemas.microsoft.com/office/powerpoint/2010/main" val="1435709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 Xác</a:t>
            </a:r>
            <a:r>
              <a:rPr lang="en-US" dirty="0"/>
              <a:t> </a:t>
            </a:r>
            <a:r>
              <a:rPr lang="en-US" dirty="0" err="1"/>
              <a:t>định</a:t>
            </a:r>
            <a:r>
              <a:rPr lang="en-US" dirty="0"/>
              <a:t> </a:t>
            </a:r>
            <a:r>
              <a:rPr lang="en-US" dirty="0" err="1"/>
              <a:t>tiêu</a:t>
            </a:r>
            <a:r>
              <a:rPr lang="en-US" dirty="0"/>
              <a:t> </a:t>
            </a:r>
            <a:r>
              <a:rPr lang="en-US" dirty="0" err="1"/>
              <a:t>chí</a:t>
            </a:r>
            <a:r>
              <a:rPr lang="en-US" dirty="0"/>
              <a:t> </a:t>
            </a:r>
            <a:r>
              <a:rPr lang="en-US" dirty="0" err="1"/>
              <a:t>kết</a:t>
            </a:r>
            <a:r>
              <a:rPr lang="en-US" dirty="0"/>
              <a:t> </a:t>
            </a:r>
            <a:r>
              <a:rPr lang="en-US" dirty="0" err="1"/>
              <a:t>thúc</a:t>
            </a:r>
            <a:r>
              <a:rPr lang="en-US" dirty="0"/>
              <a:t> </a:t>
            </a:r>
            <a:r>
              <a:rPr lang="en-US" dirty="0" err="1"/>
              <a:t>việc</a:t>
            </a:r>
            <a:r>
              <a:rPr lang="en-US" dirty="0"/>
              <a:t> </a:t>
            </a:r>
            <a:r>
              <a:rPr lang="en-US" dirty="0" err="1"/>
              <a:t>kiểm</a:t>
            </a:r>
            <a:r>
              <a:rPr lang="en-US" dirty="0"/>
              <a:t> </a:t>
            </a:r>
            <a:r>
              <a:rPr lang="en-US" dirty="0" err="1"/>
              <a:t>thử</a:t>
            </a:r>
            <a:r>
              <a:rPr lang="en-US" dirty="0"/>
              <a:t>.</a:t>
            </a:r>
            <a:r>
              <a:rPr lang="en-US" baseline="0" dirty="0"/>
              <a:t> Ví dụ: tiêu chí về </a:t>
            </a:r>
            <a:r>
              <a:rPr lang="en-US" dirty="0"/>
              <a:t>% </a:t>
            </a:r>
            <a:r>
              <a:rPr lang="en-US" dirty="0" err="1"/>
              <a:t>số</a:t>
            </a:r>
            <a:r>
              <a:rPr lang="en-US" dirty="0"/>
              <a:t> test case </a:t>
            </a:r>
            <a:r>
              <a:rPr lang="en-US" dirty="0" err="1"/>
              <a:t>đã</a:t>
            </a:r>
            <a:r>
              <a:rPr lang="en-US" dirty="0"/>
              <a:t> </a:t>
            </a:r>
            <a:r>
              <a:rPr lang="en-US" dirty="0" err="1"/>
              <a:t>đc</a:t>
            </a:r>
            <a:r>
              <a:rPr lang="en-US" dirty="0"/>
              <a:t> </a:t>
            </a:r>
            <a:r>
              <a:rPr lang="en-US" dirty="0" err="1"/>
              <a:t>thực</a:t>
            </a:r>
            <a:r>
              <a:rPr lang="en-US" dirty="0"/>
              <a:t> </a:t>
            </a:r>
            <a:r>
              <a:rPr lang="en-US" dirty="0" err="1"/>
              <a:t>thi</a:t>
            </a:r>
            <a:r>
              <a:rPr lang="en-US" dirty="0"/>
              <a:t> </a:t>
            </a:r>
            <a:r>
              <a:rPr lang="en-US" dirty="0" err="1"/>
              <a:t>là</a:t>
            </a:r>
            <a:r>
              <a:rPr lang="en-US" dirty="0"/>
              <a:t> bao </a:t>
            </a:r>
            <a:r>
              <a:rPr lang="en-US" dirty="0" err="1"/>
              <a:t>nhiêu</a:t>
            </a:r>
            <a:endParaRPr lang="en-US" dirty="0"/>
          </a:p>
          <a:p>
            <a:pPr marL="0" indent="0">
              <a:buFontTx/>
              <a:buNone/>
            </a:pPr>
            <a:r>
              <a:rPr lang="en-US" dirty="0"/>
              <a:t>-</a:t>
            </a:r>
            <a:r>
              <a:rPr lang="en-US" baseline="0" dirty="0"/>
              <a:t> </a:t>
            </a:r>
            <a:r>
              <a:rPr lang="en-US" dirty="0" err="1"/>
              <a:t>Trong</a:t>
            </a:r>
            <a:r>
              <a:rPr lang="en-US" dirty="0"/>
              <a:t> </a:t>
            </a:r>
            <a:r>
              <a:rPr lang="en-US" dirty="0" err="1"/>
              <a:t>hoạt</a:t>
            </a:r>
            <a:r>
              <a:rPr lang="en-US" dirty="0"/>
              <a:t> </a:t>
            </a:r>
            <a:r>
              <a:rPr lang="en-US" dirty="0" err="1"/>
              <a:t>động</a:t>
            </a:r>
            <a:r>
              <a:rPr lang="en-US" dirty="0"/>
              <a:t> </a:t>
            </a:r>
            <a:r>
              <a:rPr lang="en-US" dirty="0" err="1"/>
              <a:t>này</a:t>
            </a:r>
            <a:r>
              <a:rPr lang="en-US" dirty="0"/>
              <a:t>, 2 </a:t>
            </a:r>
            <a:r>
              <a:rPr lang="en-US" dirty="0" err="1"/>
              <a:t>điểm</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cần</a:t>
            </a:r>
            <a:r>
              <a:rPr lang="en-US" dirty="0"/>
              <a:t> l</a:t>
            </a:r>
            <a:r>
              <a:rPr lang="vi-VN" dirty="0"/>
              <a:t>ư</a:t>
            </a:r>
            <a:r>
              <a:rPr lang="en-US" dirty="0"/>
              <a:t>u ý: </a:t>
            </a:r>
            <a:r>
              <a:rPr lang="en-US" dirty="0" err="1"/>
              <a:t>tìm</a:t>
            </a:r>
            <a:r>
              <a:rPr lang="en-US" dirty="0"/>
              <a:t> </a:t>
            </a:r>
            <a:r>
              <a:rPr lang="en-US" dirty="0" err="1"/>
              <a:t>đc</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tốt</a:t>
            </a:r>
            <a:r>
              <a:rPr lang="en-US" dirty="0"/>
              <a:t> </a:t>
            </a:r>
            <a:r>
              <a:rPr lang="en-US" dirty="0" err="1"/>
              <a:t>cho</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phải</a:t>
            </a:r>
            <a:r>
              <a:rPr lang="en-US" dirty="0"/>
              <a:t> </a:t>
            </a:r>
            <a:r>
              <a:rPr lang="en-US" dirty="0" err="1"/>
              <a:t>biết</a:t>
            </a:r>
            <a:r>
              <a:rPr lang="en-US" dirty="0"/>
              <a:t> </a:t>
            </a:r>
            <a:r>
              <a:rPr lang="en-US" dirty="0" err="1"/>
              <a:t>đc khi nào thì việc kiểm thử kết thúc</a:t>
            </a:r>
            <a:endParaRPr lang="en-US" dirty="0"/>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18</a:t>
            </a:fld>
            <a:endParaRPr lang="en-US"/>
          </a:p>
        </p:txBody>
      </p:sp>
    </p:spTree>
    <p:extLst>
      <p:ext uri="{BB962C8B-B14F-4D97-AF65-F5344CB8AC3E}">
        <p14:creationId xmlns:p14="http://schemas.microsoft.com/office/powerpoint/2010/main" val="963945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Trong</a:t>
            </a:r>
            <a:r>
              <a:rPr lang="en-US" dirty="0"/>
              <a:t> </a:t>
            </a:r>
            <a:r>
              <a:rPr lang="en-US" dirty="0" err="1"/>
              <a:t>mỗi</a:t>
            </a:r>
            <a:r>
              <a:rPr lang="en-US" dirty="0"/>
              <a:t> </a:t>
            </a:r>
            <a:r>
              <a:rPr lang="en-US" dirty="0" err="1"/>
              <a:t>một</a:t>
            </a:r>
            <a:r>
              <a:rPr lang="en-US" dirty="0"/>
              <a:t> </a:t>
            </a:r>
            <a:r>
              <a:rPr lang="en-US" dirty="0" err="1"/>
              <a:t>hoạt</a:t>
            </a:r>
            <a:r>
              <a:rPr lang="en-US" dirty="0"/>
              <a:t> </a:t>
            </a:r>
            <a:r>
              <a:rPr lang="en-US" dirty="0" err="1"/>
              <a:t>động</a:t>
            </a:r>
            <a:r>
              <a:rPr lang="en-US" dirty="0"/>
              <a:t> </a:t>
            </a:r>
            <a:r>
              <a:rPr lang="en-US" dirty="0" err="1"/>
              <a:t>việc</a:t>
            </a:r>
            <a:r>
              <a:rPr lang="en-US" dirty="0"/>
              <a:t> </a:t>
            </a:r>
            <a:r>
              <a:rPr lang="en-US" dirty="0" err="1"/>
              <a:t>quản</a:t>
            </a:r>
            <a:r>
              <a:rPr lang="en-US" dirty="0"/>
              <a:t> </a:t>
            </a:r>
            <a:r>
              <a:rPr lang="en-US" dirty="0" err="1"/>
              <a:t>lý</a:t>
            </a:r>
            <a:r>
              <a:rPr lang="en-US" dirty="0"/>
              <a:t> ko </a:t>
            </a:r>
            <a:r>
              <a:rPr lang="en-US" dirty="0" err="1"/>
              <a:t>chỉ</a:t>
            </a:r>
            <a:r>
              <a:rPr lang="en-US" dirty="0"/>
              <a:t> </a:t>
            </a:r>
            <a:r>
              <a:rPr lang="en-US" dirty="0" err="1"/>
              <a:t>kết</a:t>
            </a:r>
            <a:r>
              <a:rPr lang="en-US" dirty="0"/>
              <a:t> </a:t>
            </a:r>
            <a:r>
              <a:rPr lang="en-US" dirty="0" err="1"/>
              <a:t>thúc</a:t>
            </a:r>
            <a:r>
              <a:rPr lang="en-US" dirty="0"/>
              <a:t> </a:t>
            </a:r>
            <a:r>
              <a:rPr lang="en-US" dirty="0" err="1"/>
              <a:t>khi</a:t>
            </a:r>
            <a:r>
              <a:rPr lang="en-US" dirty="0"/>
              <a:t> </a:t>
            </a:r>
            <a:r>
              <a:rPr lang="en-US" dirty="0" err="1"/>
              <a:t>chúng</a:t>
            </a:r>
            <a:r>
              <a:rPr lang="en-US" dirty="0"/>
              <a:t> ta </a:t>
            </a:r>
            <a:r>
              <a:rPr lang="en-US" dirty="0" err="1"/>
              <a:t>lên</a:t>
            </a:r>
            <a:r>
              <a:rPr lang="en-US" dirty="0"/>
              <a:t> </a:t>
            </a:r>
            <a:r>
              <a:rPr lang="en-US" dirty="0" err="1"/>
              <a:t>kế</a:t>
            </a:r>
            <a:r>
              <a:rPr lang="en-US" dirty="0"/>
              <a:t> </a:t>
            </a:r>
            <a:r>
              <a:rPr lang="en-US" dirty="0" err="1"/>
              <a:t>hoạch</a:t>
            </a:r>
            <a:r>
              <a:rPr lang="en-US" dirty="0"/>
              <a:t> </a:t>
            </a:r>
            <a:r>
              <a:rPr lang="en-US" dirty="0" err="1"/>
              <a:t>xong</a:t>
            </a:r>
            <a:r>
              <a:rPr lang="en-US" dirty="0"/>
              <a:t> </a:t>
            </a:r>
            <a:r>
              <a:rPr lang="en-US" dirty="0" err="1"/>
              <a:t>mà</a:t>
            </a:r>
            <a:r>
              <a:rPr lang="en-US" dirty="0"/>
              <a:t> quan trọng hơn </a:t>
            </a:r>
            <a:r>
              <a:rPr lang="en-US" dirty="0" err="1"/>
              <a:t>còn</a:t>
            </a:r>
            <a:r>
              <a:rPr lang="en-US" dirty="0"/>
              <a:t> </a:t>
            </a:r>
            <a:r>
              <a:rPr lang="en-US" dirty="0" err="1"/>
              <a:t>cần</a:t>
            </a:r>
            <a:r>
              <a:rPr lang="en-US" dirty="0"/>
              <a:t> </a:t>
            </a:r>
            <a:r>
              <a:rPr lang="en-US" dirty="0" err="1"/>
              <a:t>kiểm</a:t>
            </a:r>
            <a:r>
              <a:rPr lang="en-US" dirty="0"/>
              <a:t> </a:t>
            </a:r>
            <a:r>
              <a:rPr lang="en-US" dirty="0" err="1"/>
              <a:t>soát</a:t>
            </a:r>
            <a:r>
              <a:rPr lang="en-US" dirty="0"/>
              <a:t> </a:t>
            </a:r>
            <a:r>
              <a:rPr lang="en-US" dirty="0" err="1"/>
              <a:t>nó</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vận</a:t>
            </a:r>
            <a:r>
              <a:rPr lang="en-US" dirty="0"/>
              <a:t> </a:t>
            </a:r>
            <a:r>
              <a:rPr lang="en-US" dirty="0" err="1"/>
              <a:t>hành,</a:t>
            </a:r>
            <a:r>
              <a:rPr lang="en-US" baseline="0" dirty="0" err="1"/>
              <a:t> đ</a:t>
            </a:r>
            <a:r>
              <a:rPr lang="en-US" dirty="0" err="1"/>
              <a:t>ể</a:t>
            </a:r>
            <a:r>
              <a:rPr lang="en-US" dirty="0"/>
              <a:t> </a:t>
            </a:r>
            <a:r>
              <a:rPr lang="en-US" dirty="0" err="1"/>
              <a:t>xem</a:t>
            </a:r>
            <a:r>
              <a:rPr lang="en-US" dirty="0"/>
              <a:t> </a:t>
            </a:r>
            <a:r>
              <a:rPr lang="en-US" dirty="0" err="1"/>
              <a:t>có</a:t>
            </a:r>
            <a:r>
              <a:rPr lang="en-US" dirty="0"/>
              <a:t> </a:t>
            </a:r>
            <a:r>
              <a:rPr lang="en-US" dirty="0" err="1"/>
              <a:t>đúng</a:t>
            </a:r>
            <a:r>
              <a:rPr lang="en-US" dirty="0"/>
              <a:t> </a:t>
            </a:r>
            <a:r>
              <a:rPr lang="en-US" dirty="0" err="1"/>
              <a:t>với</a:t>
            </a:r>
            <a:r>
              <a:rPr lang="en-US" dirty="0"/>
              <a:t> </a:t>
            </a:r>
            <a:r>
              <a:rPr lang="en-US" dirty="0" err="1"/>
              <a:t>kế</a:t>
            </a:r>
            <a:r>
              <a:rPr lang="en-US" dirty="0"/>
              <a:t> </a:t>
            </a:r>
            <a:r>
              <a:rPr lang="en-US" dirty="0" err="1"/>
              <a:t>hoạch</a:t>
            </a:r>
            <a:r>
              <a:rPr lang="en-US" dirty="0"/>
              <a:t> hay ko?</a:t>
            </a:r>
          </a:p>
          <a:p>
            <a:pPr marL="171450" indent="-171450">
              <a:buFontTx/>
              <a:buChar char="-"/>
            </a:pPr>
            <a:r>
              <a:rPr lang="en-US" b="1" dirty="0"/>
              <a:t>Kiểm soát kiểm thử</a:t>
            </a:r>
            <a:r>
              <a:rPr lang="en-US" dirty="0"/>
              <a:t>: cũng là 1 hoạt động quản lý và nó diễn ra liên tục từ khi bắt đầu thực hiện đến khi kết thúc hoạt động kiểm thử cho sản phẩm phần mềm.</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19</a:t>
            </a:fld>
            <a:endParaRPr lang="en-US"/>
          </a:p>
        </p:txBody>
      </p:sp>
    </p:spTree>
    <p:extLst>
      <p:ext uri="{BB962C8B-B14F-4D97-AF65-F5344CB8AC3E}">
        <p14:creationId xmlns:p14="http://schemas.microsoft.com/office/powerpoint/2010/main" val="411808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Mục</a:t>
            </a:r>
            <a:r>
              <a:rPr lang="en-US" dirty="0"/>
              <a:t> </a:t>
            </a:r>
            <a:r>
              <a:rPr lang="en-US" dirty="0" err="1"/>
              <a:t>tiêu</a:t>
            </a:r>
            <a:r>
              <a:rPr lang="en-US" dirty="0"/>
              <a:t>: </a:t>
            </a:r>
            <a:r>
              <a:rPr lang="en-US" dirty="0" err="1"/>
              <a:t>hiểu</a:t>
            </a:r>
            <a:r>
              <a:rPr lang="en-US" dirty="0"/>
              <a:t> </a:t>
            </a:r>
            <a:r>
              <a:rPr lang="en-US" dirty="0" err="1"/>
              <a:t>rõ</a:t>
            </a:r>
            <a:r>
              <a:rPr lang="en-US" dirty="0"/>
              <a:t> h</a:t>
            </a:r>
            <a:r>
              <a:rPr lang="vi-VN" dirty="0"/>
              <a:t>ơ</a:t>
            </a:r>
            <a:r>
              <a:rPr lang="en-US" dirty="0"/>
              <a:t>n </a:t>
            </a:r>
            <a:r>
              <a:rPr lang="en-US" dirty="0" err="1"/>
              <a:t>về</a:t>
            </a:r>
            <a:r>
              <a:rPr lang="en-US" dirty="0"/>
              <a:t> 1 </a:t>
            </a:r>
            <a:r>
              <a:rPr lang="en-US" dirty="0" err="1"/>
              <a:t>quy</a:t>
            </a:r>
            <a:r>
              <a:rPr lang="en-US" dirty="0"/>
              <a:t> </a:t>
            </a:r>
            <a:r>
              <a:rPr lang="en-US" dirty="0" err="1"/>
              <a:t>trình</a:t>
            </a:r>
            <a:r>
              <a:rPr lang="en-US" dirty="0"/>
              <a:t> </a:t>
            </a:r>
            <a:r>
              <a:rPr lang="en-US" dirty="0" err="1"/>
              <a:t>kiểm</a:t>
            </a:r>
            <a:r>
              <a:rPr lang="en-US" dirty="0"/>
              <a:t> </a:t>
            </a:r>
            <a:r>
              <a:rPr lang="en-US" dirty="0" err="1"/>
              <a:t>thử</a:t>
            </a:r>
            <a:r>
              <a:rPr lang="en-US" dirty="0"/>
              <a:t> c</a:t>
            </a:r>
            <a:r>
              <a:rPr lang="vi-VN" dirty="0"/>
              <a:t>ơ</a:t>
            </a:r>
            <a:r>
              <a:rPr lang="en-US" dirty="0"/>
              <a:t> </a:t>
            </a:r>
            <a:r>
              <a:rPr lang="en-US" dirty="0" err="1"/>
              <a:t>bản</a:t>
            </a:r>
            <a:endParaRPr lang="en-US" dirty="0"/>
          </a:p>
          <a:p>
            <a:r>
              <a:rPr lang="en-US" dirty="0"/>
              <a:t>- </a:t>
            </a:r>
            <a:r>
              <a:rPr lang="en-US" dirty="0" err="1"/>
              <a:t>Định</a:t>
            </a:r>
            <a:r>
              <a:rPr lang="en-US" dirty="0"/>
              <a:t> </a:t>
            </a:r>
            <a:r>
              <a:rPr lang="en-US" dirty="0" err="1"/>
              <a:t>nghĩa</a:t>
            </a:r>
            <a:r>
              <a:rPr lang="en-US" dirty="0"/>
              <a:t>, </a:t>
            </a:r>
            <a:r>
              <a:rPr lang="en-US" dirty="0" err="1"/>
              <a:t>mục</a:t>
            </a:r>
            <a:r>
              <a:rPr lang="en-US" dirty="0"/>
              <a:t> </a:t>
            </a:r>
            <a:r>
              <a:rPr lang="en-US" dirty="0" err="1"/>
              <a:t>tiêu</a:t>
            </a:r>
            <a:r>
              <a:rPr lang="en-US" dirty="0"/>
              <a:t> </a:t>
            </a:r>
            <a:r>
              <a:rPr lang="en-US" dirty="0" err="1"/>
              <a:t>và</a:t>
            </a:r>
            <a:r>
              <a:rPr lang="en-US" dirty="0"/>
              <a:t> </a:t>
            </a:r>
            <a:r>
              <a:rPr lang="en-US" dirty="0" err="1"/>
              <a:t>nhiệm</a:t>
            </a:r>
            <a:r>
              <a:rPr lang="en-US" dirty="0"/>
              <a:t> </a:t>
            </a:r>
            <a:r>
              <a:rPr lang="en-US" dirty="0" err="1"/>
              <a:t>vụ</a:t>
            </a:r>
            <a:r>
              <a:rPr lang="en-US" dirty="0"/>
              <a:t> </a:t>
            </a:r>
            <a:r>
              <a:rPr lang="en-US" dirty="0" err="1"/>
              <a:t>chính</a:t>
            </a:r>
            <a:r>
              <a:rPr lang="en-US" dirty="0"/>
              <a:t> </a:t>
            </a:r>
            <a:r>
              <a:rPr lang="en-US" dirty="0" err="1"/>
              <a:t>của</a:t>
            </a:r>
            <a:r>
              <a:rPr lang="en-US" dirty="0"/>
              <a:t> </a:t>
            </a:r>
            <a:r>
              <a:rPr lang="en-US" dirty="0" err="1"/>
              <a:t>hoạt</a:t>
            </a:r>
            <a:r>
              <a:rPr lang="en-US" dirty="0"/>
              <a:t> </a:t>
            </a:r>
            <a:r>
              <a:rPr lang="en-US" dirty="0" err="1"/>
              <a:t>động</a:t>
            </a:r>
            <a:r>
              <a:rPr lang="en-US" dirty="0"/>
              <a:t> </a:t>
            </a:r>
            <a:r>
              <a:rPr lang="en-US" dirty="0" err="1"/>
              <a:t>xây</a:t>
            </a:r>
            <a:r>
              <a:rPr lang="en-US" dirty="0"/>
              <a:t> </a:t>
            </a:r>
            <a:r>
              <a:rPr lang="en-US" dirty="0" err="1"/>
              <a:t>dựng</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kế</a:t>
            </a:r>
            <a:r>
              <a:rPr lang="en-US" dirty="0"/>
              <a:t> </a:t>
            </a:r>
            <a:r>
              <a:rPr lang="en-US" dirty="0" err="1"/>
              <a:t>hoạch</a:t>
            </a:r>
            <a:r>
              <a:rPr lang="en-US" dirty="0"/>
              <a:t> (Test Planning &amp; Control) </a:t>
            </a:r>
            <a:r>
              <a:rPr lang="en-US" dirty="0" err="1"/>
              <a:t>cho</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a:t>
            </a:r>
            <a:r>
              <a:rPr lang="en-US" dirty="0" err="1">
                <a:sym typeface="Wingdings" panose="05000000000000000000" pitchFamily="2" charset="2"/>
              </a:rPr>
              <a:t>hoạt</a:t>
            </a:r>
            <a:r>
              <a:rPr lang="en-US" dirty="0">
                <a:sym typeface="Wingdings" panose="05000000000000000000" pitchFamily="2" charset="2"/>
              </a:rPr>
              <a:t> </a:t>
            </a:r>
            <a:r>
              <a:rPr lang="en-US" dirty="0" err="1">
                <a:sym typeface="Wingdings" panose="05000000000000000000" pitchFamily="2" charset="2"/>
              </a:rPr>
              <a:t>động</a:t>
            </a:r>
            <a:r>
              <a:rPr lang="en-US" dirty="0">
                <a:sym typeface="Wingdings" panose="05000000000000000000" pitchFamily="2" charset="2"/>
              </a:rPr>
              <a:t> </a:t>
            </a:r>
            <a:r>
              <a:rPr lang="en-US" dirty="0" err="1">
                <a:sym typeface="Wingdings" panose="05000000000000000000" pitchFamily="2" charset="2"/>
              </a:rPr>
              <a:t>đầu</a:t>
            </a:r>
            <a:r>
              <a:rPr lang="en-US" dirty="0">
                <a:sym typeface="Wingdings" panose="05000000000000000000" pitchFamily="2" charset="2"/>
              </a:rPr>
              <a:t> </a:t>
            </a:r>
            <a:r>
              <a:rPr lang="en-US" dirty="0" err="1">
                <a:sym typeface="Wingdings" panose="05000000000000000000" pitchFamily="2" charset="2"/>
              </a:rPr>
              <a:t>tiên</a:t>
            </a:r>
            <a:r>
              <a:rPr lang="en-US" dirty="0">
                <a:sym typeface="Wingdings" panose="05000000000000000000" pitchFamily="2" charset="2"/>
              </a:rPr>
              <a:t> </a:t>
            </a:r>
            <a:r>
              <a:rPr lang="en-US" dirty="0" err="1">
                <a:sym typeface="Wingdings" panose="05000000000000000000" pitchFamily="2" charset="2"/>
              </a:rPr>
              <a:t>trong</a:t>
            </a:r>
            <a:r>
              <a:rPr lang="en-US" dirty="0">
                <a:sym typeface="Wingdings" panose="05000000000000000000" pitchFamily="2" charset="2"/>
              </a:rPr>
              <a:t> 1 </a:t>
            </a:r>
            <a:r>
              <a:rPr lang="en-US" dirty="0" err="1">
                <a:sym typeface="Wingdings" panose="05000000000000000000" pitchFamily="2" charset="2"/>
              </a:rPr>
              <a:t>quy</a:t>
            </a:r>
            <a:r>
              <a:rPr lang="en-US" dirty="0">
                <a:sym typeface="Wingdings" panose="05000000000000000000" pitchFamily="2" charset="2"/>
              </a:rPr>
              <a:t> </a:t>
            </a:r>
            <a:r>
              <a:rPr lang="en-US" dirty="0" err="1">
                <a:sym typeface="Wingdings" panose="05000000000000000000" pitchFamily="2" charset="2"/>
              </a:rPr>
              <a:t>trình</a:t>
            </a:r>
            <a:r>
              <a:rPr lang="en-US" dirty="0">
                <a:sym typeface="Wingdings" panose="05000000000000000000" pitchFamily="2" charset="2"/>
              </a:rPr>
              <a:t> </a:t>
            </a:r>
            <a:r>
              <a:rPr lang="en-US" dirty="0" err="1">
                <a:sym typeface="Wingdings" panose="05000000000000000000" pitchFamily="2" charset="2"/>
              </a:rPr>
              <a:t>kiểm</a:t>
            </a:r>
            <a:r>
              <a:rPr lang="en-US" dirty="0">
                <a:sym typeface="Wingdings" panose="05000000000000000000" pitchFamily="2" charset="2"/>
              </a:rPr>
              <a:t> </a:t>
            </a:r>
            <a:r>
              <a:rPr lang="en-US" dirty="0" err="1">
                <a:sym typeface="Wingdings" panose="05000000000000000000" pitchFamily="2" charset="2"/>
              </a:rPr>
              <a:t>thử</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a:t>
            </a:fld>
            <a:endParaRPr lang="en-US"/>
          </a:p>
        </p:txBody>
      </p:sp>
    </p:spTree>
    <p:extLst>
      <p:ext uri="{BB962C8B-B14F-4D97-AF65-F5344CB8AC3E}">
        <p14:creationId xmlns:p14="http://schemas.microsoft.com/office/powerpoint/2010/main" val="74088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Có 2</a:t>
            </a:r>
            <a:r>
              <a:rPr lang="en-US" baseline="0"/>
              <a:t> mục tiêu trong hoạt động </a:t>
            </a:r>
            <a:r>
              <a:rPr lang="en-US" b="1" baseline="0"/>
              <a:t>kiểm soát kiểm thử </a:t>
            </a:r>
            <a:r>
              <a:rPr lang="en-US" baseline="0"/>
              <a:t>như sau:</a:t>
            </a:r>
          </a:p>
          <a:p>
            <a:pPr marL="228600" indent="-228600">
              <a:buAutoNum type="arabicPeriod"/>
            </a:pPr>
            <a:r>
              <a:rPr lang="en-US" baseline="0"/>
              <a:t>Giám sát đc tình trạng hiện tại của việc kiểm thử</a:t>
            </a:r>
          </a:p>
          <a:p>
            <a:pPr marL="228600" indent="-228600">
              <a:buAutoNum type="arabicPeriod"/>
            </a:pPr>
            <a:r>
              <a:rPr lang="en-US"/>
              <a:t>Phải đưa ra những hành động kịp thời nhằm mục tiêu kiểm soát được và để đạt được mục tiêu chung của dự án</a:t>
            </a:r>
          </a:p>
        </p:txBody>
      </p:sp>
      <p:sp>
        <p:nvSpPr>
          <p:cNvPr id="4" name="Slide Number Placeholder 3"/>
          <p:cNvSpPr>
            <a:spLocks noGrp="1"/>
          </p:cNvSpPr>
          <p:nvPr>
            <p:ph type="sldNum" sz="quarter" idx="10"/>
          </p:nvPr>
        </p:nvSpPr>
        <p:spPr/>
        <p:txBody>
          <a:bodyPr/>
          <a:lstStyle/>
          <a:p>
            <a:fld id="{518BAF4A-11FF-4CF6-8E09-9A7B2A34DF82}" type="slidenum">
              <a:rPr lang="en-US" smtClean="0"/>
              <a:t>20</a:t>
            </a:fld>
            <a:endParaRPr lang="en-US"/>
          </a:p>
        </p:txBody>
      </p:sp>
    </p:spTree>
    <p:extLst>
      <p:ext uri="{BB962C8B-B14F-4D97-AF65-F5344CB8AC3E}">
        <p14:creationId xmlns:p14="http://schemas.microsoft.com/office/powerpoint/2010/main" val="676535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Các nhiệm vụ của </a:t>
            </a:r>
            <a:r>
              <a:rPr lang="en-US" b="1" dirty="0"/>
              <a:t>Kiểm soát kiểm thử</a:t>
            </a:r>
            <a:endParaRPr lang="en-US" b="0" dirty="0"/>
          </a:p>
          <a:p>
            <a:pPr marL="228600" indent="-228600">
              <a:buAutoNum type="arabicPeriod"/>
            </a:pPr>
            <a:r>
              <a:rPr lang="en-US" b="0" dirty="0"/>
              <a:t>Đo đạc, phân tích các kết quả của việc kiểm tra (review) và kiểm thử, ta cần biết chính xác hoạt động nào đã hoàn thành, có bao nhiêu lỗi, loại lỗi là gì và những lỗi quan trọng là gì</a:t>
            </a:r>
          </a:p>
          <a:p>
            <a:pPr marL="228600" indent="-228600">
              <a:buAutoNum type="arabicPeriod"/>
            </a:pPr>
            <a:r>
              <a:rPr lang="en-US" b="0" dirty="0"/>
              <a:t>Luôn giám sát và ghi lại tiến độ, độ bao phủ và tiêu chí kết thúc. Việc ghi lại này rất quan trọng để cung cấp thông tin hữu ích cho đội dự án biết việc kiểm thử đang làm đến đâu, kết quả ra sao</a:t>
            </a:r>
          </a:p>
          <a:p>
            <a:pPr marL="228600" indent="-228600">
              <a:buAutoNum type="arabicPeriod"/>
            </a:pPr>
            <a:r>
              <a:rPr lang="en-US" b="0" dirty="0"/>
              <a:t>Cung cấp các thông tin thường xuyên và ngoại lệ cho các bên liên quan để giúp việc ra quyết định dựa trên tình trạng của dự án</a:t>
            </a:r>
          </a:p>
          <a:p>
            <a:pPr marL="228600" indent="-228600">
              <a:buAutoNum type="arabicPeriod"/>
            </a:pPr>
            <a:r>
              <a:rPr lang="en-US" b="0" dirty="0"/>
              <a:t>Đề xuất các hoạt động hiệu chỉnh,</a:t>
            </a:r>
            <a:r>
              <a:rPr lang="en-US" b="0" baseline="0" dirty="0"/>
              <a:t> </a:t>
            </a:r>
            <a:r>
              <a:rPr lang="en-US" b="0" dirty="0"/>
              <a:t>ví dụ như việc tăng thời gian cho hoạt động gỡ bỏ lỗi hoặc sắp xếp theo thứ tự ưu tiên của việc sửa các lỗi gây cản trở cho việc kiểm thử</a:t>
            </a:r>
          </a:p>
          <a:p>
            <a:pPr marL="228600" indent="-228600">
              <a:buAutoNum type="arabicPeriod"/>
            </a:pPr>
            <a:r>
              <a:rPr lang="en-US" b="0" dirty="0"/>
              <a:t>Đưa ra các quyết định để tiếp tục hay dừng việc kiểm thử lại để phát hành hay giữ phần mềm lại cho việc tiếp tục phát triển</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21</a:t>
            </a:fld>
            <a:endParaRPr lang="en-US"/>
          </a:p>
        </p:txBody>
      </p:sp>
    </p:spTree>
    <p:extLst>
      <p:ext uri="{BB962C8B-B14F-4D97-AF65-F5344CB8AC3E}">
        <p14:creationId xmlns:p14="http://schemas.microsoft.com/office/powerpoint/2010/main" val="425206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Giới thiệu về quy trình kiểm thử</a:t>
            </a:r>
          </a:p>
          <a:p>
            <a:pPr marL="228600" indent="-228600">
              <a:buAutoNum type="arabicPeriod"/>
            </a:pPr>
            <a:r>
              <a:rPr lang="en-US"/>
              <a:t>Lập kế hoạch và kiểm soát hoạt động kiểm thử</a:t>
            </a:r>
          </a:p>
        </p:txBody>
      </p:sp>
      <p:sp>
        <p:nvSpPr>
          <p:cNvPr id="4" name="Slide Number Placeholder 3"/>
          <p:cNvSpPr>
            <a:spLocks noGrp="1"/>
          </p:cNvSpPr>
          <p:nvPr>
            <p:ph type="sldNum" sz="quarter" idx="10"/>
          </p:nvPr>
        </p:nvSpPr>
        <p:spPr/>
        <p:txBody>
          <a:bodyPr/>
          <a:lstStyle/>
          <a:p>
            <a:fld id="{518BAF4A-11FF-4CF6-8E09-9A7B2A34DF82}" type="slidenum">
              <a:rPr lang="en-US" smtClean="0"/>
              <a:t>3</a:t>
            </a:fld>
            <a:endParaRPr lang="en-US"/>
          </a:p>
        </p:txBody>
      </p:sp>
    </p:spTree>
    <p:extLst>
      <p:ext uri="{BB962C8B-B14F-4D97-AF65-F5344CB8AC3E}">
        <p14:creationId xmlns:p14="http://schemas.microsoft.com/office/powerpoint/2010/main" val="1759236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Định nghĩa </a:t>
            </a:r>
            <a:r>
              <a:rPr lang="en-US" b="1"/>
              <a:t>Quy trình</a:t>
            </a:r>
            <a:r>
              <a:rPr lang="en-US"/>
              <a:t>: theo IEEE (Institute of Electrical and Electronic Engineer: Viện kỹ nghệ điện và điện tử) thì quy trình là 1 tập các bước có thứ tự, được thực hiện cho 1</a:t>
            </a:r>
            <a:r>
              <a:rPr lang="en-US" baseline="0"/>
              <a:t> mục đích cụ thể.</a:t>
            </a:r>
          </a:p>
          <a:p>
            <a:pPr marL="171450" indent="-171450">
              <a:buFontTx/>
              <a:buChar char="-"/>
            </a:pPr>
            <a:r>
              <a:rPr lang="en-US" baseline="0"/>
              <a:t>Định nghĩa </a:t>
            </a:r>
            <a:r>
              <a:rPr lang="en-US" b="1" baseline="0"/>
              <a:t>quy trình kiểm thử phần mềm</a:t>
            </a:r>
            <a:r>
              <a:rPr lang="en-US" baseline="0"/>
              <a:t>: Quy trình kiểm thử phần mềm là 1 tập các hoạt động, các phương thức, việc thực hành và các phép biến đổi mà con người phải làm để hiện thực kiểm thử cho 1 phần mềm</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4</a:t>
            </a:fld>
            <a:endParaRPr lang="en-US"/>
          </a:p>
        </p:txBody>
      </p:sp>
    </p:spTree>
    <p:extLst>
      <p:ext uri="{BB962C8B-B14F-4D97-AF65-F5344CB8AC3E}">
        <p14:creationId xmlns:p14="http://schemas.microsoft.com/office/powerpoint/2010/main" val="73761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Một quy trình kiểm thử cơ bản được định nghĩa là gồm 5 hoạt động chính: 1. </a:t>
            </a:r>
            <a:r>
              <a:rPr lang="en-US" b="1" dirty="0"/>
              <a:t>Lên kế hoạch và kiểm soát hoạt động kiểm thử</a:t>
            </a:r>
            <a:r>
              <a:rPr lang="en-US" dirty="0"/>
              <a:t>; 2. </a:t>
            </a:r>
            <a:r>
              <a:rPr lang="en-US" b="1" dirty="0"/>
              <a:t>Phân tích và thiết kế ra các tình huống kiểm thử (test case)</a:t>
            </a:r>
            <a:r>
              <a:rPr lang="en-US" dirty="0"/>
              <a:t>;</a:t>
            </a:r>
            <a:r>
              <a:rPr lang="en-US" baseline="0" dirty="0"/>
              <a:t> 3. </a:t>
            </a:r>
            <a:r>
              <a:rPr lang="en-US" b="1" dirty="0"/>
              <a:t>Hiện thực và thực thi kiểm thử </a:t>
            </a:r>
            <a:r>
              <a:rPr lang="en-US" b="0" dirty="0"/>
              <a:t>(viết test case, chuẩn bị dữ liệu kiểm thử và thực hiện chạy chương trình để kiểm thử)</a:t>
            </a:r>
            <a:r>
              <a:rPr lang="en-US" dirty="0"/>
              <a:t>;</a:t>
            </a:r>
            <a:r>
              <a:rPr lang="en-US" baseline="0" dirty="0"/>
              <a:t> 4. </a:t>
            </a:r>
            <a:r>
              <a:rPr lang="en-US" b="1" dirty="0"/>
              <a:t>Đánh giá tiêu chí kết thúc và báo cáo hoàn thành</a:t>
            </a:r>
            <a:r>
              <a:rPr lang="en-US" dirty="0"/>
              <a:t>;</a:t>
            </a:r>
            <a:r>
              <a:rPr lang="en-US" baseline="0" dirty="0"/>
              <a:t> 5. </a:t>
            </a:r>
            <a:r>
              <a:rPr lang="en-US" b="1" dirty="0"/>
              <a:t>Tổng kết quá trình kiểm thử</a:t>
            </a:r>
          </a:p>
        </p:txBody>
      </p:sp>
      <p:sp>
        <p:nvSpPr>
          <p:cNvPr id="4" name="Slide Number Placeholder 3"/>
          <p:cNvSpPr>
            <a:spLocks noGrp="1"/>
          </p:cNvSpPr>
          <p:nvPr>
            <p:ph type="sldNum" sz="quarter" idx="5"/>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2742089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Các</a:t>
            </a:r>
            <a:r>
              <a:rPr lang="en-US" dirty="0"/>
              <a:t> </a:t>
            </a:r>
            <a:r>
              <a:rPr lang="en-US" dirty="0" err="1"/>
              <a:t>hoạt</a:t>
            </a:r>
            <a:r>
              <a:rPr lang="en-US" dirty="0"/>
              <a:t> </a:t>
            </a:r>
            <a:r>
              <a:rPr lang="en-US" dirty="0" err="1"/>
              <a:t>động</a:t>
            </a:r>
            <a:r>
              <a:rPr lang="en-US" dirty="0"/>
              <a:t> </a:t>
            </a:r>
            <a:r>
              <a:rPr lang="en-US" dirty="0" err="1"/>
              <a:t>này</a:t>
            </a:r>
            <a:r>
              <a:rPr lang="en-US" dirty="0"/>
              <a:t> </a:t>
            </a:r>
            <a:r>
              <a:rPr lang="en-US" dirty="0" err="1"/>
              <a:t>th</a:t>
            </a:r>
            <a:r>
              <a:rPr lang="vi-VN" dirty="0"/>
              <a:t>ư</a:t>
            </a:r>
            <a:r>
              <a:rPr lang="en-US" dirty="0" err="1"/>
              <a:t>ờng</a:t>
            </a:r>
            <a:r>
              <a:rPr lang="en-US" dirty="0"/>
              <a:t> </a:t>
            </a:r>
            <a:r>
              <a:rPr lang="en-US" dirty="0" err="1"/>
              <a:t>đc</a:t>
            </a:r>
            <a:r>
              <a:rPr lang="en-US" dirty="0"/>
              <a:t> </a:t>
            </a:r>
            <a:r>
              <a:rPr lang="en-US" dirty="0" err="1"/>
              <a:t>thực</a:t>
            </a:r>
            <a:r>
              <a:rPr lang="en-US" dirty="0"/>
              <a:t> </a:t>
            </a:r>
            <a:r>
              <a:rPr lang="en-US" dirty="0" err="1"/>
              <a:t>hiện</a:t>
            </a:r>
            <a:r>
              <a:rPr lang="en-US" dirty="0"/>
              <a:t> 1 </a:t>
            </a:r>
            <a:r>
              <a:rPr lang="en-US" dirty="0" err="1"/>
              <a:t>cách</a:t>
            </a:r>
            <a:r>
              <a:rPr lang="en-US" dirty="0"/>
              <a:t> </a:t>
            </a:r>
            <a:r>
              <a:rPr lang="en-US" dirty="0" err="1"/>
              <a:t>tuần</a:t>
            </a:r>
            <a:r>
              <a:rPr lang="en-US" dirty="0"/>
              <a:t> </a:t>
            </a:r>
            <a:r>
              <a:rPr lang="en-US" dirty="0" err="1"/>
              <a:t>tự nhưng trong 1 số dự án cụ thể, các hoạt động này có thể được thực hiện gối lên nhau,</a:t>
            </a:r>
            <a:r>
              <a:rPr lang="en-US" baseline="0" dirty="0" err="1"/>
              <a:t> đồng thời hay lặp đi lặp lại.</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6</a:t>
            </a:fld>
            <a:endParaRPr lang="en-US"/>
          </a:p>
        </p:txBody>
      </p:sp>
    </p:spTree>
    <p:extLst>
      <p:ext uri="{BB962C8B-B14F-4D97-AF65-F5344CB8AC3E}">
        <p14:creationId xmlns:p14="http://schemas.microsoft.com/office/powerpoint/2010/main" val="223454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Kế hoạch kiểm thử (Test plan) là tài liệu mô tả về: Phạm</a:t>
            </a:r>
            <a:r>
              <a:rPr lang="en-US" dirty="0"/>
              <a:t> vi,</a:t>
            </a:r>
            <a:r>
              <a:rPr lang="en-US" baseline="0" dirty="0"/>
              <a:t> </a:t>
            </a:r>
            <a:r>
              <a:rPr lang="en-US" dirty="0" err="1"/>
              <a:t>Cách</a:t>
            </a:r>
            <a:r>
              <a:rPr lang="en-US" dirty="0"/>
              <a:t> </a:t>
            </a:r>
            <a:r>
              <a:rPr lang="en-US" dirty="0" err="1"/>
              <a:t>tiếp</a:t>
            </a:r>
            <a:r>
              <a:rPr lang="en-US" dirty="0"/>
              <a:t> </a:t>
            </a:r>
            <a:r>
              <a:rPr lang="en-US" dirty="0" err="1"/>
              <a:t>cận</a:t>
            </a:r>
            <a:r>
              <a:rPr lang="en-US" dirty="0"/>
              <a:t>,</a:t>
            </a:r>
            <a:r>
              <a:rPr lang="en-US" baseline="0" dirty="0"/>
              <a:t> </a:t>
            </a:r>
            <a:r>
              <a:rPr lang="en-US" dirty="0" err="1"/>
              <a:t>Nguồn</a:t>
            </a:r>
            <a:r>
              <a:rPr lang="en-US" dirty="0"/>
              <a:t> </a:t>
            </a:r>
            <a:r>
              <a:rPr lang="en-US" dirty="0" err="1"/>
              <a:t>lực</a:t>
            </a:r>
            <a:r>
              <a:rPr lang="en-US" dirty="0"/>
              <a:t>,</a:t>
            </a:r>
            <a:r>
              <a:rPr lang="en-US" baseline="0" dirty="0"/>
              <a:t> </a:t>
            </a:r>
            <a:r>
              <a:rPr lang="en-US" dirty="0" err="1"/>
              <a:t>Kế</a:t>
            </a:r>
            <a:r>
              <a:rPr lang="en-US" dirty="0"/>
              <a:t> </a:t>
            </a:r>
            <a:r>
              <a:rPr lang="en-US" dirty="0" err="1"/>
              <a:t>hoạch</a:t>
            </a:r>
            <a:r>
              <a:rPr lang="en-US" dirty="0"/>
              <a:t> </a:t>
            </a:r>
            <a:r>
              <a:rPr lang="en-US" dirty="0" err="1"/>
              <a:t>thực</a:t>
            </a:r>
            <a:r>
              <a:rPr lang="en-US" dirty="0"/>
              <a:t> </a:t>
            </a:r>
            <a:r>
              <a:rPr lang="en-US" dirty="0" err="1"/>
              <a:t>hiện kiểm thử cho 1 dự án hay sản phẩm phần mềm.</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7</a:t>
            </a:fld>
            <a:endParaRPr lang="en-US"/>
          </a:p>
        </p:txBody>
      </p:sp>
    </p:spTree>
    <p:extLst>
      <p:ext uri="{BB962C8B-B14F-4D97-AF65-F5344CB8AC3E}">
        <p14:creationId xmlns:p14="http://schemas.microsoft.com/office/powerpoint/2010/main" val="352789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Test plan </a:t>
            </a:r>
            <a:r>
              <a:rPr lang="en-US" dirty="0" err="1"/>
              <a:t>là</a:t>
            </a:r>
            <a:r>
              <a:rPr lang="en-US" dirty="0"/>
              <a:t> 1 </a:t>
            </a:r>
            <a:r>
              <a:rPr lang="en-US" dirty="0" err="1"/>
              <a:t>sản</a:t>
            </a:r>
            <a:r>
              <a:rPr lang="en-US" dirty="0"/>
              <a:t> </a:t>
            </a:r>
            <a:r>
              <a:rPr lang="en-US" dirty="0" err="1"/>
              <a:t>phẩm</a:t>
            </a:r>
            <a:r>
              <a:rPr lang="en-US" dirty="0"/>
              <a:t> </a:t>
            </a:r>
            <a:r>
              <a:rPr lang="en-US" dirty="0" err="1"/>
              <a:t>của</a:t>
            </a:r>
            <a:r>
              <a:rPr lang="en-US" dirty="0"/>
              <a:t> </a:t>
            </a:r>
            <a:r>
              <a:rPr lang="en-US" dirty="0" err="1"/>
              <a:t>quá</a:t>
            </a:r>
            <a:r>
              <a:rPr lang="en-US" dirty="0"/>
              <a:t> </a:t>
            </a:r>
            <a:r>
              <a:rPr lang="en-US" dirty="0" err="1"/>
              <a:t>trình</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thử</a:t>
            </a:r>
            <a:r>
              <a:rPr lang="en-US" dirty="0"/>
              <a:t>. </a:t>
            </a:r>
          </a:p>
          <a:p>
            <a:r>
              <a:rPr lang="en-US" dirty="0" err="1"/>
              <a:t>- Việc</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là</a:t>
            </a:r>
            <a:r>
              <a:rPr lang="en-US" dirty="0"/>
              <a:t> 1 </a:t>
            </a:r>
            <a:r>
              <a:rPr lang="en-US" dirty="0" err="1"/>
              <a:t>hoạt</a:t>
            </a:r>
            <a:r>
              <a:rPr lang="en-US" dirty="0"/>
              <a:t> </a:t>
            </a:r>
            <a:r>
              <a:rPr lang="en-US" dirty="0" err="1"/>
              <a:t>động</a:t>
            </a:r>
            <a:r>
              <a:rPr lang="en-US" dirty="0"/>
              <a:t> </a:t>
            </a:r>
            <a:r>
              <a:rPr lang="en-US" b="1" dirty="0" err="1"/>
              <a:t>xây</a:t>
            </a:r>
            <a:r>
              <a:rPr lang="en-US" b="1" dirty="0"/>
              <a:t> </a:t>
            </a:r>
            <a:r>
              <a:rPr lang="en-US" b="1" dirty="0" err="1"/>
              <a:t>dựng</a:t>
            </a:r>
            <a:r>
              <a:rPr lang="en-US" b="1" dirty="0"/>
              <a:t> </a:t>
            </a:r>
            <a:r>
              <a:rPr lang="en-US" dirty="0" err="1"/>
              <a:t>và</a:t>
            </a:r>
            <a:r>
              <a:rPr lang="en-US" dirty="0"/>
              <a:t> </a:t>
            </a:r>
            <a:r>
              <a:rPr lang="en-US" b="1" dirty="0" err="1"/>
              <a:t>cập</a:t>
            </a:r>
            <a:r>
              <a:rPr lang="en-US" b="1" dirty="0"/>
              <a:t> </a:t>
            </a:r>
            <a:r>
              <a:rPr lang="en-US" b="1" dirty="0" err="1"/>
              <a:t>nhật</a:t>
            </a:r>
            <a:r>
              <a:rPr lang="en-US" b="1" dirty="0"/>
              <a:t> </a:t>
            </a:r>
            <a:r>
              <a:rPr lang="en-US" dirty="0" err="1"/>
              <a:t>liên</a:t>
            </a:r>
            <a:r>
              <a:rPr lang="en-US" dirty="0"/>
              <a:t> </a:t>
            </a:r>
            <a:r>
              <a:rPr lang="en-US" dirty="0" err="1"/>
              <a:t>tục</a:t>
            </a:r>
            <a:r>
              <a:rPr lang="en-US" dirty="0"/>
              <a:t> Test Plan</a:t>
            </a:r>
          </a:p>
        </p:txBody>
      </p:sp>
      <p:sp>
        <p:nvSpPr>
          <p:cNvPr id="4" name="Slide Number Placeholder 3"/>
          <p:cNvSpPr>
            <a:spLocks noGrp="1"/>
          </p:cNvSpPr>
          <p:nvPr>
            <p:ph type="sldNum" sz="quarter" idx="5"/>
          </p:nvPr>
        </p:nvSpPr>
        <p:spPr/>
        <p:txBody>
          <a:bodyPr/>
          <a:lstStyle/>
          <a:p>
            <a:fld id="{518BAF4A-11FF-4CF6-8E09-9A7B2A34DF82}" type="slidenum">
              <a:rPr lang="en-US" smtClean="0"/>
              <a:t>8</a:t>
            </a:fld>
            <a:endParaRPr lang="en-US"/>
          </a:p>
        </p:txBody>
      </p:sp>
    </p:spTree>
    <p:extLst>
      <p:ext uri="{BB962C8B-B14F-4D97-AF65-F5344CB8AC3E}">
        <p14:creationId xmlns:p14="http://schemas.microsoft.com/office/powerpoint/2010/main" val="161659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Mục tiêu của việc lập kế hoạch kiểm thử </a:t>
            </a:r>
          </a:p>
          <a:p>
            <a:pPr marL="171450" indent="-171450">
              <a:buFontTx/>
              <a:buChar char="-"/>
            </a:pPr>
            <a:r>
              <a:rPr lang="en-US"/>
              <a:t>Nhằm thiết lập được mục tiêu dài hạn và ngắn hạn của việc kiểm thử hay còn gọi là sứ mệnh của việc kiểm thử. Để đạt được điều này chúng ta phải hiểu những đối tượng chính tham gia vào quá trình sản xuất phần mềm như khách hàng, các bên liên quan và mục tiêu của dự án</a:t>
            </a:r>
          </a:p>
          <a:p>
            <a:pPr marL="171450" indent="-171450">
              <a:buFontTx/>
              <a:buChar char="-"/>
            </a:pPr>
            <a:r>
              <a:rPr lang="en-US"/>
              <a:t>Nhận biết được các rủi ro có thể xảy ra</a:t>
            </a:r>
          </a:p>
          <a:p>
            <a:pPr marL="171450" indent="-171450">
              <a:buFontTx/>
              <a:buChar char="-"/>
            </a:pPr>
            <a:r>
              <a:rPr lang="en-US"/>
              <a:t>Xác định cách tiếp cận và kế hoạch cho việc kiểm thử</a:t>
            </a:r>
          </a:p>
        </p:txBody>
      </p:sp>
      <p:sp>
        <p:nvSpPr>
          <p:cNvPr id="4" name="Slide Number Placeholder 3"/>
          <p:cNvSpPr>
            <a:spLocks noGrp="1"/>
          </p:cNvSpPr>
          <p:nvPr>
            <p:ph type="sldNum" sz="quarter" idx="10"/>
          </p:nvPr>
        </p:nvSpPr>
        <p:spPr/>
        <p:txBody>
          <a:bodyPr/>
          <a:lstStyle/>
          <a:p>
            <a:fld id="{518BAF4A-11FF-4CF6-8E09-9A7B2A34DF82}" type="slidenum">
              <a:rPr lang="en-US" smtClean="0"/>
              <a:t>9</a:t>
            </a:fld>
            <a:endParaRPr lang="en-US"/>
          </a:p>
        </p:txBody>
      </p:sp>
    </p:spTree>
    <p:extLst>
      <p:ext uri="{BB962C8B-B14F-4D97-AF65-F5344CB8AC3E}">
        <p14:creationId xmlns:p14="http://schemas.microsoft.com/office/powerpoint/2010/main" val="7234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US"/>
              <a:t>5. Test Planning &amp; Control</a:t>
            </a:r>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5. Test Planning &amp; Control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5. Test Planning &amp; Control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5. Test Planning &amp; Control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5. Test Planning &amp; Control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5. Test Planning &amp; Control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5. Test Planning &amp; Control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5. Test Planning &amp; Control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5. Test Planning &amp; Control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5. Test Planning &amp; Control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5. Test Planning &amp; Control</a:t>
            </a:r>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5. Test Planning &amp; Control</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225552"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Test Planning &amp; Control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US"/>
              <a:t>5. Test Planning &amp; Control</a:t>
            </a:r>
          </a:p>
        </p:txBody>
      </p:sp>
    </p:spTree>
    <p:extLst>
      <p:ext uri="{BB962C8B-B14F-4D97-AF65-F5344CB8AC3E}">
        <p14:creationId xmlns:p14="http://schemas.microsoft.com/office/powerpoint/2010/main" val="3789506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E3A38-0C15-498A-9323-539B8C91913B}"/>
              </a:ext>
            </a:extLst>
          </p:cNvPr>
          <p:cNvSpPr>
            <a:spLocks noGrp="1"/>
          </p:cNvSpPr>
          <p:nvPr>
            <p:ph type="title"/>
          </p:nvPr>
        </p:nvSpPr>
        <p:spPr>
          <a:xfrm>
            <a:off x="457200" y="76200"/>
            <a:ext cx="8229600" cy="819912"/>
          </a:xfrm>
        </p:spPr>
        <p:txBody>
          <a:bodyPr/>
          <a:lstStyle/>
          <a:p>
            <a:r>
              <a:rPr lang="en-US" dirty="0"/>
              <a:t>Tasks</a:t>
            </a:r>
          </a:p>
        </p:txBody>
      </p:sp>
      <p:sp>
        <p:nvSpPr>
          <p:cNvPr id="4" name="Footer Placeholder 3">
            <a:extLst>
              <a:ext uri="{FF2B5EF4-FFF2-40B4-BE49-F238E27FC236}">
                <a16:creationId xmlns="" xmlns:a16="http://schemas.microsoft.com/office/drawing/2014/main" id="{AFE44CB3-8F80-4EE0-B07D-8F42D86CCCC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4C270DE9-EB13-42EE-81FB-6C6DC46997EA}"/>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Rounded Corners 5">
            <a:extLst>
              <a:ext uri="{FF2B5EF4-FFF2-40B4-BE49-F238E27FC236}">
                <a16:creationId xmlns="" xmlns:a16="http://schemas.microsoft.com/office/drawing/2014/main" id="{A385B583-FDB2-41F3-855C-582A05B0FEA9}"/>
              </a:ext>
            </a:extLst>
          </p:cNvPr>
          <p:cNvSpPr/>
          <p:nvPr/>
        </p:nvSpPr>
        <p:spPr>
          <a:xfrm>
            <a:off x="152400" y="2884043"/>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Determine the scope, risks and identify the objectives of testing</a:t>
            </a:r>
          </a:p>
        </p:txBody>
      </p:sp>
      <p:sp>
        <p:nvSpPr>
          <p:cNvPr id="7" name="Rectangle: Rounded Corners 6">
            <a:extLst>
              <a:ext uri="{FF2B5EF4-FFF2-40B4-BE49-F238E27FC236}">
                <a16:creationId xmlns="" xmlns:a16="http://schemas.microsoft.com/office/drawing/2014/main" id="{88E527AF-57CA-4B21-BF57-F0322D625949}"/>
              </a:ext>
            </a:extLst>
          </p:cNvPr>
          <p:cNvSpPr/>
          <p:nvPr/>
        </p:nvSpPr>
        <p:spPr>
          <a:xfrm>
            <a:off x="2133600" y="570611"/>
            <a:ext cx="1828800" cy="2304288"/>
          </a:xfrm>
          <a:prstGeom prst="roundRect">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2. Determine the test approach</a:t>
            </a:r>
          </a:p>
        </p:txBody>
      </p:sp>
      <p:sp>
        <p:nvSpPr>
          <p:cNvPr id="8" name="Rectangle: Rounded Corners 7">
            <a:extLst>
              <a:ext uri="{FF2B5EF4-FFF2-40B4-BE49-F238E27FC236}">
                <a16:creationId xmlns="" xmlns:a16="http://schemas.microsoft.com/office/drawing/2014/main" id="{ADC8B2E1-CB38-4256-B16E-1DDD24944DCD}"/>
              </a:ext>
            </a:extLst>
          </p:cNvPr>
          <p:cNvSpPr/>
          <p:nvPr/>
        </p:nvSpPr>
        <p:spPr>
          <a:xfrm>
            <a:off x="4936437" y="609600"/>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Implement the test policy and/or the test strategy</a:t>
            </a:r>
          </a:p>
        </p:txBody>
      </p:sp>
      <p:sp>
        <p:nvSpPr>
          <p:cNvPr id="9" name="Rectangle: Rounded Corners 8">
            <a:extLst>
              <a:ext uri="{FF2B5EF4-FFF2-40B4-BE49-F238E27FC236}">
                <a16:creationId xmlns="" xmlns:a16="http://schemas.microsoft.com/office/drawing/2014/main" id="{4CF78C7D-5858-4674-A113-DCE0B82CC5FA}"/>
              </a:ext>
            </a:extLst>
          </p:cNvPr>
          <p:cNvSpPr/>
          <p:nvPr/>
        </p:nvSpPr>
        <p:spPr>
          <a:xfrm>
            <a:off x="7162800" y="2734056"/>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Determine the required test resources</a:t>
            </a:r>
          </a:p>
        </p:txBody>
      </p:sp>
      <p:sp>
        <p:nvSpPr>
          <p:cNvPr id="10" name="Rectangle: Rounded Corners 9">
            <a:extLst>
              <a:ext uri="{FF2B5EF4-FFF2-40B4-BE49-F238E27FC236}">
                <a16:creationId xmlns="" xmlns:a16="http://schemas.microsoft.com/office/drawing/2014/main" id="{341F4060-20CB-4472-AB59-5B0A984374F1}"/>
              </a:ext>
            </a:extLst>
          </p:cNvPr>
          <p:cNvSpPr/>
          <p:nvPr/>
        </p:nvSpPr>
        <p:spPr>
          <a:xfrm>
            <a:off x="5029200" y="4389092"/>
            <a:ext cx="1905002"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Schedule test analysis and design tasks, test implementation, execution and evaluation</a:t>
            </a:r>
          </a:p>
        </p:txBody>
      </p:sp>
      <p:sp>
        <p:nvSpPr>
          <p:cNvPr id="11" name="Rectangle: Rounded Corners 10">
            <a:extLst>
              <a:ext uri="{FF2B5EF4-FFF2-40B4-BE49-F238E27FC236}">
                <a16:creationId xmlns="" xmlns:a16="http://schemas.microsoft.com/office/drawing/2014/main" id="{A69287E7-45EF-4EF6-A03C-663C2E44F320}"/>
              </a:ext>
            </a:extLst>
          </p:cNvPr>
          <p:cNvSpPr/>
          <p:nvPr/>
        </p:nvSpPr>
        <p:spPr>
          <a:xfrm>
            <a:off x="2362200" y="4417187"/>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Determine the exit criteria</a:t>
            </a:r>
          </a:p>
        </p:txBody>
      </p:sp>
      <p:cxnSp>
        <p:nvCxnSpPr>
          <p:cNvPr id="13" name="Connector: Elbow 12">
            <a:extLst>
              <a:ext uri="{FF2B5EF4-FFF2-40B4-BE49-F238E27FC236}">
                <a16:creationId xmlns="" xmlns:a16="http://schemas.microsoft.com/office/drawing/2014/main" id="{7C277F69-CE59-4C9A-805D-5C07F3C44D6A}"/>
              </a:ext>
            </a:extLst>
          </p:cNvPr>
          <p:cNvCxnSpPr>
            <a:cxnSpLocks/>
          </p:cNvCxnSpPr>
          <p:nvPr/>
        </p:nvCxnSpPr>
        <p:spPr>
          <a:xfrm flipV="1">
            <a:off x="960784" y="1676400"/>
            <a:ext cx="1020415" cy="1000947"/>
          </a:xfrm>
          <a:prstGeom prst="bentConnector3">
            <a:avLst>
              <a:gd name="adj1" fmla="val -649"/>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77D15415-BB0F-46C7-B65B-C3F2D74005ED}"/>
              </a:ext>
            </a:extLst>
          </p:cNvPr>
          <p:cNvCxnSpPr>
            <a:cxnSpLocks/>
          </p:cNvCxnSpPr>
          <p:nvPr/>
        </p:nvCxnSpPr>
        <p:spPr>
          <a:xfrm>
            <a:off x="4191000" y="1676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59BD1AF5-2AB7-4F4A-9757-20FD127637E1}"/>
              </a:ext>
            </a:extLst>
          </p:cNvPr>
          <p:cNvCxnSpPr/>
          <p:nvPr/>
        </p:nvCxnSpPr>
        <p:spPr>
          <a:xfrm flipH="1">
            <a:off x="4267200" y="5867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FECA4BB0-FD7A-460F-9B3F-BE7D57285875}"/>
              </a:ext>
            </a:extLst>
          </p:cNvPr>
          <p:cNvCxnSpPr>
            <a:cxnSpLocks/>
          </p:cNvCxnSpPr>
          <p:nvPr/>
        </p:nvCxnSpPr>
        <p:spPr>
          <a:xfrm rot="10800000">
            <a:off x="960782" y="5334000"/>
            <a:ext cx="1325218" cy="630964"/>
          </a:xfrm>
          <a:prstGeom prst="bentConnector3">
            <a:avLst>
              <a:gd name="adj1" fmla="val 101000"/>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314B2CE6-FA93-48B0-A028-4092436CDA2E}"/>
              </a:ext>
            </a:extLst>
          </p:cNvPr>
          <p:cNvCxnSpPr>
            <a:cxnSpLocks/>
          </p:cNvCxnSpPr>
          <p:nvPr/>
        </p:nvCxnSpPr>
        <p:spPr>
          <a:xfrm>
            <a:off x="6934202" y="1641635"/>
            <a:ext cx="1066798" cy="1025365"/>
          </a:xfrm>
          <a:prstGeom prst="bentConnector3">
            <a:avLst>
              <a:gd name="adj1" fmla="val 10031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 xmlns:a16="http://schemas.microsoft.com/office/drawing/2014/main" id="{60B689F9-FE89-4790-A46F-6B4AB99B468C}"/>
              </a:ext>
            </a:extLst>
          </p:cNvPr>
          <p:cNvCxnSpPr>
            <a:cxnSpLocks/>
          </p:cNvCxnSpPr>
          <p:nvPr/>
        </p:nvCxnSpPr>
        <p:spPr>
          <a:xfrm rot="10800000" flipV="1">
            <a:off x="7103164" y="5334000"/>
            <a:ext cx="1050236" cy="448870"/>
          </a:xfrm>
          <a:prstGeom prst="bentConnector3">
            <a:avLst>
              <a:gd name="adj1" fmla="val 789"/>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7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E3A38-0C15-498A-9323-539B8C91913B}"/>
              </a:ext>
            </a:extLst>
          </p:cNvPr>
          <p:cNvSpPr>
            <a:spLocks noGrp="1"/>
          </p:cNvSpPr>
          <p:nvPr>
            <p:ph type="title"/>
          </p:nvPr>
        </p:nvSpPr>
        <p:spPr>
          <a:xfrm>
            <a:off x="457200" y="76200"/>
            <a:ext cx="8229600" cy="819912"/>
          </a:xfrm>
        </p:spPr>
        <p:txBody>
          <a:bodyPr/>
          <a:lstStyle/>
          <a:p>
            <a:r>
              <a:rPr lang="en-US" dirty="0"/>
              <a:t>Tasks</a:t>
            </a:r>
          </a:p>
        </p:txBody>
      </p:sp>
      <p:sp>
        <p:nvSpPr>
          <p:cNvPr id="4" name="Footer Placeholder 3">
            <a:extLst>
              <a:ext uri="{FF2B5EF4-FFF2-40B4-BE49-F238E27FC236}">
                <a16:creationId xmlns="" xmlns:a16="http://schemas.microsoft.com/office/drawing/2014/main" id="{AFE44CB3-8F80-4EE0-B07D-8F42D86CCCC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4C270DE9-EB13-42EE-81FB-6C6DC46997EA}"/>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Rounded Corners 5">
            <a:extLst>
              <a:ext uri="{FF2B5EF4-FFF2-40B4-BE49-F238E27FC236}">
                <a16:creationId xmlns="" xmlns:a16="http://schemas.microsoft.com/office/drawing/2014/main" id="{A385B583-FDB2-41F3-855C-582A05B0FEA9}"/>
              </a:ext>
            </a:extLst>
          </p:cNvPr>
          <p:cNvSpPr/>
          <p:nvPr/>
        </p:nvSpPr>
        <p:spPr>
          <a:xfrm>
            <a:off x="152400" y="2884043"/>
            <a:ext cx="1828800" cy="230428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Determine the scope, risks and identify the objectives of testing</a:t>
            </a:r>
          </a:p>
        </p:txBody>
      </p:sp>
      <p:sp>
        <p:nvSpPr>
          <p:cNvPr id="7" name="Rectangle: Rounded Corners 6">
            <a:extLst>
              <a:ext uri="{FF2B5EF4-FFF2-40B4-BE49-F238E27FC236}">
                <a16:creationId xmlns="" xmlns:a16="http://schemas.microsoft.com/office/drawing/2014/main" id="{88E527AF-57CA-4B21-BF57-F0322D625949}"/>
              </a:ext>
            </a:extLst>
          </p:cNvPr>
          <p:cNvSpPr/>
          <p:nvPr/>
        </p:nvSpPr>
        <p:spPr>
          <a:xfrm>
            <a:off x="2133600" y="570611"/>
            <a:ext cx="1828800" cy="2304288"/>
          </a:xfrm>
          <a:prstGeom prst="roundRect">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2. Determine the test approach</a:t>
            </a:r>
          </a:p>
        </p:txBody>
      </p:sp>
      <p:sp>
        <p:nvSpPr>
          <p:cNvPr id="8" name="Rectangle: Rounded Corners 7">
            <a:extLst>
              <a:ext uri="{FF2B5EF4-FFF2-40B4-BE49-F238E27FC236}">
                <a16:creationId xmlns="" xmlns:a16="http://schemas.microsoft.com/office/drawing/2014/main" id="{ADC8B2E1-CB38-4256-B16E-1DDD24944DCD}"/>
              </a:ext>
            </a:extLst>
          </p:cNvPr>
          <p:cNvSpPr/>
          <p:nvPr/>
        </p:nvSpPr>
        <p:spPr>
          <a:xfrm>
            <a:off x="4936437" y="609600"/>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Implement the test policy and/or the test strategy</a:t>
            </a:r>
          </a:p>
        </p:txBody>
      </p:sp>
      <p:sp>
        <p:nvSpPr>
          <p:cNvPr id="9" name="Rectangle: Rounded Corners 8">
            <a:extLst>
              <a:ext uri="{FF2B5EF4-FFF2-40B4-BE49-F238E27FC236}">
                <a16:creationId xmlns="" xmlns:a16="http://schemas.microsoft.com/office/drawing/2014/main" id="{4CF78C7D-5858-4674-A113-DCE0B82CC5FA}"/>
              </a:ext>
            </a:extLst>
          </p:cNvPr>
          <p:cNvSpPr/>
          <p:nvPr/>
        </p:nvSpPr>
        <p:spPr>
          <a:xfrm>
            <a:off x="7162800" y="2734056"/>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Determine the required test resources</a:t>
            </a:r>
          </a:p>
        </p:txBody>
      </p:sp>
      <p:sp>
        <p:nvSpPr>
          <p:cNvPr id="10" name="Rectangle: Rounded Corners 9">
            <a:extLst>
              <a:ext uri="{FF2B5EF4-FFF2-40B4-BE49-F238E27FC236}">
                <a16:creationId xmlns="" xmlns:a16="http://schemas.microsoft.com/office/drawing/2014/main" id="{341F4060-20CB-4472-AB59-5B0A984374F1}"/>
              </a:ext>
            </a:extLst>
          </p:cNvPr>
          <p:cNvSpPr/>
          <p:nvPr/>
        </p:nvSpPr>
        <p:spPr>
          <a:xfrm>
            <a:off x="5029200" y="4389092"/>
            <a:ext cx="1905002"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Schedule test analysis and design tasks, test implementation, execution and evaluation</a:t>
            </a:r>
          </a:p>
        </p:txBody>
      </p:sp>
      <p:sp>
        <p:nvSpPr>
          <p:cNvPr id="11" name="Rectangle: Rounded Corners 10">
            <a:extLst>
              <a:ext uri="{FF2B5EF4-FFF2-40B4-BE49-F238E27FC236}">
                <a16:creationId xmlns="" xmlns:a16="http://schemas.microsoft.com/office/drawing/2014/main" id="{A69287E7-45EF-4EF6-A03C-663C2E44F320}"/>
              </a:ext>
            </a:extLst>
          </p:cNvPr>
          <p:cNvSpPr/>
          <p:nvPr/>
        </p:nvSpPr>
        <p:spPr>
          <a:xfrm>
            <a:off x="2362200" y="4417187"/>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Determine the exit criteria</a:t>
            </a:r>
          </a:p>
        </p:txBody>
      </p:sp>
      <p:cxnSp>
        <p:nvCxnSpPr>
          <p:cNvPr id="13" name="Connector: Elbow 12">
            <a:extLst>
              <a:ext uri="{FF2B5EF4-FFF2-40B4-BE49-F238E27FC236}">
                <a16:creationId xmlns="" xmlns:a16="http://schemas.microsoft.com/office/drawing/2014/main" id="{7C277F69-CE59-4C9A-805D-5C07F3C44D6A}"/>
              </a:ext>
            </a:extLst>
          </p:cNvPr>
          <p:cNvCxnSpPr>
            <a:cxnSpLocks/>
          </p:cNvCxnSpPr>
          <p:nvPr/>
        </p:nvCxnSpPr>
        <p:spPr>
          <a:xfrm flipV="1">
            <a:off x="960784" y="1676400"/>
            <a:ext cx="1020415" cy="1000947"/>
          </a:xfrm>
          <a:prstGeom prst="bentConnector3">
            <a:avLst>
              <a:gd name="adj1" fmla="val -649"/>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77D15415-BB0F-46C7-B65B-C3F2D74005ED}"/>
              </a:ext>
            </a:extLst>
          </p:cNvPr>
          <p:cNvCxnSpPr>
            <a:cxnSpLocks/>
          </p:cNvCxnSpPr>
          <p:nvPr/>
        </p:nvCxnSpPr>
        <p:spPr>
          <a:xfrm>
            <a:off x="4191000" y="1676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59BD1AF5-2AB7-4F4A-9757-20FD127637E1}"/>
              </a:ext>
            </a:extLst>
          </p:cNvPr>
          <p:cNvCxnSpPr/>
          <p:nvPr/>
        </p:nvCxnSpPr>
        <p:spPr>
          <a:xfrm flipH="1">
            <a:off x="4267200" y="5867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FECA4BB0-FD7A-460F-9B3F-BE7D57285875}"/>
              </a:ext>
            </a:extLst>
          </p:cNvPr>
          <p:cNvCxnSpPr>
            <a:cxnSpLocks/>
          </p:cNvCxnSpPr>
          <p:nvPr/>
        </p:nvCxnSpPr>
        <p:spPr>
          <a:xfrm rot="10800000">
            <a:off x="960782" y="5334000"/>
            <a:ext cx="1325218" cy="630964"/>
          </a:xfrm>
          <a:prstGeom prst="bentConnector3">
            <a:avLst>
              <a:gd name="adj1" fmla="val 101000"/>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314B2CE6-FA93-48B0-A028-4092436CDA2E}"/>
              </a:ext>
            </a:extLst>
          </p:cNvPr>
          <p:cNvCxnSpPr>
            <a:cxnSpLocks/>
          </p:cNvCxnSpPr>
          <p:nvPr/>
        </p:nvCxnSpPr>
        <p:spPr>
          <a:xfrm>
            <a:off x="6934202" y="1641635"/>
            <a:ext cx="1066798" cy="1025365"/>
          </a:xfrm>
          <a:prstGeom prst="bentConnector3">
            <a:avLst>
              <a:gd name="adj1" fmla="val 10031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 xmlns:a16="http://schemas.microsoft.com/office/drawing/2014/main" id="{60B689F9-FE89-4790-A46F-6B4AB99B468C}"/>
              </a:ext>
            </a:extLst>
          </p:cNvPr>
          <p:cNvCxnSpPr>
            <a:cxnSpLocks/>
          </p:cNvCxnSpPr>
          <p:nvPr/>
        </p:nvCxnSpPr>
        <p:spPr>
          <a:xfrm rot="10800000" flipV="1">
            <a:off x="7103164" y="5334000"/>
            <a:ext cx="1050236" cy="448870"/>
          </a:xfrm>
          <a:prstGeom prst="bentConnector3">
            <a:avLst>
              <a:gd name="adj1" fmla="val 789"/>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845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E3A38-0C15-498A-9323-539B8C91913B}"/>
              </a:ext>
            </a:extLst>
          </p:cNvPr>
          <p:cNvSpPr>
            <a:spLocks noGrp="1"/>
          </p:cNvSpPr>
          <p:nvPr>
            <p:ph type="title"/>
          </p:nvPr>
        </p:nvSpPr>
        <p:spPr>
          <a:xfrm>
            <a:off x="457200" y="76200"/>
            <a:ext cx="8229600" cy="819912"/>
          </a:xfrm>
        </p:spPr>
        <p:txBody>
          <a:bodyPr/>
          <a:lstStyle/>
          <a:p>
            <a:r>
              <a:rPr lang="en-US" dirty="0"/>
              <a:t>Tasks</a:t>
            </a:r>
          </a:p>
        </p:txBody>
      </p:sp>
      <p:sp>
        <p:nvSpPr>
          <p:cNvPr id="4" name="Footer Placeholder 3">
            <a:extLst>
              <a:ext uri="{FF2B5EF4-FFF2-40B4-BE49-F238E27FC236}">
                <a16:creationId xmlns="" xmlns:a16="http://schemas.microsoft.com/office/drawing/2014/main" id="{AFE44CB3-8F80-4EE0-B07D-8F42D86CCCC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4C270DE9-EB13-42EE-81FB-6C6DC46997EA}"/>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Rounded Corners 5">
            <a:extLst>
              <a:ext uri="{FF2B5EF4-FFF2-40B4-BE49-F238E27FC236}">
                <a16:creationId xmlns="" xmlns:a16="http://schemas.microsoft.com/office/drawing/2014/main" id="{A385B583-FDB2-41F3-855C-582A05B0FEA9}"/>
              </a:ext>
            </a:extLst>
          </p:cNvPr>
          <p:cNvSpPr/>
          <p:nvPr/>
        </p:nvSpPr>
        <p:spPr>
          <a:xfrm>
            <a:off x="152400" y="2884043"/>
            <a:ext cx="1828800" cy="230428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Determine the scope, risks and identify the objectives of testing</a:t>
            </a:r>
          </a:p>
        </p:txBody>
      </p:sp>
      <p:sp>
        <p:nvSpPr>
          <p:cNvPr id="7" name="Rectangle: Rounded Corners 6">
            <a:extLst>
              <a:ext uri="{FF2B5EF4-FFF2-40B4-BE49-F238E27FC236}">
                <a16:creationId xmlns="" xmlns:a16="http://schemas.microsoft.com/office/drawing/2014/main" id="{88E527AF-57CA-4B21-BF57-F0322D625949}"/>
              </a:ext>
            </a:extLst>
          </p:cNvPr>
          <p:cNvSpPr/>
          <p:nvPr/>
        </p:nvSpPr>
        <p:spPr>
          <a:xfrm>
            <a:off x="2133600" y="570611"/>
            <a:ext cx="1828800" cy="2304288"/>
          </a:xfrm>
          <a:prstGeom prst="roundRect">
            <a:avLst/>
          </a:prstGeom>
          <a:solidFill>
            <a:srgbClr val="00B0F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2. Determine the test approach</a:t>
            </a:r>
          </a:p>
        </p:txBody>
      </p:sp>
      <p:sp>
        <p:nvSpPr>
          <p:cNvPr id="8" name="Rectangle: Rounded Corners 7">
            <a:extLst>
              <a:ext uri="{FF2B5EF4-FFF2-40B4-BE49-F238E27FC236}">
                <a16:creationId xmlns="" xmlns:a16="http://schemas.microsoft.com/office/drawing/2014/main" id="{ADC8B2E1-CB38-4256-B16E-1DDD24944DCD}"/>
              </a:ext>
            </a:extLst>
          </p:cNvPr>
          <p:cNvSpPr/>
          <p:nvPr/>
        </p:nvSpPr>
        <p:spPr>
          <a:xfrm>
            <a:off x="4936437" y="609600"/>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Implement the test policy and/or the test strategy</a:t>
            </a:r>
          </a:p>
        </p:txBody>
      </p:sp>
      <p:sp>
        <p:nvSpPr>
          <p:cNvPr id="9" name="Rectangle: Rounded Corners 8">
            <a:extLst>
              <a:ext uri="{FF2B5EF4-FFF2-40B4-BE49-F238E27FC236}">
                <a16:creationId xmlns="" xmlns:a16="http://schemas.microsoft.com/office/drawing/2014/main" id="{4CF78C7D-5858-4674-A113-DCE0B82CC5FA}"/>
              </a:ext>
            </a:extLst>
          </p:cNvPr>
          <p:cNvSpPr/>
          <p:nvPr/>
        </p:nvSpPr>
        <p:spPr>
          <a:xfrm>
            <a:off x="7162800" y="2734056"/>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Determine the required test resources</a:t>
            </a:r>
          </a:p>
        </p:txBody>
      </p:sp>
      <p:sp>
        <p:nvSpPr>
          <p:cNvPr id="10" name="Rectangle: Rounded Corners 9">
            <a:extLst>
              <a:ext uri="{FF2B5EF4-FFF2-40B4-BE49-F238E27FC236}">
                <a16:creationId xmlns="" xmlns:a16="http://schemas.microsoft.com/office/drawing/2014/main" id="{341F4060-20CB-4472-AB59-5B0A984374F1}"/>
              </a:ext>
            </a:extLst>
          </p:cNvPr>
          <p:cNvSpPr/>
          <p:nvPr/>
        </p:nvSpPr>
        <p:spPr>
          <a:xfrm>
            <a:off x="5029200" y="4389092"/>
            <a:ext cx="1905002"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Schedule test analysis and design tasks, test implementation, execution and evaluation</a:t>
            </a:r>
          </a:p>
        </p:txBody>
      </p:sp>
      <p:sp>
        <p:nvSpPr>
          <p:cNvPr id="11" name="Rectangle: Rounded Corners 10">
            <a:extLst>
              <a:ext uri="{FF2B5EF4-FFF2-40B4-BE49-F238E27FC236}">
                <a16:creationId xmlns="" xmlns:a16="http://schemas.microsoft.com/office/drawing/2014/main" id="{A69287E7-45EF-4EF6-A03C-663C2E44F320}"/>
              </a:ext>
            </a:extLst>
          </p:cNvPr>
          <p:cNvSpPr/>
          <p:nvPr/>
        </p:nvSpPr>
        <p:spPr>
          <a:xfrm>
            <a:off x="2362200" y="4417187"/>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Determine the exit criteria</a:t>
            </a:r>
          </a:p>
        </p:txBody>
      </p:sp>
      <p:cxnSp>
        <p:nvCxnSpPr>
          <p:cNvPr id="13" name="Connector: Elbow 12">
            <a:extLst>
              <a:ext uri="{FF2B5EF4-FFF2-40B4-BE49-F238E27FC236}">
                <a16:creationId xmlns="" xmlns:a16="http://schemas.microsoft.com/office/drawing/2014/main" id="{7C277F69-CE59-4C9A-805D-5C07F3C44D6A}"/>
              </a:ext>
            </a:extLst>
          </p:cNvPr>
          <p:cNvCxnSpPr>
            <a:cxnSpLocks/>
          </p:cNvCxnSpPr>
          <p:nvPr/>
        </p:nvCxnSpPr>
        <p:spPr>
          <a:xfrm flipV="1">
            <a:off x="960784" y="1676400"/>
            <a:ext cx="1020415" cy="1000947"/>
          </a:xfrm>
          <a:prstGeom prst="bentConnector3">
            <a:avLst>
              <a:gd name="adj1" fmla="val -649"/>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77D15415-BB0F-46C7-B65B-C3F2D74005ED}"/>
              </a:ext>
            </a:extLst>
          </p:cNvPr>
          <p:cNvCxnSpPr>
            <a:cxnSpLocks/>
          </p:cNvCxnSpPr>
          <p:nvPr/>
        </p:nvCxnSpPr>
        <p:spPr>
          <a:xfrm>
            <a:off x="4191000" y="1676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59BD1AF5-2AB7-4F4A-9757-20FD127637E1}"/>
              </a:ext>
            </a:extLst>
          </p:cNvPr>
          <p:cNvCxnSpPr/>
          <p:nvPr/>
        </p:nvCxnSpPr>
        <p:spPr>
          <a:xfrm flipH="1">
            <a:off x="4267200" y="5867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FECA4BB0-FD7A-460F-9B3F-BE7D57285875}"/>
              </a:ext>
            </a:extLst>
          </p:cNvPr>
          <p:cNvCxnSpPr>
            <a:cxnSpLocks/>
          </p:cNvCxnSpPr>
          <p:nvPr/>
        </p:nvCxnSpPr>
        <p:spPr>
          <a:xfrm rot="10800000">
            <a:off x="960782" y="5334000"/>
            <a:ext cx="1325218" cy="630964"/>
          </a:xfrm>
          <a:prstGeom prst="bentConnector3">
            <a:avLst>
              <a:gd name="adj1" fmla="val 101000"/>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314B2CE6-FA93-48B0-A028-4092436CDA2E}"/>
              </a:ext>
            </a:extLst>
          </p:cNvPr>
          <p:cNvCxnSpPr>
            <a:cxnSpLocks/>
          </p:cNvCxnSpPr>
          <p:nvPr/>
        </p:nvCxnSpPr>
        <p:spPr>
          <a:xfrm>
            <a:off x="6934202" y="1641635"/>
            <a:ext cx="1066798" cy="1025365"/>
          </a:xfrm>
          <a:prstGeom prst="bentConnector3">
            <a:avLst>
              <a:gd name="adj1" fmla="val 10031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 xmlns:a16="http://schemas.microsoft.com/office/drawing/2014/main" id="{60B689F9-FE89-4790-A46F-6B4AB99B468C}"/>
              </a:ext>
            </a:extLst>
          </p:cNvPr>
          <p:cNvCxnSpPr>
            <a:cxnSpLocks/>
          </p:cNvCxnSpPr>
          <p:nvPr/>
        </p:nvCxnSpPr>
        <p:spPr>
          <a:xfrm rot="10800000" flipV="1">
            <a:off x="7103164" y="5334000"/>
            <a:ext cx="1050236" cy="448870"/>
          </a:xfrm>
          <a:prstGeom prst="bentConnector3">
            <a:avLst>
              <a:gd name="adj1" fmla="val 789"/>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76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8600" y="1889730"/>
            <a:ext cx="4267200" cy="2529870"/>
          </a:xfrm>
        </p:spPr>
        <p:txBody>
          <a:bodyPr>
            <a:normAutofit/>
          </a:bodyPr>
          <a:lstStyle/>
          <a:p>
            <a:r>
              <a:rPr lang="en-US" dirty="0"/>
              <a:t>Test techniques, </a:t>
            </a:r>
          </a:p>
          <a:p>
            <a:r>
              <a:rPr lang="en-US" dirty="0"/>
              <a:t>Test items, </a:t>
            </a:r>
          </a:p>
          <a:p>
            <a:r>
              <a:rPr lang="en-US" dirty="0"/>
              <a:t>Coverage, </a:t>
            </a:r>
          </a:p>
          <a:p>
            <a:r>
              <a:rPr lang="en-US" dirty="0"/>
              <a:t>Resource</a:t>
            </a:r>
          </a:p>
          <a:p>
            <a:r>
              <a:rPr lang="en-US" dirty="0"/>
              <a:t>Test ware  </a:t>
            </a:r>
            <a:endParaRPr lang="en-US" b="1"/>
          </a:p>
        </p:txBody>
      </p:sp>
      <p:sp>
        <p:nvSpPr>
          <p:cNvPr id="4" name="Footer Placeholder 3"/>
          <p:cNvSpPr>
            <a:spLocks noGrp="1"/>
          </p:cNvSpPr>
          <p:nvPr>
            <p:ph type="ftr" sz="quarter" idx="11"/>
          </p:nvPr>
        </p:nvSpPr>
        <p:spPr/>
        <p:txBody>
          <a:bodyPr/>
          <a:lstStyle/>
          <a:p>
            <a:r>
              <a:rPr lang="en-US"/>
              <a:t>5. Test Planning &amp; Control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304800" y="2057400"/>
            <a:ext cx="2743200" cy="1569660"/>
          </a:xfrm>
          <a:prstGeom prst="rect">
            <a:avLst/>
          </a:prstGeom>
          <a:noFill/>
        </p:spPr>
        <p:txBody>
          <a:bodyPr wrap="square" rtlCol="0">
            <a:spAutoFit/>
          </a:bodyPr>
          <a:lstStyle/>
          <a:p>
            <a:r>
              <a:rPr lang="en-US" sz="3200" dirty="0"/>
              <a:t>Task 2:  Determine the test approach</a:t>
            </a:r>
            <a:endParaRPr lang="en-US" sz="3200"/>
          </a:p>
        </p:txBody>
      </p:sp>
    </p:spTree>
    <p:extLst>
      <p:ext uri="{BB962C8B-B14F-4D97-AF65-F5344CB8AC3E}">
        <p14:creationId xmlns:p14="http://schemas.microsoft.com/office/powerpoint/2010/main" val="194368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E3A38-0C15-498A-9323-539B8C91913B}"/>
              </a:ext>
            </a:extLst>
          </p:cNvPr>
          <p:cNvSpPr>
            <a:spLocks noGrp="1"/>
          </p:cNvSpPr>
          <p:nvPr>
            <p:ph type="title"/>
          </p:nvPr>
        </p:nvSpPr>
        <p:spPr>
          <a:xfrm>
            <a:off x="457200" y="76200"/>
            <a:ext cx="8229600" cy="819912"/>
          </a:xfrm>
        </p:spPr>
        <p:txBody>
          <a:bodyPr/>
          <a:lstStyle/>
          <a:p>
            <a:r>
              <a:rPr lang="en-US" dirty="0"/>
              <a:t>Tasks</a:t>
            </a:r>
          </a:p>
        </p:txBody>
      </p:sp>
      <p:sp>
        <p:nvSpPr>
          <p:cNvPr id="4" name="Footer Placeholder 3">
            <a:extLst>
              <a:ext uri="{FF2B5EF4-FFF2-40B4-BE49-F238E27FC236}">
                <a16:creationId xmlns="" xmlns:a16="http://schemas.microsoft.com/office/drawing/2014/main" id="{AFE44CB3-8F80-4EE0-B07D-8F42D86CCCC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4C270DE9-EB13-42EE-81FB-6C6DC46997EA}"/>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6" name="Rectangle: Rounded Corners 5">
            <a:extLst>
              <a:ext uri="{FF2B5EF4-FFF2-40B4-BE49-F238E27FC236}">
                <a16:creationId xmlns="" xmlns:a16="http://schemas.microsoft.com/office/drawing/2014/main" id="{A385B583-FDB2-41F3-855C-582A05B0FEA9}"/>
              </a:ext>
            </a:extLst>
          </p:cNvPr>
          <p:cNvSpPr/>
          <p:nvPr/>
        </p:nvSpPr>
        <p:spPr>
          <a:xfrm>
            <a:off x="152400" y="2884043"/>
            <a:ext cx="1828800" cy="230428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Determine the scope, risks and identify the objectives of testing</a:t>
            </a:r>
          </a:p>
        </p:txBody>
      </p:sp>
      <p:sp>
        <p:nvSpPr>
          <p:cNvPr id="7" name="Rectangle: Rounded Corners 6">
            <a:extLst>
              <a:ext uri="{FF2B5EF4-FFF2-40B4-BE49-F238E27FC236}">
                <a16:creationId xmlns="" xmlns:a16="http://schemas.microsoft.com/office/drawing/2014/main" id="{88E527AF-57CA-4B21-BF57-F0322D625949}"/>
              </a:ext>
            </a:extLst>
          </p:cNvPr>
          <p:cNvSpPr/>
          <p:nvPr/>
        </p:nvSpPr>
        <p:spPr>
          <a:xfrm>
            <a:off x="2133600" y="570611"/>
            <a:ext cx="1828800" cy="2304288"/>
          </a:xfrm>
          <a:prstGeom prst="roundRect">
            <a:avLst/>
          </a:prstGeom>
          <a:solidFill>
            <a:srgbClr val="00B0F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2. Determine the test approach</a:t>
            </a:r>
          </a:p>
        </p:txBody>
      </p:sp>
      <p:sp>
        <p:nvSpPr>
          <p:cNvPr id="8" name="Rectangle: Rounded Corners 7">
            <a:extLst>
              <a:ext uri="{FF2B5EF4-FFF2-40B4-BE49-F238E27FC236}">
                <a16:creationId xmlns="" xmlns:a16="http://schemas.microsoft.com/office/drawing/2014/main" id="{ADC8B2E1-CB38-4256-B16E-1DDD24944DCD}"/>
              </a:ext>
            </a:extLst>
          </p:cNvPr>
          <p:cNvSpPr/>
          <p:nvPr/>
        </p:nvSpPr>
        <p:spPr>
          <a:xfrm>
            <a:off x="5003800" y="579755"/>
            <a:ext cx="1828800" cy="230428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Implement the test policy and/or the test strategy</a:t>
            </a:r>
          </a:p>
        </p:txBody>
      </p:sp>
      <p:sp>
        <p:nvSpPr>
          <p:cNvPr id="9" name="Rectangle: Rounded Corners 8">
            <a:extLst>
              <a:ext uri="{FF2B5EF4-FFF2-40B4-BE49-F238E27FC236}">
                <a16:creationId xmlns="" xmlns:a16="http://schemas.microsoft.com/office/drawing/2014/main" id="{4CF78C7D-5858-4674-A113-DCE0B82CC5FA}"/>
              </a:ext>
            </a:extLst>
          </p:cNvPr>
          <p:cNvSpPr/>
          <p:nvPr/>
        </p:nvSpPr>
        <p:spPr>
          <a:xfrm>
            <a:off x="7162800" y="2734056"/>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Determine the required test resources</a:t>
            </a:r>
          </a:p>
        </p:txBody>
      </p:sp>
      <p:sp>
        <p:nvSpPr>
          <p:cNvPr id="10" name="Rectangle: Rounded Corners 9">
            <a:extLst>
              <a:ext uri="{FF2B5EF4-FFF2-40B4-BE49-F238E27FC236}">
                <a16:creationId xmlns="" xmlns:a16="http://schemas.microsoft.com/office/drawing/2014/main" id="{341F4060-20CB-4472-AB59-5B0A984374F1}"/>
              </a:ext>
            </a:extLst>
          </p:cNvPr>
          <p:cNvSpPr/>
          <p:nvPr/>
        </p:nvSpPr>
        <p:spPr>
          <a:xfrm>
            <a:off x="5029200" y="4389092"/>
            <a:ext cx="1905002"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Schedule test analysis and design tasks, test implementation, execution and evaluation</a:t>
            </a:r>
          </a:p>
        </p:txBody>
      </p:sp>
      <p:sp>
        <p:nvSpPr>
          <p:cNvPr id="11" name="Rectangle: Rounded Corners 10">
            <a:extLst>
              <a:ext uri="{FF2B5EF4-FFF2-40B4-BE49-F238E27FC236}">
                <a16:creationId xmlns="" xmlns:a16="http://schemas.microsoft.com/office/drawing/2014/main" id="{A69287E7-45EF-4EF6-A03C-663C2E44F320}"/>
              </a:ext>
            </a:extLst>
          </p:cNvPr>
          <p:cNvSpPr/>
          <p:nvPr/>
        </p:nvSpPr>
        <p:spPr>
          <a:xfrm>
            <a:off x="2362200" y="4417187"/>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Determine the exit criteria</a:t>
            </a:r>
          </a:p>
        </p:txBody>
      </p:sp>
      <p:cxnSp>
        <p:nvCxnSpPr>
          <p:cNvPr id="13" name="Connector: Elbow 12">
            <a:extLst>
              <a:ext uri="{FF2B5EF4-FFF2-40B4-BE49-F238E27FC236}">
                <a16:creationId xmlns="" xmlns:a16="http://schemas.microsoft.com/office/drawing/2014/main" id="{7C277F69-CE59-4C9A-805D-5C07F3C44D6A}"/>
              </a:ext>
            </a:extLst>
          </p:cNvPr>
          <p:cNvCxnSpPr>
            <a:cxnSpLocks/>
          </p:cNvCxnSpPr>
          <p:nvPr/>
        </p:nvCxnSpPr>
        <p:spPr>
          <a:xfrm flipV="1">
            <a:off x="960784" y="1676400"/>
            <a:ext cx="1020415" cy="1000947"/>
          </a:xfrm>
          <a:prstGeom prst="bentConnector3">
            <a:avLst>
              <a:gd name="adj1" fmla="val -649"/>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77D15415-BB0F-46C7-B65B-C3F2D74005ED}"/>
              </a:ext>
            </a:extLst>
          </p:cNvPr>
          <p:cNvCxnSpPr>
            <a:cxnSpLocks/>
          </p:cNvCxnSpPr>
          <p:nvPr/>
        </p:nvCxnSpPr>
        <p:spPr>
          <a:xfrm>
            <a:off x="4191000" y="1676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59BD1AF5-2AB7-4F4A-9757-20FD127637E1}"/>
              </a:ext>
            </a:extLst>
          </p:cNvPr>
          <p:cNvCxnSpPr/>
          <p:nvPr/>
        </p:nvCxnSpPr>
        <p:spPr>
          <a:xfrm flipH="1">
            <a:off x="4267200" y="5867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FECA4BB0-FD7A-460F-9B3F-BE7D57285875}"/>
              </a:ext>
            </a:extLst>
          </p:cNvPr>
          <p:cNvCxnSpPr>
            <a:cxnSpLocks/>
          </p:cNvCxnSpPr>
          <p:nvPr/>
        </p:nvCxnSpPr>
        <p:spPr>
          <a:xfrm rot="10800000">
            <a:off x="960782" y="5334000"/>
            <a:ext cx="1325218" cy="630964"/>
          </a:xfrm>
          <a:prstGeom prst="bentConnector3">
            <a:avLst>
              <a:gd name="adj1" fmla="val 101000"/>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314B2CE6-FA93-48B0-A028-4092436CDA2E}"/>
              </a:ext>
            </a:extLst>
          </p:cNvPr>
          <p:cNvCxnSpPr>
            <a:cxnSpLocks/>
          </p:cNvCxnSpPr>
          <p:nvPr/>
        </p:nvCxnSpPr>
        <p:spPr>
          <a:xfrm>
            <a:off x="6934202" y="1641635"/>
            <a:ext cx="1066798" cy="1025365"/>
          </a:xfrm>
          <a:prstGeom prst="bentConnector3">
            <a:avLst>
              <a:gd name="adj1" fmla="val 10031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 xmlns:a16="http://schemas.microsoft.com/office/drawing/2014/main" id="{60B689F9-FE89-4790-A46F-6B4AB99B468C}"/>
              </a:ext>
            </a:extLst>
          </p:cNvPr>
          <p:cNvCxnSpPr>
            <a:cxnSpLocks/>
          </p:cNvCxnSpPr>
          <p:nvPr/>
        </p:nvCxnSpPr>
        <p:spPr>
          <a:xfrm rot="10800000" flipV="1">
            <a:off x="7103164" y="5334000"/>
            <a:ext cx="1050236" cy="448870"/>
          </a:xfrm>
          <a:prstGeom prst="bentConnector3">
            <a:avLst>
              <a:gd name="adj1" fmla="val 789"/>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24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E3A38-0C15-498A-9323-539B8C91913B}"/>
              </a:ext>
            </a:extLst>
          </p:cNvPr>
          <p:cNvSpPr>
            <a:spLocks noGrp="1"/>
          </p:cNvSpPr>
          <p:nvPr>
            <p:ph type="title"/>
          </p:nvPr>
        </p:nvSpPr>
        <p:spPr>
          <a:xfrm>
            <a:off x="457200" y="76200"/>
            <a:ext cx="8229600" cy="819912"/>
          </a:xfrm>
        </p:spPr>
        <p:txBody>
          <a:bodyPr/>
          <a:lstStyle/>
          <a:p>
            <a:r>
              <a:rPr lang="en-US" dirty="0"/>
              <a:t>Tasks</a:t>
            </a:r>
          </a:p>
        </p:txBody>
      </p:sp>
      <p:sp>
        <p:nvSpPr>
          <p:cNvPr id="4" name="Footer Placeholder 3">
            <a:extLst>
              <a:ext uri="{FF2B5EF4-FFF2-40B4-BE49-F238E27FC236}">
                <a16:creationId xmlns="" xmlns:a16="http://schemas.microsoft.com/office/drawing/2014/main" id="{AFE44CB3-8F80-4EE0-B07D-8F42D86CCCC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4C270DE9-EB13-42EE-81FB-6C6DC46997EA}"/>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6" name="Rectangle: Rounded Corners 5">
            <a:extLst>
              <a:ext uri="{FF2B5EF4-FFF2-40B4-BE49-F238E27FC236}">
                <a16:creationId xmlns="" xmlns:a16="http://schemas.microsoft.com/office/drawing/2014/main" id="{A385B583-FDB2-41F3-855C-582A05B0FEA9}"/>
              </a:ext>
            </a:extLst>
          </p:cNvPr>
          <p:cNvSpPr/>
          <p:nvPr/>
        </p:nvSpPr>
        <p:spPr>
          <a:xfrm>
            <a:off x="152400" y="2884043"/>
            <a:ext cx="1828800" cy="230428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Determine the scope, risks and identify the objectives of testing</a:t>
            </a:r>
          </a:p>
        </p:txBody>
      </p:sp>
      <p:sp>
        <p:nvSpPr>
          <p:cNvPr id="7" name="Rectangle: Rounded Corners 6">
            <a:extLst>
              <a:ext uri="{FF2B5EF4-FFF2-40B4-BE49-F238E27FC236}">
                <a16:creationId xmlns="" xmlns:a16="http://schemas.microsoft.com/office/drawing/2014/main" id="{88E527AF-57CA-4B21-BF57-F0322D625949}"/>
              </a:ext>
            </a:extLst>
          </p:cNvPr>
          <p:cNvSpPr/>
          <p:nvPr/>
        </p:nvSpPr>
        <p:spPr>
          <a:xfrm>
            <a:off x="2133600" y="570611"/>
            <a:ext cx="1828800" cy="2304288"/>
          </a:xfrm>
          <a:prstGeom prst="roundRect">
            <a:avLst/>
          </a:prstGeom>
          <a:solidFill>
            <a:srgbClr val="00B0F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2. Determine the test approach</a:t>
            </a:r>
          </a:p>
        </p:txBody>
      </p:sp>
      <p:sp>
        <p:nvSpPr>
          <p:cNvPr id="8" name="Rectangle: Rounded Corners 7">
            <a:extLst>
              <a:ext uri="{FF2B5EF4-FFF2-40B4-BE49-F238E27FC236}">
                <a16:creationId xmlns="" xmlns:a16="http://schemas.microsoft.com/office/drawing/2014/main" id="{ADC8B2E1-CB38-4256-B16E-1DDD24944DCD}"/>
              </a:ext>
            </a:extLst>
          </p:cNvPr>
          <p:cNvSpPr/>
          <p:nvPr/>
        </p:nvSpPr>
        <p:spPr>
          <a:xfrm>
            <a:off x="4936437" y="609600"/>
            <a:ext cx="1828800" cy="230428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Implement the test policy and/or the test strategy</a:t>
            </a:r>
          </a:p>
        </p:txBody>
      </p:sp>
      <p:sp>
        <p:nvSpPr>
          <p:cNvPr id="9" name="Rectangle: Rounded Corners 8">
            <a:extLst>
              <a:ext uri="{FF2B5EF4-FFF2-40B4-BE49-F238E27FC236}">
                <a16:creationId xmlns="" xmlns:a16="http://schemas.microsoft.com/office/drawing/2014/main" id="{4CF78C7D-5858-4674-A113-DCE0B82CC5FA}"/>
              </a:ext>
            </a:extLst>
          </p:cNvPr>
          <p:cNvSpPr/>
          <p:nvPr/>
        </p:nvSpPr>
        <p:spPr>
          <a:xfrm>
            <a:off x="7162800" y="2734056"/>
            <a:ext cx="1828800" cy="230428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Determine the required test resources</a:t>
            </a:r>
          </a:p>
        </p:txBody>
      </p:sp>
      <p:sp>
        <p:nvSpPr>
          <p:cNvPr id="10" name="Rectangle: Rounded Corners 9">
            <a:extLst>
              <a:ext uri="{FF2B5EF4-FFF2-40B4-BE49-F238E27FC236}">
                <a16:creationId xmlns="" xmlns:a16="http://schemas.microsoft.com/office/drawing/2014/main" id="{341F4060-20CB-4472-AB59-5B0A984374F1}"/>
              </a:ext>
            </a:extLst>
          </p:cNvPr>
          <p:cNvSpPr/>
          <p:nvPr/>
        </p:nvSpPr>
        <p:spPr>
          <a:xfrm>
            <a:off x="5029200" y="4389092"/>
            <a:ext cx="1905002"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Schedule test analysis and design tasks, test implementation, execution and evaluation</a:t>
            </a:r>
          </a:p>
        </p:txBody>
      </p:sp>
      <p:sp>
        <p:nvSpPr>
          <p:cNvPr id="11" name="Rectangle: Rounded Corners 10">
            <a:extLst>
              <a:ext uri="{FF2B5EF4-FFF2-40B4-BE49-F238E27FC236}">
                <a16:creationId xmlns="" xmlns:a16="http://schemas.microsoft.com/office/drawing/2014/main" id="{A69287E7-45EF-4EF6-A03C-663C2E44F320}"/>
              </a:ext>
            </a:extLst>
          </p:cNvPr>
          <p:cNvSpPr/>
          <p:nvPr/>
        </p:nvSpPr>
        <p:spPr>
          <a:xfrm>
            <a:off x="2362200" y="4417187"/>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Determine the exit criteria</a:t>
            </a:r>
          </a:p>
        </p:txBody>
      </p:sp>
      <p:cxnSp>
        <p:nvCxnSpPr>
          <p:cNvPr id="13" name="Connector: Elbow 12">
            <a:extLst>
              <a:ext uri="{FF2B5EF4-FFF2-40B4-BE49-F238E27FC236}">
                <a16:creationId xmlns="" xmlns:a16="http://schemas.microsoft.com/office/drawing/2014/main" id="{7C277F69-CE59-4C9A-805D-5C07F3C44D6A}"/>
              </a:ext>
            </a:extLst>
          </p:cNvPr>
          <p:cNvCxnSpPr>
            <a:cxnSpLocks/>
          </p:cNvCxnSpPr>
          <p:nvPr/>
        </p:nvCxnSpPr>
        <p:spPr>
          <a:xfrm flipV="1">
            <a:off x="960784" y="1676400"/>
            <a:ext cx="1020415" cy="1000947"/>
          </a:xfrm>
          <a:prstGeom prst="bentConnector3">
            <a:avLst>
              <a:gd name="adj1" fmla="val -649"/>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77D15415-BB0F-46C7-B65B-C3F2D74005ED}"/>
              </a:ext>
            </a:extLst>
          </p:cNvPr>
          <p:cNvCxnSpPr>
            <a:cxnSpLocks/>
          </p:cNvCxnSpPr>
          <p:nvPr/>
        </p:nvCxnSpPr>
        <p:spPr>
          <a:xfrm>
            <a:off x="4191000" y="1676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59BD1AF5-2AB7-4F4A-9757-20FD127637E1}"/>
              </a:ext>
            </a:extLst>
          </p:cNvPr>
          <p:cNvCxnSpPr/>
          <p:nvPr/>
        </p:nvCxnSpPr>
        <p:spPr>
          <a:xfrm flipH="1">
            <a:off x="4267200" y="5867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FECA4BB0-FD7A-460F-9B3F-BE7D57285875}"/>
              </a:ext>
            </a:extLst>
          </p:cNvPr>
          <p:cNvCxnSpPr>
            <a:cxnSpLocks/>
          </p:cNvCxnSpPr>
          <p:nvPr/>
        </p:nvCxnSpPr>
        <p:spPr>
          <a:xfrm rot="10800000">
            <a:off x="960782" y="5334000"/>
            <a:ext cx="1325218" cy="630964"/>
          </a:xfrm>
          <a:prstGeom prst="bentConnector3">
            <a:avLst>
              <a:gd name="adj1" fmla="val 101000"/>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314B2CE6-FA93-48B0-A028-4092436CDA2E}"/>
              </a:ext>
            </a:extLst>
          </p:cNvPr>
          <p:cNvCxnSpPr>
            <a:cxnSpLocks/>
          </p:cNvCxnSpPr>
          <p:nvPr/>
        </p:nvCxnSpPr>
        <p:spPr>
          <a:xfrm>
            <a:off x="6934202" y="1641635"/>
            <a:ext cx="1066798" cy="1025365"/>
          </a:xfrm>
          <a:prstGeom prst="bentConnector3">
            <a:avLst>
              <a:gd name="adj1" fmla="val 10031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 xmlns:a16="http://schemas.microsoft.com/office/drawing/2014/main" id="{60B689F9-FE89-4790-A46F-6B4AB99B468C}"/>
              </a:ext>
            </a:extLst>
          </p:cNvPr>
          <p:cNvCxnSpPr>
            <a:cxnSpLocks/>
          </p:cNvCxnSpPr>
          <p:nvPr/>
        </p:nvCxnSpPr>
        <p:spPr>
          <a:xfrm rot="10800000" flipV="1">
            <a:off x="7103164" y="5334000"/>
            <a:ext cx="1050236" cy="448870"/>
          </a:xfrm>
          <a:prstGeom prst="bentConnector3">
            <a:avLst>
              <a:gd name="adj1" fmla="val 789"/>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6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E3A38-0C15-498A-9323-539B8C91913B}"/>
              </a:ext>
            </a:extLst>
          </p:cNvPr>
          <p:cNvSpPr>
            <a:spLocks noGrp="1"/>
          </p:cNvSpPr>
          <p:nvPr>
            <p:ph type="title"/>
          </p:nvPr>
        </p:nvSpPr>
        <p:spPr>
          <a:xfrm>
            <a:off x="457200" y="76200"/>
            <a:ext cx="8229600" cy="819912"/>
          </a:xfrm>
        </p:spPr>
        <p:txBody>
          <a:bodyPr/>
          <a:lstStyle/>
          <a:p>
            <a:r>
              <a:rPr lang="en-US" dirty="0"/>
              <a:t>Tasks</a:t>
            </a:r>
          </a:p>
        </p:txBody>
      </p:sp>
      <p:sp>
        <p:nvSpPr>
          <p:cNvPr id="4" name="Footer Placeholder 3">
            <a:extLst>
              <a:ext uri="{FF2B5EF4-FFF2-40B4-BE49-F238E27FC236}">
                <a16:creationId xmlns="" xmlns:a16="http://schemas.microsoft.com/office/drawing/2014/main" id="{AFE44CB3-8F80-4EE0-B07D-8F42D86CCCC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4C270DE9-EB13-42EE-81FB-6C6DC46997EA}"/>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Rounded Corners 5">
            <a:extLst>
              <a:ext uri="{FF2B5EF4-FFF2-40B4-BE49-F238E27FC236}">
                <a16:creationId xmlns="" xmlns:a16="http://schemas.microsoft.com/office/drawing/2014/main" id="{A385B583-FDB2-41F3-855C-582A05B0FEA9}"/>
              </a:ext>
            </a:extLst>
          </p:cNvPr>
          <p:cNvSpPr/>
          <p:nvPr/>
        </p:nvSpPr>
        <p:spPr>
          <a:xfrm>
            <a:off x="152400" y="2884043"/>
            <a:ext cx="1828800" cy="230428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Determine the scope, risks and identify the objectives of testing</a:t>
            </a:r>
          </a:p>
        </p:txBody>
      </p:sp>
      <p:sp>
        <p:nvSpPr>
          <p:cNvPr id="7" name="Rectangle: Rounded Corners 6">
            <a:extLst>
              <a:ext uri="{FF2B5EF4-FFF2-40B4-BE49-F238E27FC236}">
                <a16:creationId xmlns="" xmlns:a16="http://schemas.microsoft.com/office/drawing/2014/main" id="{88E527AF-57CA-4B21-BF57-F0322D625949}"/>
              </a:ext>
            </a:extLst>
          </p:cNvPr>
          <p:cNvSpPr/>
          <p:nvPr/>
        </p:nvSpPr>
        <p:spPr>
          <a:xfrm>
            <a:off x="2133600" y="570611"/>
            <a:ext cx="1828800" cy="2304288"/>
          </a:xfrm>
          <a:prstGeom prst="roundRect">
            <a:avLst/>
          </a:prstGeom>
          <a:solidFill>
            <a:srgbClr val="00B0F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2. Determine the test approach</a:t>
            </a:r>
          </a:p>
        </p:txBody>
      </p:sp>
      <p:sp>
        <p:nvSpPr>
          <p:cNvPr id="8" name="Rectangle: Rounded Corners 7">
            <a:extLst>
              <a:ext uri="{FF2B5EF4-FFF2-40B4-BE49-F238E27FC236}">
                <a16:creationId xmlns="" xmlns:a16="http://schemas.microsoft.com/office/drawing/2014/main" id="{ADC8B2E1-CB38-4256-B16E-1DDD24944DCD}"/>
              </a:ext>
            </a:extLst>
          </p:cNvPr>
          <p:cNvSpPr/>
          <p:nvPr/>
        </p:nvSpPr>
        <p:spPr>
          <a:xfrm>
            <a:off x="4936437" y="609600"/>
            <a:ext cx="1828800" cy="230428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Implement the test policy and/or the test strategy</a:t>
            </a:r>
          </a:p>
        </p:txBody>
      </p:sp>
      <p:sp>
        <p:nvSpPr>
          <p:cNvPr id="9" name="Rectangle: Rounded Corners 8">
            <a:extLst>
              <a:ext uri="{FF2B5EF4-FFF2-40B4-BE49-F238E27FC236}">
                <a16:creationId xmlns="" xmlns:a16="http://schemas.microsoft.com/office/drawing/2014/main" id="{4CF78C7D-5858-4674-A113-DCE0B82CC5FA}"/>
              </a:ext>
            </a:extLst>
          </p:cNvPr>
          <p:cNvSpPr/>
          <p:nvPr/>
        </p:nvSpPr>
        <p:spPr>
          <a:xfrm>
            <a:off x="7162800" y="2734056"/>
            <a:ext cx="1828800" cy="230428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Determine the required test resources</a:t>
            </a:r>
          </a:p>
        </p:txBody>
      </p:sp>
      <p:sp>
        <p:nvSpPr>
          <p:cNvPr id="10" name="Rectangle: Rounded Corners 9">
            <a:extLst>
              <a:ext uri="{FF2B5EF4-FFF2-40B4-BE49-F238E27FC236}">
                <a16:creationId xmlns="" xmlns:a16="http://schemas.microsoft.com/office/drawing/2014/main" id="{341F4060-20CB-4472-AB59-5B0A984374F1}"/>
              </a:ext>
            </a:extLst>
          </p:cNvPr>
          <p:cNvSpPr/>
          <p:nvPr/>
        </p:nvSpPr>
        <p:spPr>
          <a:xfrm>
            <a:off x="5029200" y="4389092"/>
            <a:ext cx="1905002"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Schedule test analysis and design tasks, test implementation, execution and evaluation</a:t>
            </a:r>
          </a:p>
        </p:txBody>
      </p:sp>
      <p:sp>
        <p:nvSpPr>
          <p:cNvPr id="11" name="Rectangle: Rounded Corners 10">
            <a:extLst>
              <a:ext uri="{FF2B5EF4-FFF2-40B4-BE49-F238E27FC236}">
                <a16:creationId xmlns="" xmlns:a16="http://schemas.microsoft.com/office/drawing/2014/main" id="{A69287E7-45EF-4EF6-A03C-663C2E44F320}"/>
              </a:ext>
            </a:extLst>
          </p:cNvPr>
          <p:cNvSpPr/>
          <p:nvPr/>
        </p:nvSpPr>
        <p:spPr>
          <a:xfrm>
            <a:off x="2362200" y="4417187"/>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Determine the exit criteria</a:t>
            </a:r>
          </a:p>
        </p:txBody>
      </p:sp>
      <p:cxnSp>
        <p:nvCxnSpPr>
          <p:cNvPr id="13" name="Connector: Elbow 12">
            <a:extLst>
              <a:ext uri="{FF2B5EF4-FFF2-40B4-BE49-F238E27FC236}">
                <a16:creationId xmlns="" xmlns:a16="http://schemas.microsoft.com/office/drawing/2014/main" id="{7C277F69-CE59-4C9A-805D-5C07F3C44D6A}"/>
              </a:ext>
            </a:extLst>
          </p:cNvPr>
          <p:cNvCxnSpPr>
            <a:cxnSpLocks/>
          </p:cNvCxnSpPr>
          <p:nvPr/>
        </p:nvCxnSpPr>
        <p:spPr>
          <a:xfrm flipV="1">
            <a:off x="960784" y="1676400"/>
            <a:ext cx="1020415" cy="1000947"/>
          </a:xfrm>
          <a:prstGeom prst="bentConnector3">
            <a:avLst>
              <a:gd name="adj1" fmla="val -649"/>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77D15415-BB0F-46C7-B65B-C3F2D74005ED}"/>
              </a:ext>
            </a:extLst>
          </p:cNvPr>
          <p:cNvCxnSpPr>
            <a:cxnSpLocks/>
          </p:cNvCxnSpPr>
          <p:nvPr/>
        </p:nvCxnSpPr>
        <p:spPr>
          <a:xfrm>
            <a:off x="4191000" y="1676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59BD1AF5-2AB7-4F4A-9757-20FD127637E1}"/>
              </a:ext>
            </a:extLst>
          </p:cNvPr>
          <p:cNvCxnSpPr/>
          <p:nvPr/>
        </p:nvCxnSpPr>
        <p:spPr>
          <a:xfrm flipH="1">
            <a:off x="4267200" y="5867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FECA4BB0-FD7A-460F-9B3F-BE7D57285875}"/>
              </a:ext>
            </a:extLst>
          </p:cNvPr>
          <p:cNvCxnSpPr>
            <a:cxnSpLocks/>
          </p:cNvCxnSpPr>
          <p:nvPr/>
        </p:nvCxnSpPr>
        <p:spPr>
          <a:xfrm rot="10800000">
            <a:off x="960782" y="5334000"/>
            <a:ext cx="1325218" cy="630964"/>
          </a:xfrm>
          <a:prstGeom prst="bentConnector3">
            <a:avLst>
              <a:gd name="adj1" fmla="val 101000"/>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314B2CE6-FA93-48B0-A028-4092436CDA2E}"/>
              </a:ext>
            </a:extLst>
          </p:cNvPr>
          <p:cNvCxnSpPr>
            <a:cxnSpLocks/>
          </p:cNvCxnSpPr>
          <p:nvPr/>
        </p:nvCxnSpPr>
        <p:spPr>
          <a:xfrm>
            <a:off x="6934202" y="1641635"/>
            <a:ext cx="1066798" cy="1025365"/>
          </a:xfrm>
          <a:prstGeom prst="bentConnector3">
            <a:avLst>
              <a:gd name="adj1" fmla="val 10031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 xmlns:a16="http://schemas.microsoft.com/office/drawing/2014/main" id="{60B689F9-FE89-4790-A46F-6B4AB99B468C}"/>
              </a:ext>
            </a:extLst>
          </p:cNvPr>
          <p:cNvCxnSpPr>
            <a:cxnSpLocks/>
          </p:cNvCxnSpPr>
          <p:nvPr/>
        </p:nvCxnSpPr>
        <p:spPr>
          <a:xfrm rot="10800000" flipV="1">
            <a:off x="7103164" y="5334000"/>
            <a:ext cx="1050236" cy="448870"/>
          </a:xfrm>
          <a:prstGeom prst="bentConnector3">
            <a:avLst>
              <a:gd name="adj1" fmla="val 789"/>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E3A38-0C15-498A-9323-539B8C91913B}"/>
              </a:ext>
            </a:extLst>
          </p:cNvPr>
          <p:cNvSpPr>
            <a:spLocks noGrp="1"/>
          </p:cNvSpPr>
          <p:nvPr>
            <p:ph type="title"/>
          </p:nvPr>
        </p:nvSpPr>
        <p:spPr>
          <a:xfrm>
            <a:off x="457200" y="76200"/>
            <a:ext cx="8229600" cy="819912"/>
          </a:xfrm>
        </p:spPr>
        <p:txBody>
          <a:bodyPr/>
          <a:lstStyle/>
          <a:p>
            <a:r>
              <a:rPr lang="en-US" dirty="0"/>
              <a:t>Tasks</a:t>
            </a:r>
          </a:p>
        </p:txBody>
      </p:sp>
      <p:sp>
        <p:nvSpPr>
          <p:cNvPr id="4" name="Footer Placeholder 3">
            <a:extLst>
              <a:ext uri="{FF2B5EF4-FFF2-40B4-BE49-F238E27FC236}">
                <a16:creationId xmlns="" xmlns:a16="http://schemas.microsoft.com/office/drawing/2014/main" id="{AFE44CB3-8F80-4EE0-B07D-8F42D86CCCC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4C270DE9-EB13-42EE-81FB-6C6DC46997EA}"/>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Rounded Corners 5">
            <a:extLst>
              <a:ext uri="{FF2B5EF4-FFF2-40B4-BE49-F238E27FC236}">
                <a16:creationId xmlns="" xmlns:a16="http://schemas.microsoft.com/office/drawing/2014/main" id="{A385B583-FDB2-41F3-855C-582A05B0FEA9}"/>
              </a:ext>
            </a:extLst>
          </p:cNvPr>
          <p:cNvSpPr/>
          <p:nvPr/>
        </p:nvSpPr>
        <p:spPr>
          <a:xfrm>
            <a:off x="152400" y="2884043"/>
            <a:ext cx="1828800" cy="230428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Determine the scope, risks and identify the objectives of testing</a:t>
            </a:r>
          </a:p>
        </p:txBody>
      </p:sp>
      <p:sp>
        <p:nvSpPr>
          <p:cNvPr id="7" name="Rectangle: Rounded Corners 6">
            <a:extLst>
              <a:ext uri="{FF2B5EF4-FFF2-40B4-BE49-F238E27FC236}">
                <a16:creationId xmlns="" xmlns:a16="http://schemas.microsoft.com/office/drawing/2014/main" id="{88E527AF-57CA-4B21-BF57-F0322D625949}"/>
              </a:ext>
            </a:extLst>
          </p:cNvPr>
          <p:cNvSpPr/>
          <p:nvPr/>
        </p:nvSpPr>
        <p:spPr>
          <a:xfrm>
            <a:off x="2133600" y="570611"/>
            <a:ext cx="1828800" cy="2304288"/>
          </a:xfrm>
          <a:prstGeom prst="roundRect">
            <a:avLst/>
          </a:prstGeom>
          <a:solidFill>
            <a:srgbClr val="00B0F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2. Determine the test approach</a:t>
            </a:r>
          </a:p>
        </p:txBody>
      </p:sp>
      <p:sp>
        <p:nvSpPr>
          <p:cNvPr id="8" name="Rectangle: Rounded Corners 7">
            <a:extLst>
              <a:ext uri="{FF2B5EF4-FFF2-40B4-BE49-F238E27FC236}">
                <a16:creationId xmlns="" xmlns:a16="http://schemas.microsoft.com/office/drawing/2014/main" id="{ADC8B2E1-CB38-4256-B16E-1DDD24944DCD}"/>
              </a:ext>
            </a:extLst>
          </p:cNvPr>
          <p:cNvSpPr/>
          <p:nvPr/>
        </p:nvSpPr>
        <p:spPr>
          <a:xfrm>
            <a:off x="4936437" y="609600"/>
            <a:ext cx="1828800" cy="230428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Implement the test policy and/or the test strategy</a:t>
            </a:r>
          </a:p>
        </p:txBody>
      </p:sp>
      <p:sp>
        <p:nvSpPr>
          <p:cNvPr id="9" name="Rectangle: Rounded Corners 8">
            <a:extLst>
              <a:ext uri="{FF2B5EF4-FFF2-40B4-BE49-F238E27FC236}">
                <a16:creationId xmlns="" xmlns:a16="http://schemas.microsoft.com/office/drawing/2014/main" id="{4CF78C7D-5858-4674-A113-DCE0B82CC5FA}"/>
              </a:ext>
            </a:extLst>
          </p:cNvPr>
          <p:cNvSpPr/>
          <p:nvPr/>
        </p:nvSpPr>
        <p:spPr>
          <a:xfrm>
            <a:off x="7162800" y="2734056"/>
            <a:ext cx="1828800" cy="230428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Determine the required test resources</a:t>
            </a:r>
          </a:p>
        </p:txBody>
      </p:sp>
      <p:sp>
        <p:nvSpPr>
          <p:cNvPr id="10" name="Rectangle: Rounded Corners 9">
            <a:extLst>
              <a:ext uri="{FF2B5EF4-FFF2-40B4-BE49-F238E27FC236}">
                <a16:creationId xmlns="" xmlns:a16="http://schemas.microsoft.com/office/drawing/2014/main" id="{341F4060-20CB-4472-AB59-5B0A984374F1}"/>
              </a:ext>
            </a:extLst>
          </p:cNvPr>
          <p:cNvSpPr/>
          <p:nvPr/>
        </p:nvSpPr>
        <p:spPr>
          <a:xfrm>
            <a:off x="5029200" y="4389092"/>
            <a:ext cx="1905002" cy="230428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Schedule test analysis and design tasks, test implementation, execution and evaluation</a:t>
            </a:r>
          </a:p>
        </p:txBody>
      </p:sp>
      <p:sp>
        <p:nvSpPr>
          <p:cNvPr id="11" name="Rectangle: Rounded Corners 10">
            <a:extLst>
              <a:ext uri="{FF2B5EF4-FFF2-40B4-BE49-F238E27FC236}">
                <a16:creationId xmlns="" xmlns:a16="http://schemas.microsoft.com/office/drawing/2014/main" id="{A69287E7-45EF-4EF6-A03C-663C2E44F320}"/>
              </a:ext>
            </a:extLst>
          </p:cNvPr>
          <p:cNvSpPr/>
          <p:nvPr/>
        </p:nvSpPr>
        <p:spPr>
          <a:xfrm>
            <a:off x="2362200" y="4417187"/>
            <a:ext cx="1828800" cy="230428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Determine the exit criteria</a:t>
            </a:r>
          </a:p>
        </p:txBody>
      </p:sp>
      <p:cxnSp>
        <p:nvCxnSpPr>
          <p:cNvPr id="13" name="Connector: Elbow 12">
            <a:extLst>
              <a:ext uri="{FF2B5EF4-FFF2-40B4-BE49-F238E27FC236}">
                <a16:creationId xmlns="" xmlns:a16="http://schemas.microsoft.com/office/drawing/2014/main" id="{7C277F69-CE59-4C9A-805D-5C07F3C44D6A}"/>
              </a:ext>
            </a:extLst>
          </p:cNvPr>
          <p:cNvCxnSpPr>
            <a:cxnSpLocks/>
          </p:cNvCxnSpPr>
          <p:nvPr/>
        </p:nvCxnSpPr>
        <p:spPr>
          <a:xfrm flipV="1">
            <a:off x="960784" y="1676400"/>
            <a:ext cx="1020415" cy="1000947"/>
          </a:xfrm>
          <a:prstGeom prst="bentConnector3">
            <a:avLst>
              <a:gd name="adj1" fmla="val -649"/>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77D15415-BB0F-46C7-B65B-C3F2D74005ED}"/>
              </a:ext>
            </a:extLst>
          </p:cNvPr>
          <p:cNvCxnSpPr>
            <a:cxnSpLocks/>
          </p:cNvCxnSpPr>
          <p:nvPr/>
        </p:nvCxnSpPr>
        <p:spPr>
          <a:xfrm>
            <a:off x="4191000" y="1676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59BD1AF5-2AB7-4F4A-9757-20FD127637E1}"/>
              </a:ext>
            </a:extLst>
          </p:cNvPr>
          <p:cNvCxnSpPr/>
          <p:nvPr/>
        </p:nvCxnSpPr>
        <p:spPr>
          <a:xfrm flipH="1">
            <a:off x="4267200" y="5867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FECA4BB0-FD7A-460F-9B3F-BE7D57285875}"/>
              </a:ext>
            </a:extLst>
          </p:cNvPr>
          <p:cNvCxnSpPr>
            <a:cxnSpLocks/>
          </p:cNvCxnSpPr>
          <p:nvPr/>
        </p:nvCxnSpPr>
        <p:spPr>
          <a:xfrm rot="10800000">
            <a:off x="960782" y="5334000"/>
            <a:ext cx="1325218" cy="630964"/>
          </a:xfrm>
          <a:prstGeom prst="bentConnector3">
            <a:avLst>
              <a:gd name="adj1" fmla="val 101000"/>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314B2CE6-FA93-48B0-A028-4092436CDA2E}"/>
              </a:ext>
            </a:extLst>
          </p:cNvPr>
          <p:cNvCxnSpPr>
            <a:cxnSpLocks/>
          </p:cNvCxnSpPr>
          <p:nvPr/>
        </p:nvCxnSpPr>
        <p:spPr>
          <a:xfrm>
            <a:off x="6934202" y="1641635"/>
            <a:ext cx="1066798" cy="1025365"/>
          </a:xfrm>
          <a:prstGeom prst="bentConnector3">
            <a:avLst>
              <a:gd name="adj1" fmla="val 10031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 xmlns:a16="http://schemas.microsoft.com/office/drawing/2014/main" id="{60B689F9-FE89-4790-A46F-6B4AB99B468C}"/>
              </a:ext>
            </a:extLst>
          </p:cNvPr>
          <p:cNvCxnSpPr>
            <a:cxnSpLocks/>
          </p:cNvCxnSpPr>
          <p:nvPr/>
        </p:nvCxnSpPr>
        <p:spPr>
          <a:xfrm rot="10800000" flipV="1">
            <a:off x="7103164" y="5334000"/>
            <a:ext cx="1050236" cy="448870"/>
          </a:xfrm>
          <a:prstGeom prst="bentConnector3">
            <a:avLst>
              <a:gd name="adj1" fmla="val 789"/>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55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E3A38-0C15-498A-9323-539B8C91913B}"/>
              </a:ext>
            </a:extLst>
          </p:cNvPr>
          <p:cNvSpPr>
            <a:spLocks noGrp="1"/>
          </p:cNvSpPr>
          <p:nvPr>
            <p:ph type="title"/>
          </p:nvPr>
        </p:nvSpPr>
        <p:spPr>
          <a:xfrm>
            <a:off x="457200" y="76200"/>
            <a:ext cx="8229600" cy="819912"/>
          </a:xfrm>
        </p:spPr>
        <p:txBody>
          <a:bodyPr/>
          <a:lstStyle/>
          <a:p>
            <a:r>
              <a:rPr lang="en-US" dirty="0"/>
              <a:t>Tasks</a:t>
            </a:r>
          </a:p>
        </p:txBody>
      </p:sp>
      <p:sp>
        <p:nvSpPr>
          <p:cNvPr id="4" name="Footer Placeholder 3">
            <a:extLst>
              <a:ext uri="{FF2B5EF4-FFF2-40B4-BE49-F238E27FC236}">
                <a16:creationId xmlns="" xmlns:a16="http://schemas.microsoft.com/office/drawing/2014/main" id="{AFE44CB3-8F80-4EE0-B07D-8F42D86CCCC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4C270DE9-EB13-42EE-81FB-6C6DC46997EA}"/>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6" name="Rectangle: Rounded Corners 5">
            <a:extLst>
              <a:ext uri="{FF2B5EF4-FFF2-40B4-BE49-F238E27FC236}">
                <a16:creationId xmlns="" xmlns:a16="http://schemas.microsoft.com/office/drawing/2014/main" id="{A385B583-FDB2-41F3-855C-582A05B0FEA9}"/>
              </a:ext>
            </a:extLst>
          </p:cNvPr>
          <p:cNvSpPr/>
          <p:nvPr/>
        </p:nvSpPr>
        <p:spPr>
          <a:xfrm>
            <a:off x="152400" y="2884043"/>
            <a:ext cx="1828800" cy="230428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Determine the scope, risks and identify the objectives of testing</a:t>
            </a:r>
          </a:p>
        </p:txBody>
      </p:sp>
      <p:sp>
        <p:nvSpPr>
          <p:cNvPr id="7" name="Rectangle: Rounded Corners 6">
            <a:extLst>
              <a:ext uri="{FF2B5EF4-FFF2-40B4-BE49-F238E27FC236}">
                <a16:creationId xmlns="" xmlns:a16="http://schemas.microsoft.com/office/drawing/2014/main" id="{88E527AF-57CA-4B21-BF57-F0322D625949}"/>
              </a:ext>
            </a:extLst>
          </p:cNvPr>
          <p:cNvSpPr/>
          <p:nvPr/>
        </p:nvSpPr>
        <p:spPr>
          <a:xfrm>
            <a:off x="2133600" y="570611"/>
            <a:ext cx="1828800" cy="2304288"/>
          </a:xfrm>
          <a:prstGeom prst="roundRect">
            <a:avLst/>
          </a:prstGeom>
          <a:solidFill>
            <a:srgbClr val="00B0F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2. Determine the test approach</a:t>
            </a:r>
          </a:p>
        </p:txBody>
      </p:sp>
      <p:sp>
        <p:nvSpPr>
          <p:cNvPr id="8" name="Rectangle: Rounded Corners 7">
            <a:extLst>
              <a:ext uri="{FF2B5EF4-FFF2-40B4-BE49-F238E27FC236}">
                <a16:creationId xmlns="" xmlns:a16="http://schemas.microsoft.com/office/drawing/2014/main" id="{ADC8B2E1-CB38-4256-B16E-1DDD24944DCD}"/>
              </a:ext>
            </a:extLst>
          </p:cNvPr>
          <p:cNvSpPr/>
          <p:nvPr/>
        </p:nvSpPr>
        <p:spPr>
          <a:xfrm>
            <a:off x="4936437" y="609600"/>
            <a:ext cx="1828800" cy="230428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Implement the test policy and/or the test strategy</a:t>
            </a:r>
          </a:p>
        </p:txBody>
      </p:sp>
      <p:sp>
        <p:nvSpPr>
          <p:cNvPr id="9" name="Rectangle: Rounded Corners 8">
            <a:extLst>
              <a:ext uri="{FF2B5EF4-FFF2-40B4-BE49-F238E27FC236}">
                <a16:creationId xmlns="" xmlns:a16="http://schemas.microsoft.com/office/drawing/2014/main" id="{4CF78C7D-5858-4674-A113-DCE0B82CC5FA}"/>
              </a:ext>
            </a:extLst>
          </p:cNvPr>
          <p:cNvSpPr/>
          <p:nvPr/>
        </p:nvSpPr>
        <p:spPr>
          <a:xfrm>
            <a:off x="7162800" y="2734056"/>
            <a:ext cx="1828800" cy="230428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Determine the required test resources</a:t>
            </a:r>
          </a:p>
        </p:txBody>
      </p:sp>
      <p:sp>
        <p:nvSpPr>
          <p:cNvPr id="10" name="Rectangle: Rounded Corners 9">
            <a:extLst>
              <a:ext uri="{FF2B5EF4-FFF2-40B4-BE49-F238E27FC236}">
                <a16:creationId xmlns="" xmlns:a16="http://schemas.microsoft.com/office/drawing/2014/main" id="{341F4060-20CB-4472-AB59-5B0A984374F1}"/>
              </a:ext>
            </a:extLst>
          </p:cNvPr>
          <p:cNvSpPr/>
          <p:nvPr/>
        </p:nvSpPr>
        <p:spPr>
          <a:xfrm>
            <a:off x="5029200" y="4389092"/>
            <a:ext cx="1905002" cy="230428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Schedule test analysis and design tasks, test implementation, execution and evaluation</a:t>
            </a:r>
          </a:p>
        </p:txBody>
      </p:sp>
      <p:sp>
        <p:nvSpPr>
          <p:cNvPr id="11" name="Rectangle: Rounded Corners 10">
            <a:extLst>
              <a:ext uri="{FF2B5EF4-FFF2-40B4-BE49-F238E27FC236}">
                <a16:creationId xmlns="" xmlns:a16="http://schemas.microsoft.com/office/drawing/2014/main" id="{A69287E7-45EF-4EF6-A03C-663C2E44F320}"/>
              </a:ext>
            </a:extLst>
          </p:cNvPr>
          <p:cNvSpPr/>
          <p:nvPr/>
        </p:nvSpPr>
        <p:spPr>
          <a:xfrm>
            <a:off x="2362200" y="4417187"/>
            <a:ext cx="1828800" cy="2304288"/>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Determine the exit criteria</a:t>
            </a:r>
          </a:p>
        </p:txBody>
      </p:sp>
      <p:cxnSp>
        <p:nvCxnSpPr>
          <p:cNvPr id="13" name="Connector: Elbow 12">
            <a:extLst>
              <a:ext uri="{FF2B5EF4-FFF2-40B4-BE49-F238E27FC236}">
                <a16:creationId xmlns="" xmlns:a16="http://schemas.microsoft.com/office/drawing/2014/main" id="{7C277F69-CE59-4C9A-805D-5C07F3C44D6A}"/>
              </a:ext>
            </a:extLst>
          </p:cNvPr>
          <p:cNvCxnSpPr>
            <a:cxnSpLocks/>
          </p:cNvCxnSpPr>
          <p:nvPr/>
        </p:nvCxnSpPr>
        <p:spPr>
          <a:xfrm flipV="1">
            <a:off x="960784" y="1676400"/>
            <a:ext cx="1020415" cy="1000947"/>
          </a:xfrm>
          <a:prstGeom prst="bentConnector3">
            <a:avLst>
              <a:gd name="adj1" fmla="val -649"/>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77D15415-BB0F-46C7-B65B-C3F2D74005ED}"/>
              </a:ext>
            </a:extLst>
          </p:cNvPr>
          <p:cNvCxnSpPr>
            <a:cxnSpLocks/>
          </p:cNvCxnSpPr>
          <p:nvPr/>
        </p:nvCxnSpPr>
        <p:spPr>
          <a:xfrm>
            <a:off x="4191000" y="1676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59BD1AF5-2AB7-4F4A-9757-20FD127637E1}"/>
              </a:ext>
            </a:extLst>
          </p:cNvPr>
          <p:cNvCxnSpPr/>
          <p:nvPr/>
        </p:nvCxnSpPr>
        <p:spPr>
          <a:xfrm flipH="1">
            <a:off x="4267200" y="5867400"/>
            <a:ext cx="593037" cy="0"/>
          </a:xfrm>
          <a:prstGeom prst="straightConnector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FECA4BB0-FD7A-460F-9B3F-BE7D57285875}"/>
              </a:ext>
            </a:extLst>
          </p:cNvPr>
          <p:cNvCxnSpPr>
            <a:cxnSpLocks/>
          </p:cNvCxnSpPr>
          <p:nvPr/>
        </p:nvCxnSpPr>
        <p:spPr>
          <a:xfrm rot="10800000">
            <a:off x="960782" y="5334000"/>
            <a:ext cx="1325218" cy="630964"/>
          </a:xfrm>
          <a:prstGeom prst="bentConnector3">
            <a:avLst>
              <a:gd name="adj1" fmla="val 101000"/>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314B2CE6-FA93-48B0-A028-4092436CDA2E}"/>
              </a:ext>
            </a:extLst>
          </p:cNvPr>
          <p:cNvCxnSpPr>
            <a:cxnSpLocks/>
          </p:cNvCxnSpPr>
          <p:nvPr/>
        </p:nvCxnSpPr>
        <p:spPr>
          <a:xfrm>
            <a:off x="6934202" y="1641635"/>
            <a:ext cx="1066798" cy="1025365"/>
          </a:xfrm>
          <a:prstGeom prst="bentConnector3">
            <a:avLst>
              <a:gd name="adj1" fmla="val 100311"/>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 xmlns:a16="http://schemas.microsoft.com/office/drawing/2014/main" id="{60B689F9-FE89-4790-A46F-6B4AB99B468C}"/>
              </a:ext>
            </a:extLst>
          </p:cNvPr>
          <p:cNvCxnSpPr>
            <a:cxnSpLocks/>
          </p:cNvCxnSpPr>
          <p:nvPr/>
        </p:nvCxnSpPr>
        <p:spPr>
          <a:xfrm rot="10800000" flipV="1">
            <a:off x="7103164" y="5334000"/>
            <a:ext cx="1050236" cy="448870"/>
          </a:xfrm>
          <a:prstGeom prst="bentConnector3">
            <a:avLst>
              <a:gd name="adj1" fmla="val 789"/>
            </a:avLst>
          </a:prstGeom>
          <a:ln w="476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04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9C3AE3-E9F9-41D7-B78E-08533DD3F1BF}"/>
              </a:ext>
            </a:extLst>
          </p:cNvPr>
          <p:cNvSpPr>
            <a:spLocks noGrp="1"/>
          </p:cNvSpPr>
          <p:nvPr>
            <p:ph type="title"/>
          </p:nvPr>
        </p:nvSpPr>
        <p:spPr/>
        <p:txBody>
          <a:bodyPr/>
          <a:lstStyle/>
          <a:p>
            <a:r>
              <a:rPr lang="en-US" dirty="0"/>
              <a:t>3. Test Control</a:t>
            </a:r>
          </a:p>
        </p:txBody>
      </p:sp>
      <p:sp>
        <p:nvSpPr>
          <p:cNvPr id="3" name="Content Placeholder 2">
            <a:extLst>
              <a:ext uri="{FF2B5EF4-FFF2-40B4-BE49-F238E27FC236}">
                <a16:creationId xmlns="" xmlns:a16="http://schemas.microsoft.com/office/drawing/2014/main" id="{D367499A-3805-47F6-AF89-15052CB046AC}"/>
              </a:ext>
            </a:extLst>
          </p:cNvPr>
          <p:cNvSpPr>
            <a:spLocks noGrp="1"/>
          </p:cNvSpPr>
          <p:nvPr>
            <p:ph idx="1"/>
          </p:nvPr>
        </p:nvSpPr>
        <p:spPr>
          <a:xfrm>
            <a:off x="457199" y="1408043"/>
            <a:ext cx="8229600" cy="819912"/>
          </a:xfrm>
        </p:spPr>
        <p:txBody>
          <a:bodyPr/>
          <a:lstStyle/>
          <a:p>
            <a:r>
              <a:rPr lang="en-US" dirty="0"/>
              <a:t>What is test control?</a:t>
            </a:r>
          </a:p>
        </p:txBody>
      </p:sp>
      <p:sp>
        <p:nvSpPr>
          <p:cNvPr id="4" name="Footer Placeholder 3">
            <a:extLst>
              <a:ext uri="{FF2B5EF4-FFF2-40B4-BE49-F238E27FC236}">
                <a16:creationId xmlns="" xmlns:a16="http://schemas.microsoft.com/office/drawing/2014/main" id="{C93A72F5-CBCB-444A-822F-C8D833C61E6E}"/>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00A3B4D0-950B-489C-AC41-3441B3909624}"/>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7" name="Content Placeholder 2">
            <a:extLst>
              <a:ext uri="{FF2B5EF4-FFF2-40B4-BE49-F238E27FC236}">
                <a16:creationId xmlns="" xmlns:a16="http://schemas.microsoft.com/office/drawing/2014/main" id="{C52B0266-4904-48CC-878A-442DB94F80F3}"/>
              </a:ext>
            </a:extLst>
          </p:cNvPr>
          <p:cNvSpPr txBox="1">
            <a:spLocks/>
          </p:cNvSpPr>
          <p:nvPr/>
        </p:nvSpPr>
        <p:spPr>
          <a:xfrm>
            <a:off x="493642" y="4419600"/>
            <a:ext cx="8229600" cy="193675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800" dirty="0"/>
              <a:t>A test management task that deals with developing and applying a set of corrective actions to get a test project on track when monitoring shows a deviation from what was planned</a:t>
            </a:r>
          </a:p>
          <a:p>
            <a:r>
              <a:rPr lang="en-US" sz="2800" dirty="0"/>
              <a:t>An ongoing activity</a:t>
            </a:r>
          </a:p>
        </p:txBody>
      </p:sp>
      <p:pic>
        <p:nvPicPr>
          <p:cNvPr id="6" name="Picture 5">
            <a:extLst>
              <a:ext uri="{FF2B5EF4-FFF2-40B4-BE49-F238E27FC236}">
                <a16:creationId xmlns="" xmlns:a16="http://schemas.microsoft.com/office/drawing/2014/main" id="{A7CB632A-72C5-4EC2-9ABD-B227F154F384}"/>
              </a:ext>
            </a:extLst>
          </p:cNvPr>
          <p:cNvPicPr>
            <a:picLocks noChangeAspect="1"/>
          </p:cNvPicPr>
          <p:nvPr/>
        </p:nvPicPr>
        <p:blipFill>
          <a:blip r:embed="rId3"/>
          <a:stretch>
            <a:fillRect/>
          </a:stretch>
        </p:blipFill>
        <p:spPr>
          <a:xfrm>
            <a:off x="1143428" y="2057400"/>
            <a:ext cx="6857143" cy="2133333"/>
          </a:xfrm>
          <a:prstGeom prst="rect">
            <a:avLst/>
          </a:prstGeom>
        </p:spPr>
      </p:pic>
    </p:spTree>
    <p:extLst>
      <p:ext uri="{BB962C8B-B14F-4D97-AF65-F5344CB8AC3E}">
        <p14:creationId xmlns:p14="http://schemas.microsoft.com/office/powerpoint/2010/main" val="3449394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4580A0-D361-48D9-AEF8-7A8E2DC605AB}"/>
              </a:ext>
            </a:extLst>
          </p:cNvPr>
          <p:cNvSpPr>
            <a:spLocks noGrp="1"/>
          </p:cNvSpPr>
          <p:nvPr>
            <p:ph type="title"/>
          </p:nvPr>
        </p:nvSpPr>
        <p:spPr/>
        <p:txBody>
          <a:bodyPr/>
          <a:lstStyle/>
          <a:p>
            <a:r>
              <a:rPr lang="en-US" dirty="0"/>
              <a:t>Learning Goals</a:t>
            </a:r>
          </a:p>
        </p:txBody>
      </p:sp>
      <p:sp>
        <p:nvSpPr>
          <p:cNvPr id="4" name="Footer Placeholder 3">
            <a:extLst>
              <a:ext uri="{FF2B5EF4-FFF2-40B4-BE49-F238E27FC236}">
                <a16:creationId xmlns="" xmlns:a16="http://schemas.microsoft.com/office/drawing/2014/main" id="{047FEDFA-045D-44B1-97CB-E6E047247E2E}"/>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031B2E6E-0A5C-449C-A59B-E7415E698A85}"/>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7" name="Picture 6">
            <a:extLst>
              <a:ext uri="{FF2B5EF4-FFF2-40B4-BE49-F238E27FC236}">
                <a16:creationId xmlns="" xmlns:a16="http://schemas.microsoft.com/office/drawing/2014/main" id="{A62B73D0-8F82-4216-BEC7-2CBED10A8C8B}"/>
              </a:ext>
            </a:extLst>
          </p:cNvPr>
          <p:cNvPicPr>
            <a:picLocks noChangeAspect="1"/>
          </p:cNvPicPr>
          <p:nvPr/>
        </p:nvPicPr>
        <p:blipFill>
          <a:blip r:embed="rId3"/>
          <a:stretch>
            <a:fillRect/>
          </a:stretch>
        </p:blipFill>
        <p:spPr>
          <a:xfrm>
            <a:off x="457200" y="1828800"/>
            <a:ext cx="8001000" cy="4065373"/>
          </a:xfrm>
          <a:prstGeom prst="rect">
            <a:avLst/>
          </a:prstGeom>
        </p:spPr>
      </p:pic>
      <p:sp>
        <p:nvSpPr>
          <p:cNvPr id="3" name="TextBox 2"/>
          <p:cNvSpPr txBox="1"/>
          <p:nvPr/>
        </p:nvSpPr>
        <p:spPr>
          <a:xfrm>
            <a:off x="533400" y="4572000"/>
            <a:ext cx="1447800" cy="584775"/>
          </a:xfrm>
          <a:prstGeom prst="rect">
            <a:avLst/>
          </a:prstGeom>
          <a:noFill/>
        </p:spPr>
        <p:txBody>
          <a:bodyPr wrap="square" rtlCol="0">
            <a:spAutoFit/>
          </a:bodyPr>
          <a:lstStyle/>
          <a:p>
            <a:pPr algn="ctr"/>
            <a:r>
              <a:rPr lang="en-US" sz="1600"/>
              <a:t>Test planning &amp; Control</a:t>
            </a:r>
          </a:p>
        </p:txBody>
      </p:sp>
      <p:sp>
        <p:nvSpPr>
          <p:cNvPr id="8" name="TextBox 7"/>
          <p:cNvSpPr txBox="1"/>
          <p:nvPr/>
        </p:nvSpPr>
        <p:spPr>
          <a:xfrm>
            <a:off x="2057400" y="4571999"/>
            <a:ext cx="1371600" cy="584775"/>
          </a:xfrm>
          <a:prstGeom prst="rect">
            <a:avLst/>
          </a:prstGeom>
          <a:noFill/>
        </p:spPr>
        <p:txBody>
          <a:bodyPr wrap="square" rtlCol="0">
            <a:spAutoFit/>
          </a:bodyPr>
          <a:lstStyle/>
          <a:p>
            <a:pPr algn="ctr"/>
            <a:r>
              <a:rPr lang="en-US" sz="1600"/>
              <a:t>Test analysis &amp; Design</a:t>
            </a:r>
          </a:p>
        </p:txBody>
      </p:sp>
      <p:sp>
        <p:nvSpPr>
          <p:cNvPr id="9" name="TextBox 8"/>
          <p:cNvSpPr txBox="1"/>
          <p:nvPr/>
        </p:nvSpPr>
        <p:spPr>
          <a:xfrm>
            <a:off x="3505200" y="4571999"/>
            <a:ext cx="1930400" cy="584775"/>
          </a:xfrm>
          <a:prstGeom prst="rect">
            <a:avLst/>
          </a:prstGeom>
          <a:noFill/>
        </p:spPr>
        <p:txBody>
          <a:bodyPr wrap="square" rtlCol="0">
            <a:spAutoFit/>
          </a:bodyPr>
          <a:lstStyle/>
          <a:p>
            <a:pPr algn="ctr"/>
            <a:r>
              <a:rPr lang="en-US" sz="1600"/>
              <a:t>Test implementaton &amp; Excution</a:t>
            </a:r>
          </a:p>
        </p:txBody>
      </p:sp>
      <p:sp>
        <p:nvSpPr>
          <p:cNvPr id="10" name="TextBox 9"/>
          <p:cNvSpPr txBox="1"/>
          <p:nvPr/>
        </p:nvSpPr>
        <p:spPr>
          <a:xfrm>
            <a:off x="5257800" y="4521310"/>
            <a:ext cx="1219200" cy="830997"/>
          </a:xfrm>
          <a:prstGeom prst="rect">
            <a:avLst/>
          </a:prstGeom>
          <a:noFill/>
        </p:spPr>
        <p:txBody>
          <a:bodyPr wrap="square" rtlCol="0">
            <a:spAutoFit/>
          </a:bodyPr>
          <a:lstStyle/>
          <a:p>
            <a:pPr algn="ctr"/>
            <a:r>
              <a:rPr lang="en-US" sz="1600"/>
              <a:t>Evaluating exit criteria &amp; Reporting</a:t>
            </a:r>
          </a:p>
        </p:txBody>
      </p:sp>
      <p:sp>
        <p:nvSpPr>
          <p:cNvPr id="11" name="TextBox 10"/>
          <p:cNvSpPr txBox="1"/>
          <p:nvPr/>
        </p:nvSpPr>
        <p:spPr>
          <a:xfrm>
            <a:off x="6870700" y="4572000"/>
            <a:ext cx="1346200" cy="584774"/>
          </a:xfrm>
          <a:prstGeom prst="rect">
            <a:avLst/>
          </a:prstGeom>
          <a:noFill/>
        </p:spPr>
        <p:txBody>
          <a:bodyPr wrap="square" rtlCol="0">
            <a:spAutoFit/>
          </a:bodyPr>
          <a:lstStyle/>
          <a:p>
            <a:r>
              <a:rPr lang="en-US" sz="1600"/>
              <a:t>Test closure &amp; Activities</a:t>
            </a:r>
          </a:p>
        </p:txBody>
      </p:sp>
    </p:spTree>
    <p:extLst>
      <p:ext uri="{BB962C8B-B14F-4D97-AF65-F5344CB8AC3E}">
        <p14:creationId xmlns:p14="http://schemas.microsoft.com/office/powerpoint/2010/main" val="3998998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805FFB-64BC-4137-8331-E3C453F33B69}"/>
              </a:ext>
            </a:extLst>
          </p:cNvPr>
          <p:cNvSpPr>
            <a:spLocks noGrp="1"/>
          </p:cNvSpPr>
          <p:nvPr>
            <p:ph type="title"/>
          </p:nvPr>
        </p:nvSpPr>
        <p:spPr/>
        <p:txBody>
          <a:bodyPr/>
          <a:lstStyle/>
          <a:p>
            <a:r>
              <a:rPr lang="en-US" dirty="0"/>
              <a:t>3. Test Control</a:t>
            </a:r>
          </a:p>
        </p:txBody>
      </p:sp>
      <p:sp>
        <p:nvSpPr>
          <p:cNvPr id="3" name="Content Placeholder 2">
            <a:extLst>
              <a:ext uri="{FF2B5EF4-FFF2-40B4-BE49-F238E27FC236}">
                <a16:creationId xmlns="" xmlns:a16="http://schemas.microsoft.com/office/drawing/2014/main" id="{3D9DA2F8-149B-4C3C-A812-55BBBDCC30F0}"/>
              </a:ext>
            </a:extLst>
          </p:cNvPr>
          <p:cNvSpPr>
            <a:spLocks noGrp="1"/>
          </p:cNvSpPr>
          <p:nvPr>
            <p:ph idx="1"/>
          </p:nvPr>
        </p:nvSpPr>
        <p:spPr>
          <a:xfrm>
            <a:off x="3124200" y="5276088"/>
            <a:ext cx="2514600" cy="819912"/>
          </a:xfrm>
        </p:spPr>
        <p:txBody>
          <a:bodyPr/>
          <a:lstStyle/>
          <a:p>
            <a:pPr marL="0" indent="0" algn="ctr">
              <a:buNone/>
            </a:pPr>
            <a:r>
              <a:rPr lang="en-US" sz="3200" b="1" dirty="0"/>
              <a:t>Objectives</a:t>
            </a:r>
            <a:endParaRPr lang="en-US" b="1" dirty="0"/>
          </a:p>
        </p:txBody>
      </p:sp>
      <p:sp>
        <p:nvSpPr>
          <p:cNvPr id="4" name="Footer Placeholder 3">
            <a:extLst>
              <a:ext uri="{FF2B5EF4-FFF2-40B4-BE49-F238E27FC236}">
                <a16:creationId xmlns="" xmlns:a16="http://schemas.microsoft.com/office/drawing/2014/main" id="{5CBD5FA4-A679-475D-8F0A-871FB3F39BF6}"/>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C1F68BB9-752D-4D3F-AE33-5E43936876C0}"/>
              </a:ext>
            </a:extLst>
          </p:cNvPr>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9" name="Diagram 8">
            <a:extLst>
              <a:ext uri="{FF2B5EF4-FFF2-40B4-BE49-F238E27FC236}">
                <a16:creationId xmlns="" xmlns:a16="http://schemas.microsoft.com/office/drawing/2014/main" id="{C14A09EE-1D36-4B58-AD96-D298CCC94D1A}"/>
              </a:ext>
            </a:extLst>
          </p:cNvPr>
          <p:cNvGraphicFramePr/>
          <p:nvPr>
            <p:extLst>
              <p:ext uri="{D42A27DB-BD31-4B8C-83A1-F6EECF244321}">
                <p14:modId xmlns:p14="http://schemas.microsoft.com/office/powerpoint/2010/main" val="178278123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2375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F1D33B-FEBF-442B-A335-6E413CFAD273}"/>
              </a:ext>
            </a:extLst>
          </p:cNvPr>
          <p:cNvSpPr>
            <a:spLocks noGrp="1"/>
          </p:cNvSpPr>
          <p:nvPr>
            <p:ph type="title"/>
          </p:nvPr>
        </p:nvSpPr>
        <p:spPr>
          <a:xfrm>
            <a:off x="457200" y="228600"/>
            <a:ext cx="8229600" cy="819912"/>
          </a:xfrm>
        </p:spPr>
        <p:txBody>
          <a:bodyPr/>
          <a:lstStyle/>
          <a:p>
            <a:r>
              <a:rPr lang="en-US" dirty="0"/>
              <a:t>3. Test Control</a:t>
            </a:r>
          </a:p>
        </p:txBody>
      </p:sp>
      <p:sp>
        <p:nvSpPr>
          <p:cNvPr id="4" name="Footer Placeholder 3">
            <a:extLst>
              <a:ext uri="{FF2B5EF4-FFF2-40B4-BE49-F238E27FC236}">
                <a16:creationId xmlns="" xmlns:a16="http://schemas.microsoft.com/office/drawing/2014/main" id="{FD6F156C-766B-4E83-913A-900F563AF23E}"/>
              </a:ext>
            </a:extLst>
          </p:cNvPr>
          <p:cNvSpPr>
            <a:spLocks noGrp="1"/>
          </p:cNvSpPr>
          <p:nvPr>
            <p:ph type="ftr" sz="quarter" idx="11"/>
          </p:nvPr>
        </p:nvSpPr>
        <p:spPr>
          <a:xfrm>
            <a:off x="2667000" y="6492875"/>
            <a:ext cx="3352800" cy="365125"/>
          </a:xfrm>
        </p:spPr>
        <p:txBody>
          <a:bodyPr/>
          <a:lstStyle/>
          <a:p>
            <a:r>
              <a:rPr lang="en-US" dirty="0"/>
              <a:t>5. Test Planning &amp; Control</a:t>
            </a:r>
          </a:p>
        </p:txBody>
      </p:sp>
      <p:sp>
        <p:nvSpPr>
          <p:cNvPr id="5" name="Slide Number Placeholder 4">
            <a:extLst>
              <a:ext uri="{FF2B5EF4-FFF2-40B4-BE49-F238E27FC236}">
                <a16:creationId xmlns="" xmlns:a16="http://schemas.microsoft.com/office/drawing/2014/main" id="{C61B2522-EFBF-47B2-A4F5-B8F1E0012768}"/>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6" name="Rectangle: Rounded Corners 5">
            <a:extLst>
              <a:ext uri="{FF2B5EF4-FFF2-40B4-BE49-F238E27FC236}">
                <a16:creationId xmlns="" xmlns:a16="http://schemas.microsoft.com/office/drawing/2014/main" id="{43833A05-9ECE-427F-9AF1-B6BC4271101A}"/>
              </a:ext>
            </a:extLst>
          </p:cNvPr>
          <p:cNvSpPr/>
          <p:nvPr/>
        </p:nvSpPr>
        <p:spPr>
          <a:xfrm>
            <a:off x="152400" y="2420112"/>
            <a:ext cx="1828800" cy="230428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Measure  and analyze the results of reviews and testing</a:t>
            </a:r>
          </a:p>
        </p:txBody>
      </p:sp>
      <p:sp>
        <p:nvSpPr>
          <p:cNvPr id="7" name="Rectangle: Rounded Corners 6">
            <a:extLst>
              <a:ext uri="{FF2B5EF4-FFF2-40B4-BE49-F238E27FC236}">
                <a16:creationId xmlns="" xmlns:a16="http://schemas.microsoft.com/office/drawing/2014/main" id="{F07D3DC6-447B-4F4B-BEC2-51ECD0DE60E7}"/>
              </a:ext>
            </a:extLst>
          </p:cNvPr>
          <p:cNvSpPr/>
          <p:nvPr/>
        </p:nvSpPr>
        <p:spPr>
          <a:xfrm>
            <a:off x="3216963" y="1048512"/>
            <a:ext cx="2040837" cy="2304288"/>
          </a:xfrm>
          <a:prstGeom prst="roundRect">
            <a:avLst/>
          </a:prstGeom>
          <a:solidFill>
            <a:srgbClr val="A03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 Monitor and document progress, test coverage and exit criteria</a:t>
            </a:r>
          </a:p>
        </p:txBody>
      </p:sp>
      <p:cxnSp>
        <p:nvCxnSpPr>
          <p:cNvPr id="8" name="Connector: Elbow 7">
            <a:extLst>
              <a:ext uri="{FF2B5EF4-FFF2-40B4-BE49-F238E27FC236}">
                <a16:creationId xmlns="" xmlns:a16="http://schemas.microsoft.com/office/drawing/2014/main" id="{85662340-247B-48B2-BEA6-6B5D34FE7F71}"/>
              </a:ext>
            </a:extLst>
          </p:cNvPr>
          <p:cNvCxnSpPr>
            <a:cxnSpLocks/>
          </p:cNvCxnSpPr>
          <p:nvPr/>
        </p:nvCxnSpPr>
        <p:spPr>
          <a:xfrm flipV="1">
            <a:off x="1143000" y="1656590"/>
            <a:ext cx="1905000" cy="615230"/>
          </a:xfrm>
          <a:prstGeom prst="bentConnector3">
            <a:avLst>
              <a:gd name="adj1" fmla="val 957"/>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 xmlns:a16="http://schemas.microsoft.com/office/drawing/2014/main" id="{67721DB0-95A4-42B4-A05A-FE6361D67B04}"/>
              </a:ext>
            </a:extLst>
          </p:cNvPr>
          <p:cNvSpPr/>
          <p:nvPr/>
        </p:nvSpPr>
        <p:spPr>
          <a:xfrm>
            <a:off x="6858000" y="2420112"/>
            <a:ext cx="1828800" cy="2304288"/>
          </a:xfrm>
          <a:prstGeom prst="roundRect">
            <a:avLst/>
          </a:prstGeom>
          <a:solidFill>
            <a:srgbClr val="B16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 Provide information on testing</a:t>
            </a:r>
          </a:p>
        </p:txBody>
      </p:sp>
      <p:cxnSp>
        <p:nvCxnSpPr>
          <p:cNvPr id="13" name="Connector: Elbow 12">
            <a:extLst>
              <a:ext uri="{FF2B5EF4-FFF2-40B4-BE49-F238E27FC236}">
                <a16:creationId xmlns="" xmlns:a16="http://schemas.microsoft.com/office/drawing/2014/main" id="{7B699E2B-57D3-4100-8A24-44893CF88F29}"/>
              </a:ext>
            </a:extLst>
          </p:cNvPr>
          <p:cNvCxnSpPr>
            <a:cxnSpLocks/>
          </p:cNvCxnSpPr>
          <p:nvPr/>
        </p:nvCxnSpPr>
        <p:spPr>
          <a:xfrm>
            <a:off x="5486400" y="1639823"/>
            <a:ext cx="2209799" cy="722377"/>
          </a:xfrm>
          <a:prstGeom prst="bentConnector3">
            <a:avLst>
              <a:gd name="adj1" fmla="val 100408"/>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 xmlns:a16="http://schemas.microsoft.com/office/drawing/2014/main" id="{FEA1DCF3-61A1-4232-A4B3-601927E1F53E}"/>
              </a:ext>
            </a:extLst>
          </p:cNvPr>
          <p:cNvSpPr/>
          <p:nvPr/>
        </p:nvSpPr>
        <p:spPr>
          <a:xfrm>
            <a:off x="4916558" y="3791712"/>
            <a:ext cx="1616763" cy="230428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 Initiate corrective actions</a:t>
            </a:r>
          </a:p>
        </p:txBody>
      </p:sp>
      <p:sp>
        <p:nvSpPr>
          <p:cNvPr id="21" name="Rectangle: Rounded Corners 20">
            <a:extLst>
              <a:ext uri="{FF2B5EF4-FFF2-40B4-BE49-F238E27FC236}">
                <a16:creationId xmlns="" xmlns:a16="http://schemas.microsoft.com/office/drawing/2014/main" id="{90F1A76D-1F65-469A-845D-5BAF5F34D003}"/>
              </a:ext>
            </a:extLst>
          </p:cNvPr>
          <p:cNvSpPr/>
          <p:nvPr/>
        </p:nvSpPr>
        <p:spPr>
          <a:xfrm>
            <a:off x="2362200" y="3791712"/>
            <a:ext cx="1616763" cy="230428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 Make decisions</a:t>
            </a:r>
          </a:p>
        </p:txBody>
      </p:sp>
      <p:cxnSp>
        <p:nvCxnSpPr>
          <p:cNvPr id="22" name="Connector: Elbow 21">
            <a:extLst>
              <a:ext uri="{FF2B5EF4-FFF2-40B4-BE49-F238E27FC236}">
                <a16:creationId xmlns="" xmlns:a16="http://schemas.microsoft.com/office/drawing/2014/main" id="{17998D4A-7A98-48C4-873C-245B93524BCA}"/>
              </a:ext>
            </a:extLst>
          </p:cNvPr>
          <p:cNvCxnSpPr>
            <a:cxnSpLocks/>
          </p:cNvCxnSpPr>
          <p:nvPr/>
        </p:nvCxnSpPr>
        <p:spPr>
          <a:xfrm rot="10800000" flipV="1">
            <a:off x="6705610" y="4800600"/>
            <a:ext cx="1066791" cy="383638"/>
          </a:xfrm>
          <a:prstGeom prst="bentConnector3">
            <a:avLst>
              <a:gd name="adj1" fmla="val -1429"/>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C5547340-7EE9-4C61-9FA7-78EE22854DEE}"/>
              </a:ext>
            </a:extLst>
          </p:cNvPr>
          <p:cNvCxnSpPr>
            <a:cxnSpLocks/>
          </p:cNvCxnSpPr>
          <p:nvPr/>
        </p:nvCxnSpPr>
        <p:spPr>
          <a:xfrm flipH="1" flipV="1">
            <a:off x="3998843" y="5181600"/>
            <a:ext cx="877957" cy="263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 xmlns:a16="http://schemas.microsoft.com/office/drawing/2014/main" id="{20C897BD-6347-4416-886D-8A0B36C1D662}"/>
              </a:ext>
            </a:extLst>
          </p:cNvPr>
          <p:cNvCxnSpPr>
            <a:cxnSpLocks/>
          </p:cNvCxnSpPr>
          <p:nvPr/>
        </p:nvCxnSpPr>
        <p:spPr>
          <a:xfrm rot="10800000">
            <a:off x="990600" y="4856990"/>
            <a:ext cx="1295404" cy="355906"/>
          </a:xfrm>
          <a:prstGeom prst="bentConnector3">
            <a:avLst>
              <a:gd name="adj1" fmla="val 98770"/>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 xmlns:a16="http://schemas.microsoft.com/office/drawing/2014/main" id="{DADCD010-59E7-4578-AF6E-5C499CDBCEB5}"/>
              </a:ext>
            </a:extLst>
          </p:cNvPr>
          <p:cNvSpPr txBox="1"/>
          <p:nvPr/>
        </p:nvSpPr>
        <p:spPr>
          <a:xfrm>
            <a:off x="3216963" y="6019800"/>
            <a:ext cx="2040837" cy="523220"/>
          </a:xfrm>
          <a:prstGeom prst="rect">
            <a:avLst/>
          </a:prstGeom>
          <a:noFill/>
        </p:spPr>
        <p:txBody>
          <a:bodyPr wrap="square" rtlCol="0">
            <a:spAutoFit/>
          </a:bodyPr>
          <a:lstStyle/>
          <a:p>
            <a:pPr algn="ctr"/>
            <a:r>
              <a:rPr lang="en-US" sz="2800" b="1" dirty="0"/>
              <a:t>TASKS</a:t>
            </a:r>
          </a:p>
        </p:txBody>
      </p:sp>
    </p:spTree>
    <p:extLst>
      <p:ext uri="{BB962C8B-B14F-4D97-AF65-F5344CB8AC3E}">
        <p14:creationId xmlns:p14="http://schemas.microsoft.com/office/powerpoint/2010/main" val="127851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56B6E-C1CA-4A9F-A667-75E528F71F6B}"/>
              </a:ext>
            </a:extLst>
          </p:cNvPr>
          <p:cNvSpPr>
            <a:spLocks noGrp="1"/>
          </p:cNvSpPr>
          <p:nvPr>
            <p:ph type="title"/>
          </p:nvPr>
        </p:nvSpPr>
        <p:spPr>
          <a:xfrm>
            <a:off x="457200" y="381000"/>
            <a:ext cx="8229600" cy="819912"/>
          </a:xfrm>
        </p:spPr>
        <p:txBody>
          <a:bodyPr/>
          <a:lstStyle/>
          <a:p>
            <a:r>
              <a:rPr lang="en-US" dirty="0"/>
              <a:t>Summary</a:t>
            </a:r>
          </a:p>
        </p:txBody>
      </p:sp>
      <p:sp>
        <p:nvSpPr>
          <p:cNvPr id="4" name="Footer Placeholder 3">
            <a:extLst>
              <a:ext uri="{FF2B5EF4-FFF2-40B4-BE49-F238E27FC236}">
                <a16:creationId xmlns="" xmlns:a16="http://schemas.microsoft.com/office/drawing/2014/main" id="{22D65439-3493-42D9-8711-6E3F46B6121A}"/>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1137148F-CB00-45CD-A6BA-6DA23749DB1A}"/>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6" name="Rectangle: Rounded Corners 5">
            <a:extLst>
              <a:ext uri="{FF2B5EF4-FFF2-40B4-BE49-F238E27FC236}">
                <a16:creationId xmlns="" xmlns:a16="http://schemas.microsoft.com/office/drawing/2014/main" id="{8626762D-3F6C-4485-860D-455DD571FB53}"/>
              </a:ext>
            </a:extLst>
          </p:cNvPr>
          <p:cNvSpPr/>
          <p:nvPr/>
        </p:nvSpPr>
        <p:spPr>
          <a:xfrm>
            <a:off x="2667000" y="1371600"/>
            <a:ext cx="3200400" cy="819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 Planning</a:t>
            </a:r>
          </a:p>
        </p:txBody>
      </p:sp>
      <p:sp>
        <p:nvSpPr>
          <p:cNvPr id="7" name="Rectangle: Rounded Corners 6">
            <a:extLst>
              <a:ext uri="{FF2B5EF4-FFF2-40B4-BE49-F238E27FC236}">
                <a16:creationId xmlns="" xmlns:a16="http://schemas.microsoft.com/office/drawing/2014/main" id="{835F02C9-9DEA-4F2E-AEE0-1D55A13CDA9B}"/>
              </a:ext>
            </a:extLst>
          </p:cNvPr>
          <p:cNvSpPr/>
          <p:nvPr/>
        </p:nvSpPr>
        <p:spPr>
          <a:xfrm>
            <a:off x="76200" y="2609088"/>
            <a:ext cx="2286000" cy="819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 Process</a:t>
            </a:r>
          </a:p>
        </p:txBody>
      </p:sp>
      <p:sp>
        <p:nvSpPr>
          <p:cNvPr id="8" name="Rectangle: Rounded Corners 7">
            <a:extLst>
              <a:ext uri="{FF2B5EF4-FFF2-40B4-BE49-F238E27FC236}">
                <a16:creationId xmlns="" xmlns:a16="http://schemas.microsoft.com/office/drawing/2014/main" id="{325C411E-3029-4439-8311-6162EA6F5DAD}"/>
              </a:ext>
            </a:extLst>
          </p:cNvPr>
          <p:cNvSpPr/>
          <p:nvPr/>
        </p:nvSpPr>
        <p:spPr>
          <a:xfrm>
            <a:off x="2971800" y="2609088"/>
            <a:ext cx="2552700" cy="819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 Planning Activity</a:t>
            </a:r>
          </a:p>
        </p:txBody>
      </p:sp>
      <p:sp>
        <p:nvSpPr>
          <p:cNvPr id="9" name="Rectangle: Rounded Corners 8">
            <a:extLst>
              <a:ext uri="{FF2B5EF4-FFF2-40B4-BE49-F238E27FC236}">
                <a16:creationId xmlns="" xmlns:a16="http://schemas.microsoft.com/office/drawing/2014/main" id="{8EFE3907-7A4B-4DB9-817A-6FFE1E084E86}"/>
              </a:ext>
            </a:extLst>
          </p:cNvPr>
          <p:cNvSpPr/>
          <p:nvPr/>
        </p:nvSpPr>
        <p:spPr>
          <a:xfrm>
            <a:off x="6210300" y="2609088"/>
            <a:ext cx="2552700" cy="819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 Control Activity</a:t>
            </a:r>
          </a:p>
        </p:txBody>
      </p:sp>
      <p:sp>
        <p:nvSpPr>
          <p:cNvPr id="10" name="Rectangle 9">
            <a:extLst>
              <a:ext uri="{FF2B5EF4-FFF2-40B4-BE49-F238E27FC236}">
                <a16:creationId xmlns="" xmlns:a16="http://schemas.microsoft.com/office/drawing/2014/main" id="{25D04FF2-4E53-4162-AA68-492EBE11C663}"/>
              </a:ext>
            </a:extLst>
          </p:cNvPr>
          <p:cNvSpPr/>
          <p:nvPr/>
        </p:nvSpPr>
        <p:spPr>
          <a:xfrm>
            <a:off x="152400" y="4121846"/>
            <a:ext cx="2133600" cy="708914"/>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5 main activities</a:t>
            </a:r>
          </a:p>
        </p:txBody>
      </p:sp>
      <p:sp>
        <p:nvSpPr>
          <p:cNvPr id="11" name="Rectangle 10">
            <a:extLst>
              <a:ext uri="{FF2B5EF4-FFF2-40B4-BE49-F238E27FC236}">
                <a16:creationId xmlns="" xmlns:a16="http://schemas.microsoft.com/office/drawing/2014/main" id="{EB182676-77D9-4BEE-9DC6-1A444BB3308D}"/>
              </a:ext>
            </a:extLst>
          </p:cNvPr>
          <p:cNvSpPr/>
          <p:nvPr/>
        </p:nvSpPr>
        <p:spPr>
          <a:xfrm>
            <a:off x="2933700" y="3733800"/>
            <a:ext cx="2552700" cy="113436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The activity of establishing or updating a test plan</a:t>
            </a:r>
          </a:p>
        </p:txBody>
      </p:sp>
      <p:sp>
        <p:nvSpPr>
          <p:cNvPr id="12" name="Rectangle 11">
            <a:extLst>
              <a:ext uri="{FF2B5EF4-FFF2-40B4-BE49-F238E27FC236}">
                <a16:creationId xmlns="" xmlns:a16="http://schemas.microsoft.com/office/drawing/2014/main" id="{71C25F56-4032-4B31-AE9B-013133926634}"/>
              </a:ext>
            </a:extLst>
          </p:cNvPr>
          <p:cNvSpPr/>
          <p:nvPr/>
        </p:nvSpPr>
        <p:spPr>
          <a:xfrm>
            <a:off x="2952340" y="5257800"/>
            <a:ext cx="2534060" cy="708914"/>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6 main tasks</a:t>
            </a:r>
          </a:p>
        </p:txBody>
      </p:sp>
      <p:grpSp>
        <p:nvGrpSpPr>
          <p:cNvPr id="22" name="Group 21">
            <a:extLst>
              <a:ext uri="{FF2B5EF4-FFF2-40B4-BE49-F238E27FC236}">
                <a16:creationId xmlns="" xmlns:a16="http://schemas.microsoft.com/office/drawing/2014/main" id="{B11B1290-06D7-4840-B91F-0D54C9CAAEED}"/>
              </a:ext>
            </a:extLst>
          </p:cNvPr>
          <p:cNvGrpSpPr/>
          <p:nvPr/>
        </p:nvGrpSpPr>
        <p:grpSpPr>
          <a:xfrm>
            <a:off x="2286000" y="3048000"/>
            <a:ext cx="397566" cy="1277005"/>
            <a:chOff x="2498034" y="3124200"/>
            <a:chExt cx="397566" cy="1277005"/>
          </a:xfrm>
        </p:grpSpPr>
        <p:cxnSp>
          <p:nvCxnSpPr>
            <p:cNvPr id="14" name="Connector: Elbow 13">
              <a:extLst>
                <a:ext uri="{FF2B5EF4-FFF2-40B4-BE49-F238E27FC236}">
                  <a16:creationId xmlns="" xmlns:a16="http://schemas.microsoft.com/office/drawing/2014/main" id="{4677CA72-9814-4D0B-812F-1A927606D96F}"/>
                </a:ext>
              </a:extLst>
            </p:cNvPr>
            <p:cNvCxnSpPr>
              <a:cxnSpLocks/>
            </p:cNvCxnSpPr>
            <p:nvPr/>
          </p:nvCxnSpPr>
          <p:spPr>
            <a:xfrm rot="5400000">
              <a:off x="2045272" y="3576963"/>
              <a:ext cx="1277004" cy="371479"/>
            </a:xfrm>
            <a:prstGeom prst="bentConnector3">
              <a:avLst>
                <a:gd name="adj1" fmla="val 99812"/>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513EC236-9B29-4FD7-B0B8-032C6EAC8B3E}"/>
                </a:ext>
              </a:extLst>
            </p:cNvPr>
            <p:cNvCxnSpPr/>
            <p:nvPr/>
          </p:nvCxnSpPr>
          <p:spPr>
            <a:xfrm>
              <a:off x="2590800" y="3124200"/>
              <a:ext cx="30480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 xmlns:a16="http://schemas.microsoft.com/office/drawing/2014/main" id="{30FD0C45-18EF-48DD-A0EF-7A3EBE6101D1}"/>
              </a:ext>
            </a:extLst>
          </p:cNvPr>
          <p:cNvGrpSpPr/>
          <p:nvPr/>
        </p:nvGrpSpPr>
        <p:grpSpPr>
          <a:xfrm>
            <a:off x="5410200" y="3005861"/>
            <a:ext cx="477078" cy="2556739"/>
            <a:chOff x="5923722" y="3082060"/>
            <a:chExt cx="477078" cy="2556739"/>
          </a:xfrm>
        </p:grpSpPr>
        <p:cxnSp>
          <p:nvCxnSpPr>
            <p:cNvPr id="24" name="Connector: Elbow 23">
              <a:extLst>
                <a:ext uri="{FF2B5EF4-FFF2-40B4-BE49-F238E27FC236}">
                  <a16:creationId xmlns="" xmlns:a16="http://schemas.microsoft.com/office/drawing/2014/main" id="{F5D5C39E-F3A2-4591-A02F-5E005FCE787D}"/>
                </a:ext>
              </a:extLst>
            </p:cNvPr>
            <p:cNvCxnSpPr>
              <a:cxnSpLocks/>
            </p:cNvCxnSpPr>
            <p:nvPr/>
          </p:nvCxnSpPr>
          <p:spPr>
            <a:xfrm rot="5400000">
              <a:off x="4875010" y="4130773"/>
              <a:ext cx="2556738" cy="459314"/>
            </a:xfrm>
            <a:prstGeom prst="bentConnector3">
              <a:avLst>
                <a:gd name="adj1" fmla="val 99812"/>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CBE58B33-015F-41A4-A5FF-3FD4913979E5}"/>
                </a:ext>
              </a:extLst>
            </p:cNvPr>
            <p:cNvCxnSpPr/>
            <p:nvPr/>
          </p:nvCxnSpPr>
          <p:spPr>
            <a:xfrm>
              <a:off x="6019800" y="3082060"/>
              <a:ext cx="376869"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ECF58741-C8FA-4C49-A544-77E37AA39730}"/>
                </a:ext>
              </a:extLst>
            </p:cNvPr>
            <p:cNvCxnSpPr/>
            <p:nvPr/>
          </p:nvCxnSpPr>
          <p:spPr>
            <a:xfrm>
              <a:off x="6023931" y="4343400"/>
              <a:ext cx="376869"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Connector: Elbow 28">
            <a:extLst>
              <a:ext uri="{FF2B5EF4-FFF2-40B4-BE49-F238E27FC236}">
                <a16:creationId xmlns="" xmlns:a16="http://schemas.microsoft.com/office/drawing/2014/main" id="{34230E6F-D117-4A95-964F-FA554FE2491C}"/>
              </a:ext>
            </a:extLst>
          </p:cNvPr>
          <p:cNvCxnSpPr>
            <a:cxnSpLocks/>
          </p:cNvCxnSpPr>
          <p:nvPr/>
        </p:nvCxnSpPr>
        <p:spPr>
          <a:xfrm rot="5400000">
            <a:off x="7298152" y="4439960"/>
            <a:ext cx="3226944" cy="290623"/>
          </a:xfrm>
          <a:prstGeom prst="bentConnector2">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572F751F-E1A8-41DA-8EC9-2C3CF9F362F3}"/>
              </a:ext>
            </a:extLst>
          </p:cNvPr>
          <p:cNvCxnSpPr/>
          <p:nvPr/>
        </p:nvCxnSpPr>
        <p:spPr>
          <a:xfrm>
            <a:off x="8763000" y="2988831"/>
            <a:ext cx="300972"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D242D17F-90D3-4ECC-AA67-CA677DD6C58C}"/>
              </a:ext>
            </a:extLst>
          </p:cNvPr>
          <p:cNvCxnSpPr/>
          <p:nvPr/>
        </p:nvCxnSpPr>
        <p:spPr>
          <a:xfrm>
            <a:off x="8766828" y="3962400"/>
            <a:ext cx="300972"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 xmlns:a16="http://schemas.microsoft.com/office/drawing/2014/main" id="{0367EE46-BBAD-40C4-80D8-132679418728}"/>
              </a:ext>
            </a:extLst>
          </p:cNvPr>
          <p:cNvSpPr/>
          <p:nvPr/>
        </p:nvSpPr>
        <p:spPr>
          <a:xfrm>
            <a:off x="6202474" y="3657600"/>
            <a:ext cx="2560526" cy="6230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An ongoing activity</a:t>
            </a:r>
          </a:p>
        </p:txBody>
      </p:sp>
      <p:sp>
        <p:nvSpPr>
          <p:cNvPr id="33" name="Rectangle 32">
            <a:extLst>
              <a:ext uri="{FF2B5EF4-FFF2-40B4-BE49-F238E27FC236}">
                <a16:creationId xmlns="" xmlns:a16="http://schemas.microsoft.com/office/drawing/2014/main" id="{9425E366-3808-4EBE-B9AE-18D761EEDDE0}"/>
              </a:ext>
            </a:extLst>
          </p:cNvPr>
          <p:cNvSpPr/>
          <p:nvPr/>
        </p:nvSpPr>
        <p:spPr>
          <a:xfrm>
            <a:off x="6210300" y="4495800"/>
            <a:ext cx="2552700" cy="113436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Monitor status and take corrective action if necessary</a:t>
            </a:r>
          </a:p>
        </p:txBody>
      </p:sp>
      <p:sp>
        <p:nvSpPr>
          <p:cNvPr id="34" name="Rectangle 33">
            <a:extLst>
              <a:ext uri="{FF2B5EF4-FFF2-40B4-BE49-F238E27FC236}">
                <a16:creationId xmlns="" xmlns:a16="http://schemas.microsoft.com/office/drawing/2014/main" id="{FE7A27DE-998F-49AB-801F-28EF975B136E}"/>
              </a:ext>
            </a:extLst>
          </p:cNvPr>
          <p:cNvSpPr/>
          <p:nvPr/>
        </p:nvSpPr>
        <p:spPr>
          <a:xfrm>
            <a:off x="6228940" y="5844286"/>
            <a:ext cx="2534060" cy="708914"/>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5 main tasks</a:t>
            </a:r>
          </a:p>
        </p:txBody>
      </p:sp>
      <p:cxnSp>
        <p:nvCxnSpPr>
          <p:cNvPr id="43" name="Straight Connector 42">
            <a:extLst>
              <a:ext uri="{FF2B5EF4-FFF2-40B4-BE49-F238E27FC236}">
                <a16:creationId xmlns="" xmlns:a16="http://schemas.microsoft.com/office/drawing/2014/main" id="{6F8FE79A-C55D-4A15-9BD3-26032FC550AA}"/>
              </a:ext>
            </a:extLst>
          </p:cNvPr>
          <p:cNvCxnSpPr/>
          <p:nvPr/>
        </p:nvCxnSpPr>
        <p:spPr>
          <a:xfrm>
            <a:off x="8763000" y="5029200"/>
            <a:ext cx="300972"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24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 xmlns:a16="http://schemas.microsoft.com/office/drawing/2014/main"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 xmlns:a16="http://schemas.microsoft.com/office/drawing/2014/main" id="{D6672098-B008-4EB5-AA2F-98E85869EFF4}"/>
              </a:ext>
            </a:extLst>
          </p:cNvPr>
          <p:cNvSpPr>
            <a:spLocks noGrp="1"/>
          </p:cNvSpPr>
          <p:nvPr>
            <p:ph type="ftr" sz="quarter" idx="11"/>
          </p:nvPr>
        </p:nvSpPr>
        <p:spPr/>
        <p:txBody>
          <a:bodyPr/>
          <a:lstStyle/>
          <a:p>
            <a:r>
              <a:rPr lang="en-GB"/>
              <a:t>11. System Testing</a:t>
            </a:r>
            <a:endParaRPr lang="en-US"/>
          </a:p>
        </p:txBody>
      </p:sp>
      <p:sp>
        <p:nvSpPr>
          <p:cNvPr id="5" name="Slide Number Placeholder 4">
            <a:extLst>
              <a:ext uri="{FF2B5EF4-FFF2-40B4-BE49-F238E27FC236}">
                <a16:creationId xmlns="" xmlns:a16="http://schemas.microsoft.com/office/drawing/2014/main" id="{B4021A39-A0C7-4AF5-9285-9489F7C33AC3}"/>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389531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72050D-567E-46C0-A255-DD423736F8EB}"/>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 xmlns:a16="http://schemas.microsoft.com/office/drawing/2014/main" id="{478E66A9-0EF5-4F98-89B7-0216C84ACE42}"/>
              </a:ext>
            </a:extLst>
          </p:cNvPr>
          <p:cNvSpPr>
            <a:spLocks noGrp="1"/>
          </p:cNvSpPr>
          <p:nvPr>
            <p:ph idx="1"/>
          </p:nvPr>
        </p:nvSpPr>
        <p:spPr/>
        <p:txBody>
          <a:bodyPr/>
          <a:lstStyle/>
          <a:p>
            <a:r>
              <a:rPr lang="en-US" dirty="0"/>
              <a:t>Test process</a:t>
            </a:r>
          </a:p>
          <a:p>
            <a:r>
              <a:rPr lang="en-US" dirty="0"/>
              <a:t>Test planning &amp; control</a:t>
            </a:r>
          </a:p>
          <a:p>
            <a:pPr lvl="1"/>
            <a:r>
              <a:rPr lang="en-US" dirty="0"/>
              <a:t>Test planning activity</a:t>
            </a:r>
          </a:p>
          <a:p>
            <a:pPr lvl="1"/>
            <a:r>
              <a:rPr lang="en-US" dirty="0"/>
              <a:t>Test control activity</a:t>
            </a:r>
          </a:p>
          <a:p>
            <a:r>
              <a:rPr lang="en-US" dirty="0"/>
              <a:t>Quiz</a:t>
            </a:r>
          </a:p>
        </p:txBody>
      </p:sp>
      <p:sp>
        <p:nvSpPr>
          <p:cNvPr id="4" name="Footer Placeholder 3">
            <a:extLst>
              <a:ext uri="{FF2B5EF4-FFF2-40B4-BE49-F238E27FC236}">
                <a16:creationId xmlns="" xmlns:a16="http://schemas.microsoft.com/office/drawing/2014/main" id="{7648B5E2-99F9-4B0A-8335-13A7A60D40C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B180A8E2-F3B8-432C-A3FD-48BEA36AE7B3}"/>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1028" name="Picture 4" descr="C:\Users\ngattt\AppData\Local\Temp\SNAGHTML271eec9e.PNG">
            <a:extLst>
              <a:ext uri="{FF2B5EF4-FFF2-40B4-BE49-F238E27FC236}">
                <a16:creationId xmlns="" xmlns:a16="http://schemas.microsoft.com/office/drawing/2014/main" id="{B002D3E6-7829-4C1D-A2A6-F361CA9F9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724275"/>
            <a:ext cx="702945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17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CFA5BA-B7A0-4A34-BEF5-CA7A0A536BD8}"/>
              </a:ext>
            </a:extLst>
          </p:cNvPr>
          <p:cNvSpPr>
            <a:spLocks noGrp="1"/>
          </p:cNvSpPr>
          <p:nvPr>
            <p:ph type="title"/>
          </p:nvPr>
        </p:nvSpPr>
        <p:spPr/>
        <p:txBody>
          <a:bodyPr/>
          <a:lstStyle/>
          <a:p>
            <a:r>
              <a:rPr lang="en-US" dirty="0"/>
              <a:t>1. Fundamental Test Process</a:t>
            </a:r>
          </a:p>
        </p:txBody>
      </p:sp>
      <p:sp>
        <p:nvSpPr>
          <p:cNvPr id="3" name="Content Placeholder 2">
            <a:extLst>
              <a:ext uri="{FF2B5EF4-FFF2-40B4-BE49-F238E27FC236}">
                <a16:creationId xmlns="" xmlns:a16="http://schemas.microsoft.com/office/drawing/2014/main" id="{BDC3D15D-1015-4046-86B8-03B3FCCC54EA}"/>
              </a:ext>
            </a:extLst>
          </p:cNvPr>
          <p:cNvSpPr>
            <a:spLocks noGrp="1"/>
          </p:cNvSpPr>
          <p:nvPr>
            <p:ph idx="1"/>
          </p:nvPr>
        </p:nvSpPr>
        <p:spPr>
          <a:xfrm>
            <a:off x="457200" y="1447800"/>
            <a:ext cx="8229600" cy="762000"/>
          </a:xfrm>
        </p:spPr>
        <p:txBody>
          <a:bodyPr/>
          <a:lstStyle/>
          <a:p>
            <a:r>
              <a:rPr lang="en-US" dirty="0"/>
              <a:t>What is process?</a:t>
            </a:r>
          </a:p>
        </p:txBody>
      </p:sp>
      <p:sp>
        <p:nvSpPr>
          <p:cNvPr id="4" name="Footer Placeholder 3">
            <a:extLst>
              <a:ext uri="{FF2B5EF4-FFF2-40B4-BE49-F238E27FC236}">
                <a16:creationId xmlns="" xmlns:a16="http://schemas.microsoft.com/office/drawing/2014/main" id="{5F66B1F9-0FDE-413D-B34C-F1A257D657BA}"/>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CD2CF58E-8F4C-436D-AA71-276AEC09C486}"/>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a:extLst>
              <a:ext uri="{FF2B5EF4-FFF2-40B4-BE49-F238E27FC236}">
                <a16:creationId xmlns="" xmlns:a16="http://schemas.microsoft.com/office/drawing/2014/main" id="{B3982CDA-4C6C-425C-B07E-95B12D3D16FD}"/>
              </a:ext>
            </a:extLst>
          </p:cNvPr>
          <p:cNvPicPr>
            <a:picLocks noChangeAspect="1"/>
          </p:cNvPicPr>
          <p:nvPr/>
        </p:nvPicPr>
        <p:blipFill>
          <a:blip r:embed="rId3"/>
          <a:stretch>
            <a:fillRect/>
          </a:stretch>
        </p:blipFill>
        <p:spPr>
          <a:xfrm>
            <a:off x="1657714" y="2209800"/>
            <a:ext cx="5828571" cy="1942857"/>
          </a:xfrm>
          <a:prstGeom prst="rect">
            <a:avLst/>
          </a:prstGeom>
        </p:spPr>
      </p:pic>
      <p:sp>
        <p:nvSpPr>
          <p:cNvPr id="7" name="Content Placeholder 2">
            <a:extLst>
              <a:ext uri="{FF2B5EF4-FFF2-40B4-BE49-F238E27FC236}">
                <a16:creationId xmlns="" xmlns:a16="http://schemas.microsoft.com/office/drawing/2014/main" id="{A76BB176-FCA1-4B19-9D14-7F0E2C0634FA}"/>
              </a:ext>
            </a:extLst>
          </p:cNvPr>
          <p:cNvSpPr txBox="1">
            <a:spLocks/>
          </p:cNvSpPr>
          <p:nvPr/>
        </p:nvSpPr>
        <p:spPr>
          <a:xfrm>
            <a:off x="685800" y="4343400"/>
            <a:ext cx="8229600" cy="1970952"/>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3200" b="1" dirty="0"/>
              <a:t>Software Test Process</a:t>
            </a:r>
          </a:p>
          <a:p>
            <a:pPr marL="0" indent="0" algn="ctr">
              <a:buNone/>
            </a:pPr>
            <a:r>
              <a:rPr lang="en-US" sz="3200" dirty="0"/>
              <a:t>A set of activities, methods, practices, and transformations that people use to implement testing for a software</a:t>
            </a:r>
          </a:p>
        </p:txBody>
      </p:sp>
    </p:spTree>
    <p:extLst>
      <p:ext uri="{BB962C8B-B14F-4D97-AF65-F5344CB8AC3E}">
        <p14:creationId xmlns:p14="http://schemas.microsoft.com/office/powerpoint/2010/main" val="25411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2626F0-00FA-4739-A810-3CC8FE9FA42C}"/>
              </a:ext>
            </a:extLst>
          </p:cNvPr>
          <p:cNvSpPr>
            <a:spLocks noGrp="1"/>
          </p:cNvSpPr>
          <p:nvPr>
            <p:ph type="title"/>
          </p:nvPr>
        </p:nvSpPr>
        <p:spPr>
          <a:xfrm>
            <a:off x="533400" y="638175"/>
            <a:ext cx="8229600" cy="819912"/>
          </a:xfrm>
        </p:spPr>
        <p:txBody>
          <a:bodyPr/>
          <a:lstStyle/>
          <a:p>
            <a:r>
              <a:rPr lang="en-US" dirty="0"/>
              <a:t>1. Fundamental Test Process</a:t>
            </a:r>
          </a:p>
        </p:txBody>
      </p:sp>
      <p:sp>
        <p:nvSpPr>
          <p:cNvPr id="4" name="Footer Placeholder 3">
            <a:extLst>
              <a:ext uri="{FF2B5EF4-FFF2-40B4-BE49-F238E27FC236}">
                <a16:creationId xmlns="" xmlns:a16="http://schemas.microsoft.com/office/drawing/2014/main" id="{C117446C-4069-4693-A821-F75CE0BCC669}"/>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ADD76479-1D27-4906-9759-6B105CEB7DE4}"/>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5">
            <a:extLst>
              <a:ext uri="{FF2B5EF4-FFF2-40B4-BE49-F238E27FC236}">
                <a16:creationId xmlns="" xmlns:a16="http://schemas.microsoft.com/office/drawing/2014/main" id="{0B88CDA0-20E3-4CB8-B14B-2270E61A8173}"/>
              </a:ext>
            </a:extLst>
          </p:cNvPr>
          <p:cNvPicPr>
            <a:picLocks noChangeAspect="1"/>
          </p:cNvPicPr>
          <p:nvPr/>
        </p:nvPicPr>
        <p:blipFill>
          <a:blip r:embed="rId3"/>
          <a:stretch>
            <a:fillRect/>
          </a:stretch>
        </p:blipFill>
        <p:spPr>
          <a:xfrm>
            <a:off x="1328060" y="4572000"/>
            <a:ext cx="6749140" cy="990600"/>
          </a:xfrm>
          <a:prstGeom prst="rect">
            <a:avLst/>
          </a:prstGeom>
        </p:spPr>
      </p:pic>
      <p:pic>
        <p:nvPicPr>
          <p:cNvPr id="8" name="Picture 7">
            <a:extLst>
              <a:ext uri="{FF2B5EF4-FFF2-40B4-BE49-F238E27FC236}">
                <a16:creationId xmlns="" xmlns:a16="http://schemas.microsoft.com/office/drawing/2014/main" id="{DC332C7D-871A-42A8-8ACF-C61BC58B9099}"/>
              </a:ext>
            </a:extLst>
          </p:cNvPr>
          <p:cNvPicPr>
            <a:picLocks noChangeAspect="1"/>
          </p:cNvPicPr>
          <p:nvPr/>
        </p:nvPicPr>
        <p:blipFill>
          <a:blip r:embed="rId4"/>
          <a:stretch>
            <a:fillRect/>
          </a:stretch>
        </p:blipFill>
        <p:spPr>
          <a:xfrm>
            <a:off x="1036512" y="1999595"/>
            <a:ext cx="1390476" cy="2304762"/>
          </a:xfrm>
          <a:prstGeom prst="rect">
            <a:avLst/>
          </a:prstGeom>
        </p:spPr>
      </p:pic>
      <p:pic>
        <p:nvPicPr>
          <p:cNvPr id="2052" name="Picture 4" descr="C:\Users\ngattt\AppData\Local\Temp\SNAGHTML2677bde9.PNG">
            <a:extLst>
              <a:ext uri="{FF2B5EF4-FFF2-40B4-BE49-F238E27FC236}">
                <a16:creationId xmlns="" xmlns:a16="http://schemas.microsoft.com/office/drawing/2014/main" id="{B9816F29-0563-40B0-94A4-E8DBE11C8F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999961"/>
            <a:ext cx="1352550" cy="2295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EF6DA0DC-23E6-4E99-90DE-DD4552B58840}"/>
              </a:ext>
            </a:extLst>
          </p:cNvPr>
          <p:cNvPicPr>
            <a:picLocks noChangeAspect="1"/>
          </p:cNvPicPr>
          <p:nvPr/>
        </p:nvPicPr>
        <p:blipFill>
          <a:blip r:embed="rId6"/>
          <a:stretch>
            <a:fillRect/>
          </a:stretch>
        </p:blipFill>
        <p:spPr>
          <a:xfrm>
            <a:off x="4114800" y="1990724"/>
            <a:ext cx="1409524" cy="2304762"/>
          </a:xfrm>
          <a:prstGeom prst="rect">
            <a:avLst/>
          </a:prstGeom>
        </p:spPr>
      </p:pic>
      <p:pic>
        <p:nvPicPr>
          <p:cNvPr id="10" name="Picture 9">
            <a:extLst>
              <a:ext uri="{FF2B5EF4-FFF2-40B4-BE49-F238E27FC236}">
                <a16:creationId xmlns="" xmlns:a16="http://schemas.microsoft.com/office/drawing/2014/main" id="{85EF46BE-0B8E-4FFC-A5B5-168F36BC7D1B}"/>
              </a:ext>
            </a:extLst>
          </p:cNvPr>
          <p:cNvPicPr>
            <a:picLocks noChangeAspect="1"/>
          </p:cNvPicPr>
          <p:nvPr/>
        </p:nvPicPr>
        <p:blipFill>
          <a:blip r:embed="rId7"/>
          <a:stretch>
            <a:fillRect/>
          </a:stretch>
        </p:blipFill>
        <p:spPr>
          <a:xfrm>
            <a:off x="5791200" y="1981200"/>
            <a:ext cx="1333333" cy="2314286"/>
          </a:xfrm>
          <a:prstGeom prst="rect">
            <a:avLst/>
          </a:prstGeom>
        </p:spPr>
      </p:pic>
      <p:pic>
        <p:nvPicPr>
          <p:cNvPr id="11" name="Picture 10">
            <a:extLst>
              <a:ext uri="{FF2B5EF4-FFF2-40B4-BE49-F238E27FC236}">
                <a16:creationId xmlns="" xmlns:a16="http://schemas.microsoft.com/office/drawing/2014/main" id="{B9531C7E-69FF-4B4E-8074-2934D683BF8F}"/>
              </a:ext>
            </a:extLst>
          </p:cNvPr>
          <p:cNvPicPr>
            <a:picLocks noChangeAspect="1"/>
          </p:cNvPicPr>
          <p:nvPr/>
        </p:nvPicPr>
        <p:blipFill>
          <a:blip r:embed="rId8"/>
          <a:stretch>
            <a:fillRect/>
          </a:stretch>
        </p:blipFill>
        <p:spPr>
          <a:xfrm>
            <a:off x="7248609" y="1981200"/>
            <a:ext cx="1352381" cy="2314286"/>
          </a:xfrm>
          <a:prstGeom prst="rect">
            <a:avLst/>
          </a:prstGeom>
        </p:spPr>
      </p:pic>
    </p:spTree>
    <p:extLst>
      <p:ext uri="{BB962C8B-B14F-4D97-AF65-F5344CB8AC3E}">
        <p14:creationId xmlns:p14="http://schemas.microsoft.com/office/powerpoint/2010/main" val="108417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 calcmode="lin" valueType="num">
                                      <p:cBhvr additive="base">
                                        <p:cTn id="19" dur="500" fill="hold"/>
                                        <p:tgtEl>
                                          <p:spTgt spid="2052"/>
                                        </p:tgtEl>
                                        <p:attrNameLst>
                                          <p:attrName>ppt_x</p:attrName>
                                        </p:attrNameLst>
                                      </p:cBhvr>
                                      <p:tavLst>
                                        <p:tav tm="0">
                                          <p:val>
                                            <p:strVal val="#ppt_x"/>
                                          </p:val>
                                        </p:tav>
                                        <p:tav tm="100000">
                                          <p:val>
                                            <p:strVal val="#ppt_x"/>
                                          </p:val>
                                        </p:tav>
                                      </p:tavLst>
                                    </p:anim>
                                    <p:anim calcmode="lin" valueType="num">
                                      <p:cBhvr additive="base">
                                        <p:cTn id="2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18015F-90B8-4EF7-BF1F-C707A4A3BBE8}"/>
              </a:ext>
            </a:extLst>
          </p:cNvPr>
          <p:cNvSpPr>
            <a:spLocks noGrp="1"/>
          </p:cNvSpPr>
          <p:nvPr>
            <p:ph type="title"/>
          </p:nvPr>
        </p:nvSpPr>
        <p:spPr/>
        <p:txBody>
          <a:bodyPr/>
          <a:lstStyle/>
          <a:p>
            <a:r>
              <a:rPr lang="en-US" dirty="0"/>
              <a:t>1. Fundamental Test Process</a:t>
            </a:r>
          </a:p>
        </p:txBody>
      </p:sp>
      <p:pic>
        <p:nvPicPr>
          <p:cNvPr id="6" name="Content Placeholder 5">
            <a:extLst>
              <a:ext uri="{FF2B5EF4-FFF2-40B4-BE49-F238E27FC236}">
                <a16:creationId xmlns="" xmlns:a16="http://schemas.microsoft.com/office/drawing/2014/main" id="{612BB9B9-8392-41B3-8436-6C16ED04183D}"/>
              </a:ext>
            </a:extLst>
          </p:cNvPr>
          <p:cNvPicPr>
            <a:picLocks noGrp="1" noChangeAspect="1"/>
          </p:cNvPicPr>
          <p:nvPr>
            <p:ph idx="1"/>
          </p:nvPr>
        </p:nvPicPr>
        <p:blipFill>
          <a:blip r:embed="rId3"/>
          <a:stretch>
            <a:fillRect/>
          </a:stretch>
        </p:blipFill>
        <p:spPr>
          <a:xfrm>
            <a:off x="1086286" y="2057400"/>
            <a:ext cx="6971428" cy="3533333"/>
          </a:xfrm>
          <a:prstGeom prst="rect">
            <a:avLst/>
          </a:prstGeom>
        </p:spPr>
      </p:pic>
      <p:sp>
        <p:nvSpPr>
          <p:cNvPr id="4" name="Footer Placeholder 3">
            <a:extLst>
              <a:ext uri="{FF2B5EF4-FFF2-40B4-BE49-F238E27FC236}">
                <a16:creationId xmlns="" xmlns:a16="http://schemas.microsoft.com/office/drawing/2014/main" id="{C4726768-E1B8-4E20-8848-B1D45AF1D6AE}"/>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D7A72109-B7FB-4886-9AC7-5DD80D03AEBC}"/>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526526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70053E-3B21-43F2-971E-A6D2EF598C18}"/>
              </a:ext>
            </a:extLst>
          </p:cNvPr>
          <p:cNvSpPr>
            <a:spLocks noGrp="1"/>
          </p:cNvSpPr>
          <p:nvPr>
            <p:ph type="title"/>
          </p:nvPr>
        </p:nvSpPr>
        <p:spPr/>
        <p:txBody>
          <a:bodyPr/>
          <a:lstStyle/>
          <a:p>
            <a:r>
              <a:rPr lang="en-US" dirty="0"/>
              <a:t>What is test planning?</a:t>
            </a:r>
          </a:p>
        </p:txBody>
      </p:sp>
      <p:sp>
        <p:nvSpPr>
          <p:cNvPr id="3" name="Content Placeholder 2">
            <a:extLst>
              <a:ext uri="{FF2B5EF4-FFF2-40B4-BE49-F238E27FC236}">
                <a16:creationId xmlns="" xmlns:a16="http://schemas.microsoft.com/office/drawing/2014/main" id="{8468385E-551F-473E-8DA8-A376744D585E}"/>
              </a:ext>
            </a:extLst>
          </p:cNvPr>
          <p:cNvSpPr>
            <a:spLocks noGrp="1"/>
          </p:cNvSpPr>
          <p:nvPr>
            <p:ph idx="1"/>
          </p:nvPr>
        </p:nvSpPr>
        <p:spPr/>
        <p:txBody>
          <a:bodyPr/>
          <a:lstStyle/>
          <a:p>
            <a:r>
              <a:rPr lang="en-US" dirty="0"/>
              <a:t>Test Plan</a:t>
            </a:r>
          </a:p>
          <a:p>
            <a:pPr lvl="1"/>
            <a:r>
              <a:rPr lang="en-US" dirty="0"/>
              <a:t>Scope</a:t>
            </a:r>
          </a:p>
          <a:p>
            <a:pPr lvl="1"/>
            <a:r>
              <a:rPr lang="en-US" dirty="0"/>
              <a:t>Approach</a:t>
            </a:r>
          </a:p>
          <a:p>
            <a:pPr lvl="1"/>
            <a:r>
              <a:rPr lang="en-US" dirty="0"/>
              <a:t>Resources</a:t>
            </a:r>
          </a:p>
          <a:p>
            <a:pPr lvl="1"/>
            <a:r>
              <a:rPr lang="en-US" dirty="0"/>
              <a:t>Schedule</a:t>
            </a:r>
          </a:p>
          <a:p>
            <a:pPr lvl="1"/>
            <a:endParaRPr lang="en-US" dirty="0"/>
          </a:p>
        </p:txBody>
      </p:sp>
      <p:sp>
        <p:nvSpPr>
          <p:cNvPr id="4" name="Footer Placeholder 3">
            <a:extLst>
              <a:ext uri="{FF2B5EF4-FFF2-40B4-BE49-F238E27FC236}">
                <a16:creationId xmlns="" xmlns:a16="http://schemas.microsoft.com/office/drawing/2014/main" id="{3BD686BB-BF90-4772-A326-672EA59FF323}"/>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E2CDB651-EBD4-4E68-9A5F-3FCBD2135941}"/>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54469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32FAE-6EBB-4C5C-BCA1-9AB1115177F3}"/>
              </a:ext>
            </a:extLst>
          </p:cNvPr>
          <p:cNvSpPr>
            <a:spLocks noGrp="1"/>
          </p:cNvSpPr>
          <p:nvPr>
            <p:ph type="title"/>
          </p:nvPr>
        </p:nvSpPr>
        <p:spPr/>
        <p:txBody>
          <a:bodyPr/>
          <a:lstStyle/>
          <a:p>
            <a:r>
              <a:rPr lang="en-US" dirty="0"/>
              <a:t>2. Test planning</a:t>
            </a:r>
          </a:p>
        </p:txBody>
      </p:sp>
      <p:sp>
        <p:nvSpPr>
          <p:cNvPr id="4" name="Footer Placeholder 3">
            <a:extLst>
              <a:ext uri="{FF2B5EF4-FFF2-40B4-BE49-F238E27FC236}">
                <a16:creationId xmlns="" xmlns:a16="http://schemas.microsoft.com/office/drawing/2014/main" id="{D8691971-2B5B-4F3E-87C0-65B5AB1342F6}"/>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B6DECF82-A262-43A1-92F1-4F646AEC672F}"/>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 xmlns:a16="http://schemas.microsoft.com/office/drawing/2014/main" id="{BDDC3117-9C77-4DEF-A8E8-53CA98ED891E}"/>
              </a:ext>
            </a:extLst>
          </p:cNvPr>
          <p:cNvPicPr>
            <a:picLocks noChangeAspect="1"/>
          </p:cNvPicPr>
          <p:nvPr/>
        </p:nvPicPr>
        <p:blipFill>
          <a:blip r:embed="rId3"/>
          <a:stretch>
            <a:fillRect/>
          </a:stretch>
        </p:blipFill>
        <p:spPr>
          <a:xfrm>
            <a:off x="1524352" y="1464575"/>
            <a:ext cx="5638095" cy="4457143"/>
          </a:xfrm>
          <a:prstGeom prst="rect">
            <a:avLst/>
          </a:prstGeom>
        </p:spPr>
      </p:pic>
    </p:spTree>
    <p:extLst>
      <p:ext uri="{BB962C8B-B14F-4D97-AF65-F5344CB8AC3E}">
        <p14:creationId xmlns:p14="http://schemas.microsoft.com/office/powerpoint/2010/main" val="10071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B4C56-DFDB-45B0-8C71-F202E3627130}"/>
              </a:ext>
            </a:extLst>
          </p:cNvPr>
          <p:cNvSpPr>
            <a:spLocks noGrp="1"/>
          </p:cNvSpPr>
          <p:nvPr>
            <p:ph type="title"/>
          </p:nvPr>
        </p:nvSpPr>
        <p:spPr/>
        <p:txBody>
          <a:bodyPr/>
          <a:lstStyle/>
          <a:p>
            <a:r>
              <a:rPr lang="en-US" dirty="0"/>
              <a:t>2. Test planning</a:t>
            </a:r>
          </a:p>
        </p:txBody>
      </p:sp>
      <p:graphicFrame>
        <p:nvGraphicFramePr>
          <p:cNvPr id="6" name="Content Placeholder 5">
            <a:extLst>
              <a:ext uri="{FF2B5EF4-FFF2-40B4-BE49-F238E27FC236}">
                <a16:creationId xmlns="" xmlns:a16="http://schemas.microsoft.com/office/drawing/2014/main" id="{F10476FA-F53C-4B01-9A26-F47A7CB79836}"/>
              </a:ext>
            </a:extLst>
          </p:cNvPr>
          <p:cNvGraphicFramePr>
            <a:graphicFrameLocks noGrp="1"/>
          </p:cNvGraphicFramePr>
          <p:nvPr>
            <p:ph idx="1"/>
            <p:extLst>
              <p:ext uri="{D42A27DB-BD31-4B8C-83A1-F6EECF244321}">
                <p14:modId xmlns:p14="http://schemas.microsoft.com/office/powerpoint/2010/main" val="1640751673"/>
              </p:ext>
            </p:extLst>
          </p:nvPr>
        </p:nvGraphicFramePr>
        <p:xfrm>
          <a:off x="457200" y="17526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44644279-5958-490D-BD36-FF84F8B6FD2A}"/>
              </a:ext>
            </a:extLst>
          </p:cNvPr>
          <p:cNvSpPr>
            <a:spLocks noGrp="1"/>
          </p:cNvSpPr>
          <p:nvPr>
            <p:ph type="ftr" sz="quarter" idx="11"/>
          </p:nvPr>
        </p:nvSpPr>
        <p:spPr/>
        <p:txBody>
          <a:bodyPr/>
          <a:lstStyle/>
          <a:p>
            <a:r>
              <a:rPr lang="en-US"/>
              <a:t>5. Test Planning &amp; Control</a:t>
            </a:r>
          </a:p>
        </p:txBody>
      </p:sp>
      <p:sp>
        <p:nvSpPr>
          <p:cNvPr id="5" name="Slide Number Placeholder 4">
            <a:extLst>
              <a:ext uri="{FF2B5EF4-FFF2-40B4-BE49-F238E27FC236}">
                <a16:creationId xmlns="" xmlns:a16="http://schemas.microsoft.com/office/drawing/2014/main" id="{A1861255-DF8C-41E2-B7E2-AC2A9CA290EB}"/>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077716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6990</TotalTime>
  <Words>2711</Words>
  <Application>Microsoft Macintosh PowerPoint</Application>
  <PresentationFormat>On-screen Show (4:3)</PresentationFormat>
  <Paragraphs>248</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Times New Roman</vt:lpstr>
      <vt:lpstr>Wingdings</vt:lpstr>
      <vt:lpstr>Wingdings 2</vt:lpstr>
      <vt:lpstr>Arial</vt:lpstr>
      <vt:lpstr>Flow</vt:lpstr>
      <vt:lpstr>PowerPoint Presentation</vt:lpstr>
      <vt:lpstr>Learning Goals</vt:lpstr>
      <vt:lpstr>Table of Content</vt:lpstr>
      <vt:lpstr>1. Fundamental Test Process</vt:lpstr>
      <vt:lpstr>1. Fundamental Test Process</vt:lpstr>
      <vt:lpstr>1. Fundamental Test Process</vt:lpstr>
      <vt:lpstr>What is test planning?</vt:lpstr>
      <vt:lpstr>2. Test planning</vt:lpstr>
      <vt:lpstr>2. Test planning</vt:lpstr>
      <vt:lpstr>Tasks</vt:lpstr>
      <vt:lpstr>Tasks</vt:lpstr>
      <vt:lpstr>Tasks</vt:lpstr>
      <vt:lpstr>PowerPoint Presentation</vt:lpstr>
      <vt:lpstr>Tasks</vt:lpstr>
      <vt:lpstr>Tasks</vt:lpstr>
      <vt:lpstr>Tasks</vt:lpstr>
      <vt:lpstr>Tasks</vt:lpstr>
      <vt:lpstr>Tasks</vt:lpstr>
      <vt:lpstr>3. Test Control</vt:lpstr>
      <vt:lpstr>3. Test Control</vt:lpstr>
      <vt:lpstr>3. Test Control</vt:lpstr>
      <vt:lpstr>Summary</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506</cp:revision>
  <dcterms:created xsi:type="dcterms:W3CDTF">2006-08-16T00:00:00Z</dcterms:created>
  <dcterms:modified xsi:type="dcterms:W3CDTF">2019-10-15T04:49:48Z</dcterms:modified>
</cp:coreProperties>
</file>