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5TO3A1jBdYBriOY37u6G7w==" hashData="hnD5XVfBbaBs58zx82gNy0D4pD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0833" y="2374468"/>
            <a:ext cx="494233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216" y="2574798"/>
            <a:ext cx="5941567" cy="263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s.cnn.com/rss/edition_americas.r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ASYNC</a:t>
            </a:r>
            <a:r>
              <a:rPr spc="-459" dirty="0"/>
              <a:t>T</a:t>
            </a:r>
            <a:r>
              <a:rPr dirty="0"/>
              <a:t>ASK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ANDROID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THREAD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441690" cy="41871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84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system </a:t>
            </a:r>
            <a:r>
              <a:rPr sz="3200" spc="-5" dirty="0">
                <a:latin typeface="Arial"/>
                <a:cs typeface="Arial"/>
              </a:rPr>
              <a:t>does </a:t>
            </a:r>
            <a:r>
              <a:rPr sz="3200" i="1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create a </a:t>
            </a:r>
            <a:r>
              <a:rPr sz="3200" spc="-5" dirty="0">
                <a:latin typeface="Arial"/>
                <a:cs typeface="Arial"/>
              </a:rPr>
              <a:t>separate  thread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each </a:t>
            </a:r>
            <a:r>
              <a:rPr sz="3200" dirty="0">
                <a:latin typeface="Arial"/>
                <a:cs typeface="Arial"/>
              </a:rPr>
              <a:t>instance of a </a:t>
            </a:r>
            <a:r>
              <a:rPr sz="3200" spc="-5" dirty="0">
                <a:latin typeface="Arial"/>
                <a:cs typeface="Arial"/>
              </a:rPr>
              <a:t>component. </a:t>
            </a:r>
            <a:r>
              <a:rPr sz="3200" dirty="0">
                <a:latin typeface="Arial"/>
                <a:cs typeface="Arial"/>
              </a:rPr>
              <a:t>All  </a:t>
            </a:r>
            <a:r>
              <a:rPr sz="3200" spc="-5" dirty="0">
                <a:latin typeface="Arial"/>
                <a:cs typeface="Arial"/>
              </a:rPr>
              <a:t>components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5" dirty="0">
                <a:latin typeface="Arial"/>
                <a:cs typeface="Arial"/>
              </a:rPr>
              <a:t>run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same process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  </a:t>
            </a:r>
            <a:r>
              <a:rPr sz="3200" spc="-5" dirty="0">
                <a:latin typeface="Arial"/>
                <a:cs typeface="Arial"/>
              </a:rPr>
              <a:t>instantiated </a:t>
            </a:r>
            <a:r>
              <a:rPr sz="3200" dirty="0">
                <a:latin typeface="Arial"/>
                <a:cs typeface="Arial"/>
              </a:rPr>
              <a:t>in the UI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thread,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BBA58"/>
              </a:buClr>
              <a:buFont typeface="Wingdings"/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274320" indent="-274320">
              <a:lnSpc>
                <a:spcPct val="9000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If everything is </a:t>
            </a:r>
            <a:r>
              <a:rPr sz="3200" spc="-5" dirty="0">
                <a:latin typeface="Arial"/>
                <a:cs typeface="Arial"/>
              </a:rPr>
              <a:t>happening </a:t>
            </a:r>
            <a:r>
              <a:rPr sz="3200" dirty="0">
                <a:latin typeface="Arial"/>
                <a:cs typeface="Arial"/>
              </a:rPr>
              <a:t>in the UI </a:t>
            </a:r>
            <a:r>
              <a:rPr sz="3200" spc="-5" dirty="0">
                <a:latin typeface="Arial"/>
                <a:cs typeface="Arial"/>
              </a:rPr>
              <a:t>thread,  performing long operations </a:t>
            </a:r>
            <a:r>
              <a:rPr sz="3200" dirty="0">
                <a:latin typeface="Arial"/>
                <a:cs typeface="Arial"/>
              </a:rPr>
              <a:t>such as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network  access or </a:t>
            </a:r>
            <a:r>
              <a:rPr sz="3200" spc="-5" dirty="0">
                <a:latin typeface="Arial"/>
                <a:cs typeface="Arial"/>
              </a:rPr>
              <a:t>database queries will </a:t>
            </a:r>
            <a:r>
              <a:rPr sz="3200" dirty="0">
                <a:latin typeface="Arial"/>
                <a:cs typeface="Arial"/>
              </a:rPr>
              <a:t>block the  </a:t>
            </a:r>
            <a:r>
              <a:rPr sz="3200" spc="-5" dirty="0">
                <a:latin typeface="Arial"/>
                <a:cs typeface="Arial"/>
              </a:rPr>
              <a:t>whole </a:t>
            </a:r>
            <a:r>
              <a:rPr sz="3200" dirty="0">
                <a:latin typeface="Arial"/>
                <a:cs typeface="Arial"/>
              </a:rPr>
              <a:t>UI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ANDROID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THREAD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0440" cy="50653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2476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When the thread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blocked, </a:t>
            </a:r>
            <a:r>
              <a:rPr sz="3200" dirty="0">
                <a:latin typeface="Arial"/>
                <a:cs typeface="Arial"/>
              </a:rPr>
              <a:t>no </a:t>
            </a:r>
            <a:r>
              <a:rPr sz="3200" spc="-5" dirty="0">
                <a:latin typeface="Arial"/>
                <a:cs typeface="Arial"/>
              </a:rPr>
              <a:t>events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dispatched, including drawing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From the user's perspective, the </a:t>
            </a:r>
            <a:r>
              <a:rPr sz="3200" spc="-5" dirty="0">
                <a:latin typeface="Arial"/>
                <a:cs typeface="Arial"/>
              </a:rPr>
              <a:t>application  appears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hang. </a:t>
            </a:r>
            <a:r>
              <a:rPr sz="3200" dirty="0">
                <a:latin typeface="Arial"/>
                <a:cs typeface="Arial"/>
              </a:rPr>
              <a:t>Even worse, if the UI </a:t>
            </a:r>
            <a:r>
              <a:rPr sz="3200" spc="-5" dirty="0">
                <a:latin typeface="Arial"/>
                <a:cs typeface="Arial"/>
              </a:rPr>
              <a:t>thread  </a:t>
            </a:r>
            <a:r>
              <a:rPr sz="3200" dirty="0">
                <a:latin typeface="Arial"/>
                <a:cs typeface="Arial"/>
              </a:rPr>
              <a:t>is blocked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more than a </a:t>
            </a:r>
            <a:r>
              <a:rPr sz="3200" spc="-5" dirty="0">
                <a:latin typeface="Arial"/>
                <a:cs typeface="Arial"/>
              </a:rPr>
              <a:t>few </a:t>
            </a:r>
            <a:r>
              <a:rPr sz="3200" dirty="0">
                <a:latin typeface="Arial"/>
                <a:cs typeface="Arial"/>
              </a:rPr>
              <a:t>seconds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(about  </a:t>
            </a:r>
            <a:r>
              <a:rPr sz="3200" dirty="0">
                <a:latin typeface="Arial"/>
                <a:cs typeface="Arial"/>
              </a:rPr>
              <a:t>5 </a:t>
            </a:r>
            <a:r>
              <a:rPr sz="3200" spc="-5" dirty="0">
                <a:latin typeface="Arial"/>
                <a:cs typeface="Arial"/>
              </a:rPr>
              <a:t>seconds </a:t>
            </a:r>
            <a:r>
              <a:rPr sz="3200" dirty="0">
                <a:latin typeface="Arial"/>
                <a:cs typeface="Arial"/>
              </a:rPr>
              <a:t>currently) the user is </a:t>
            </a:r>
            <a:r>
              <a:rPr sz="3200" spc="-5" dirty="0">
                <a:latin typeface="Arial"/>
                <a:cs typeface="Arial"/>
              </a:rPr>
              <a:t>presented  </a:t>
            </a:r>
            <a:r>
              <a:rPr sz="3200" dirty="0">
                <a:latin typeface="Arial"/>
                <a:cs typeface="Arial"/>
              </a:rPr>
              <a:t>with the </a:t>
            </a:r>
            <a:r>
              <a:rPr sz="3200" spc="-5" dirty="0">
                <a:latin typeface="Arial"/>
                <a:cs typeface="Arial"/>
              </a:rPr>
              <a:t>infamous "</a:t>
            </a:r>
            <a:r>
              <a:rPr sz="3200" b="1" spc="-5" dirty="0">
                <a:latin typeface="Arial"/>
                <a:cs typeface="Arial"/>
              </a:rPr>
              <a:t>application </a:t>
            </a:r>
            <a:r>
              <a:rPr sz="3200" b="1" dirty="0">
                <a:latin typeface="Arial"/>
                <a:cs typeface="Arial"/>
              </a:rPr>
              <a:t>not  responding</a:t>
            </a:r>
            <a:r>
              <a:rPr sz="3200" dirty="0">
                <a:latin typeface="Arial"/>
                <a:cs typeface="Arial"/>
              </a:rPr>
              <a:t>" (ANR) </a:t>
            </a:r>
            <a:r>
              <a:rPr sz="3200" spc="-5" dirty="0">
                <a:latin typeface="Arial"/>
                <a:cs typeface="Arial"/>
              </a:rPr>
              <a:t>dialog. </a:t>
            </a:r>
            <a:r>
              <a:rPr sz="3200" dirty="0">
                <a:latin typeface="Arial"/>
                <a:cs typeface="Arial"/>
              </a:rPr>
              <a:t>The user </a:t>
            </a:r>
            <a:r>
              <a:rPr sz="3200" spc="-5" dirty="0">
                <a:latin typeface="Arial"/>
                <a:cs typeface="Arial"/>
              </a:rPr>
              <a:t>might  </a:t>
            </a:r>
            <a:r>
              <a:rPr sz="3200" dirty="0">
                <a:latin typeface="Arial"/>
                <a:cs typeface="Arial"/>
              </a:rPr>
              <a:t>then </a:t>
            </a:r>
            <a:r>
              <a:rPr sz="3200" spc="-5" dirty="0">
                <a:latin typeface="Arial"/>
                <a:cs typeface="Arial"/>
              </a:rPr>
              <a:t>decide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quit your application and  uninstall </a:t>
            </a:r>
            <a:r>
              <a:rPr sz="3200" spc="-10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if they are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unhappy.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ANDROID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THREAD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599170" cy="4220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84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25" dirty="0">
                <a:latin typeface="Arial"/>
                <a:cs typeface="Arial"/>
              </a:rPr>
              <a:t>Additionally,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Android </a:t>
            </a:r>
            <a:r>
              <a:rPr sz="3200" dirty="0">
                <a:latin typeface="Arial"/>
                <a:cs typeface="Arial"/>
              </a:rPr>
              <a:t>UI </a:t>
            </a:r>
            <a:r>
              <a:rPr sz="3200" spc="-5" dirty="0">
                <a:latin typeface="Arial"/>
                <a:cs typeface="Arial"/>
              </a:rPr>
              <a:t>toolkit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not  thread-safe. </a:t>
            </a:r>
            <a:r>
              <a:rPr sz="3200" dirty="0">
                <a:latin typeface="Arial"/>
                <a:cs typeface="Arial"/>
              </a:rPr>
              <a:t>So, you </a:t>
            </a:r>
            <a:r>
              <a:rPr sz="3200" spc="-5" dirty="0">
                <a:latin typeface="Arial"/>
                <a:cs typeface="Arial"/>
              </a:rPr>
              <a:t>must not manipulate  </a:t>
            </a:r>
            <a:r>
              <a:rPr sz="3200" dirty="0">
                <a:latin typeface="Arial"/>
                <a:cs typeface="Arial"/>
              </a:rPr>
              <a:t>your UI from a worker </a:t>
            </a:r>
            <a:r>
              <a:rPr sz="3200" spc="-5" dirty="0">
                <a:latin typeface="Arial"/>
                <a:cs typeface="Arial"/>
              </a:rPr>
              <a:t>thread—you must </a:t>
            </a:r>
            <a:r>
              <a:rPr sz="3200" dirty="0">
                <a:latin typeface="Arial"/>
                <a:cs typeface="Arial"/>
              </a:rPr>
              <a:t>do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  manipulation to your </a:t>
            </a:r>
            <a:r>
              <a:rPr sz="3200" dirty="0">
                <a:latin typeface="Arial"/>
                <a:cs typeface="Arial"/>
              </a:rPr>
              <a:t>user </a:t>
            </a:r>
            <a:r>
              <a:rPr sz="3200" spc="-5" dirty="0">
                <a:latin typeface="Arial"/>
                <a:cs typeface="Arial"/>
              </a:rPr>
              <a:t>interface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UI </a:t>
            </a:r>
            <a:r>
              <a:rPr sz="3200" spc="-5" dirty="0">
                <a:latin typeface="Arial"/>
                <a:cs typeface="Arial"/>
              </a:rPr>
              <a:t>thread. Thus, there are </a:t>
            </a:r>
            <a:r>
              <a:rPr sz="3200" dirty="0">
                <a:latin typeface="Arial"/>
                <a:cs typeface="Arial"/>
              </a:rPr>
              <a:t>simply </a:t>
            </a:r>
            <a:r>
              <a:rPr sz="3200" spc="-5" dirty="0">
                <a:latin typeface="Arial"/>
                <a:cs typeface="Arial"/>
              </a:rPr>
              <a:t>two rules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Android's single thread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model:</a:t>
            </a:r>
            <a:endParaRPr sz="3200">
              <a:latin typeface="Arial"/>
              <a:cs typeface="Arial"/>
            </a:endParaRPr>
          </a:p>
          <a:p>
            <a:pPr marL="793750" lvl="1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not block </a:t>
            </a:r>
            <a:r>
              <a:rPr sz="3200" dirty="0">
                <a:latin typeface="Arial"/>
                <a:cs typeface="Arial"/>
              </a:rPr>
              <a:t>the UI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</a:t>
            </a:r>
            <a:endParaRPr sz="3200">
              <a:latin typeface="Arial"/>
              <a:cs typeface="Arial"/>
            </a:endParaRPr>
          </a:p>
          <a:p>
            <a:pPr marL="744220" marR="443230" lvl="1" indent="-274955">
              <a:lnSpc>
                <a:spcPts val="3460"/>
              </a:lnSpc>
              <a:spcBef>
                <a:spcPts val="82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access the </a:t>
            </a:r>
            <a:r>
              <a:rPr sz="3200" spc="-5" dirty="0">
                <a:latin typeface="Arial"/>
                <a:cs typeface="Arial"/>
              </a:rPr>
              <a:t>Android </a:t>
            </a:r>
            <a:r>
              <a:rPr sz="3200" dirty="0">
                <a:latin typeface="Arial"/>
                <a:cs typeface="Arial"/>
              </a:rPr>
              <a:t>UI </a:t>
            </a:r>
            <a:r>
              <a:rPr sz="3200" spc="-5" dirty="0">
                <a:latin typeface="Arial"/>
                <a:cs typeface="Arial"/>
              </a:rPr>
              <a:t>toolkit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  outside the UI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804160" cy="508000"/>
          </a:xfrm>
          <a:custGeom>
            <a:avLst/>
            <a:gdLst/>
            <a:ahLst/>
            <a:cxnLst/>
            <a:rect l="l" t="t" r="r" b="b"/>
            <a:pathLst>
              <a:path w="2804160" h="508000">
                <a:moveTo>
                  <a:pt x="255041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2550414" y="507492"/>
                </a:lnTo>
                <a:lnTo>
                  <a:pt x="2596009" y="503401"/>
                </a:lnTo>
                <a:lnTo>
                  <a:pt x="2638930" y="491610"/>
                </a:lnTo>
                <a:lnTo>
                  <a:pt x="2678458" y="472835"/>
                </a:lnTo>
                <a:lnTo>
                  <a:pt x="2713875" y="447794"/>
                </a:lnTo>
                <a:lnTo>
                  <a:pt x="2744462" y="417207"/>
                </a:lnTo>
                <a:lnTo>
                  <a:pt x="2769503" y="381790"/>
                </a:lnTo>
                <a:lnTo>
                  <a:pt x="2788278" y="342262"/>
                </a:lnTo>
                <a:lnTo>
                  <a:pt x="2800069" y="299341"/>
                </a:lnTo>
                <a:lnTo>
                  <a:pt x="2804160" y="253745"/>
                </a:lnTo>
                <a:lnTo>
                  <a:pt x="2800069" y="208150"/>
                </a:lnTo>
                <a:lnTo>
                  <a:pt x="2788278" y="165229"/>
                </a:lnTo>
                <a:lnTo>
                  <a:pt x="2769503" y="125701"/>
                </a:lnTo>
                <a:lnTo>
                  <a:pt x="2744462" y="90284"/>
                </a:lnTo>
                <a:lnTo>
                  <a:pt x="2713875" y="59697"/>
                </a:lnTo>
                <a:lnTo>
                  <a:pt x="2678458" y="34656"/>
                </a:lnTo>
                <a:lnTo>
                  <a:pt x="2638930" y="15881"/>
                </a:lnTo>
                <a:lnTo>
                  <a:pt x="2596009" y="4090"/>
                </a:lnTo>
                <a:lnTo>
                  <a:pt x="255041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3658361"/>
            <a:ext cx="2804160" cy="508000"/>
          </a:xfrm>
          <a:custGeom>
            <a:avLst/>
            <a:gdLst/>
            <a:ahLst/>
            <a:cxnLst/>
            <a:rect l="l" t="t" r="r" b="b"/>
            <a:pathLst>
              <a:path w="280416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550414" y="0"/>
                </a:lnTo>
                <a:lnTo>
                  <a:pt x="2596009" y="4090"/>
                </a:lnTo>
                <a:lnTo>
                  <a:pt x="2638930" y="15881"/>
                </a:lnTo>
                <a:lnTo>
                  <a:pt x="2678458" y="34656"/>
                </a:lnTo>
                <a:lnTo>
                  <a:pt x="2713875" y="59697"/>
                </a:lnTo>
                <a:lnTo>
                  <a:pt x="2744462" y="90284"/>
                </a:lnTo>
                <a:lnTo>
                  <a:pt x="2769503" y="125701"/>
                </a:lnTo>
                <a:lnTo>
                  <a:pt x="2788278" y="165229"/>
                </a:lnTo>
                <a:lnTo>
                  <a:pt x="2800069" y="208150"/>
                </a:lnTo>
                <a:lnTo>
                  <a:pt x="2804160" y="253745"/>
                </a:lnTo>
                <a:lnTo>
                  <a:pt x="2800069" y="299341"/>
                </a:lnTo>
                <a:lnTo>
                  <a:pt x="2788278" y="342262"/>
                </a:lnTo>
                <a:lnTo>
                  <a:pt x="2769503" y="381790"/>
                </a:lnTo>
                <a:lnTo>
                  <a:pt x="2744462" y="417207"/>
                </a:lnTo>
                <a:lnTo>
                  <a:pt x="2713875" y="447794"/>
                </a:lnTo>
                <a:lnTo>
                  <a:pt x="2678458" y="472835"/>
                </a:lnTo>
                <a:lnTo>
                  <a:pt x="2638930" y="491610"/>
                </a:lnTo>
                <a:lnTo>
                  <a:pt x="2596009" y="503401"/>
                </a:lnTo>
                <a:lnTo>
                  <a:pt x="255041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1965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HTTP</a:t>
            </a:r>
            <a:r>
              <a:rPr sz="2600" spc="-12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CONNECTION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3489960" cy="508000"/>
          </a:xfrm>
          <a:custGeom>
            <a:avLst/>
            <a:gdLst/>
            <a:ahLst/>
            <a:cxnLst/>
            <a:rect l="l" t="t" r="r" b="b"/>
            <a:pathLst>
              <a:path w="348996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236214" y="0"/>
                </a:lnTo>
                <a:lnTo>
                  <a:pt x="3281809" y="4090"/>
                </a:lnTo>
                <a:lnTo>
                  <a:pt x="3324730" y="15881"/>
                </a:lnTo>
                <a:lnTo>
                  <a:pt x="3364258" y="34656"/>
                </a:lnTo>
                <a:lnTo>
                  <a:pt x="3399675" y="59697"/>
                </a:lnTo>
                <a:lnTo>
                  <a:pt x="3430262" y="90284"/>
                </a:lnTo>
                <a:lnTo>
                  <a:pt x="3455303" y="125701"/>
                </a:lnTo>
                <a:lnTo>
                  <a:pt x="3474078" y="165229"/>
                </a:lnTo>
                <a:lnTo>
                  <a:pt x="3485869" y="208150"/>
                </a:lnTo>
                <a:lnTo>
                  <a:pt x="3489960" y="253745"/>
                </a:lnTo>
                <a:lnTo>
                  <a:pt x="3485869" y="299341"/>
                </a:lnTo>
                <a:lnTo>
                  <a:pt x="3474078" y="342262"/>
                </a:lnTo>
                <a:lnTo>
                  <a:pt x="3455303" y="381790"/>
                </a:lnTo>
                <a:lnTo>
                  <a:pt x="3430262" y="417207"/>
                </a:lnTo>
                <a:lnTo>
                  <a:pt x="3399675" y="447794"/>
                </a:lnTo>
                <a:lnTo>
                  <a:pt x="3364258" y="472835"/>
                </a:lnTo>
                <a:lnTo>
                  <a:pt x="3324730" y="491610"/>
                </a:lnTo>
                <a:lnTo>
                  <a:pt x="3281809" y="503401"/>
                </a:lnTo>
                <a:lnTo>
                  <a:pt x="323621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74798"/>
            <a:ext cx="3722370" cy="263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0"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ANDROID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THREAD</a:t>
            </a:r>
            <a:endParaRPr sz="2600">
              <a:latin typeface="Arial"/>
              <a:cs typeface="Arial"/>
            </a:endParaRPr>
          </a:p>
          <a:p>
            <a:pPr marL="12700" marR="981075" indent="685800">
              <a:lnSpc>
                <a:spcPct val="275700"/>
              </a:lnSpc>
              <a:spcBef>
                <a:spcPts val="195"/>
              </a:spcBef>
            </a:pPr>
            <a:r>
              <a:rPr sz="2600" b="1" dirty="0">
                <a:latin typeface="Arial"/>
                <a:cs typeface="Arial"/>
              </a:rPr>
              <a:t>AS</a:t>
            </a:r>
            <a:r>
              <a:rPr sz="2600" b="1" spc="5" dirty="0">
                <a:latin typeface="Arial"/>
                <a:cs typeface="Arial"/>
              </a:rPr>
              <a:t>Y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C</a:t>
            </a:r>
            <a:r>
              <a:rPr sz="2600" b="1" spc="-190" dirty="0">
                <a:latin typeface="Arial"/>
                <a:cs typeface="Arial"/>
              </a:rPr>
              <a:t>T</a:t>
            </a:r>
            <a:r>
              <a:rPr sz="2600" b="1" spc="-10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SK  HANDLER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838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ASYNC</a:t>
            </a:r>
            <a:r>
              <a:rPr sz="3600" spc="-270" dirty="0">
                <a:solidFill>
                  <a:srgbClr val="FF0066"/>
                </a:solidFill>
              </a:rPr>
              <a:t>T</a:t>
            </a:r>
            <a:r>
              <a:rPr sz="3600" dirty="0">
                <a:solidFill>
                  <a:srgbClr val="FF0066"/>
                </a:solidFill>
              </a:rPr>
              <a:t>ASK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423275" cy="3343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508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Allows </a:t>
            </a:r>
            <a:r>
              <a:rPr sz="3200" dirty="0">
                <a:latin typeface="Arial"/>
                <a:cs typeface="Arial"/>
              </a:rPr>
              <a:t>you to perform asynchronous work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 your user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interface.</a:t>
            </a:r>
            <a:endParaRPr sz="3200">
              <a:latin typeface="Arial"/>
              <a:cs typeface="Arial"/>
            </a:endParaRPr>
          </a:p>
          <a:p>
            <a:pPr marL="286385" marR="142875" indent="-274320">
              <a:lnSpc>
                <a:spcPct val="90000"/>
              </a:lnSpc>
              <a:spcBef>
                <a:spcPts val="71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performs the </a:t>
            </a:r>
            <a:r>
              <a:rPr sz="3200" dirty="0">
                <a:latin typeface="Arial"/>
                <a:cs typeface="Arial"/>
              </a:rPr>
              <a:t>blocking </a:t>
            </a:r>
            <a:r>
              <a:rPr sz="3200" spc="-5" dirty="0">
                <a:latin typeface="Arial"/>
                <a:cs typeface="Arial"/>
              </a:rPr>
              <a:t>operations </a:t>
            </a:r>
            <a:r>
              <a:rPr sz="3200" dirty="0">
                <a:latin typeface="Arial"/>
                <a:cs typeface="Arial"/>
              </a:rPr>
              <a:t>in a  worker </a:t>
            </a:r>
            <a:r>
              <a:rPr sz="3200" spc="-5" dirty="0">
                <a:latin typeface="Arial"/>
                <a:cs typeface="Arial"/>
              </a:rPr>
              <a:t>thread and then publishes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results  on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UI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</a:t>
            </a:r>
            <a:endParaRPr sz="3200">
              <a:latin typeface="Arial"/>
              <a:cs typeface="Arial"/>
            </a:endParaRPr>
          </a:p>
          <a:p>
            <a:pPr marL="286385" marR="300355" indent="-274320">
              <a:lnSpc>
                <a:spcPts val="3460"/>
              </a:lnSpc>
              <a:spcBef>
                <a:spcPts val="82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Help you to </a:t>
            </a:r>
            <a:r>
              <a:rPr sz="3200" spc="-5" dirty="0">
                <a:latin typeface="Arial"/>
                <a:cs typeface="Arial"/>
              </a:rPr>
              <a:t>handle threads and/or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handlers  </a:t>
            </a:r>
            <a:r>
              <a:rPr sz="3200" dirty="0">
                <a:latin typeface="Arial"/>
                <a:cs typeface="Arial"/>
              </a:rPr>
              <a:t>instead of </a:t>
            </a:r>
            <a:r>
              <a:rPr sz="3200" spc="-5" dirty="0">
                <a:latin typeface="Arial"/>
                <a:cs typeface="Arial"/>
              </a:rPr>
              <a:t>doing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yourself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17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EXAMPLE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914400"/>
            <a:ext cx="848868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827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85" dirty="0">
                <a:solidFill>
                  <a:srgbClr val="FF0066"/>
                </a:solidFill>
              </a:rPr>
              <a:t> </a:t>
            </a:r>
            <a:r>
              <a:rPr sz="3600" spc="-30" dirty="0">
                <a:solidFill>
                  <a:srgbClr val="FF0066"/>
                </a:solidFill>
              </a:rPr>
              <a:t>PARAMETER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395970" cy="4924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49530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three types </a:t>
            </a:r>
            <a:r>
              <a:rPr sz="3200" dirty="0">
                <a:latin typeface="Arial"/>
                <a:cs typeface="Arial"/>
              </a:rPr>
              <a:t>used by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asynchronous  task are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following:</a:t>
            </a:r>
            <a:endParaRPr sz="3200">
              <a:latin typeface="Arial"/>
              <a:cs typeface="Arial"/>
            </a:endParaRPr>
          </a:p>
          <a:p>
            <a:pPr marL="927100" marR="62865" lvl="1" indent="-457834">
              <a:lnSpc>
                <a:spcPts val="3030"/>
              </a:lnSpc>
              <a:spcBef>
                <a:spcPts val="670"/>
              </a:spcBef>
              <a:buClr>
                <a:srgbClr val="9BBA58"/>
              </a:buClr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Params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the type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parameters sent </a:t>
            </a:r>
            <a:r>
              <a:rPr sz="2800" spc="-5" dirty="0">
                <a:latin typeface="Arial"/>
                <a:cs typeface="Arial"/>
              </a:rPr>
              <a:t>to the  </a:t>
            </a:r>
            <a:r>
              <a:rPr sz="2800" dirty="0">
                <a:latin typeface="Arial"/>
                <a:cs typeface="Arial"/>
              </a:rPr>
              <a:t>task </a:t>
            </a:r>
            <a:r>
              <a:rPr sz="2800" spc="-5" dirty="0">
                <a:latin typeface="Arial"/>
                <a:cs typeface="Arial"/>
              </a:rPr>
              <a:t>upon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BBA58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927100" marR="156210" lvl="1" indent="-457834">
              <a:lnSpc>
                <a:spcPts val="3020"/>
              </a:lnSpc>
              <a:buClr>
                <a:srgbClr val="9BBA58"/>
              </a:buClr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Progress</a:t>
            </a:r>
            <a:r>
              <a:rPr sz="2800" spc="-5" dirty="0">
                <a:latin typeface="Arial"/>
                <a:cs typeface="Arial"/>
              </a:rPr>
              <a:t>, the type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progress units  published </a:t>
            </a:r>
            <a:r>
              <a:rPr sz="2800" spc="-5" dirty="0">
                <a:latin typeface="Arial"/>
                <a:cs typeface="Arial"/>
              </a:rPr>
              <a:t>during the </a:t>
            </a:r>
            <a:r>
              <a:rPr sz="2800" dirty="0">
                <a:latin typeface="Arial"/>
                <a:cs typeface="Arial"/>
              </a:rPr>
              <a:t>background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computation.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BBA58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927100" marR="5080" lvl="1" indent="-457834">
              <a:lnSpc>
                <a:spcPts val="3020"/>
              </a:lnSpc>
              <a:buClr>
                <a:srgbClr val="9BBA58"/>
              </a:buClr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Result</a:t>
            </a:r>
            <a:r>
              <a:rPr sz="2800" spc="-5" dirty="0">
                <a:latin typeface="Arial"/>
                <a:cs typeface="Arial"/>
              </a:rPr>
              <a:t>, the type of the </a:t>
            </a:r>
            <a:r>
              <a:rPr sz="2800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background  computation.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If parameter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use, just put</a:t>
            </a:r>
            <a:r>
              <a:rPr sz="28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862828"/>
            <a:ext cx="8991600" cy="54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95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STEP </a:t>
            </a:r>
            <a:r>
              <a:rPr sz="3600" spc="-40" dirty="0">
                <a:solidFill>
                  <a:srgbClr val="FF0066"/>
                </a:solidFill>
              </a:rPr>
              <a:t>TO </a:t>
            </a:r>
            <a:r>
              <a:rPr sz="3600" dirty="0">
                <a:solidFill>
                  <a:srgbClr val="FF0066"/>
                </a:solidFill>
              </a:rPr>
              <a:t>USE</a:t>
            </a:r>
            <a:r>
              <a:rPr sz="3600" spc="-240" dirty="0">
                <a:solidFill>
                  <a:srgbClr val="FF0066"/>
                </a:solidFill>
              </a:rPr>
              <a:t> </a:t>
            </a:r>
            <a:r>
              <a:rPr sz="3600" spc="-30" dirty="0">
                <a:solidFill>
                  <a:srgbClr val="FF0066"/>
                </a:solidFill>
              </a:rPr>
              <a:t>ASYNCTASK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253095" cy="42341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42164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Implement the doInBackground()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callback  method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"/>
            </a:pPr>
            <a:endParaRPr sz="43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17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update your </a:t>
            </a:r>
            <a:r>
              <a:rPr sz="3000" dirty="0">
                <a:latin typeface="Arial"/>
                <a:cs typeface="Arial"/>
              </a:rPr>
              <a:t>UI, </a:t>
            </a:r>
            <a:r>
              <a:rPr sz="3000" spc="-5" dirty="0">
                <a:latin typeface="Arial"/>
                <a:cs typeface="Arial"/>
              </a:rPr>
              <a:t>you should </a:t>
            </a:r>
            <a:r>
              <a:rPr sz="3000" dirty="0">
                <a:latin typeface="Arial"/>
                <a:cs typeface="Arial"/>
              </a:rPr>
              <a:t>implement  </a:t>
            </a:r>
            <a:r>
              <a:rPr sz="3000" spc="-5" dirty="0">
                <a:latin typeface="Arial"/>
                <a:cs typeface="Arial"/>
              </a:rPr>
              <a:t>onPostExecute(), which </a:t>
            </a:r>
            <a:r>
              <a:rPr sz="3000" dirty="0">
                <a:latin typeface="Arial"/>
                <a:cs typeface="Arial"/>
              </a:rPr>
              <a:t>delivers </a:t>
            </a:r>
            <a:r>
              <a:rPr sz="3000" spc="-5" dirty="0">
                <a:latin typeface="Arial"/>
                <a:cs typeface="Arial"/>
              </a:rPr>
              <a:t>the result from  doInBackground() </a:t>
            </a:r>
            <a:r>
              <a:rPr sz="3000" dirty="0">
                <a:latin typeface="Arial"/>
                <a:cs typeface="Arial"/>
              </a:rPr>
              <a:t>and runs in the UI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thread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419734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Run </a:t>
            </a:r>
            <a:r>
              <a:rPr sz="3000" dirty="0">
                <a:latin typeface="Arial"/>
                <a:cs typeface="Arial"/>
              </a:rPr>
              <a:t>the task </a:t>
            </a:r>
            <a:r>
              <a:rPr sz="3000" spc="-5" dirty="0">
                <a:latin typeface="Arial"/>
                <a:cs typeface="Arial"/>
              </a:rPr>
              <a:t>by </a:t>
            </a:r>
            <a:r>
              <a:rPr sz="3000" dirty="0">
                <a:latin typeface="Arial"/>
                <a:cs typeface="Arial"/>
              </a:rPr>
              <a:t>calling </a:t>
            </a:r>
            <a:r>
              <a:rPr sz="3000" spc="-5" dirty="0">
                <a:latin typeface="Arial"/>
                <a:cs typeface="Arial"/>
              </a:rPr>
              <a:t>execute() from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UI  </a:t>
            </a:r>
            <a:r>
              <a:rPr sz="3000" spc="-5" dirty="0">
                <a:latin typeface="Arial"/>
                <a:cs typeface="Arial"/>
              </a:rPr>
              <a:t>thread.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514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9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RULES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537575" cy="60255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23431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task instance </a:t>
            </a:r>
            <a:r>
              <a:rPr sz="3200" spc="-5" dirty="0">
                <a:latin typeface="Arial"/>
                <a:cs typeface="Arial"/>
              </a:rPr>
              <a:t>must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created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UI  </a:t>
            </a:r>
            <a:r>
              <a:rPr sz="3200" spc="-5" dirty="0">
                <a:latin typeface="Arial"/>
                <a:cs typeface="Arial"/>
              </a:rPr>
              <a:t>thread.</a:t>
            </a:r>
            <a:endParaRPr sz="3200">
              <a:latin typeface="Arial"/>
              <a:cs typeface="Arial"/>
            </a:endParaRPr>
          </a:p>
          <a:p>
            <a:pPr marL="286385" marR="322580" indent="-274320">
              <a:lnSpc>
                <a:spcPts val="3240"/>
              </a:lnSpc>
              <a:spcBef>
                <a:spcPts val="72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865" algn="l"/>
              </a:tabLst>
            </a:pPr>
            <a:r>
              <a:rPr sz="3000" b="1" spc="-5" dirty="0">
                <a:latin typeface="Arial"/>
                <a:cs typeface="Arial"/>
              </a:rPr>
              <a:t>execute(Params...) </a:t>
            </a:r>
            <a:r>
              <a:rPr sz="3000" dirty="0">
                <a:latin typeface="Arial"/>
                <a:cs typeface="Arial"/>
              </a:rPr>
              <a:t>must be invoked on the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UI  </a:t>
            </a:r>
            <a:r>
              <a:rPr sz="3000" spc="-5" dirty="0">
                <a:latin typeface="Arial"/>
                <a:cs typeface="Arial"/>
              </a:rPr>
              <a:t>thread.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4000">
              <a:latin typeface="Times New Roman"/>
              <a:cs typeface="Times New Roman"/>
            </a:endParaRPr>
          </a:p>
          <a:p>
            <a:pPr marL="286385" marR="903605" indent="-274320">
              <a:lnSpc>
                <a:spcPct val="9000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865" algn="l"/>
              </a:tabLst>
            </a:pPr>
            <a:r>
              <a:rPr sz="3000" dirty="0">
                <a:latin typeface="Arial"/>
                <a:cs typeface="Arial"/>
              </a:rPr>
              <a:t>Do not </a:t>
            </a:r>
            <a:r>
              <a:rPr sz="3000" spc="-5" dirty="0">
                <a:latin typeface="Arial"/>
                <a:cs typeface="Arial"/>
              </a:rPr>
              <a:t>call </a:t>
            </a:r>
            <a:r>
              <a:rPr sz="3000" b="1" dirty="0">
                <a:latin typeface="Arial"/>
                <a:cs typeface="Arial"/>
              </a:rPr>
              <a:t>onPreExecute(),  onPostExecute(Result),  </a:t>
            </a:r>
            <a:r>
              <a:rPr sz="3000" b="1" spc="-5" dirty="0">
                <a:latin typeface="Arial"/>
                <a:cs typeface="Arial"/>
              </a:rPr>
              <a:t>doInBackground(Params...),  onProgressUpdate(Progress...)</a:t>
            </a:r>
            <a:r>
              <a:rPr sz="3000" b="1" spc="60" dirty="0"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Arial"/>
                <a:cs typeface="Arial"/>
              </a:rPr>
              <a:t>manually</a:t>
            </a:r>
            <a:r>
              <a:rPr sz="3000" spc="-3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task can be executed </a:t>
            </a:r>
            <a:r>
              <a:rPr sz="3200" spc="-5" dirty="0">
                <a:latin typeface="Arial"/>
                <a:cs typeface="Arial"/>
              </a:rPr>
              <a:t>only once </a:t>
            </a:r>
            <a:r>
              <a:rPr sz="3200" dirty="0">
                <a:latin typeface="Arial"/>
                <a:cs typeface="Arial"/>
              </a:rPr>
              <a:t>(an  exception will be thrown if a second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execution  is</a:t>
            </a:r>
            <a:r>
              <a:rPr sz="3200" spc="-5" dirty="0">
                <a:latin typeface="Arial"/>
                <a:cs typeface="Arial"/>
              </a:rPr>
              <a:t> attempted.)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17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EXAMPLE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4584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Extends </a:t>
            </a:r>
            <a:r>
              <a:rPr sz="3000" spc="-40" dirty="0">
                <a:latin typeface="Arial"/>
                <a:cs typeface="Arial"/>
              </a:rPr>
              <a:t>AsyncTask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class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433546"/>
            <a:ext cx="8299704" cy="1300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3124200" cy="508000"/>
          </a:xfrm>
          <a:custGeom>
            <a:avLst/>
            <a:gdLst/>
            <a:ahLst/>
            <a:cxnLst/>
            <a:rect l="l" t="t" r="r" b="b"/>
            <a:pathLst>
              <a:path w="3124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870454" y="0"/>
                </a:lnTo>
                <a:lnTo>
                  <a:pt x="2916049" y="4090"/>
                </a:lnTo>
                <a:lnTo>
                  <a:pt x="2958970" y="15881"/>
                </a:lnTo>
                <a:lnTo>
                  <a:pt x="2998498" y="34656"/>
                </a:lnTo>
                <a:lnTo>
                  <a:pt x="3033915" y="59697"/>
                </a:lnTo>
                <a:lnTo>
                  <a:pt x="3064502" y="90284"/>
                </a:lnTo>
                <a:lnTo>
                  <a:pt x="3089543" y="125701"/>
                </a:lnTo>
                <a:lnTo>
                  <a:pt x="3108318" y="165229"/>
                </a:lnTo>
                <a:lnTo>
                  <a:pt x="3120109" y="208150"/>
                </a:lnTo>
                <a:lnTo>
                  <a:pt x="3124200" y="253745"/>
                </a:lnTo>
                <a:lnTo>
                  <a:pt x="3120109" y="299341"/>
                </a:lnTo>
                <a:lnTo>
                  <a:pt x="3108318" y="342262"/>
                </a:lnTo>
                <a:lnTo>
                  <a:pt x="3089543" y="381790"/>
                </a:lnTo>
                <a:lnTo>
                  <a:pt x="3064502" y="417207"/>
                </a:lnTo>
                <a:lnTo>
                  <a:pt x="3033915" y="447794"/>
                </a:lnTo>
                <a:lnTo>
                  <a:pt x="2998498" y="472835"/>
                </a:lnTo>
                <a:lnTo>
                  <a:pt x="2958970" y="491610"/>
                </a:lnTo>
                <a:lnTo>
                  <a:pt x="2916049" y="503401"/>
                </a:lnTo>
                <a:lnTo>
                  <a:pt x="28704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3556254" y="0"/>
                </a:moveTo>
                <a:lnTo>
                  <a:pt x="253746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3556254" y="507491"/>
                </a:lnTo>
                <a:lnTo>
                  <a:pt x="3601849" y="503401"/>
                </a:lnTo>
                <a:lnTo>
                  <a:pt x="3644770" y="491610"/>
                </a:lnTo>
                <a:lnTo>
                  <a:pt x="3684298" y="472835"/>
                </a:lnTo>
                <a:lnTo>
                  <a:pt x="3719715" y="447794"/>
                </a:lnTo>
                <a:lnTo>
                  <a:pt x="3750302" y="417207"/>
                </a:lnTo>
                <a:lnTo>
                  <a:pt x="3775343" y="381790"/>
                </a:lnTo>
                <a:lnTo>
                  <a:pt x="3794118" y="342262"/>
                </a:lnTo>
                <a:lnTo>
                  <a:pt x="3805909" y="299341"/>
                </a:lnTo>
                <a:lnTo>
                  <a:pt x="3810000" y="253745"/>
                </a:lnTo>
                <a:lnTo>
                  <a:pt x="3805909" y="208150"/>
                </a:lnTo>
                <a:lnTo>
                  <a:pt x="3794118" y="165229"/>
                </a:lnTo>
                <a:lnTo>
                  <a:pt x="3775343" y="125701"/>
                </a:lnTo>
                <a:lnTo>
                  <a:pt x="3750302" y="90284"/>
                </a:lnTo>
                <a:lnTo>
                  <a:pt x="3719715" y="59697"/>
                </a:lnTo>
                <a:lnTo>
                  <a:pt x="3684298" y="34656"/>
                </a:lnTo>
                <a:lnTo>
                  <a:pt x="3644770" y="15881"/>
                </a:lnTo>
                <a:lnTo>
                  <a:pt x="3601849" y="4090"/>
                </a:lnTo>
                <a:lnTo>
                  <a:pt x="35562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1965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HTTP</a:t>
            </a:r>
            <a:r>
              <a:rPr sz="2600" spc="-12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CONNECTION</a:t>
            </a:r>
            <a:endParaRPr sz="2600" dirty="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3489960" cy="508000"/>
          </a:xfrm>
          <a:custGeom>
            <a:avLst/>
            <a:gdLst/>
            <a:ahLst/>
            <a:cxnLst/>
            <a:rect l="l" t="t" r="r" b="b"/>
            <a:pathLst>
              <a:path w="348996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236214" y="0"/>
                </a:lnTo>
                <a:lnTo>
                  <a:pt x="3281809" y="4090"/>
                </a:lnTo>
                <a:lnTo>
                  <a:pt x="3324730" y="15881"/>
                </a:lnTo>
                <a:lnTo>
                  <a:pt x="3364258" y="34656"/>
                </a:lnTo>
                <a:lnTo>
                  <a:pt x="3399675" y="59697"/>
                </a:lnTo>
                <a:lnTo>
                  <a:pt x="3430262" y="90284"/>
                </a:lnTo>
                <a:lnTo>
                  <a:pt x="3455303" y="125701"/>
                </a:lnTo>
                <a:lnTo>
                  <a:pt x="3474078" y="165229"/>
                </a:lnTo>
                <a:lnTo>
                  <a:pt x="3485869" y="208150"/>
                </a:lnTo>
                <a:lnTo>
                  <a:pt x="3489960" y="253745"/>
                </a:lnTo>
                <a:lnTo>
                  <a:pt x="3485869" y="299341"/>
                </a:lnTo>
                <a:lnTo>
                  <a:pt x="3474078" y="342262"/>
                </a:lnTo>
                <a:lnTo>
                  <a:pt x="3455303" y="381790"/>
                </a:lnTo>
                <a:lnTo>
                  <a:pt x="3430262" y="417207"/>
                </a:lnTo>
                <a:lnTo>
                  <a:pt x="3399675" y="447794"/>
                </a:lnTo>
                <a:lnTo>
                  <a:pt x="3364258" y="472835"/>
                </a:lnTo>
                <a:lnTo>
                  <a:pt x="3324730" y="491610"/>
                </a:lnTo>
                <a:lnTo>
                  <a:pt x="3281809" y="503401"/>
                </a:lnTo>
                <a:lnTo>
                  <a:pt x="323621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626360"/>
            <a:ext cx="3722370" cy="263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0"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ANDROID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THREAD</a:t>
            </a:r>
            <a:endParaRPr sz="2600" dirty="0">
              <a:latin typeface="Arial"/>
              <a:cs typeface="Arial"/>
            </a:endParaRPr>
          </a:p>
          <a:p>
            <a:pPr marL="12700" marR="981075" indent="685800">
              <a:lnSpc>
                <a:spcPct val="275700"/>
              </a:lnSpc>
              <a:spcBef>
                <a:spcPts val="195"/>
              </a:spcBef>
            </a:pPr>
            <a:r>
              <a:rPr sz="2600" b="1" dirty="0">
                <a:latin typeface="Arial"/>
                <a:cs typeface="Arial"/>
              </a:rPr>
              <a:t>AS</a:t>
            </a:r>
            <a:r>
              <a:rPr sz="2600" b="1" spc="5" dirty="0">
                <a:latin typeface="Arial"/>
                <a:cs typeface="Arial"/>
              </a:rPr>
              <a:t>Y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C</a:t>
            </a:r>
            <a:r>
              <a:rPr sz="2600" b="1" spc="-190" dirty="0">
                <a:latin typeface="Arial"/>
                <a:cs typeface="Arial"/>
              </a:rPr>
              <a:t>T</a:t>
            </a:r>
            <a:r>
              <a:rPr sz="2600" b="1" spc="-10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SK  DEMO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17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EXAMPLE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5238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Implement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doInBackground()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" y="1676400"/>
            <a:ext cx="8702040" cy="461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17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EXAMPLE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5026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Implement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onPostExecute()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1534" y="2259177"/>
            <a:ext cx="6408115" cy="1345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17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66"/>
                </a:solidFill>
              </a:rPr>
              <a:t>ASYNCTASK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EXAMPLE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474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Call </a:t>
            </a:r>
            <a:r>
              <a:rPr sz="3000" spc="-5" dirty="0">
                <a:latin typeface="Arial"/>
                <a:cs typeface="Arial"/>
              </a:rPr>
              <a:t>execute() in </a:t>
            </a:r>
            <a:r>
              <a:rPr sz="3000" dirty="0">
                <a:latin typeface="Arial"/>
                <a:cs typeface="Arial"/>
              </a:rPr>
              <a:t>UI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thread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824144"/>
            <a:ext cx="6908292" cy="41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HttpURLCon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466455" cy="37484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4953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Obtain a </a:t>
            </a:r>
            <a:r>
              <a:rPr sz="3200" spc="-5" dirty="0">
                <a:latin typeface="Arial"/>
                <a:cs typeface="Arial"/>
              </a:rPr>
              <a:t>new </a:t>
            </a:r>
            <a:r>
              <a:rPr sz="3200" dirty="0">
                <a:latin typeface="Arial"/>
                <a:cs typeface="Arial"/>
              </a:rPr>
              <a:t>HttpURLConnection by </a:t>
            </a:r>
            <a:r>
              <a:rPr sz="3200" spc="-5" dirty="0">
                <a:latin typeface="Arial"/>
                <a:cs typeface="Arial"/>
              </a:rPr>
              <a:t>calling  URL.openConnection() and casting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result 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HttpURLConnection.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Prepare the </a:t>
            </a:r>
            <a:r>
              <a:rPr sz="3200" spc="-5" dirty="0">
                <a:latin typeface="Arial"/>
                <a:cs typeface="Arial"/>
              </a:rPr>
              <a:t>request.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primary property </a:t>
            </a:r>
            <a:r>
              <a:rPr sz="3200" dirty="0">
                <a:latin typeface="Arial"/>
                <a:cs typeface="Arial"/>
              </a:rPr>
              <a:t>of  a </a:t>
            </a:r>
            <a:r>
              <a:rPr sz="3200" spc="-5" dirty="0">
                <a:latin typeface="Arial"/>
                <a:cs typeface="Arial"/>
              </a:rPr>
              <a:t>request </a:t>
            </a:r>
            <a:r>
              <a:rPr sz="3200" dirty="0">
                <a:latin typeface="Arial"/>
                <a:cs typeface="Arial"/>
              </a:rPr>
              <a:t>is its URI. </a:t>
            </a:r>
            <a:r>
              <a:rPr sz="3200" spc="-5" dirty="0">
                <a:latin typeface="Arial"/>
                <a:cs typeface="Arial"/>
              </a:rPr>
              <a:t>Request headers may  </a:t>
            </a:r>
            <a:r>
              <a:rPr sz="3200" dirty="0">
                <a:latin typeface="Arial"/>
                <a:cs typeface="Arial"/>
              </a:rPr>
              <a:t>also </a:t>
            </a:r>
            <a:r>
              <a:rPr sz="3200" spc="-5" dirty="0">
                <a:latin typeface="Arial"/>
                <a:cs typeface="Arial"/>
              </a:rPr>
              <a:t>include metadata </a:t>
            </a:r>
            <a:r>
              <a:rPr sz="3200" dirty="0">
                <a:latin typeface="Arial"/>
                <a:cs typeface="Arial"/>
              </a:rPr>
              <a:t>such as </a:t>
            </a:r>
            <a:r>
              <a:rPr sz="3200" spc="-5" dirty="0">
                <a:latin typeface="Arial"/>
                <a:cs typeface="Arial"/>
              </a:rPr>
              <a:t>credentials,  preferred content </a:t>
            </a:r>
            <a:r>
              <a:rPr sz="3200" dirty="0">
                <a:latin typeface="Arial"/>
                <a:cs typeface="Arial"/>
              </a:rPr>
              <a:t>types,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session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cookies.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HttpURLCon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594725" cy="60159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Optionally upload a request </a:t>
            </a:r>
            <a:r>
              <a:rPr sz="3000" spc="-50" dirty="0">
                <a:latin typeface="Arial"/>
                <a:cs typeface="Arial"/>
              </a:rPr>
              <a:t>body. </a:t>
            </a:r>
            <a:r>
              <a:rPr sz="3000" spc="-5" dirty="0">
                <a:latin typeface="Arial"/>
                <a:cs typeface="Arial"/>
              </a:rPr>
              <a:t>Instances  </a:t>
            </a:r>
            <a:r>
              <a:rPr sz="3000" dirty="0">
                <a:latin typeface="Arial"/>
                <a:cs typeface="Arial"/>
              </a:rPr>
              <a:t>must </a:t>
            </a:r>
            <a:r>
              <a:rPr sz="3000" spc="-5" dirty="0">
                <a:latin typeface="Arial"/>
                <a:cs typeface="Arial"/>
              </a:rPr>
              <a:t>be configured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setDoOutput(true) </a:t>
            </a:r>
            <a:r>
              <a:rPr sz="3000" dirty="0">
                <a:latin typeface="Arial"/>
                <a:cs typeface="Arial"/>
              </a:rPr>
              <a:t>if they  include a request </a:t>
            </a:r>
            <a:r>
              <a:rPr sz="3000" spc="-50" dirty="0">
                <a:latin typeface="Arial"/>
                <a:cs typeface="Arial"/>
              </a:rPr>
              <a:t>body. </a:t>
            </a:r>
            <a:r>
              <a:rPr sz="3000" spc="-15" dirty="0">
                <a:latin typeface="Arial"/>
                <a:cs typeface="Arial"/>
              </a:rPr>
              <a:t>Transmit </a:t>
            </a:r>
            <a:r>
              <a:rPr sz="3000" spc="-5" dirty="0">
                <a:latin typeface="Arial"/>
                <a:cs typeface="Arial"/>
              </a:rPr>
              <a:t>data </a:t>
            </a:r>
            <a:r>
              <a:rPr sz="3000" dirty="0">
                <a:latin typeface="Arial"/>
                <a:cs typeface="Arial"/>
              </a:rPr>
              <a:t>by writing  to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stream </a:t>
            </a:r>
            <a:r>
              <a:rPr sz="3000" spc="-5" dirty="0">
                <a:latin typeface="Arial"/>
                <a:cs typeface="Arial"/>
              </a:rPr>
              <a:t>returned by  URLConnection.getOutputStream()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191135" indent="-274320">
              <a:lnSpc>
                <a:spcPct val="9000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865" algn="l"/>
              </a:tabLst>
            </a:pPr>
            <a:r>
              <a:rPr sz="3000" dirty="0">
                <a:latin typeface="Arial"/>
                <a:cs typeface="Arial"/>
              </a:rPr>
              <a:t>Read the </a:t>
            </a:r>
            <a:r>
              <a:rPr sz="3000" spc="-5" dirty="0">
                <a:latin typeface="Arial"/>
                <a:cs typeface="Arial"/>
              </a:rPr>
              <a:t>response. </a:t>
            </a:r>
            <a:r>
              <a:rPr sz="3000" dirty="0">
                <a:latin typeface="Arial"/>
                <a:cs typeface="Arial"/>
              </a:rPr>
              <a:t>Response </a:t>
            </a:r>
            <a:r>
              <a:rPr sz="3000" spc="-5" dirty="0">
                <a:latin typeface="Arial"/>
                <a:cs typeface="Arial"/>
              </a:rPr>
              <a:t>headers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typically  include </a:t>
            </a:r>
            <a:r>
              <a:rPr sz="3000" spc="-5" dirty="0">
                <a:latin typeface="Arial"/>
                <a:cs typeface="Arial"/>
              </a:rPr>
              <a:t>metadata such as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response body's  content </a:t>
            </a:r>
            <a:r>
              <a:rPr sz="3000" dirty="0">
                <a:latin typeface="Arial"/>
                <a:cs typeface="Arial"/>
              </a:rPr>
              <a:t>type </a:t>
            </a:r>
            <a:r>
              <a:rPr sz="3000" spc="-5" dirty="0">
                <a:latin typeface="Arial"/>
                <a:cs typeface="Arial"/>
              </a:rPr>
              <a:t>and length, modified dates and  </a:t>
            </a:r>
            <a:r>
              <a:rPr sz="3000" dirty="0">
                <a:latin typeface="Arial"/>
                <a:cs typeface="Arial"/>
              </a:rPr>
              <a:t>session cookies. The </a:t>
            </a:r>
            <a:r>
              <a:rPr sz="3000" spc="-5" dirty="0">
                <a:latin typeface="Arial"/>
                <a:cs typeface="Arial"/>
              </a:rPr>
              <a:t>response </a:t>
            </a:r>
            <a:r>
              <a:rPr sz="3000" dirty="0">
                <a:latin typeface="Arial"/>
                <a:cs typeface="Arial"/>
              </a:rPr>
              <a:t>body may be  </a:t>
            </a:r>
            <a:r>
              <a:rPr sz="3000" spc="-5" dirty="0">
                <a:latin typeface="Arial"/>
                <a:cs typeface="Arial"/>
              </a:rPr>
              <a:t>read from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stream returned by  URLConnection.getInputStream(). </a:t>
            </a:r>
            <a:r>
              <a:rPr sz="3000" dirty="0">
                <a:latin typeface="Arial"/>
                <a:cs typeface="Arial"/>
              </a:rPr>
              <a:t>If the  </a:t>
            </a:r>
            <a:r>
              <a:rPr sz="3000" spc="-5" dirty="0">
                <a:latin typeface="Arial"/>
                <a:cs typeface="Arial"/>
              </a:rPr>
              <a:t>response has no </a:t>
            </a:r>
            <a:r>
              <a:rPr sz="3000" spc="-50" dirty="0">
                <a:latin typeface="Arial"/>
                <a:cs typeface="Arial"/>
              </a:rPr>
              <a:t>body,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method returns an  empty stream.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HttpURLCon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358505" cy="5603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Disconnect. </a:t>
            </a:r>
            <a:r>
              <a:rPr sz="3000" spc="-5" dirty="0">
                <a:latin typeface="Arial"/>
                <a:cs typeface="Arial"/>
              </a:rPr>
              <a:t>Once the response body has been  read,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HttpURLConnection should be closed  </a:t>
            </a:r>
            <a:r>
              <a:rPr sz="3000" dirty="0">
                <a:latin typeface="Arial"/>
                <a:cs typeface="Arial"/>
              </a:rPr>
              <a:t>by calling </a:t>
            </a:r>
            <a:r>
              <a:rPr sz="3000" spc="-5" dirty="0">
                <a:latin typeface="Arial"/>
                <a:cs typeface="Arial"/>
              </a:rPr>
              <a:t>disconnect(). Disconnecting </a:t>
            </a:r>
            <a:r>
              <a:rPr sz="3000" dirty="0">
                <a:latin typeface="Arial"/>
                <a:cs typeface="Arial"/>
              </a:rPr>
              <a:t>releases  </a:t>
            </a:r>
            <a:r>
              <a:rPr sz="3000" spc="-5" dirty="0">
                <a:latin typeface="Arial"/>
                <a:cs typeface="Arial"/>
              </a:rPr>
              <a:t>the resources held by a connection so they </a:t>
            </a:r>
            <a:r>
              <a:rPr sz="3000" dirty="0">
                <a:latin typeface="Arial"/>
                <a:cs typeface="Arial"/>
              </a:rPr>
              <a:t>may  </a:t>
            </a:r>
            <a:r>
              <a:rPr sz="3000" spc="-5" dirty="0">
                <a:latin typeface="Arial"/>
                <a:cs typeface="Arial"/>
              </a:rPr>
              <a:t>be closed or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reused.</a:t>
            </a:r>
            <a:endParaRPr sz="3000">
              <a:latin typeface="Arial"/>
              <a:cs typeface="Arial"/>
            </a:endParaRPr>
          </a:p>
          <a:p>
            <a:pPr marL="241300" marR="108585">
              <a:lnSpc>
                <a:spcPct val="100000"/>
              </a:lnSpc>
              <a:spcBef>
                <a:spcPts val="2120"/>
              </a:spcBef>
              <a:tabLst>
                <a:tab pos="3326765" algn="l"/>
              </a:tabLst>
            </a:pPr>
            <a:r>
              <a:rPr sz="1500" spc="-5" dirty="0">
                <a:latin typeface="Courier New"/>
                <a:cs typeface="Courier New"/>
              </a:rPr>
              <a:t>URL url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URL(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  <a:hlinkClick r:id="rId3"/>
              </a:rPr>
              <a:t>"http://rss.cnn.com/rss/edition_americas.rss"</a:t>
            </a:r>
            <a:r>
              <a:rPr sz="1500" spc="-5" dirty="0">
                <a:latin typeface="Courier New"/>
                <a:cs typeface="Courier New"/>
              </a:rPr>
              <a:t>);  HttpURLConnection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connect	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(HttpURLConnection) url.openConnection();  DataInputStream dis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DataInputStream(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 </a:t>
            </a:r>
            <a:r>
              <a:rPr sz="1500" spc="-5" dirty="0">
                <a:latin typeface="Courier New"/>
                <a:cs typeface="Courier New"/>
              </a:rPr>
              <a:t>BufferedInputStream(connect.getInputStream()));</a:t>
            </a:r>
            <a:endParaRPr sz="1500">
              <a:latin typeface="Courier New"/>
              <a:cs typeface="Courier New"/>
            </a:endParaRPr>
          </a:p>
          <a:p>
            <a:pPr marL="241300" marR="44958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DataOutputStream dos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DataOutputStream(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 </a:t>
            </a:r>
            <a:r>
              <a:rPr sz="1500" spc="-5" dirty="0">
                <a:latin typeface="Courier New"/>
                <a:cs typeface="Courier New"/>
              </a:rPr>
              <a:t>BufferedOutputStream(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FileOutputStream(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File(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"D: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\\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1.txt"</a:t>
            </a:r>
            <a:r>
              <a:rPr sz="1500" spc="-5" dirty="0">
                <a:latin typeface="Courier New"/>
                <a:cs typeface="Courier New"/>
              </a:rPr>
              <a:t>)))); 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500" dirty="0">
                <a:latin typeface="Courier New"/>
                <a:cs typeface="Courier New"/>
              </a:rPr>
              <a:t>data 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500" spc="-5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698500" marR="4336415" indent="-457200">
              <a:lnSpc>
                <a:spcPct val="100000"/>
              </a:lnSpc>
            </a:pP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while </a:t>
            </a:r>
            <a:r>
              <a:rPr sz="1500" spc="-5" dirty="0">
                <a:latin typeface="Courier New"/>
                <a:cs typeface="Courier New"/>
              </a:rPr>
              <a:t>((data=dis.read()) != -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500" spc="-5" dirty="0">
                <a:latin typeface="Courier New"/>
                <a:cs typeface="Courier New"/>
              </a:rPr>
              <a:t>) </a:t>
            </a:r>
            <a:r>
              <a:rPr sz="1500" dirty="0">
                <a:latin typeface="Courier New"/>
                <a:cs typeface="Courier New"/>
              </a:rPr>
              <a:t>{  dos.write(data);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dos.flush();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dis.close();</a:t>
            </a:r>
            <a:endParaRPr sz="1500">
              <a:latin typeface="Courier New"/>
              <a:cs typeface="Courier New"/>
            </a:endParaRPr>
          </a:p>
          <a:p>
            <a:pPr marL="241300" marR="5708650">
              <a:lnSpc>
                <a:spcPts val="1839"/>
              </a:lnSpc>
              <a:spcBef>
                <a:spcPts val="30"/>
              </a:spcBef>
            </a:pPr>
            <a:r>
              <a:rPr sz="1500" spc="-5" dirty="0">
                <a:latin typeface="Courier New"/>
                <a:cs typeface="Courier New"/>
              </a:rPr>
              <a:t>dos.close();  connect.disconnect();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HttpURLCon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93165"/>
            <a:ext cx="7158990" cy="1031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Convert json </a:t>
            </a:r>
            <a:r>
              <a:rPr sz="3000" dirty="0">
                <a:latin typeface="Arial"/>
                <a:cs typeface="Arial"/>
              </a:rPr>
              <a:t>to object using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gson</a:t>
            </a:r>
            <a:endParaRPr sz="30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36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Add library gson in build.gradle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(module)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133600"/>
            <a:ext cx="8040624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39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HttpURLCon</a:t>
            </a:r>
            <a:r>
              <a:rPr sz="3600" spc="-15" dirty="0">
                <a:solidFill>
                  <a:srgbClr val="FF0066"/>
                </a:solidFill>
              </a:rPr>
              <a:t>n</a:t>
            </a:r>
            <a:r>
              <a:rPr sz="3600" dirty="0">
                <a:solidFill>
                  <a:srgbClr val="FF0066"/>
                </a:solidFill>
              </a:rPr>
              <a:t>ection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3540" y="645414"/>
            <a:ext cx="8489950" cy="606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 marR="688340" indent="-5480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 static void </a:t>
            </a:r>
            <a:r>
              <a:rPr sz="1800" spc="-10" dirty="0">
                <a:latin typeface="Courier New"/>
                <a:cs typeface="Courier New"/>
              </a:rPr>
              <a:t>main(String[] args)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throws </a:t>
            </a:r>
            <a:r>
              <a:rPr sz="1800" spc="-10" dirty="0">
                <a:latin typeface="Courier New"/>
                <a:cs typeface="Courier New"/>
              </a:rPr>
              <a:t>Exception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URL url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new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URL(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"https://jsonplaceholder.typicode.com/todos/3"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 marR="1371600" indent="547370">
              <a:lnSpc>
                <a:spcPct val="100000"/>
              </a:lnSpc>
              <a:tabLst>
                <a:tab pos="4243705" algn="l"/>
              </a:tabLst>
            </a:pPr>
            <a:r>
              <a:rPr sz="1800" spc="-10" dirty="0">
                <a:latin typeface="Courier New"/>
                <a:cs typeface="Courier New"/>
              </a:rPr>
              <a:t>HttpURLConnection connect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(HttpURLConnection)  url.openConnection();</a:t>
            </a:r>
            <a:endParaRPr sz="1800">
              <a:latin typeface="Courier New"/>
              <a:cs typeface="Courier New"/>
            </a:endParaRPr>
          </a:p>
          <a:p>
            <a:pPr marL="560070" marR="12338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connect.setRequestMethod(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"GET"</a:t>
            </a:r>
            <a:r>
              <a:rPr sz="1800" spc="-10" dirty="0">
                <a:latin typeface="Courier New"/>
                <a:cs typeface="Courier New"/>
              </a:rPr>
              <a:t>);  connect.setRequestProperty(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"User-agent"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"Android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App/6.0"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responseCode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connect.getResponseCode();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(responseCode ==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200</a:t>
            </a:r>
            <a:r>
              <a:rPr sz="1800" spc="-10" dirty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12700" marR="1096010" indent="10928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BufferedReader reader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BufferedReader(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new  </a:t>
            </a:r>
            <a:r>
              <a:rPr sz="1800" spc="-10" dirty="0">
                <a:latin typeface="Courier New"/>
                <a:cs typeface="Courier New"/>
              </a:rPr>
              <a:t>InputStreamReader(connect.getInputStream()));</a:t>
            </a:r>
            <a:endParaRPr sz="1800">
              <a:latin typeface="Courier New"/>
              <a:cs typeface="Courier New"/>
            </a:endParaRPr>
          </a:p>
          <a:p>
            <a:pPr marL="1105535" marR="45091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String response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""</a:t>
            </a:r>
            <a:r>
              <a:rPr sz="1800" spc="-10" dirty="0">
                <a:latin typeface="Courier New"/>
                <a:cs typeface="Courier New"/>
              </a:rPr>
              <a:t>;  String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line=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""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51000" marR="1369060" indent="-546100">
              <a:lnSpc>
                <a:spcPct val="100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(line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reader.readLine()) !=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null</a:t>
            </a:r>
            <a:r>
              <a:rPr sz="1800" spc="-10" dirty="0">
                <a:latin typeface="Courier New"/>
                <a:cs typeface="Courier New"/>
              </a:rPr>
              <a:t>){  response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response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line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Gson gson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Gson();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User user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(User)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gson.fromJson(response,User.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System.</a:t>
            </a:r>
            <a:r>
              <a:rPr sz="1800" b="1" i="1" spc="-10" dirty="0">
                <a:solidFill>
                  <a:srgbClr val="660D79"/>
                </a:solidFill>
                <a:latin typeface="Courier New"/>
                <a:cs typeface="Courier New"/>
              </a:rPr>
              <a:t>out</a:t>
            </a:r>
            <a:r>
              <a:rPr sz="1800" spc="-10" dirty="0">
                <a:latin typeface="Courier New"/>
                <a:cs typeface="Courier New"/>
              </a:rPr>
              <a:t>.println(user.toString());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3124200" cy="508000"/>
          </a:xfrm>
          <a:custGeom>
            <a:avLst/>
            <a:gdLst/>
            <a:ahLst/>
            <a:cxnLst/>
            <a:rect l="l" t="t" r="r" b="b"/>
            <a:pathLst>
              <a:path w="3124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870454" y="0"/>
                </a:lnTo>
                <a:lnTo>
                  <a:pt x="2916049" y="4090"/>
                </a:lnTo>
                <a:lnTo>
                  <a:pt x="2958970" y="15881"/>
                </a:lnTo>
                <a:lnTo>
                  <a:pt x="2998498" y="34656"/>
                </a:lnTo>
                <a:lnTo>
                  <a:pt x="3033915" y="59697"/>
                </a:lnTo>
                <a:lnTo>
                  <a:pt x="3064502" y="90284"/>
                </a:lnTo>
                <a:lnTo>
                  <a:pt x="3089543" y="125701"/>
                </a:lnTo>
                <a:lnTo>
                  <a:pt x="3108318" y="165229"/>
                </a:lnTo>
                <a:lnTo>
                  <a:pt x="3120109" y="208150"/>
                </a:lnTo>
                <a:lnTo>
                  <a:pt x="3124200" y="253745"/>
                </a:lnTo>
                <a:lnTo>
                  <a:pt x="3120109" y="299341"/>
                </a:lnTo>
                <a:lnTo>
                  <a:pt x="3108318" y="342262"/>
                </a:lnTo>
                <a:lnTo>
                  <a:pt x="3089543" y="381790"/>
                </a:lnTo>
                <a:lnTo>
                  <a:pt x="3064502" y="417207"/>
                </a:lnTo>
                <a:lnTo>
                  <a:pt x="3033915" y="447794"/>
                </a:lnTo>
                <a:lnTo>
                  <a:pt x="2998498" y="472835"/>
                </a:lnTo>
                <a:lnTo>
                  <a:pt x="2958970" y="491610"/>
                </a:lnTo>
                <a:lnTo>
                  <a:pt x="2916049" y="503401"/>
                </a:lnTo>
                <a:lnTo>
                  <a:pt x="28704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355625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3556254" y="507491"/>
                </a:lnTo>
                <a:lnTo>
                  <a:pt x="3601849" y="503401"/>
                </a:lnTo>
                <a:lnTo>
                  <a:pt x="3644770" y="491610"/>
                </a:lnTo>
                <a:lnTo>
                  <a:pt x="3684298" y="472835"/>
                </a:lnTo>
                <a:lnTo>
                  <a:pt x="3719715" y="447794"/>
                </a:lnTo>
                <a:lnTo>
                  <a:pt x="3750302" y="417207"/>
                </a:lnTo>
                <a:lnTo>
                  <a:pt x="3775343" y="381790"/>
                </a:lnTo>
                <a:lnTo>
                  <a:pt x="3794118" y="342262"/>
                </a:lnTo>
                <a:lnTo>
                  <a:pt x="3805909" y="299341"/>
                </a:lnTo>
                <a:lnTo>
                  <a:pt x="3810000" y="253745"/>
                </a:lnTo>
                <a:lnTo>
                  <a:pt x="3805909" y="208150"/>
                </a:lnTo>
                <a:lnTo>
                  <a:pt x="3794118" y="165229"/>
                </a:lnTo>
                <a:lnTo>
                  <a:pt x="3775343" y="125701"/>
                </a:lnTo>
                <a:lnTo>
                  <a:pt x="3750302" y="90284"/>
                </a:lnTo>
                <a:lnTo>
                  <a:pt x="3719715" y="59697"/>
                </a:lnTo>
                <a:lnTo>
                  <a:pt x="3684298" y="34656"/>
                </a:lnTo>
                <a:lnTo>
                  <a:pt x="3644770" y="15881"/>
                </a:lnTo>
                <a:lnTo>
                  <a:pt x="3601849" y="4090"/>
                </a:lnTo>
                <a:lnTo>
                  <a:pt x="35562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3810000" cy="508000"/>
          </a:xfrm>
          <a:custGeom>
            <a:avLst/>
            <a:gdLst/>
            <a:ahLst/>
            <a:cxnLst/>
            <a:rect l="l" t="t" r="r" b="b"/>
            <a:pathLst>
              <a:path w="3810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3556254" y="0"/>
                </a:lnTo>
                <a:lnTo>
                  <a:pt x="3601849" y="4090"/>
                </a:lnTo>
                <a:lnTo>
                  <a:pt x="3644770" y="15881"/>
                </a:lnTo>
                <a:lnTo>
                  <a:pt x="3684298" y="34656"/>
                </a:lnTo>
                <a:lnTo>
                  <a:pt x="3719715" y="59697"/>
                </a:lnTo>
                <a:lnTo>
                  <a:pt x="3750302" y="90284"/>
                </a:lnTo>
                <a:lnTo>
                  <a:pt x="3775343" y="125701"/>
                </a:lnTo>
                <a:lnTo>
                  <a:pt x="3794118" y="165229"/>
                </a:lnTo>
                <a:lnTo>
                  <a:pt x="3805909" y="208150"/>
                </a:lnTo>
                <a:lnTo>
                  <a:pt x="3810000" y="253745"/>
                </a:lnTo>
                <a:lnTo>
                  <a:pt x="3805909" y="299341"/>
                </a:lnTo>
                <a:lnTo>
                  <a:pt x="3794118" y="342262"/>
                </a:lnTo>
                <a:lnTo>
                  <a:pt x="3775343" y="381790"/>
                </a:lnTo>
                <a:lnTo>
                  <a:pt x="3750302" y="417207"/>
                </a:lnTo>
                <a:lnTo>
                  <a:pt x="3719715" y="447794"/>
                </a:lnTo>
                <a:lnTo>
                  <a:pt x="3684298" y="472835"/>
                </a:lnTo>
                <a:lnTo>
                  <a:pt x="3644770" y="491610"/>
                </a:lnTo>
                <a:lnTo>
                  <a:pt x="3601849" y="503401"/>
                </a:lnTo>
                <a:lnTo>
                  <a:pt x="35562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1965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HTTP</a:t>
            </a:r>
            <a:r>
              <a:rPr sz="2600" spc="-12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CONNECTION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3489960" cy="508000"/>
          </a:xfrm>
          <a:custGeom>
            <a:avLst/>
            <a:gdLst/>
            <a:ahLst/>
            <a:cxnLst/>
            <a:rect l="l" t="t" r="r" b="b"/>
            <a:pathLst>
              <a:path w="348996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236214" y="0"/>
                </a:lnTo>
                <a:lnTo>
                  <a:pt x="3281809" y="4090"/>
                </a:lnTo>
                <a:lnTo>
                  <a:pt x="3324730" y="15881"/>
                </a:lnTo>
                <a:lnTo>
                  <a:pt x="3364258" y="34656"/>
                </a:lnTo>
                <a:lnTo>
                  <a:pt x="3399675" y="59697"/>
                </a:lnTo>
                <a:lnTo>
                  <a:pt x="3430262" y="90284"/>
                </a:lnTo>
                <a:lnTo>
                  <a:pt x="3455303" y="125701"/>
                </a:lnTo>
                <a:lnTo>
                  <a:pt x="3474078" y="165229"/>
                </a:lnTo>
                <a:lnTo>
                  <a:pt x="3485869" y="208150"/>
                </a:lnTo>
                <a:lnTo>
                  <a:pt x="3489960" y="253745"/>
                </a:lnTo>
                <a:lnTo>
                  <a:pt x="3485869" y="299341"/>
                </a:lnTo>
                <a:lnTo>
                  <a:pt x="3474078" y="342262"/>
                </a:lnTo>
                <a:lnTo>
                  <a:pt x="3455303" y="381790"/>
                </a:lnTo>
                <a:lnTo>
                  <a:pt x="3430262" y="417207"/>
                </a:lnTo>
                <a:lnTo>
                  <a:pt x="3399675" y="447794"/>
                </a:lnTo>
                <a:lnTo>
                  <a:pt x="3364258" y="472835"/>
                </a:lnTo>
                <a:lnTo>
                  <a:pt x="3324730" y="491610"/>
                </a:lnTo>
                <a:lnTo>
                  <a:pt x="3281809" y="503401"/>
                </a:lnTo>
                <a:lnTo>
                  <a:pt x="323621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74798"/>
            <a:ext cx="3722370" cy="263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0"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ANDROID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THREAD</a:t>
            </a:r>
            <a:endParaRPr sz="2600">
              <a:latin typeface="Arial"/>
              <a:cs typeface="Arial"/>
            </a:endParaRPr>
          </a:p>
          <a:p>
            <a:pPr marL="12700" marR="981075" indent="685800">
              <a:lnSpc>
                <a:spcPct val="275700"/>
              </a:lnSpc>
              <a:spcBef>
                <a:spcPts val="195"/>
              </a:spcBef>
            </a:pPr>
            <a:r>
              <a:rPr sz="2600" b="1" dirty="0">
                <a:latin typeface="Arial"/>
                <a:cs typeface="Arial"/>
              </a:rPr>
              <a:t>AS</a:t>
            </a:r>
            <a:r>
              <a:rPr sz="2600" b="1" spc="5" dirty="0">
                <a:latin typeface="Arial"/>
                <a:cs typeface="Arial"/>
              </a:rPr>
              <a:t>Y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C</a:t>
            </a:r>
            <a:r>
              <a:rPr sz="2600" b="1" spc="-190" dirty="0">
                <a:latin typeface="Arial"/>
                <a:cs typeface="Arial"/>
              </a:rPr>
              <a:t>T</a:t>
            </a:r>
            <a:r>
              <a:rPr sz="2600" b="1" spc="-10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SK  HANDLER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ANDROID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dirty="0">
                <a:solidFill>
                  <a:srgbClr val="FF0066"/>
                </a:solidFill>
              </a:rPr>
              <a:t>THREAD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489950" cy="52273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11239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spc="-1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application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launched,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  </a:t>
            </a:r>
            <a:r>
              <a:rPr sz="3200" spc="-5" dirty="0">
                <a:latin typeface="Arial"/>
                <a:cs typeface="Arial"/>
              </a:rPr>
              <a:t>creates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thread </a:t>
            </a:r>
            <a:r>
              <a:rPr sz="3200" dirty="0">
                <a:latin typeface="Arial"/>
                <a:cs typeface="Arial"/>
              </a:rPr>
              <a:t>of execution for the  </a:t>
            </a:r>
            <a:r>
              <a:rPr sz="3200" spc="-5" dirty="0">
                <a:latin typeface="Arial"/>
                <a:cs typeface="Arial"/>
              </a:rPr>
              <a:t>application, called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"main."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BBA5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232410" indent="-274320">
              <a:lnSpc>
                <a:spcPct val="90000"/>
              </a:lnSpc>
              <a:spcBef>
                <a:spcPts val="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This thread </a:t>
            </a:r>
            <a:r>
              <a:rPr sz="3200" dirty="0">
                <a:latin typeface="Arial"/>
                <a:cs typeface="Arial"/>
              </a:rPr>
              <a:t>is very </a:t>
            </a:r>
            <a:r>
              <a:rPr sz="3200" spc="-5" dirty="0">
                <a:latin typeface="Arial"/>
                <a:cs typeface="Arial"/>
              </a:rPr>
              <a:t>important </a:t>
            </a:r>
            <a:r>
              <a:rPr sz="3200" dirty="0">
                <a:latin typeface="Arial"/>
                <a:cs typeface="Arial"/>
              </a:rPr>
              <a:t>because it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  </a:t>
            </a:r>
            <a:r>
              <a:rPr sz="3200" spc="-5" dirty="0">
                <a:latin typeface="Arial"/>
                <a:cs typeface="Arial"/>
              </a:rPr>
              <a:t>charge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dispatching events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the  appropriate </a:t>
            </a:r>
            <a:r>
              <a:rPr sz="3200" dirty="0">
                <a:latin typeface="Arial"/>
                <a:cs typeface="Arial"/>
              </a:rPr>
              <a:t>user </a:t>
            </a:r>
            <a:r>
              <a:rPr sz="3200" spc="-5" dirty="0">
                <a:latin typeface="Arial"/>
                <a:cs typeface="Arial"/>
              </a:rPr>
              <a:t>interface widgets, including  </a:t>
            </a:r>
            <a:r>
              <a:rPr sz="3200" dirty="0">
                <a:latin typeface="Arial"/>
                <a:cs typeface="Arial"/>
              </a:rPr>
              <a:t>drawing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events.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BBA58"/>
              </a:buClr>
              <a:buFont typeface="Wingdings"/>
              <a:buChar char=""/>
            </a:pPr>
            <a:endParaRPr sz="415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main thread </a:t>
            </a:r>
            <a:r>
              <a:rPr sz="3200" dirty="0">
                <a:latin typeface="Arial"/>
                <a:cs typeface="Arial"/>
              </a:rPr>
              <a:t>is also </a:t>
            </a:r>
            <a:r>
              <a:rPr sz="3200" spc="-5" dirty="0">
                <a:latin typeface="Arial"/>
                <a:cs typeface="Arial"/>
              </a:rPr>
              <a:t>sometimes called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UI</a:t>
            </a:r>
            <a:r>
              <a:rPr sz="3200" spc="-5" dirty="0">
                <a:latin typeface="Arial"/>
                <a:cs typeface="Arial"/>
              </a:rPr>
              <a:t> thread.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739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ASYNCTASK</vt:lpstr>
      <vt:lpstr>HTTP CONNECTION</vt:lpstr>
      <vt:lpstr>HttpURLConnection</vt:lpstr>
      <vt:lpstr>HttpURLConnection</vt:lpstr>
      <vt:lpstr>HttpURLConnection</vt:lpstr>
      <vt:lpstr>HttpURLConnection</vt:lpstr>
      <vt:lpstr>HttpURLConnection</vt:lpstr>
      <vt:lpstr>HTTP CONNECTION</vt:lpstr>
      <vt:lpstr>ANDROID THREAD</vt:lpstr>
      <vt:lpstr>ANDROID THREAD</vt:lpstr>
      <vt:lpstr>ANDROID THREAD</vt:lpstr>
      <vt:lpstr>ANDROID THREAD</vt:lpstr>
      <vt:lpstr>HTTP CONNECTION</vt:lpstr>
      <vt:lpstr>ASYNCTASK</vt:lpstr>
      <vt:lpstr>ASYNCTASK EXAMPLE</vt:lpstr>
      <vt:lpstr>ASYNCTASK PARAMETER</vt:lpstr>
      <vt:lpstr>STEP TO USE ASYNCTASK</vt:lpstr>
      <vt:lpstr>ASYNCTASK RULES</vt:lpstr>
      <vt:lpstr>ASYNCTASK EXAMPLE</vt:lpstr>
      <vt:lpstr>ASYNCTASK EXAMPLE</vt:lpstr>
      <vt:lpstr>ASYNCTASK EXAMPLE</vt:lpstr>
      <vt:lpstr>ASYNCTASK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2</cp:revision>
  <dcterms:created xsi:type="dcterms:W3CDTF">2019-09-03T17:33:22Z</dcterms:created>
  <dcterms:modified xsi:type="dcterms:W3CDTF">2019-09-13T00:59:15Z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