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9YCZKPjN6GQkaKWApcTWQ==" hashData="RHBYkhILU6Xi5YEDB8t8ZvCdDKw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9082" y="2374468"/>
            <a:ext cx="300583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dirty="0"/>
              <a:t>SQLI</a:t>
            </a:r>
            <a:r>
              <a:rPr spc="-25" dirty="0"/>
              <a:t>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412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QUES</a:t>
            </a:r>
            <a:r>
              <a:rPr sz="3600" spc="-15" dirty="0">
                <a:solidFill>
                  <a:srgbClr val="FF0066"/>
                </a:solidFill>
              </a:rPr>
              <a:t>T</a:t>
            </a:r>
            <a:r>
              <a:rPr sz="3600" dirty="0">
                <a:solidFill>
                  <a:srgbClr val="FF0066"/>
                </a:solidFill>
              </a:rPr>
              <a:t>I</a:t>
            </a:r>
            <a:r>
              <a:rPr sz="3600" spc="-15" dirty="0">
                <a:solidFill>
                  <a:srgbClr val="FF0066"/>
                </a:solidFill>
              </a:rPr>
              <a:t>O</a:t>
            </a:r>
            <a:r>
              <a:rPr sz="3600" dirty="0">
                <a:solidFill>
                  <a:srgbClr val="FF0066"/>
                </a:solidFill>
              </a:rPr>
              <a:t>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84605"/>
            <a:ext cx="7884159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3000" b="1" spc="-55" dirty="0">
                <a:latin typeface="Arial"/>
                <a:cs typeface="Arial"/>
              </a:rPr>
              <a:t>WHAT </a:t>
            </a:r>
            <a:r>
              <a:rPr sz="3000" b="1" dirty="0">
                <a:latin typeface="Arial"/>
                <a:cs typeface="Arial"/>
              </a:rPr>
              <a:t>HAPPEN IF </a:t>
            </a:r>
            <a:r>
              <a:rPr sz="3000" b="1" spc="-10" dirty="0">
                <a:latin typeface="Arial"/>
                <a:cs typeface="Arial"/>
              </a:rPr>
              <a:t>STOP </a:t>
            </a:r>
            <a:r>
              <a:rPr sz="3000" b="1" dirty="0">
                <a:latin typeface="Arial"/>
                <a:cs typeface="Arial"/>
              </a:rPr>
              <a:t>APP AND</a:t>
            </a:r>
            <a:r>
              <a:rPr sz="3000" b="1" spc="-409" dirty="0">
                <a:latin typeface="Arial"/>
                <a:cs typeface="Arial"/>
              </a:rPr>
              <a:t> </a:t>
            </a:r>
            <a:r>
              <a:rPr sz="3000" b="1" spc="-45" dirty="0">
                <a:latin typeface="Arial"/>
                <a:cs typeface="Arial"/>
              </a:rPr>
              <a:t>START  </a:t>
            </a:r>
            <a:r>
              <a:rPr sz="3000" b="1" spc="-5" dirty="0">
                <a:latin typeface="Arial"/>
                <a:cs typeface="Arial"/>
              </a:rPr>
              <a:t>AGAIN </a:t>
            </a:r>
            <a:r>
              <a:rPr sz="3000" b="1" dirty="0"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HOW </a:t>
            </a:r>
            <a:r>
              <a:rPr sz="3000" b="1" spc="-20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CONVERT </a:t>
            </a:r>
            <a:r>
              <a:rPr sz="3000" b="1" spc="-25" dirty="0">
                <a:latin typeface="Arial"/>
                <a:cs typeface="Arial"/>
              </a:rPr>
              <a:t>TO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SQLITE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77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STEP </a:t>
            </a:r>
            <a:r>
              <a:rPr sz="3600" spc="-40" dirty="0">
                <a:solidFill>
                  <a:srgbClr val="FF0066"/>
                </a:solidFill>
              </a:rPr>
              <a:t>TO</a:t>
            </a:r>
            <a:r>
              <a:rPr sz="3600" spc="-155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DO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48153" y="933972"/>
            <a:ext cx="8075187" cy="1487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447" y="2788392"/>
            <a:ext cx="7662568" cy="1677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214" y="5093342"/>
            <a:ext cx="7585912" cy="1563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77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STEP </a:t>
            </a:r>
            <a:r>
              <a:rPr sz="3600" spc="-40" dirty="0">
                <a:solidFill>
                  <a:srgbClr val="FF0066"/>
                </a:solidFill>
              </a:rPr>
              <a:t>TO</a:t>
            </a:r>
            <a:r>
              <a:rPr sz="3600" spc="-155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DO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26788" y="1339312"/>
            <a:ext cx="7470130" cy="180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47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0066"/>
                </a:solidFill>
              </a:rPr>
              <a:t>CREATE</a:t>
            </a:r>
            <a:r>
              <a:rPr sz="3600" spc="-70" dirty="0">
                <a:solidFill>
                  <a:srgbClr val="FF0066"/>
                </a:solidFill>
              </a:rPr>
              <a:t> 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31140" y="810513"/>
            <a:ext cx="8532495" cy="5293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ts val="365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b="1" spc="-5" dirty="0">
                <a:latin typeface="Arial"/>
                <a:cs typeface="Arial"/>
              </a:rPr>
              <a:t>SQLiteOpenHelper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provides</a:t>
            </a:r>
            <a:endParaRPr sz="3200">
              <a:latin typeface="Arial"/>
              <a:cs typeface="Arial"/>
            </a:endParaRPr>
          </a:p>
          <a:p>
            <a:pPr marL="286385" marR="508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Arial"/>
                <a:cs typeface="Arial"/>
              </a:rPr>
              <a:t>you with all of </a:t>
            </a:r>
            <a:r>
              <a:rPr sz="3200" spc="-5" dirty="0">
                <a:latin typeface="Arial"/>
                <a:cs typeface="Arial"/>
              </a:rPr>
              <a:t>the basic behavior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manage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/>
              <a:cs typeface="Times New Roman"/>
            </a:endParaRPr>
          </a:p>
          <a:p>
            <a:pPr marL="286385" marR="241300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Create a </a:t>
            </a:r>
            <a:r>
              <a:rPr sz="3200" spc="-5" dirty="0">
                <a:latin typeface="Arial"/>
                <a:cs typeface="Arial"/>
              </a:rPr>
              <a:t>new </a:t>
            </a:r>
            <a:r>
              <a:rPr sz="3200" dirty="0">
                <a:latin typeface="Arial"/>
                <a:cs typeface="Arial"/>
              </a:rPr>
              <a:t>class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extends  SQLiteOpenHelper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BBA58"/>
              </a:buClr>
              <a:buFont typeface="Wingdings"/>
              <a:buChar char=""/>
            </a:pPr>
            <a:endParaRPr sz="4250">
              <a:latin typeface="Times New Roman"/>
              <a:cs typeface="Times New Roman"/>
            </a:endParaRPr>
          </a:p>
          <a:p>
            <a:pPr marL="286385" marR="657225" indent="-274320">
              <a:lnSpc>
                <a:spcPct val="9000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There are three methods you’ll </a:t>
            </a:r>
            <a:r>
              <a:rPr sz="3200" spc="-10" dirty="0">
                <a:latin typeface="Arial"/>
                <a:cs typeface="Arial"/>
              </a:rPr>
              <a:t>need </a:t>
            </a:r>
            <a:r>
              <a:rPr sz="3200" spc="-5" dirty="0">
                <a:latin typeface="Arial"/>
                <a:cs typeface="Arial"/>
              </a:rPr>
              <a:t>to  implement that </a:t>
            </a:r>
            <a:r>
              <a:rPr sz="3200" dirty="0">
                <a:latin typeface="Arial"/>
                <a:cs typeface="Arial"/>
              </a:rPr>
              <a:t>descrive </a:t>
            </a:r>
            <a:r>
              <a:rPr sz="3200" spc="-5" dirty="0">
                <a:latin typeface="Arial"/>
                <a:cs typeface="Arial"/>
              </a:rPr>
              <a:t>how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connect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your </a:t>
            </a:r>
            <a:r>
              <a:rPr sz="3200" spc="-5" dirty="0">
                <a:latin typeface="Arial"/>
                <a:cs typeface="Arial"/>
              </a:rPr>
              <a:t>database, initially </a:t>
            </a:r>
            <a:r>
              <a:rPr sz="3200" dirty="0">
                <a:latin typeface="Arial"/>
                <a:cs typeface="Arial"/>
              </a:rPr>
              <a:t>create </a:t>
            </a:r>
            <a:r>
              <a:rPr sz="3200" spc="-5" dirty="0">
                <a:latin typeface="Arial"/>
                <a:cs typeface="Arial"/>
              </a:rPr>
              <a:t>tables, and  upgrade </a:t>
            </a:r>
            <a:r>
              <a:rPr sz="3200" dirty="0">
                <a:latin typeface="Arial"/>
                <a:cs typeface="Arial"/>
              </a:rPr>
              <a:t>from previous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versions.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47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0066"/>
                </a:solidFill>
              </a:rPr>
              <a:t>CREATE</a:t>
            </a:r>
            <a:r>
              <a:rPr sz="3600" spc="-70" dirty="0">
                <a:solidFill>
                  <a:srgbClr val="FF0066"/>
                </a:solidFill>
              </a:rPr>
              <a:t> DATABASE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84935" y="1032612"/>
            <a:ext cx="8144932" cy="509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795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TEST</a:t>
            </a:r>
            <a:r>
              <a:rPr sz="3600" spc="-100" dirty="0">
                <a:solidFill>
                  <a:srgbClr val="FF0066"/>
                </a:solidFill>
              </a:rPr>
              <a:t> </a:t>
            </a:r>
            <a:r>
              <a:rPr sz="3600" spc="-65" dirty="0">
                <a:solidFill>
                  <a:srgbClr val="FF0066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7164" y="810513"/>
            <a:ext cx="8199755" cy="19284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8191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20" dirty="0">
                <a:latin typeface="Arial"/>
                <a:cs typeface="Arial"/>
              </a:rPr>
              <a:t>MainActivity, </a:t>
            </a:r>
            <a:r>
              <a:rPr sz="3200" dirty="0">
                <a:latin typeface="Arial"/>
                <a:cs typeface="Arial"/>
              </a:rPr>
              <a:t>run code </a:t>
            </a:r>
            <a:r>
              <a:rPr sz="3200" spc="-5" dirty="0">
                <a:latin typeface="Arial"/>
                <a:cs typeface="Arial"/>
              </a:rPr>
              <a:t>below then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  see </a:t>
            </a:r>
            <a:r>
              <a:rPr sz="3200" spc="-5" dirty="0">
                <a:latin typeface="Arial"/>
                <a:cs typeface="Arial"/>
              </a:rPr>
              <a:t>database name, database </a:t>
            </a:r>
            <a:r>
              <a:rPr sz="3200" dirty="0">
                <a:latin typeface="Arial"/>
                <a:cs typeface="Arial"/>
              </a:rPr>
              <a:t>file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location</a:t>
            </a:r>
            <a:endParaRPr sz="3200">
              <a:latin typeface="Arial"/>
              <a:cs typeface="Arial"/>
            </a:endParaRPr>
          </a:p>
          <a:p>
            <a:pPr marL="286385" marR="508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Open </a:t>
            </a:r>
            <a:r>
              <a:rPr sz="3200" spc="-5" dirty="0">
                <a:latin typeface="Arial"/>
                <a:cs typeface="Arial"/>
              </a:rPr>
              <a:t>databasefile </a:t>
            </a:r>
            <a:r>
              <a:rPr sz="3200" dirty="0">
                <a:latin typeface="Arial"/>
                <a:cs typeface="Arial"/>
              </a:rPr>
              <a:t>with </a:t>
            </a:r>
            <a:r>
              <a:rPr sz="3200" b="1" dirty="0">
                <a:latin typeface="Arial"/>
                <a:cs typeface="Arial"/>
              </a:rPr>
              <a:t>SQLiteBrowser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  see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31" y="3442093"/>
            <a:ext cx="8816340" cy="74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79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DESIGN</a:t>
            </a:r>
            <a:r>
              <a:rPr sz="3600" spc="-40" dirty="0">
                <a:solidFill>
                  <a:srgbClr val="FF0066"/>
                </a:solidFill>
              </a:rPr>
              <a:t> </a:t>
            </a:r>
            <a:r>
              <a:rPr sz="3600" spc="-70" dirty="0">
                <a:solidFill>
                  <a:srgbClr val="FF0066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31140" y="810513"/>
            <a:ext cx="8604885" cy="2903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77216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Database will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created </a:t>
            </a:r>
            <a:r>
              <a:rPr sz="3200" dirty="0">
                <a:latin typeface="Arial"/>
                <a:cs typeface="Arial"/>
              </a:rPr>
              <a:t>when call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helper  </a:t>
            </a:r>
            <a:r>
              <a:rPr sz="3200" dirty="0">
                <a:latin typeface="Arial"/>
                <a:cs typeface="Arial"/>
              </a:rPr>
              <a:t>class </a:t>
            </a:r>
            <a:r>
              <a:rPr sz="3200" spc="-5" dirty="0">
                <a:latin typeface="Arial"/>
                <a:cs typeface="Arial"/>
              </a:rPr>
              <a:t>but </a:t>
            </a:r>
            <a:r>
              <a:rPr sz="3200" dirty="0">
                <a:latin typeface="Arial"/>
                <a:cs typeface="Arial"/>
              </a:rPr>
              <a:t>it 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empty</a:t>
            </a:r>
            <a:endParaRPr sz="3200">
              <a:latin typeface="Arial"/>
              <a:cs typeface="Arial"/>
            </a:endParaRPr>
          </a:p>
          <a:p>
            <a:pPr marL="286385" marR="47625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many field </a:t>
            </a:r>
            <a:r>
              <a:rPr sz="3200" dirty="0">
                <a:latin typeface="Arial"/>
                <a:cs typeface="Arial"/>
              </a:rPr>
              <a:t>you want ? What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primary  key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ts val="3650"/>
              </a:lnSpc>
              <a:spcBef>
                <a:spcPts val="33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this lab, </a:t>
            </a:r>
            <a:r>
              <a:rPr sz="3200" dirty="0">
                <a:latin typeface="Arial"/>
                <a:cs typeface="Arial"/>
              </a:rPr>
              <a:t>we will have </a:t>
            </a:r>
            <a:r>
              <a:rPr sz="3200" b="1" spc="-5" dirty="0">
                <a:latin typeface="Arial"/>
                <a:cs typeface="Arial"/>
              </a:rPr>
              <a:t>time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b="1" dirty="0">
                <a:latin typeface="Arial"/>
                <a:cs typeface="Arial"/>
              </a:rPr>
              <a:t>notes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(content)</a:t>
            </a:r>
            <a:endParaRPr sz="3200">
              <a:latin typeface="Arial"/>
              <a:cs typeface="Arial"/>
            </a:endParaRPr>
          </a:p>
          <a:p>
            <a:pPr marL="286385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1 </a:t>
            </a:r>
            <a:r>
              <a:rPr sz="3200" spc="-5" dirty="0">
                <a:latin typeface="Arial"/>
                <a:cs typeface="Arial"/>
              </a:rPr>
              <a:t>more field (</a:t>
            </a:r>
            <a:r>
              <a:rPr sz="3200" b="1" spc="-5" dirty="0">
                <a:latin typeface="Arial"/>
                <a:cs typeface="Arial"/>
              </a:rPr>
              <a:t>id </a:t>
            </a:r>
            <a:r>
              <a:rPr sz="3200" b="1" dirty="0">
                <a:latin typeface="Arial"/>
                <a:cs typeface="Arial"/>
              </a:rPr>
              <a:t>is primary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key)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79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DESIGN</a:t>
            </a:r>
            <a:r>
              <a:rPr sz="3600" spc="-40" dirty="0">
                <a:solidFill>
                  <a:srgbClr val="FF0066"/>
                </a:solidFill>
              </a:rPr>
              <a:t> </a:t>
            </a:r>
            <a:r>
              <a:rPr sz="3600" spc="-70" dirty="0">
                <a:solidFill>
                  <a:srgbClr val="FF0066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2400" y="1382267"/>
            <a:ext cx="8534400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36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INSERT </a:t>
            </a:r>
            <a:r>
              <a:rPr sz="3600" spc="-135" dirty="0">
                <a:solidFill>
                  <a:srgbClr val="FF0066"/>
                </a:solidFill>
              </a:rPr>
              <a:t>DATA </a:t>
            </a:r>
            <a:r>
              <a:rPr sz="3600" spc="-35" dirty="0">
                <a:solidFill>
                  <a:srgbClr val="FF0066"/>
                </a:solidFill>
              </a:rPr>
              <a:t>TO</a:t>
            </a:r>
            <a:r>
              <a:rPr sz="3600" spc="-65" dirty="0">
                <a:solidFill>
                  <a:srgbClr val="FF0066"/>
                </a:solidFill>
              </a:rPr>
              <a:t> </a:t>
            </a:r>
            <a:r>
              <a:rPr sz="3600" spc="-70" dirty="0">
                <a:solidFill>
                  <a:srgbClr val="FF0066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63" y="773938"/>
            <a:ext cx="8945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40" dirty="0">
                <a:latin typeface="Arial"/>
                <a:cs typeface="Arial"/>
              </a:rPr>
              <a:t>CREATE </a:t>
            </a:r>
            <a:r>
              <a:rPr sz="3200" dirty="0">
                <a:latin typeface="Arial"/>
                <a:cs typeface="Arial"/>
              </a:rPr>
              <a:t>ANOTHER CLASS FOR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OPERATION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1729761"/>
            <a:ext cx="7766304" cy="381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36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INSERT </a:t>
            </a:r>
            <a:r>
              <a:rPr sz="3600" spc="-135" dirty="0">
                <a:solidFill>
                  <a:srgbClr val="FF0066"/>
                </a:solidFill>
              </a:rPr>
              <a:t>DATA </a:t>
            </a:r>
            <a:r>
              <a:rPr sz="3600" spc="-35" dirty="0">
                <a:solidFill>
                  <a:srgbClr val="FF0066"/>
                </a:solidFill>
              </a:rPr>
              <a:t>TO</a:t>
            </a:r>
            <a:r>
              <a:rPr sz="3600" spc="-65" dirty="0">
                <a:solidFill>
                  <a:srgbClr val="FF0066"/>
                </a:solidFill>
              </a:rPr>
              <a:t> </a:t>
            </a:r>
            <a:r>
              <a:rPr sz="3600" spc="-70" dirty="0">
                <a:solidFill>
                  <a:srgbClr val="FF0066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63" y="773938"/>
            <a:ext cx="7974965" cy="2367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484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Insert data in </a:t>
            </a:r>
            <a:r>
              <a:rPr sz="3200" spc="-20" dirty="0">
                <a:latin typeface="Arial"/>
                <a:cs typeface="Arial"/>
              </a:rPr>
              <a:t>MainActivity, </a:t>
            </a:r>
            <a:r>
              <a:rPr sz="3200" spc="-5" dirty="0">
                <a:latin typeface="Arial"/>
                <a:cs typeface="Arial"/>
              </a:rPr>
              <a:t>This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just for  </a:t>
            </a:r>
            <a:r>
              <a:rPr sz="3200" dirty="0">
                <a:latin typeface="Arial"/>
                <a:cs typeface="Arial"/>
              </a:rPr>
              <a:t>testing, in real </a:t>
            </a:r>
            <a:r>
              <a:rPr sz="3200" spc="-5" dirty="0">
                <a:latin typeface="Arial"/>
                <a:cs typeface="Arial"/>
              </a:rPr>
              <a:t>application, data only add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 event</a:t>
            </a:r>
            <a:endParaRPr sz="3200">
              <a:latin typeface="Arial"/>
              <a:cs typeface="Arial"/>
            </a:endParaRPr>
          </a:p>
          <a:p>
            <a:pPr marL="287020" marR="1061720" indent="-274320">
              <a:lnSpc>
                <a:spcPts val="3460"/>
              </a:lnSpc>
              <a:spcBef>
                <a:spcPts val="81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After that view </a:t>
            </a:r>
            <a:r>
              <a:rPr sz="3200" spc="-5" dirty="0">
                <a:latin typeface="Arial"/>
                <a:cs typeface="Arial"/>
              </a:rPr>
              <a:t>database </a:t>
            </a:r>
            <a:r>
              <a:rPr sz="3200" dirty="0">
                <a:latin typeface="Arial"/>
                <a:cs typeface="Arial"/>
              </a:rPr>
              <a:t>file if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record  inserted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0" y="3947159"/>
            <a:ext cx="5402580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531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INTR</a:t>
            </a:r>
            <a:r>
              <a:rPr sz="3600" spc="-15" dirty="0">
                <a:solidFill>
                  <a:srgbClr val="FF0066"/>
                </a:solidFill>
              </a:rPr>
              <a:t>O</a:t>
            </a:r>
            <a:r>
              <a:rPr sz="3600" dirty="0">
                <a:solidFill>
                  <a:srgbClr val="FF0066"/>
                </a:solidFill>
              </a:rPr>
              <a:t>DUCTION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6839" y="686155"/>
            <a:ext cx="8467725" cy="40252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SQLite is an </a:t>
            </a:r>
            <a:r>
              <a:rPr sz="3200" spc="-5" dirty="0">
                <a:latin typeface="Arial"/>
                <a:cs typeface="Arial"/>
              </a:rPr>
              <a:t>open-source relational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287020" marR="477520" indent="-274320">
              <a:lnSpc>
                <a:spcPts val="3460"/>
              </a:lnSpc>
              <a:spcBef>
                <a:spcPts val="82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SQLite </a:t>
            </a:r>
            <a:r>
              <a:rPr sz="3200" spc="-5" dirty="0">
                <a:latin typeface="Arial"/>
                <a:cs typeface="Arial"/>
              </a:rPr>
              <a:t>supports </a:t>
            </a:r>
            <a:r>
              <a:rPr sz="3200" dirty="0">
                <a:latin typeface="Arial"/>
                <a:cs typeface="Arial"/>
              </a:rPr>
              <a:t>all the </a:t>
            </a:r>
            <a:r>
              <a:rPr sz="3200" spc="-5" dirty="0">
                <a:latin typeface="Arial"/>
                <a:cs typeface="Arial"/>
              </a:rPr>
              <a:t>relational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  features.</a:t>
            </a:r>
            <a:endParaRPr sz="3200">
              <a:latin typeface="Arial"/>
              <a:cs typeface="Arial"/>
            </a:endParaRPr>
          </a:p>
          <a:p>
            <a:pPr marL="287020" marR="86233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Used to perform </a:t>
            </a:r>
            <a:r>
              <a:rPr sz="3200" spc="-5" dirty="0">
                <a:latin typeface="Arial"/>
                <a:cs typeface="Arial"/>
              </a:rPr>
              <a:t>database operations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 </a:t>
            </a:r>
            <a:r>
              <a:rPr sz="3200" spc="-5" dirty="0">
                <a:latin typeface="Arial"/>
                <a:cs typeface="Arial"/>
              </a:rPr>
              <a:t>android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devices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3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It is </a:t>
            </a:r>
            <a:r>
              <a:rPr sz="3200" spc="-5" dirty="0">
                <a:latin typeface="Arial"/>
                <a:cs typeface="Arial"/>
              </a:rPr>
              <a:t>embedded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android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default</a:t>
            </a:r>
            <a:endParaRPr sz="3200">
              <a:latin typeface="Arial"/>
              <a:cs typeface="Arial"/>
            </a:endParaRPr>
          </a:p>
          <a:p>
            <a:pPr marL="287020" marR="514350" indent="-274320">
              <a:lnSpc>
                <a:spcPts val="3460"/>
              </a:lnSpc>
              <a:spcBef>
                <a:spcPts val="81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Lightweight </a:t>
            </a:r>
            <a:r>
              <a:rPr sz="3200" dirty="0">
                <a:latin typeface="Arial"/>
                <a:cs typeface="Arial"/>
              </a:rPr>
              <a:t>SQL </a:t>
            </a:r>
            <a:r>
              <a:rPr sz="3200" spc="-5" dirty="0">
                <a:latin typeface="Arial"/>
                <a:cs typeface="Arial"/>
              </a:rPr>
              <a:t>database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implementation  that stores data </a:t>
            </a:r>
            <a:r>
              <a:rPr sz="3200" dirty="0">
                <a:latin typeface="Arial"/>
                <a:cs typeface="Arial"/>
              </a:rPr>
              <a:t>to a </a:t>
            </a:r>
            <a:r>
              <a:rPr sz="3200" spc="-5" dirty="0">
                <a:latin typeface="Arial"/>
                <a:cs typeface="Arial"/>
              </a:rPr>
              <a:t>text </a:t>
            </a:r>
            <a:r>
              <a:rPr sz="3200" dirty="0">
                <a:latin typeface="Arial"/>
                <a:cs typeface="Arial"/>
              </a:rPr>
              <a:t>file on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device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830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GET </a:t>
            </a:r>
            <a:r>
              <a:rPr sz="3600" spc="-135" dirty="0">
                <a:solidFill>
                  <a:srgbClr val="FF0066"/>
                </a:solidFill>
              </a:rPr>
              <a:t>DATA </a:t>
            </a:r>
            <a:r>
              <a:rPr sz="3600" dirty="0">
                <a:solidFill>
                  <a:srgbClr val="FF0066"/>
                </a:solidFill>
              </a:rPr>
              <a:t>AND </a:t>
            </a:r>
            <a:r>
              <a:rPr sz="3600" spc="-50" dirty="0">
                <a:solidFill>
                  <a:srgbClr val="FF0066"/>
                </a:solidFill>
              </a:rPr>
              <a:t>DISPLAY </a:t>
            </a:r>
            <a:r>
              <a:rPr sz="3600" dirty="0">
                <a:solidFill>
                  <a:srgbClr val="FF0066"/>
                </a:solidFill>
              </a:rPr>
              <a:t>IN</a:t>
            </a:r>
            <a:r>
              <a:rPr sz="3600" spc="-22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63" y="773938"/>
            <a:ext cx="648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Change to Custom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CursorAdapter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49907"/>
            <a:ext cx="8994647" cy="3555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830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GET </a:t>
            </a:r>
            <a:r>
              <a:rPr sz="3600" spc="-135" dirty="0">
                <a:solidFill>
                  <a:srgbClr val="FF0066"/>
                </a:solidFill>
              </a:rPr>
              <a:t>DATA </a:t>
            </a:r>
            <a:r>
              <a:rPr sz="3600" dirty="0">
                <a:solidFill>
                  <a:srgbClr val="FF0066"/>
                </a:solidFill>
              </a:rPr>
              <a:t>AND </a:t>
            </a:r>
            <a:r>
              <a:rPr sz="3600" spc="-50" dirty="0">
                <a:solidFill>
                  <a:srgbClr val="FF0066"/>
                </a:solidFill>
              </a:rPr>
              <a:t>DISPLAY </a:t>
            </a:r>
            <a:r>
              <a:rPr sz="3600" dirty="0">
                <a:solidFill>
                  <a:srgbClr val="FF0066"/>
                </a:solidFill>
              </a:rPr>
              <a:t>IN</a:t>
            </a:r>
            <a:r>
              <a:rPr sz="3600" spc="-22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63" y="773938"/>
            <a:ext cx="5304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Change </a:t>
            </a:r>
            <a:r>
              <a:rPr sz="3200" spc="-5" dirty="0">
                <a:latin typeface="Arial"/>
                <a:cs typeface="Arial"/>
              </a:rPr>
              <a:t>adapter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ListView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" y="2286000"/>
            <a:ext cx="8886409" cy="150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81000" y="609600"/>
            <a:ext cx="3116579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975" y="941578"/>
            <a:ext cx="50101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Using CustomAdapter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TextView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11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Create java object </a:t>
            </a:r>
            <a:r>
              <a:rPr sz="1800" dirty="0">
                <a:latin typeface="Arial"/>
                <a:cs typeface="Arial"/>
              </a:rPr>
              <a:t>match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spc="-35" dirty="0">
                <a:latin typeface="Arial"/>
                <a:cs typeface="Arial"/>
              </a:rPr>
              <a:t>TextView </a:t>
            </a:r>
            <a:r>
              <a:rPr sz="1800" spc="-5" dirty="0">
                <a:latin typeface="Arial"/>
                <a:cs typeface="Arial"/>
              </a:rPr>
              <a:t>(Model  class)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CustomerAdapter implements </a:t>
            </a:r>
            <a:r>
              <a:rPr sz="1800" spc="-15" dirty="0">
                <a:latin typeface="Arial"/>
                <a:cs typeface="Arial"/>
              </a:rPr>
              <a:t>getView()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3049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0" dirty="0">
                <a:latin typeface="Arial"/>
                <a:cs typeface="Arial"/>
              </a:rPr>
              <a:t>ListView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layout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447800"/>
            <a:ext cx="8490204" cy="3268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3711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MainActivity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layout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524000"/>
            <a:ext cx="6911340" cy="338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3711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MainActivity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layout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524000"/>
            <a:ext cx="6911340" cy="338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3223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MODEL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412" y="1296924"/>
            <a:ext cx="4511040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5558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0" dirty="0">
                <a:latin typeface="Arial"/>
                <a:cs typeface="Arial"/>
              </a:rPr>
              <a:t>CUSTOM </a:t>
            </a:r>
            <a:r>
              <a:rPr sz="3200" dirty="0">
                <a:latin typeface="Arial"/>
                <a:cs typeface="Arial"/>
              </a:rPr>
              <a:t>ADAPTER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84732"/>
            <a:ext cx="9052560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EXAMPLE</a:t>
            </a:r>
            <a:r>
              <a:rPr sz="3600" spc="-20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APP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5558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0" dirty="0">
                <a:latin typeface="Arial"/>
                <a:cs typeface="Arial"/>
              </a:rPr>
              <a:t>CUSTOM </a:t>
            </a:r>
            <a:r>
              <a:rPr sz="3200" dirty="0">
                <a:latin typeface="Arial"/>
                <a:cs typeface="Arial"/>
              </a:rPr>
              <a:t>ADAPTER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122" y="1524000"/>
            <a:ext cx="8627277" cy="328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SQLITE</vt:lpstr>
      <vt:lpstr>INTRODUCTION</vt:lpstr>
      <vt:lpstr>EXAMPLE APP</vt:lpstr>
      <vt:lpstr>EXAMPLE APP</vt:lpstr>
      <vt:lpstr>EXAMPLE APP</vt:lpstr>
      <vt:lpstr>EXAMPLE APP</vt:lpstr>
      <vt:lpstr>EXAMPLE APP</vt:lpstr>
      <vt:lpstr>EXAMPLE APP</vt:lpstr>
      <vt:lpstr>EXAMPLE APP</vt:lpstr>
      <vt:lpstr>QUESTION</vt:lpstr>
      <vt:lpstr>STEP TO DO</vt:lpstr>
      <vt:lpstr>STEP TO DO</vt:lpstr>
      <vt:lpstr>CREATE DATABASE</vt:lpstr>
      <vt:lpstr>CREATE DATABASE</vt:lpstr>
      <vt:lpstr>TEST DATABASE</vt:lpstr>
      <vt:lpstr>DESIGN DATABASE</vt:lpstr>
      <vt:lpstr>DESIGN DATABASE</vt:lpstr>
      <vt:lpstr>INSERT DATA TO DATABASE</vt:lpstr>
      <vt:lpstr>INSERT DATA TO DATABASE</vt:lpstr>
      <vt:lpstr>GET DATA AND DISPLAY IN LISTVIEW</vt:lpstr>
      <vt:lpstr>GET DATA AND DISPLAY IN LISTVIEW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1</cp:revision>
  <dcterms:created xsi:type="dcterms:W3CDTF">2019-09-03T17:36:20Z</dcterms:created>
  <dcterms:modified xsi:type="dcterms:W3CDTF">2019-09-13T00:59:40Z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