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2" r:id="rId4"/>
    <p:sldId id="264" r:id="rId5"/>
    <p:sldId id="263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74" r:id="rId18"/>
    <p:sldId id="273" r:id="rId19"/>
    <p:sldId id="275" r:id="rId20"/>
    <p:sldId id="276" r:id="rId21"/>
    <p:sldId id="272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93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77MTKDPJj2TEfXA8pGutg==" hashData="SwDBUWr9PxoavwP9KikzACrETbY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2FEB-C40D-466D-BCB2-915FD7516151}" type="datetimeFigureOut">
              <a:rPr lang="en-US" smtClean="0"/>
              <a:t>13/09/2019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1F42-9E84-4C73-B193-94012C4E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CB9E-FC3F-430E-8D20-8AC056449004}" type="datetime1">
              <a:rPr lang="en-US" smtClean="0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43200" y="6377940"/>
            <a:ext cx="37338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D469-89D5-425C-BC0A-478DC8F36DE0}" type="datetime1">
              <a:rPr lang="en-US" smtClean="0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6670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F863-179C-44D4-B751-190429302E40}" type="datetime1">
              <a:rPr lang="en-US" smtClean="0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6670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E5F8-240E-4A03-8833-EB7F1F514AE5}" type="datetime1">
              <a:rPr lang="en-US" smtClean="0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6377940"/>
            <a:ext cx="3810000" cy="276999"/>
          </a:xfrm>
        </p:spPr>
        <p:txBody>
          <a:bodyPr lIns="0" tIns="0" rIns="0" bIns="0"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8456-CAB7-4E24-A94F-52C4F397DC61}" type="datetime1">
              <a:rPr lang="en-US" smtClean="0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</p:spPr>
        <p:txBody>
          <a:bodyPr lIns="0" tIns="0" rIns="0" bIns="0"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862" y="2374468"/>
            <a:ext cx="54942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207" y="1868551"/>
            <a:ext cx="882558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CNTT ĐH Nông Lâm - Võ Tấn Toàn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EFFB-427A-4698-ADA7-9BC9B8C84B00}" type="datetime1">
              <a:rPr lang="en-US" smtClean="0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index.html" TargetMode="External"/><Relationship Id="rId4" Type="http://schemas.openxmlformats.org/officeDocument/2006/relationships/hyperlink" Target="https://developer.android.com/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appendix/api-level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activity-elemen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manifest/provider-element.html" TargetMode="External"/><Relationship Id="rId5" Type="http://schemas.openxmlformats.org/officeDocument/2006/relationships/hyperlink" Target="http://developer.android.com/guide/topics/manifest/receiver-element.html" TargetMode="External"/><Relationship Id="rId4" Type="http://schemas.openxmlformats.org/officeDocument/2006/relationships/hyperlink" Target="http://developer.android.com/guide/topics/manifest/service-element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pack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76693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MOBILE PROGRAMING</a:t>
            </a:r>
            <a:endParaRPr spc="-2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347597" y="1066800"/>
            <a:ext cx="8229600" cy="3429000"/>
          </a:xfrm>
          <a:prstGeom prst="rect">
            <a:avLst/>
          </a:prstGeom>
          <a:noFill/>
          <a:ln/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smtClean="0">
                <a:latin typeface="Arial" pitchFamily="34" charset="0"/>
                <a:cs typeface="Arial" pitchFamily="34" charset="0"/>
              </a:rPr>
              <a:t>Instructor: </a:t>
            </a:r>
            <a:r>
              <a:rPr lang="en-US" sz="32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Vo Tan </a:t>
            </a:r>
            <a:r>
              <a:rPr lang="en-US" sz="3200" b="1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Toan</a:t>
            </a:r>
            <a:endParaRPr lang="en-US" sz="3200" b="1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200" b="1" smtClean="0">
                <a:latin typeface="Arial" pitchFamily="34" charset="0"/>
                <a:cs typeface="Arial" pitchFamily="34" charset="0"/>
              </a:rPr>
              <a:t>Theory: </a:t>
            </a:r>
            <a:r>
              <a:rPr lang="en-US" sz="32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 hours</a:t>
            </a:r>
          </a:p>
          <a:p>
            <a:pPr algn="l"/>
            <a:r>
              <a:rPr lang="en-US" sz="3200" b="1" smtClean="0">
                <a:latin typeface="Arial" pitchFamily="34" charset="0"/>
                <a:cs typeface="Arial" pitchFamily="34" charset="0"/>
              </a:rPr>
              <a:t>Practice: </a:t>
            </a:r>
            <a:r>
              <a:rPr lang="en-US" sz="32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 hours</a:t>
            </a:r>
          </a:p>
          <a:p>
            <a:r>
              <a:rPr lang="en-GB" sz="3200" b="1" i="1" smtClean="0">
                <a:solidFill>
                  <a:srgbClr val="2E14CA"/>
                </a:solidFill>
                <a:latin typeface="Arial" pitchFamily="34" charset="0"/>
                <a:cs typeface="Arial" pitchFamily="34" charset="0"/>
              </a:rPr>
              <a:t>Course material developed by:</a:t>
            </a:r>
          </a:p>
          <a:p>
            <a:endParaRPr lang="en-GB" sz="3200" b="1" i="1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200" b="1" i="1" smtClean="0">
                <a:latin typeface="Arial" pitchFamily="34" charset="0"/>
                <a:cs typeface="Arial" pitchFamily="34" charset="0"/>
              </a:rPr>
              <a:t>Vo Tan </a:t>
            </a:r>
            <a:r>
              <a:rPr lang="en-US" sz="3200" b="1" i="1" err="1" smtClean="0">
                <a:latin typeface="Arial" pitchFamily="34" charset="0"/>
                <a:cs typeface="Arial" pitchFamily="34" charset="0"/>
              </a:rPr>
              <a:t>Toan</a:t>
            </a:r>
            <a:r>
              <a:rPr lang="en-US" sz="3200" b="1" i="1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b="1" i="1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vttoan@hcmuaf.edu.vn</a:t>
            </a:r>
            <a:r>
              <a:rPr lang="en-US" sz="3200" b="1" i="1" smtClean="0">
                <a:latin typeface="Arial" pitchFamily="34" charset="0"/>
                <a:cs typeface="Arial" pitchFamily="34" charset="0"/>
              </a:rPr>
              <a:t>)</a:t>
            </a:r>
            <a:endParaRPr lang="en-US" sz="32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8"/>
            <a:ext cx="8174038" cy="553998"/>
          </a:xfrm>
        </p:spPr>
        <p:txBody>
          <a:bodyPr/>
          <a:lstStyle/>
          <a:p>
            <a:pPr algn="ctr" rtl="0"/>
            <a:r>
              <a:rPr lang="en-US" sz="3600" smtClean="0">
                <a:latin typeface="Arial" charset="0"/>
              </a:rPr>
              <a:t>Tool</a:t>
            </a:r>
            <a:endParaRPr lang="en-US" sz="3600" kern="1200"/>
          </a:p>
        </p:txBody>
      </p:sp>
      <p:sp>
        <p:nvSpPr>
          <p:cNvPr id="7" name="Rectangle 3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229600" cy="3447098"/>
          </a:xfrm>
        </p:spPr>
        <p:txBody>
          <a:bodyPr/>
          <a:lstStyle/>
          <a:p>
            <a:r>
              <a:rPr lang="en-US" sz="3200" smtClean="0">
                <a:cs typeface="Arial" charset="0"/>
              </a:rPr>
              <a:t>Phone – Virtual machine</a:t>
            </a:r>
            <a:endParaRPr lang="en-US" sz="3200">
              <a:cs typeface="Arial" charset="0"/>
            </a:endParaRPr>
          </a:p>
          <a:p>
            <a:r>
              <a:rPr lang="en-US" sz="3200">
                <a:cs typeface="Arial" charset="0"/>
              </a:rPr>
              <a:t>Eclipse ( </a:t>
            </a:r>
            <a:r>
              <a:rPr lang="en-US" sz="3200">
                <a:cs typeface="Arial" charset="0"/>
                <a:hlinkClick r:id="rId3"/>
              </a:rPr>
              <a:t>http://www.eclipse.org/downloads/</a:t>
            </a:r>
            <a:r>
              <a:rPr lang="en-US" sz="3200">
                <a:cs typeface="Arial" charset="0"/>
              </a:rPr>
              <a:t> )</a:t>
            </a:r>
          </a:p>
          <a:p>
            <a:pPr marL="4763" lvl="1"/>
            <a:r>
              <a:rPr lang="en-US" sz="3200" b="1">
                <a:cs typeface="Arial" charset="0"/>
              </a:rPr>
              <a:t>Android Plugin (</a:t>
            </a:r>
            <a:r>
              <a:rPr lang="en-US" sz="3200" b="1" smtClean="0">
                <a:cs typeface="Arial" charset="0"/>
              </a:rPr>
              <a:t>ADT)</a:t>
            </a:r>
          </a:p>
          <a:p>
            <a:pPr marL="4763" lvl="1"/>
            <a:r>
              <a:rPr lang="en-US" sz="3200" b="1" smtClean="0">
                <a:cs typeface="Arial" charset="0"/>
              </a:rPr>
              <a:t>Android Studio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20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3200" smtClean="0">
                <a:latin typeface="Arial" pitchFamily="34" charset="0"/>
                <a:cs typeface="Arial" pitchFamily="34" charset="0"/>
                <a:hlinkClick r:id="rId4"/>
              </a:rPr>
              <a:t>developer.android.com/studio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)</a:t>
            </a:r>
            <a:endParaRPr lang="en-US" sz="3200">
              <a:latin typeface="Arial" pitchFamily="34" charset="0"/>
              <a:cs typeface="Arial" pitchFamily="34" charset="0"/>
            </a:endParaRPr>
          </a:p>
          <a:p>
            <a:r>
              <a:rPr lang="en-US" sz="3200">
                <a:cs typeface="Arial" charset="0"/>
              </a:rPr>
              <a:t>Android SDK ( </a:t>
            </a:r>
            <a:r>
              <a:rPr lang="en-US" sz="3200">
                <a:cs typeface="Arial" charset="0"/>
                <a:hlinkClick r:id="rId5"/>
              </a:rPr>
              <a:t>http://developer.android.com/sdk/index.html</a:t>
            </a:r>
            <a:r>
              <a:rPr lang="en-US" sz="3200">
                <a:cs typeface="Arial" charset="0"/>
              </a:rPr>
              <a:t> </a:t>
            </a:r>
            <a:r>
              <a:rPr lang="en-US" sz="3200" smtClean="0">
                <a:cs typeface="Arial" charset="0"/>
              </a:rPr>
              <a:t>)</a:t>
            </a:r>
            <a:endParaRPr lang="en-US" sz="3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8"/>
            <a:ext cx="8174038" cy="553998"/>
          </a:xfrm>
        </p:spPr>
        <p:txBody>
          <a:bodyPr/>
          <a:lstStyle/>
          <a:p>
            <a:pPr algn="ctr"/>
            <a:r>
              <a:rPr lang="en-US" sz="3600">
                <a:cs typeface="Arial" charset="0"/>
              </a:rPr>
              <a:t>Android SDK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Once installed open the SDK Manager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Install the desired packages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Create an Android Virtual Device (AVD</a:t>
            </a:r>
            <a:r>
              <a:rPr lang="en-US" sz="2800">
                <a:cs typeface="Arial" charset="0"/>
              </a:rPr>
              <a:t>)</a:t>
            </a:r>
          </a:p>
        </p:txBody>
      </p:sp>
      <p:pic>
        <p:nvPicPr>
          <p:cNvPr id="4098" name="Picture 2" descr="C:\Users\Admin\Desktop\download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61633"/>
            <a:ext cx="2488529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As_3.2_avd_run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64172"/>
            <a:ext cx="2026617" cy="32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esktop\Genymotion_facebo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9055"/>
            <a:ext cx="3217295" cy="16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8"/>
            <a:ext cx="8174038" cy="553998"/>
          </a:xfrm>
        </p:spPr>
        <p:txBody>
          <a:bodyPr/>
          <a:lstStyle/>
          <a:p>
            <a:pPr algn="ctr" rtl="0"/>
            <a:r>
              <a:rPr lang="en-US" sz="3600" smtClean="0">
                <a:latin typeface="Arial" charset="0"/>
              </a:rPr>
              <a:t>SDK Manager</a:t>
            </a:r>
            <a:endParaRPr lang="en-US" sz="3600" kern="1200"/>
          </a:p>
        </p:txBody>
      </p:sp>
      <p:pic>
        <p:nvPicPr>
          <p:cNvPr id="9" name="Picture 5" descr="SDK mana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2" y="838200"/>
            <a:ext cx="78216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8"/>
            <a:ext cx="8174038" cy="553998"/>
          </a:xfrm>
        </p:spPr>
        <p:txBody>
          <a:bodyPr/>
          <a:lstStyle/>
          <a:p>
            <a:pPr algn="ctr" rtl="0"/>
            <a:r>
              <a:rPr lang="en-US" sz="3600" smtClean="0">
                <a:latin typeface="Arial" charset="0"/>
              </a:rPr>
              <a:t>AVD</a:t>
            </a:r>
            <a:endParaRPr lang="en-US" sz="3600" kern="1200"/>
          </a:p>
        </p:txBody>
      </p:sp>
      <p:pic>
        <p:nvPicPr>
          <p:cNvPr id="7" name="Picture 4" descr="android_mang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762000"/>
            <a:ext cx="5486400" cy="5565182"/>
          </a:xfrm>
        </p:spPr>
      </p:pic>
    </p:spTree>
    <p:extLst>
      <p:ext uri="{BB962C8B-B14F-4D97-AF65-F5344CB8AC3E}">
        <p14:creationId xmlns:p14="http://schemas.microsoft.com/office/powerpoint/2010/main" val="3019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57200" y="-36276"/>
            <a:ext cx="82296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000" smtClean="0">
                <a:cs typeface="Arial" charset="0"/>
              </a:rPr>
              <a:t>Creating a Project</a:t>
            </a:r>
          </a:p>
        </p:txBody>
      </p:sp>
      <p:sp>
        <p:nvSpPr>
          <p:cNvPr id="10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075830" y="1143000"/>
            <a:ext cx="4038600" cy="4373563"/>
          </a:xfrm>
          <a:prstGeom prst="rect">
            <a:avLst/>
          </a:prstGeom>
        </p:spPr>
        <p:txBody>
          <a:bodyPr/>
          <a:lstStyle/>
          <a:p>
            <a:r>
              <a:rPr lang="en-US" sz="2800" b="1" smtClean="0">
                <a:cs typeface="Arial" charset="0"/>
              </a:rPr>
              <a:t>In Eclipse</a:t>
            </a:r>
            <a:r>
              <a:rPr lang="en-US" sz="2800" smtClean="0">
                <a:cs typeface="Arial" charset="0"/>
              </a:rPr>
              <a:t>, select “File -&gt; New -&gt; Project….”, “Android Project”, and input your application detail. Eclipse will create all the necessary Android project files and configuration. </a:t>
            </a:r>
          </a:p>
        </p:txBody>
      </p:sp>
      <p:pic>
        <p:nvPicPr>
          <p:cNvPr id="11" name="Picture 10" descr="new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357" y="1143000"/>
            <a:ext cx="4823843" cy="45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2"/>
          <p:cNvSpPr>
            <a:spLocks noGrp="1"/>
          </p:cNvSpPr>
          <p:nvPr>
            <p:ph type="title"/>
          </p:nvPr>
        </p:nvSpPr>
        <p:spPr>
          <a:xfrm>
            <a:off x="457200" y="13715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Creating a Project</a:t>
            </a:r>
          </a:p>
        </p:txBody>
      </p:sp>
      <p:sp>
        <p:nvSpPr>
          <p:cNvPr id="10" name="Rectangle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pic>
        <p:nvPicPr>
          <p:cNvPr id="11" name="Picture 6" descr="build tar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87" y="734704"/>
            <a:ext cx="4628225" cy="54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0" y="-15170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Layouts (2)</a:t>
            </a:r>
          </a:p>
        </p:txBody>
      </p:sp>
      <p:pic>
        <p:nvPicPr>
          <p:cNvPr id="6" name="Picture 3" descr="lay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5687"/>
            <a:ext cx="8077200" cy="5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43905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Project Components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229600" cy="486287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src </a:t>
            </a:r>
            <a:r>
              <a:rPr lang="en-US" sz="3200" smtClean="0">
                <a:cs typeface="Arial" charset="0"/>
              </a:rPr>
              <a:t>– your source code</a:t>
            </a:r>
          </a:p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gen</a:t>
            </a:r>
            <a:r>
              <a:rPr lang="en-US" sz="3200" smtClean="0">
                <a:cs typeface="Arial" charset="0"/>
              </a:rPr>
              <a:t> – auto-generated code (usually just R.java)</a:t>
            </a:r>
          </a:p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Included libraries</a:t>
            </a:r>
          </a:p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Resources</a:t>
            </a:r>
          </a:p>
          <a:p>
            <a:pPr lvl="1"/>
            <a:r>
              <a:rPr lang="en-US" sz="3200" smtClean="0">
                <a:cs typeface="Arial" charset="0"/>
              </a:rPr>
              <a:t>Drawables (like .png images)</a:t>
            </a:r>
          </a:p>
          <a:p>
            <a:pPr lvl="1"/>
            <a:r>
              <a:rPr lang="en-US" sz="3200" smtClean="0">
                <a:cs typeface="Arial" charset="0"/>
              </a:rPr>
              <a:t>Layouts</a:t>
            </a:r>
          </a:p>
          <a:p>
            <a:pPr lvl="1"/>
            <a:r>
              <a:rPr lang="en-US" sz="3200" smtClean="0">
                <a:cs typeface="Arial" charset="0"/>
              </a:rPr>
              <a:t>Values (like strings)</a:t>
            </a:r>
          </a:p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Manifest file</a:t>
            </a:r>
          </a:p>
          <a:p>
            <a:endParaRPr lang="en-US" sz="280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6004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XML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8779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Used to define some of the resources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  <a:cs typeface="Arial" charset="0"/>
              </a:rPr>
              <a:t>Layouts (UI)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  <a:cs typeface="Arial" charset="0"/>
              </a:rPr>
              <a:t>Strings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cs typeface="Arial" charset="0"/>
              </a:rPr>
              <a:t>Manifest file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Shouldn’t usually have to edit it directly, Eclipse can do that for you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Preferred way of creating UIs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Separates the description of the layout from any actual code that controls it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Can easily take a UI from one platform to another</a:t>
            </a:r>
          </a:p>
        </p:txBody>
      </p:sp>
    </p:spTree>
    <p:extLst>
      <p:ext uri="{BB962C8B-B14F-4D97-AF65-F5344CB8AC3E}">
        <p14:creationId xmlns:p14="http://schemas.microsoft.com/office/powerpoint/2010/main" val="2412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76200" y="60595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R Class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2831544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  <a:cs typeface="Arial" charset="0"/>
              </a:rPr>
              <a:t>Auto-generated:</a:t>
            </a:r>
            <a:r>
              <a:rPr lang="en-US" sz="3200" smtClean="0">
                <a:cs typeface="Arial" charset="0"/>
              </a:rPr>
              <a:t> you shouldn’t edit it</a:t>
            </a:r>
          </a:p>
          <a:p>
            <a:r>
              <a:rPr lang="en-US" sz="3200" smtClean="0">
                <a:cs typeface="Arial" charset="0"/>
              </a:rPr>
              <a:t>Contains IDs of the project resources</a:t>
            </a:r>
          </a:p>
          <a:p>
            <a:r>
              <a:rPr lang="en-US" sz="3200" smtClean="0">
                <a:cs typeface="Arial" charset="0"/>
              </a:rPr>
              <a:t>Use </a:t>
            </a:r>
            <a:r>
              <a:rPr lang="en-US" sz="3200" smtClean="0">
                <a:solidFill>
                  <a:srgbClr val="FF0000"/>
                </a:solidFill>
                <a:cs typeface="Arial" charset="0"/>
              </a:rPr>
              <a:t>findViewById</a:t>
            </a:r>
            <a:r>
              <a:rPr lang="en-US" sz="3200" smtClean="0">
                <a:cs typeface="Arial" charset="0"/>
              </a:rPr>
              <a:t> and </a:t>
            </a:r>
            <a:r>
              <a:rPr lang="en-US" sz="3200" smtClean="0">
                <a:solidFill>
                  <a:srgbClr val="FF0000"/>
                </a:solidFill>
                <a:cs typeface="Arial" charset="0"/>
              </a:rPr>
              <a:t>Resources object </a:t>
            </a:r>
            <a:r>
              <a:rPr lang="en-US" sz="3200" smtClean="0">
                <a:cs typeface="Arial" charset="0"/>
              </a:rPr>
              <a:t>to get access to the resources</a:t>
            </a:r>
          </a:p>
          <a:p>
            <a:pPr lvl="1"/>
            <a:r>
              <a:rPr lang="en-US" sz="2800" smtClean="0">
                <a:cs typeface="Arial" charset="0"/>
              </a:rPr>
              <a:t>Ex. Button b = (Button)findViewById(R.id.button1)</a:t>
            </a:r>
          </a:p>
          <a:p>
            <a:pPr lvl="1"/>
            <a:r>
              <a:rPr lang="en-US" sz="2800" smtClean="0">
                <a:cs typeface="Arial" charset="0"/>
              </a:rPr>
              <a:t>Ex. getResources().getString(R.string.</a:t>
            </a:r>
            <a:r>
              <a:rPr lang="en-US" sz="2800" i="1" smtClean="0">
                <a:cs typeface="Arial" charset="0"/>
              </a:rPr>
              <a:t>hello</a:t>
            </a:r>
            <a:r>
              <a:rPr lang="en-US" sz="2800" smtClean="0">
                <a:cs typeface="Arial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198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smtClean="0"/>
              <a:t>Mobile programing</a:t>
            </a:r>
            <a:endParaRPr lang="en-US" sz="36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308622"/>
            <a:ext cx="9144000" cy="5588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:\Users\Admin\Desktop\hq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" y="1931026"/>
            <a:ext cx="1431299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1_uVjgWcISNzIVae_PVRac3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" y="3311457"/>
            <a:ext cx="2088759" cy="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Hybrid-Ap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04" y="1606390"/>
            <a:ext cx="2723181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esktop\objective-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56" y="3121260"/>
            <a:ext cx="1291614" cy="12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5254" y="1186934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Native App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68388" y="1186934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Cross Flatform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57933" y="4876800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Framework, IDE</a:t>
            </a:r>
            <a:endParaRPr lang="en-US" b="1"/>
          </a:p>
        </p:txBody>
      </p:sp>
      <p:pic>
        <p:nvPicPr>
          <p:cNvPr id="1031" name="Picture 7" descr="C:\Users\Admin\Desktop\download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55" y="2067713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esktop\download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47" y="1903088"/>
            <a:ext cx="2529744" cy="11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\Desktop\kisspng-c-computer-programming-programmer-software-develo-terabyte-software-solutions-5b71ae86632d54.473813271534176902406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82" y="3072658"/>
            <a:ext cx="1851074" cy="12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57933" y="5562600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Android  vs IOS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285022" y="5377934"/>
            <a:ext cx="3673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smtClean="0"/>
              <a:t>Cost Devide</a:t>
            </a:r>
          </a:p>
          <a:p>
            <a:pPr marL="285750" indent="-285750">
              <a:buFontTx/>
              <a:buChar char="-"/>
            </a:pPr>
            <a:r>
              <a:rPr lang="en-US" b="1" smtClean="0"/>
              <a:t>Cost google Playservice, Appstore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97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0" y="2962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Layouts (1)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39540"/>
          </a:xfrm>
        </p:spPr>
        <p:txBody>
          <a:bodyPr/>
          <a:lstStyle/>
          <a:p>
            <a:r>
              <a:rPr lang="en-US" sz="3200" smtClean="0">
                <a:latin typeface="Arial" pitchFamily="34" charset="0"/>
                <a:cs typeface="Arial" pitchFamily="34" charset="0"/>
              </a:rPr>
              <a:t>Eclipse has a great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UI creator</a:t>
            </a:r>
          </a:p>
          <a:p>
            <a:pPr lvl="1"/>
            <a:r>
              <a:rPr lang="en-US" sz="3200" smtClean="0">
                <a:latin typeface="Arial" pitchFamily="34" charset="0"/>
                <a:cs typeface="Arial" pitchFamily="34" charset="0"/>
              </a:rPr>
              <a:t>Generates the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for you</a:t>
            </a:r>
          </a:p>
          <a:p>
            <a:r>
              <a:rPr lang="en-US" sz="3200" smtClean="0">
                <a:latin typeface="Arial" pitchFamily="34" charset="0"/>
                <a:cs typeface="Arial" pitchFamily="34" charset="0"/>
              </a:rPr>
              <a:t>Composed of </a:t>
            </a:r>
            <a:r>
              <a:rPr lang="en-US" sz="3200" i="1" smtClean="0">
                <a:latin typeface="Arial" pitchFamily="34" charset="0"/>
                <a:cs typeface="Arial" pitchFamily="34" charset="0"/>
              </a:rPr>
              <a:t>View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objects</a:t>
            </a:r>
          </a:p>
          <a:p>
            <a:r>
              <a:rPr lang="en-US" sz="3200" smtClean="0">
                <a:latin typeface="Arial" pitchFamily="34" charset="0"/>
                <a:cs typeface="Arial" pitchFamily="34" charset="0"/>
              </a:rPr>
              <a:t>Can be specified for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portrait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landscape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mode</a:t>
            </a:r>
          </a:p>
          <a:p>
            <a:pPr lvl="1"/>
            <a:r>
              <a:rPr lang="en-US" sz="3200" smtClean="0">
                <a:latin typeface="Arial" pitchFamily="34" charset="0"/>
                <a:cs typeface="Arial" pitchFamily="34" charset="0"/>
              </a:rPr>
              <a:t>Use same file name, so can make completely different UIs for the orientations without modifying any code</a:t>
            </a:r>
          </a:p>
        </p:txBody>
      </p:sp>
    </p:spTree>
    <p:extLst>
      <p:ext uri="{BB962C8B-B14F-4D97-AF65-F5344CB8AC3E}">
        <p14:creationId xmlns:p14="http://schemas.microsoft.com/office/powerpoint/2010/main" val="11159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0" y="-15170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Layouts (2)</a:t>
            </a:r>
          </a:p>
        </p:txBody>
      </p:sp>
      <p:pic>
        <p:nvPicPr>
          <p:cNvPr id="6" name="Picture 3" descr="lay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5687"/>
            <a:ext cx="8077200" cy="5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0" y="2962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Strings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37671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smtClean="0">
                <a:cs typeface="Arial" charset="0"/>
              </a:rPr>
              <a:t>In </a:t>
            </a:r>
            <a:r>
              <a:rPr lang="en-US" sz="3600" smtClean="0">
                <a:solidFill>
                  <a:srgbClr val="FF0000"/>
                </a:solidFill>
                <a:cs typeface="Arial" charset="0"/>
              </a:rPr>
              <a:t>res/values</a:t>
            </a:r>
          </a:p>
          <a:p>
            <a:pPr lvl="1">
              <a:lnSpc>
                <a:spcPct val="90000"/>
              </a:lnSpc>
            </a:pPr>
            <a:r>
              <a:rPr lang="en-US" sz="3600" smtClean="0">
                <a:cs typeface="Arial" charset="0"/>
              </a:rPr>
              <a:t>strings.xml</a:t>
            </a:r>
          </a:p>
          <a:p>
            <a:pPr>
              <a:lnSpc>
                <a:spcPct val="90000"/>
              </a:lnSpc>
            </a:pPr>
            <a:r>
              <a:rPr lang="en-US" sz="3600" smtClean="0">
                <a:cs typeface="Arial" charset="0"/>
              </a:rPr>
              <a:t>Application </a:t>
            </a:r>
            <a:r>
              <a:rPr lang="en-US" sz="3600" smtClean="0">
                <a:solidFill>
                  <a:srgbClr val="FF0000"/>
                </a:solidFill>
                <a:cs typeface="Arial" charset="0"/>
              </a:rPr>
              <a:t>wide</a:t>
            </a:r>
            <a:r>
              <a:rPr lang="en-US" sz="3600" smtClean="0">
                <a:cs typeface="Arial" charset="0"/>
              </a:rPr>
              <a:t> available strings</a:t>
            </a:r>
          </a:p>
          <a:p>
            <a:pPr>
              <a:lnSpc>
                <a:spcPct val="90000"/>
              </a:lnSpc>
            </a:pPr>
            <a:r>
              <a:rPr lang="en-US" sz="3600" smtClean="0">
                <a:cs typeface="Arial" charset="0"/>
              </a:rPr>
              <a:t>UI components made in the </a:t>
            </a:r>
            <a:r>
              <a:rPr lang="en-US" sz="3600" smtClean="0">
                <a:solidFill>
                  <a:srgbClr val="FF0000"/>
                </a:solidFill>
                <a:cs typeface="Arial" charset="0"/>
              </a:rPr>
              <a:t>UI editor </a:t>
            </a:r>
            <a:r>
              <a:rPr lang="en-US" sz="3600" smtClean="0">
                <a:cs typeface="Arial" charset="0"/>
              </a:rPr>
              <a:t>should have text defined in strings.xml</a:t>
            </a:r>
          </a:p>
          <a:p>
            <a:pPr>
              <a:lnSpc>
                <a:spcPct val="90000"/>
              </a:lnSpc>
            </a:pPr>
            <a:r>
              <a:rPr lang="en-US" sz="3600" smtClean="0">
                <a:solidFill>
                  <a:srgbClr val="FF0000"/>
                </a:solidFill>
                <a:cs typeface="Arial" charset="0"/>
              </a:rPr>
              <a:t>Strings</a:t>
            </a:r>
            <a:r>
              <a:rPr lang="en-US" sz="3600" smtClean="0">
                <a:cs typeface="Arial" charset="0"/>
              </a:rPr>
              <a:t> are just one kind of ‘Value’ there are many others</a:t>
            </a:r>
          </a:p>
          <a:p>
            <a:pPr>
              <a:lnSpc>
                <a:spcPct val="90000"/>
              </a:lnSpc>
            </a:pPr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28600" y="16609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Manifest File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786199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50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cs typeface="Arial" charset="0"/>
              </a:rPr>
              <a:t>The application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must declare </a:t>
            </a:r>
            <a:r>
              <a:rPr lang="en-US" sz="2800" smtClean="0">
                <a:cs typeface="Arial" charset="0"/>
              </a:rPr>
              <a:t>all its components in this file, which must be at the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root</a:t>
            </a:r>
            <a:r>
              <a:rPr lang="en-US" sz="2800" smtClean="0">
                <a:cs typeface="Arial" charset="0"/>
              </a:rPr>
              <a:t> of the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application project directory</a:t>
            </a:r>
            <a:r>
              <a:rPr lang="en-US" sz="2800" smtClean="0">
                <a:cs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FF0000"/>
                </a:solidFill>
                <a:cs typeface="Arial" charset="0"/>
              </a:rPr>
              <a:t>The manifest </a:t>
            </a:r>
            <a:r>
              <a:rPr lang="en-US" sz="2800" smtClean="0">
                <a:cs typeface="Arial" charset="0"/>
              </a:rPr>
              <a:t>does a number of things in addition to declaring the application's components, such as:</a:t>
            </a:r>
          </a:p>
          <a:p>
            <a:pPr>
              <a:lnSpc>
                <a:spcPct val="80000"/>
              </a:lnSpc>
            </a:pPr>
            <a:endParaRPr lang="en-US" sz="2800" smtClean="0">
              <a:cs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smtClean="0">
                <a:cs typeface="Arial" charset="0"/>
              </a:rPr>
              <a:t>Identify any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user permissions the application</a:t>
            </a:r>
            <a:r>
              <a:rPr lang="en-US" sz="2800" smtClean="0">
                <a:cs typeface="Arial" charset="0"/>
              </a:rPr>
              <a:t> requires, such as Internet access or read-access to the user's contacts.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smtClean="0">
                <a:cs typeface="Arial" charset="0"/>
              </a:rPr>
              <a:t>Declare the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minimum</a:t>
            </a:r>
            <a:r>
              <a:rPr lang="en-US" sz="2800" smtClean="0">
                <a:cs typeface="Arial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cs typeface="Arial" charset="0"/>
                <a:hlinkClick r:id="rId3"/>
              </a:rPr>
              <a:t>API Level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 smtClean="0">
                <a:cs typeface="Arial" charset="0"/>
              </a:rPr>
              <a:t>required by the application, based on which APIs the application uses.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smtClean="0">
                <a:cs typeface="Arial" charset="0"/>
              </a:rPr>
              <a:t>Declare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hardware and software features </a:t>
            </a:r>
            <a:r>
              <a:rPr lang="en-US" sz="2800" smtClean="0">
                <a:cs typeface="Arial" charset="0"/>
              </a:rPr>
              <a:t>used or required by the application, such as a camera, bluetooth services, or a multitouch screen. </a:t>
            </a:r>
          </a:p>
          <a:p>
            <a:pPr>
              <a:lnSpc>
                <a:spcPct val="80000"/>
              </a:lnSpc>
            </a:pPr>
            <a:endParaRPr lang="en-US" sz="250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3300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Manifest File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229600" cy="3754874"/>
          </a:xfrm>
        </p:spPr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cs typeface="Arial" charset="0"/>
              </a:rPr>
              <a:t>Declaring components</a:t>
            </a:r>
          </a:p>
          <a:p>
            <a:pPr lvl="1"/>
            <a:r>
              <a:rPr lang="en-US" sz="3200" smtClean="0">
                <a:cs typeface="Arial" charset="0"/>
              </a:rPr>
              <a:t>You must </a:t>
            </a:r>
            <a:r>
              <a:rPr lang="en-US" sz="3200" smtClean="0">
                <a:solidFill>
                  <a:srgbClr val="FF0000"/>
                </a:solidFill>
                <a:cs typeface="Arial" charset="0"/>
              </a:rPr>
              <a:t>declare all application components</a:t>
            </a:r>
            <a:r>
              <a:rPr lang="en-US" sz="3200" smtClean="0">
                <a:cs typeface="Arial" charset="0"/>
              </a:rPr>
              <a:t> this way:</a:t>
            </a:r>
          </a:p>
          <a:p>
            <a:pPr lvl="1"/>
            <a:r>
              <a:rPr lang="en-US" sz="3200" smtClean="0">
                <a:cs typeface="Arial" charset="0"/>
                <a:hlinkClick r:id="rId3"/>
              </a:rPr>
              <a:t>&lt;activity&gt;</a:t>
            </a:r>
            <a:r>
              <a:rPr lang="en-US" sz="3200" smtClean="0">
                <a:cs typeface="Arial" charset="0"/>
              </a:rPr>
              <a:t> elements for activities </a:t>
            </a:r>
          </a:p>
          <a:p>
            <a:pPr lvl="1"/>
            <a:r>
              <a:rPr lang="en-US" sz="3200" smtClean="0">
                <a:cs typeface="Arial" charset="0"/>
                <a:hlinkClick r:id="rId4"/>
              </a:rPr>
              <a:t>&lt;service&gt;</a:t>
            </a:r>
            <a:r>
              <a:rPr lang="en-US" sz="3200" smtClean="0">
                <a:cs typeface="Arial" charset="0"/>
              </a:rPr>
              <a:t> elements for services </a:t>
            </a:r>
          </a:p>
          <a:p>
            <a:pPr lvl="1"/>
            <a:r>
              <a:rPr lang="en-US" sz="3200" smtClean="0">
                <a:cs typeface="Arial" charset="0"/>
                <a:hlinkClick r:id="rId5"/>
              </a:rPr>
              <a:t>&lt;receiver&gt;</a:t>
            </a:r>
            <a:r>
              <a:rPr lang="en-US" sz="3200" smtClean="0">
                <a:cs typeface="Arial" charset="0"/>
              </a:rPr>
              <a:t> elements for broadcast receivers </a:t>
            </a:r>
          </a:p>
          <a:p>
            <a:pPr lvl="1"/>
            <a:r>
              <a:rPr lang="en-US" sz="3200" smtClean="0">
                <a:cs typeface="Arial" charset="0"/>
                <a:hlinkClick r:id="rId6"/>
              </a:rPr>
              <a:t>&lt;provider&gt;</a:t>
            </a:r>
            <a:r>
              <a:rPr lang="en-US" sz="3200" smtClean="0">
                <a:cs typeface="Arial" charset="0"/>
              </a:rPr>
              <a:t> elements for content providers </a:t>
            </a:r>
          </a:p>
          <a:p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5553"/>
          </a:xfrm>
        </p:spPr>
        <p:txBody>
          <a:bodyPr/>
          <a:lstStyle/>
          <a:p>
            <a:r>
              <a:rPr lang="en-US" sz="4000" smtClean="0">
                <a:cs typeface="Arial" charset="0"/>
              </a:rPr>
              <a:t>Manifest File – Adding an Activity</a:t>
            </a:r>
          </a:p>
        </p:txBody>
      </p:sp>
      <p:pic>
        <p:nvPicPr>
          <p:cNvPr id="6" name="Picture 3" descr="manif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24800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800600" y="4038600"/>
            <a:ext cx="7620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486400" y="4267200"/>
            <a:ext cx="28956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60595"/>
            <a:ext cx="8229600" cy="615553"/>
          </a:xfrm>
        </p:spPr>
        <p:txBody>
          <a:bodyPr/>
          <a:lstStyle/>
          <a:p>
            <a:r>
              <a:rPr lang="en-US" sz="4000" smtClean="0">
                <a:cs typeface="Arial" charset="0"/>
              </a:rPr>
              <a:t>Java-Based Approach: Template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8229600" cy="5170646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b="1" smtClean="0">
                <a:cs typeface="Arial" charset="0"/>
              </a:rPr>
              <a:t>public class SomeName extends Activity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mtClean="0">
              <a:cs typeface="Arial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cs typeface="Arial" charset="0"/>
              </a:rPr>
              <a:t>@Override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cs typeface="Arial" charset="0"/>
              </a:rPr>
              <a:t>public void onCreate(Bundle savedInstanceState) {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super.onCreate(savedInstanceState);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String message = "...";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LinearLayout window = new LinearLayout(this); 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window.setVariousAttributes(…);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Button b = new Button(this);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b.setText("Button Label");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b.setOnClickListener(new SomeHandler());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mainWindow.addView(b);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...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setContentView( window );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cs typeface="Arial" charset="0"/>
              </a:rPr>
              <a:t>private class SomeHandler implements OnClickListener </a:t>
            </a:r>
            <a:r>
              <a:rPr lang="en-US" sz="2000" smtClean="0">
                <a:cs typeface="Arial" charset="0"/>
              </a:rPr>
              <a:t>{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@Override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b="1" smtClean="0">
                <a:cs typeface="Arial" charset="0"/>
              </a:rPr>
              <a:t>public void onClick(View clickedButton ){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	doSomething(...);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}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cs typeface="Arial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397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XML-Based Approach: Template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7064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smtClean="0">
                <a:cs typeface="Arial" charset="0"/>
              </a:rPr>
              <a:t>Java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public class SomeClass extends Activity {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@Override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public void onCreate(Bundle savedInstanceState) {</a:t>
            </a:r>
          </a:p>
          <a:p>
            <a:pPr lvl="2">
              <a:buFont typeface="Arial" charset="0"/>
              <a:buNone/>
            </a:pPr>
            <a:r>
              <a:rPr lang="en-US" sz="2800" smtClean="0">
                <a:cs typeface="Arial" charset="0"/>
              </a:rPr>
              <a:t>super.onCreate(savedInstanceState);</a:t>
            </a:r>
          </a:p>
          <a:p>
            <a:pPr lvl="2">
              <a:buFont typeface="Arial" charset="0"/>
              <a:buNone/>
            </a:pPr>
            <a:r>
              <a:rPr lang="en-US" sz="2800" smtClean="0">
                <a:cs typeface="Arial" charset="0"/>
              </a:rPr>
              <a:t>setContentView(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R.layout.main</a:t>
            </a:r>
            <a:r>
              <a:rPr lang="en-US" sz="2800" smtClean="0">
                <a:cs typeface="Arial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}  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public void </a:t>
            </a:r>
            <a:r>
              <a:rPr lang="en-US" sz="2800" smtClean="0">
                <a:solidFill>
                  <a:srgbClr val="33CC33"/>
                </a:solidFill>
                <a:cs typeface="Arial" charset="0"/>
              </a:rPr>
              <a:t>handlerMethod</a:t>
            </a:r>
            <a:r>
              <a:rPr lang="en-US" sz="2800" smtClean="0">
                <a:solidFill>
                  <a:srgbClr val="0064FF"/>
                </a:solidFill>
                <a:cs typeface="Arial" charset="0"/>
              </a:rPr>
              <a:t> </a:t>
            </a:r>
            <a:r>
              <a:rPr lang="en-US" sz="2800" smtClean="0">
                <a:cs typeface="Arial" charset="0"/>
              </a:rPr>
              <a:t>(View clickedButton) {</a:t>
            </a:r>
          </a:p>
          <a:p>
            <a:pPr lvl="2">
              <a:buFont typeface="Arial" charset="0"/>
              <a:buNone/>
            </a:pPr>
            <a:r>
              <a:rPr lang="en-US" sz="2800" smtClean="0">
                <a:cs typeface="Arial" charset="0"/>
              </a:rPr>
              <a:t>String someName = getString (</a:t>
            </a:r>
            <a:r>
              <a:rPr lang="en-US" sz="2800" smtClean="0">
                <a:solidFill>
                  <a:srgbClr val="0064FF"/>
                </a:solidFill>
                <a:cs typeface="Arial" charset="0"/>
              </a:rPr>
              <a:t>R.string.some_name</a:t>
            </a:r>
            <a:r>
              <a:rPr lang="en-US" sz="2800" smtClean="0">
                <a:cs typeface="Arial" charset="0"/>
              </a:rPr>
              <a:t>); </a:t>
            </a:r>
          </a:p>
          <a:p>
            <a:pPr lvl="2">
              <a:buFont typeface="Arial" charset="0"/>
              <a:buNone/>
            </a:pPr>
            <a:r>
              <a:rPr lang="en-US" sz="2800" smtClean="0">
                <a:cs typeface="Arial" charset="0"/>
              </a:rPr>
              <a:t>doSomethingWith(someName);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}  }</a:t>
            </a:r>
          </a:p>
        </p:txBody>
      </p:sp>
    </p:spTree>
    <p:extLst>
      <p:ext uri="{BB962C8B-B14F-4D97-AF65-F5344CB8AC3E}">
        <p14:creationId xmlns:p14="http://schemas.microsoft.com/office/powerpoint/2010/main" val="25611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41278" y="46947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XML-Based Approach: Template</a:t>
            </a:r>
          </a:p>
        </p:txBody>
      </p:sp>
      <p:sp>
        <p:nvSpPr>
          <p:cNvPr id="6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1549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res/values/strings.xml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&lt;?xml version="1.0" encoding="utf-8"?&gt;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&lt;resources&gt;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solidFill>
                  <a:srgbClr val="33CC33"/>
                </a:solidFill>
                <a:cs typeface="Arial" charset="0"/>
              </a:rPr>
              <a:t>&lt;string name="some_name"&gt;…&lt;/string&gt;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…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&lt;/resources&gt;</a:t>
            </a:r>
          </a:p>
          <a:p>
            <a:endParaRPr lang="en-US" sz="1800" smtClean="0">
              <a:cs typeface="Arial" charset="0"/>
            </a:endParaRPr>
          </a:p>
        </p:txBody>
      </p:sp>
      <p:sp>
        <p:nvSpPr>
          <p:cNvPr id="7" name="Rectangle 5"/>
          <p:cNvSpPr txBox="1">
            <a:spLocks/>
          </p:cNvSpPr>
          <p:nvPr/>
        </p:nvSpPr>
        <p:spPr>
          <a:xfrm>
            <a:off x="4648200" y="1752600"/>
            <a:ext cx="4038600" cy="437356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res/layout/main.xml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&lt;?xml version="1.0" encoding="utf-8"?&gt;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&lt;LinearLayout …&gt;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&lt;TextView … /&gt;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&lt;Button … </a:t>
            </a:r>
            <a:r>
              <a:rPr lang="en-US" sz="2800" smtClean="0">
                <a:solidFill>
                  <a:srgbClr val="0064FF"/>
                </a:solidFill>
                <a:cs typeface="Arial" charset="0"/>
              </a:rPr>
              <a:t>android:onClick="handlerMethod"</a:t>
            </a:r>
            <a:r>
              <a:rPr lang="en-US" sz="2800" smtClean="0">
                <a:cs typeface="Arial" charset="0"/>
              </a:rPr>
              <a:t> /&gt;</a:t>
            </a:r>
          </a:p>
          <a:p>
            <a:pPr>
              <a:buFont typeface="Arial" charset="0"/>
              <a:buNone/>
            </a:pPr>
            <a:r>
              <a:rPr lang="en-US" sz="2800" smtClean="0">
                <a:cs typeface="Arial" charset="0"/>
              </a:rPr>
              <a:t>&lt;/LinearLayout&gt;</a:t>
            </a:r>
          </a:p>
          <a:p>
            <a:pPr>
              <a:buFont typeface="Arial" charset="0"/>
              <a:buNone/>
            </a:pPr>
            <a:endParaRPr lang="en-US" smtClean="0"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5591" y="1093500"/>
            <a:ext cx="457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3200" b="1">
                <a:solidFill>
                  <a:srgbClr val="FF0000"/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4574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3884" y="-204717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28600" y="-172872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Basic widgets</a:t>
            </a: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433316" y="1066800"/>
            <a:ext cx="8229600" cy="4739759"/>
          </a:xfrm>
        </p:spPr>
        <p:txBody>
          <a:bodyPr/>
          <a:lstStyle/>
          <a:p>
            <a:pPr marL="533400" indent="-533400"/>
            <a:r>
              <a:rPr lang="en-US" sz="2800" b="1" smtClean="0">
                <a:cs typeface="Arial" charset="0"/>
              </a:rPr>
              <a:t>TextView</a:t>
            </a:r>
          </a:p>
          <a:p>
            <a:pPr marL="914400" lvl="1" indent="-457200"/>
            <a:r>
              <a:rPr lang="en-US" sz="2800" smtClean="0">
                <a:cs typeface="Arial" charset="0"/>
              </a:rPr>
              <a:t>TextView allocates an area of the screen to display text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&lt;TextView android:id="@+id/counter“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android:layout_width="fill_parent"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android:layout_height="wrap_content"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android:gravity="center"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android:padding="10dp"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android:text="@string/sample_time"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android:textSize="50sp" &gt; </a:t>
            </a:r>
          </a:p>
          <a:p>
            <a:pPr marL="914400" lvl="1" indent="-457200">
              <a:buFont typeface="Arial" charset="0"/>
              <a:buNone/>
            </a:pPr>
            <a:r>
              <a:rPr lang="en-US" sz="2800" smtClean="0">
                <a:cs typeface="Arial" charset="0"/>
              </a:rPr>
              <a:t>&lt;/TextView&gt; </a:t>
            </a:r>
          </a:p>
        </p:txBody>
      </p:sp>
    </p:spTree>
    <p:extLst>
      <p:ext uri="{BB962C8B-B14F-4D97-AF65-F5344CB8AC3E}">
        <p14:creationId xmlns:p14="http://schemas.microsoft.com/office/powerpoint/2010/main" val="236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/>
              <a:t>Mobile programing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C:\Users\Admin\Desktop\chart-ww-smartphone-os-market-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06" y="1143000"/>
            <a:ext cx="7037387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04800" y="-30338"/>
            <a:ext cx="8229600" cy="615553"/>
          </a:xfrm>
        </p:spPr>
        <p:txBody>
          <a:bodyPr/>
          <a:lstStyle/>
          <a:p>
            <a:pPr algn="ctr"/>
            <a:r>
              <a:rPr lang="en-US" sz="4000">
                <a:cs typeface="Arial" charset="0"/>
              </a:rPr>
              <a:t>Basic widgets</a:t>
            </a:r>
            <a:endParaRPr lang="en-US" sz="4000" b="1" smtClean="0">
              <a:cs typeface="Arial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229600" cy="4739759"/>
          </a:xfrm>
        </p:spPr>
        <p:txBody>
          <a:bodyPr/>
          <a:lstStyle/>
          <a:p>
            <a:r>
              <a:rPr lang="en-US" sz="2800" b="1" smtClean="0">
                <a:cs typeface="Arial" charset="0"/>
              </a:rPr>
              <a:t>Buttons</a:t>
            </a:r>
            <a:endParaRPr lang="en-US" sz="2800" b="1">
              <a:cs typeface="Arial" charset="0"/>
            </a:endParaRPr>
          </a:p>
          <a:p>
            <a:endParaRPr lang="en-US" sz="2800" smtClean="0">
              <a:cs typeface="Arial" charset="0"/>
            </a:endParaRPr>
          </a:p>
          <a:p>
            <a:r>
              <a:rPr lang="en-US" sz="2800" smtClean="0">
                <a:cs typeface="Arial" charset="0"/>
              </a:rPr>
              <a:t>Represents a </a:t>
            </a:r>
            <a:r>
              <a:rPr lang="en-US" sz="2800" b="1" smtClean="0">
                <a:solidFill>
                  <a:srgbClr val="FF0000"/>
                </a:solidFill>
                <a:cs typeface="Arial" charset="0"/>
              </a:rPr>
              <a:t>push-button widget</a:t>
            </a:r>
            <a:r>
              <a:rPr lang="en-US" sz="2800" smtClean="0">
                <a:cs typeface="Arial" charset="0"/>
              </a:rPr>
              <a:t>. </a:t>
            </a:r>
          </a:p>
          <a:p>
            <a:r>
              <a:rPr lang="en-US" sz="2800" smtClean="0">
                <a:cs typeface="Arial" charset="0"/>
              </a:rPr>
              <a:t>Push-buttons can be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pressed</a:t>
            </a:r>
            <a:r>
              <a:rPr lang="en-US" sz="2800" smtClean="0">
                <a:cs typeface="Arial" charset="0"/>
              </a:rPr>
              <a:t>, or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clicked</a:t>
            </a:r>
            <a:r>
              <a:rPr lang="en-US" sz="2800" smtClean="0">
                <a:cs typeface="Arial" charset="0"/>
              </a:rPr>
              <a:t>, by the user to perform an </a:t>
            </a:r>
            <a:r>
              <a:rPr lang="en-US" sz="2800" smtClean="0">
                <a:solidFill>
                  <a:srgbClr val="FF0000"/>
                </a:solidFill>
                <a:cs typeface="Arial" charset="0"/>
              </a:rPr>
              <a:t>action</a:t>
            </a:r>
            <a:r>
              <a:rPr lang="en-US" sz="2800" smtClean="0"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800" smtClean="0"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&lt;Button android:id="@+id/finished" 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	android:layout_width="match_parent“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 	android:layout_height="wrap_content“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 	android:text="@string/finished" &gt; </a:t>
            </a:r>
          </a:p>
          <a:p>
            <a:pPr lvl="1">
              <a:buFont typeface="Arial" charset="0"/>
              <a:buNone/>
            </a:pPr>
            <a:r>
              <a:rPr lang="en-US" sz="2800" smtClean="0">
                <a:cs typeface="Arial" charset="0"/>
              </a:rPr>
              <a:t>&lt;/Button&gt; </a:t>
            </a:r>
          </a:p>
        </p:txBody>
      </p:sp>
    </p:spTree>
    <p:extLst>
      <p:ext uri="{BB962C8B-B14F-4D97-AF65-F5344CB8AC3E}">
        <p14:creationId xmlns:p14="http://schemas.microsoft.com/office/powerpoint/2010/main" val="28157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04800" y="-30338"/>
            <a:ext cx="8229600" cy="615553"/>
          </a:xfrm>
        </p:spPr>
        <p:txBody>
          <a:bodyPr/>
          <a:lstStyle/>
          <a:p>
            <a:pPr algn="ctr"/>
            <a:r>
              <a:rPr lang="en-US" sz="4000" smtClean="0">
                <a:cs typeface="Arial" charset="0"/>
              </a:rPr>
              <a:t>Mobile Programming</a:t>
            </a:r>
            <a:endParaRPr lang="en-US" sz="4000" b="1" smtClean="0">
              <a:cs typeface="Arial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type="body" idx="1"/>
          </p:nvPr>
        </p:nvSpPr>
        <p:spPr>
          <a:xfrm>
            <a:off x="685800" y="5257800"/>
            <a:ext cx="8229600" cy="61555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ja-JP" sz="4000">
                <a:solidFill>
                  <a:srgbClr val="E77817"/>
                </a:solidFill>
                <a:cs typeface="Arial" charset="0"/>
              </a:rPr>
              <a:t>Thank you!</a:t>
            </a:r>
          </a:p>
        </p:txBody>
      </p:sp>
      <p:pic>
        <p:nvPicPr>
          <p:cNvPr id="5122" name="Picture 2" descr="C:\Users\Admin\Desktop\q-icon-questions-answers-3d-man-1947303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" r="804" b="7368"/>
          <a:stretch/>
        </p:blipFill>
        <p:spPr bwMode="auto">
          <a:xfrm>
            <a:off x="2590800" y="1066800"/>
            <a:ext cx="3962400" cy="39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smtClean="0"/>
              <a:t>Subject Requirements</a:t>
            </a:r>
            <a:endParaRPr lang="en-US" sz="36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C:\Users\Admin\Desktop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3334"/>
            <a:ext cx="1737986" cy="97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450398f4ff10d0253602b6a6d99419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2" y="2569240"/>
            <a:ext cx="1620674" cy="135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download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8" y="4419600"/>
            <a:ext cx="2416201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71800" y="1600200"/>
            <a:ext cx="462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Understand Java Programming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2279347" y="2982911"/>
            <a:ext cx="6662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Unserstand Object Oriented in Programming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2665268" y="4527877"/>
            <a:ext cx="611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Understand </a:t>
            </a:r>
            <a:r>
              <a:rPr lang="en-US" sz="2800" smtClean="0"/>
              <a:t>structure of XML, HTML files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7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smtClean="0"/>
              <a:t>Course Topics</a:t>
            </a:r>
            <a:endParaRPr lang="en-US" sz="36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1308622"/>
            <a:ext cx="9144000" cy="5588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Introduction to Android Programming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Part1: View and Layout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Part2: Activity, Intent, Event, Menu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Part3: Fragment, </a:t>
            </a:r>
            <a:r>
              <a:rPr lang="en-US" sz="2800" err="1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Adapter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Part4: Http Connection, Android Thread, </a:t>
            </a:r>
            <a:r>
              <a:rPr lang="en-US" sz="2800" err="1" smtClean="0">
                <a:latin typeface="Arial" pitchFamily="34" charset="0"/>
                <a:cs typeface="Arial" pitchFamily="34" charset="0"/>
              </a:rPr>
              <a:t>Async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Task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Part5: </a:t>
            </a:r>
            <a:r>
              <a:rPr lang="en-US" sz="2800" err="1" smtClean="0">
                <a:latin typeface="Arial" pitchFamily="34" charset="0"/>
                <a:cs typeface="Arial" pitchFamily="34" charset="0"/>
              </a:rPr>
              <a:t>Sqlite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Database</a:t>
            </a:r>
          </a:p>
          <a:p>
            <a:pPr>
              <a:spcBef>
                <a:spcPct val="40000"/>
              </a:spcBef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Part6: Advanced API (Youtube, Facebook, Rss,    Google map, Webservices … )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76200"/>
            <a:ext cx="81740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smtClean="0"/>
              <a:t>Grade</a:t>
            </a:r>
            <a:endParaRPr lang="en-US" sz="36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5215"/>
            <a:ext cx="9144000" cy="4493538"/>
          </a:xfrm>
        </p:spPr>
        <p:txBody>
          <a:bodyPr/>
          <a:lstStyle/>
          <a:p>
            <a:pPr marL="231775"/>
            <a:r>
              <a:rPr lang="en-US" sz="2800" smtClean="0">
                <a:latin typeface="Arial" pitchFamily="34" charset="0"/>
                <a:cs typeface="Arial" pitchFamily="34" charset="0"/>
              </a:rPr>
              <a:t>Lab: 20%</a:t>
            </a:r>
          </a:p>
          <a:p>
            <a:pPr marL="231775"/>
            <a:r>
              <a:rPr lang="en-US" sz="2800" smtClean="0">
                <a:latin typeface="Arial" pitchFamily="34" charset="0"/>
                <a:cs typeface="Arial" pitchFamily="34" charset="0"/>
              </a:rPr>
              <a:t>Middle exam</a:t>
            </a:r>
            <a:r>
              <a:rPr lang="en-US" sz="2800">
                <a:latin typeface="Arial" pitchFamily="34" charset="0"/>
                <a:cs typeface="Arial" pitchFamily="34" charset="0"/>
              </a:rPr>
              <a:t>: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30%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 marL="231775"/>
            <a:r>
              <a:rPr lang="en-US" sz="2800">
                <a:latin typeface="Arial" pitchFamily="34" charset="0"/>
                <a:cs typeface="Arial" pitchFamily="34" charset="0"/>
              </a:rPr>
              <a:t>Final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project: 50% (3 – 4 member) 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 Project </a:t>
            </a: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Grading</a:t>
            </a:r>
          </a:p>
          <a:p>
            <a:pPr lvl="1"/>
            <a:r>
              <a:rPr lang="en-US" sz="2800">
                <a:latin typeface="Arial" pitchFamily="34" charset="0"/>
                <a:cs typeface="Arial" pitchFamily="34" charset="0"/>
              </a:rPr>
              <a:t>It is expected that everyone is a good programmer.</a:t>
            </a:r>
          </a:p>
          <a:p>
            <a:pPr lvl="1"/>
            <a:r>
              <a:rPr lang="en-US" sz="2800">
                <a:latin typeface="Arial" pitchFamily="34" charset="0"/>
                <a:cs typeface="Arial" pitchFamily="34" charset="0"/>
              </a:rPr>
              <a:t>Comments (documentation) are required.</a:t>
            </a:r>
          </a:p>
          <a:p>
            <a:pPr lvl="1"/>
            <a:r>
              <a:rPr lang="en-US" sz="2800">
                <a:latin typeface="Arial" pitchFamily="34" charset="0"/>
                <a:cs typeface="Arial" pitchFamily="34" charset="0"/>
              </a:rPr>
              <a:t>Structured, readable code is required.</a:t>
            </a:r>
          </a:p>
          <a:p>
            <a:pPr lvl="1"/>
            <a:r>
              <a:rPr lang="en-US" sz="2800">
                <a:latin typeface="Arial" pitchFamily="34" charset="0"/>
                <a:cs typeface="Arial" pitchFamily="34" charset="0"/>
              </a:rPr>
              <a:t>60% of the grade depends on the quality of the code</a:t>
            </a:r>
          </a:p>
          <a:p>
            <a:pPr lvl="1">
              <a:buFont typeface="Wingdings" pitchFamily="2" charset="2"/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   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(No sharing of code in any form)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7"/>
            <a:ext cx="8174038" cy="553998"/>
          </a:xfrm>
        </p:spPr>
        <p:txBody>
          <a:bodyPr/>
          <a:lstStyle/>
          <a:p>
            <a:pPr algn="ctr" rtl="0"/>
            <a:r>
              <a:rPr lang="en-US" sz="3600" b="0">
                <a:latin typeface="Arial" charset="0"/>
              </a:rPr>
              <a:t> </a:t>
            </a:r>
            <a:r>
              <a:rPr lang="en-US" sz="3600" kern="1200" smtClean="0"/>
              <a:t>Literatute</a:t>
            </a:r>
            <a:endParaRPr lang="en-US" sz="3600" kern="1200"/>
          </a:p>
        </p:txBody>
      </p:sp>
      <p:sp>
        <p:nvSpPr>
          <p:cNvPr id="9" name="Rectangle 8"/>
          <p:cNvSpPr/>
          <p:nvPr/>
        </p:nvSpPr>
        <p:spPr>
          <a:xfrm>
            <a:off x="228600" y="9906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9288" indent="-533400">
              <a:buClr>
                <a:srgbClr val="2E14CA"/>
              </a:buClr>
              <a:buSzTx/>
              <a:buFont typeface="Wingdings" pitchFamily="2" charset="2"/>
              <a:buChar char="§"/>
              <a:tabLst>
                <a:tab pos="109538" algn="l"/>
              </a:tabLst>
            </a:pPr>
            <a:r>
              <a:rPr 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Head First Android Development, 2011</a:t>
            </a:r>
          </a:p>
          <a:p>
            <a:pPr marL="649288" indent="-533400">
              <a:buClr>
                <a:srgbClr val="2E14CA"/>
              </a:buClr>
              <a:buSzTx/>
              <a:buFont typeface="Wingdings" pitchFamily="2" charset="2"/>
              <a:buChar char="§"/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Android based Mobile Application Development and its Security, 2012</a:t>
            </a:r>
          </a:p>
          <a:p>
            <a:pPr marL="649288" indent="-533400">
              <a:buClr>
                <a:srgbClr val="2E14CA"/>
              </a:buClr>
              <a:buSzTx/>
              <a:buFont typeface="Wingdings" pitchFamily="2" charset="2"/>
              <a:buChar char="§"/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>
                <a:latin typeface="Arial" pitchFamily="34" charset="0"/>
                <a:cs typeface="Arial" pitchFamily="34" charset="0"/>
              </a:rPr>
              <a:t>future of teaching programming is on mobile devices, July 2012</a:t>
            </a:r>
          </a:p>
          <a:p>
            <a:pPr marL="649288" indent="-533400">
              <a:buClr>
                <a:srgbClr val="2E14CA"/>
              </a:buClr>
              <a:buSzTx/>
              <a:buFont typeface="Wingdings" pitchFamily="2" charset="2"/>
              <a:buChar char="§"/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Core Java 2 – Volume II, SunPress, 2001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7"/>
            <a:ext cx="8174038" cy="553998"/>
          </a:xfrm>
        </p:spPr>
        <p:txBody>
          <a:bodyPr/>
          <a:lstStyle/>
          <a:p>
            <a:pPr algn="ctr" rtl="0"/>
            <a:r>
              <a:rPr lang="en-US" sz="3600" b="0" smtClean="0">
                <a:latin typeface="Arial" charset="0"/>
              </a:rPr>
              <a:t> </a:t>
            </a:r>
            <a:r>
              <a:rPr lang="en-US" sz="3600" smtClean="0">
                <a:latin typeface="Arial" pitchFamily="34" charset="0"/>
                <a:cs typeface="Arial" pitchFamily="34" charset="0"/>
              </a:rPr>
              <a:t>Introduction Mobile programing</a:t>
            </a:r>
            <a:br>
              <a:rPr lang="en-US" sz="3600" smtClean="0">
                <a:latin typeface="Arial" pitchFamily="34" charset="0"/>
                <a:cs typeface="Arial" pitchFamily="34" charset="0"/>
              </a:rPr>
            </a:br>
            <a:endParaRPr lang="en-US" sz="3600" kern="1200"/>
          </a:p>
        </p:txBody>
      </p:sp>
      <p:sp>
        <p:nvSpPr>
          <p:cNvPr id="5" name="Rectangle 4"/>
          <p:cNvSpPr/>
          <p:nvPr/>
        </p:nvSpPr>
        <p:spPr>
          <a:xfrm>
            <a:off x="533400" y="1046626"/>
            <a:ext cx="64154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cs typeface="Arial" charset="0"/>
              </a:rPr>
              <a:t>References</a:t>
            </a:r>
          </a:p>
          <a:p>
            <a:r>
              <a:rPr lang="en-US" sz="3200" b="1">
                <a:cs typeface="Arial" charset="0"/>
              </a:rPr>
              <a:t>Tools</a:t>
            </a:r>
          </a:p>
          <a:p>
            <a:r>
              <a:rPr lang="en-US" sz="3200" b="1">
                <a:cs typeface="Arial" charset="0"/>
              </a:rPr>
              <a:t>Android SDK</a:t>
            </a:r>
          </a:p>
          <a:p>
            <a:r>
              <a:rPr lang="en-US" sz="3200" b="1">
                <a:cs typeface="Arial" charset="0"/>
              </a:rPr>
              <a:t>Creating a Project</a:t>
            </a:r>
          </a:p>
          <a:p>
            <a:r>
              <a:rPr lang="en-US" sz="3200" b="1">
                <a:cs typeface="Arial" charset="0"/>
              </a:rPr>
              <a:t>Project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1">
                <a:cs typeface="Arial" charset="0"/>
              </a:rPr>
              <a:t>XML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1">
                <a:cs typeface="Arial" charset="0"/>
              </a:rPr>
              <a:t>R Class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1">
                <a:cs typeface="Arial" charset="0"/>
              </a:rPr>
              <a:t>Layouts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1">
                <a:cs typeface="Arial" charset="0"/>
              </a:rPr>
              <a:t>Strings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b="1">
                <a:cs typeface="Arial" charset="0"/>
              </a:rPr>
              <a:t>Manifest File</a:t>
            </a:r>
          </a:p>
        </p:txBody>
      </p:sp>
    </p:spTree>
    <p:extLst>
      <p:ext uri="{BB962C8B-B14F-4D97-AF65-F5344CB8AC3E}">
        <p14:creationId xmlns:p14="http://schemas.microsoft.com/office/powerpoint/2010/main" val="19149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Khoa CNTT ĐH Nông Lâm - Võ Tấn Toàn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218"/>
            <a:ext cx="8174038" cy="553998"/>
          </a:xfrm>
        </p:spPr>
        <p:txBody>
          <a:bodyPr/>
          <a:lstStyle/>
          <a:p>
            <a:pPr algn="ctr" rtl="0"/>
            <a:r>
              <a:rPr lang="en-US" sz="3600" b="0">
                <a:latin typeface="Arial" charset="0"/>
              </a:rPr>
              <a:t> </a:t>
            </a:r>
            <a:r>
              <a:rPr lang="en-US" sz="3600">
                <a:cs typeface="Arial" charset="0"/>
              </a:rPr>
              <a:t>References</a:t>
            </a:r>
            <a:br>
              <a:rPr lang="en-US" sz="3600">
                <a:cs typeface="Arial" charset="0"/>
              </a:rPr>
            </a:br>
            <a:r>
              <a:rPr lang="en-US" sz="3600">
                <a:latin typeface="Arial" pitchFamily="34" charset="0"/>
                <a:cs typeface="Arial" pitchFamily="34" charset="0"/>
              </a:rPr>
              <a:t/>
            </a:r>
            <a:br>
              <a:rPr lang="en-US" sz="3600">
                <a:latin typeface="Arial" pitchFamily="34" charset="0"/>
                <a:cs typeface="Arial" pitchFamily="34" charset="0"/>
              </a:rPr>
            </a:br>
            <a:endParaRPr lang="en-US" sz="3600" kern="1200"/>
          </a:p>
        </p:txBody>
      </p:sp>
      <p:sp>
        <p:nvSpPr>
          <p:cNvPr id="7" name="Rectangle 3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229600" cy="3016210"/>
          </a:xfrm>
        </p:spPr>
        <p:txBody>
          <a:bodyPr/>
          <a:lstStyle/>
          <a:p>
            <a:r>
              <a:rPr lang="en-US" sz="2800" smtClean="0">
                <a:cs typeface="Arial" charset="0"/>
              </a:rPr>
              <a:t>This lesson is a brief overview of some major concepts</a:t>
            </a:r>
          </a:p>
          <a:p>
            <a:r>
              <a:rPr lang="en-US" sz="2800" b="1" smtClean="0">
                <a:cs typeface="Arial" charset="0"/>
              </a:rPr>
              <a:t>Developer’s Guide</a:t>
            </a:r>
          </a:p>
          <a:p>
            <a:pPr lvl="1"/>
            <a:r>
              <a:rPr lang="en-US" sz="2800" smtClean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  <a:hlinkClick r:id="rId3"/>
              </a:rPr>
              <a:t>http://developer.android.com/guide/index.html</a:t>
            </a:r>
            <a:endParaRPr lang="en-US" sz="2800" smtClean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  <a:p>
            <a:r>
              <a:rPr lang="en-US" sz="2800" b="1" smtClean="0">
                <a:cs typeface="Arial" charset="0"/>
              </a:rPr>
              <a:t>API Reference</a:t>
            </a:r>
          </a:p>
          <a:p>
            <a:pPr lvl="1"/>
            <a:r>
              <a:rPr lang="en-US" sz="2800" smtClean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  <a:hlinkClick r:id="rId4"/>
              </a:rPr>
              <a:t>http://developer.android.com/reference/packages.html</a:t>
            </a:r>
            <a:endParaRPr lang="en-US" sz="2800" smtClean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1268</Words>
  <Application>Microsoft Office PowerPoint</Application>
  <PresentationFormat>On-screen Show (4:3)</PresentationFormat>
  <Paragraphs>263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MOBILE PROGRAMING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Literatute</vt:lpstr>
      <vt:lpstr> Introduction Mobile programing </vt:lpstr>
      <vt:lpstr> References  </vt:lpstr>
      <vt:lpstr>Tool</vt:lpstr>
      <vt:lpstr>Android SDK</vt:lpstr>
      <vt:lpstr>SDK Manager</vt:lpstr>
      <vt:lpstr>AVD</vt:lpstr>
      <vt:lpstr>PowerPoint Presentation</vt:lpstr>
      <vt:lpstr>Creating a Project</vt:lpstr>
      <vt:lpstr>Layouts (2)</vt:lpstr>
      <vt:lpstr>Project Components</vt:lpstr>
      <vt:lpstr>XML</vt:lpstr>
      <vt:lpstr>R Class</vt:lpstr>
      <vt:lpstr>Layouts (1)</vt:lpstr>
      <vt:lpstr>Layouts (2)</vt:lpstr>
      <vt:lpstr>Strings</vt:lpstr>
      <vt:lpstr>Manifest File</vt:lpstr>
      <vt:lpstr>Manifest File</vt:lpstr>
      <vt:lpstr>Manifest File – Adding an Activity</vt:lpstr>
      <vt:lpstr>Java-Based Approach: Template</vt:lpstr>
      <vt:lpstr>XML-Based Approach: Template</vt:lpstr>
      <vt:lpstr>XML-Based Approach: Template</vt:lpstr>
      <vt:lpstr>Basic widgets</vt:lpstr>
      <vt:lpstr>Basic widgets</vt:lpstr>
      <vt:lpstr>Mobile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35</cp:revision>
  <dcterms:created xsi:type="dcterms:W3CDTF">2019-09-03T17:32:50Z</dcterms:created>
  <dcterms:modified xsi:type="dcterms:W3CDTF">2019-09-13T00:56:54Z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