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7"/>
  </p:notesMasterIdLst>
  <p:sldIdLst>
    <p:sldId id="440" r:id="rId2"/>
    <p:sldId id="467" r:id="rId3"/>
    <p:sldId id="441" r:id="rId4"/>
    <p:sldId id="469" r:id="rId5"/>
    <p:sldId id="442" r:id="rId6"/>
    <p:sldId id="446" r:id="rId7"/>
    <p:sldId id="447" r:id="rId8"/>
    <p:sldId id="448" r:id="rId9"/>
    <p:sldId id="453" r:id="rId10"/>
    <p:sldId id="449" r:id="rId11"/>
    <p:sldId id="454" r:id="rId12"/>
    <p:sldId id="452" r:id="rId13"/>
    <p:sldId id="455" r:id="rId14"/>
    <p:sldId id="456" r:id="rId15"/>
    <p:sldId id="457" r:id="rId16"/>
    <p:sldId id="458" r:id="rId17"/>
    <p:sldId id="459" r:id="rId18"/>
    <p:sldId id="468" r:id="rId19"/>
    <p:sldId id="460" r:id="rId20"/>
    <p:sldId id="461" r:id="rId21"/>
    <p:sldId id="462" r:id="rId22"/>
    <p:sldId id="463" r:id="rId23"/>
    <p:sldId id="464" r:id="rId24"/>
    <p:sldId id="465" r:id="rId25"/>
    <p:sldId id="466" r:id="rId2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a:srgbClr val="0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1" autoAdjust="0"/>
    <p:restoredTop sz="94595" autoAdjust="0"/>
  </p:normalViewPr>
  <p:slideViewPr>
    <p:cSldViewPr>
      <p:cViewPr varScale="1">
        <p:scale>
          <a:sx n="61" d="100"/>
          <a:sy n="61" d="100"/>
        </p:scale>
        <p:origin x="687"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pitchFamily="18" charset="0"/>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3400A7AF-1B61-4F45-AB7C-62DA6ABF4378}" type="slidenum">
              <a:rPr lang="en-US" altLang="vi-VN"/>
              <a:pPr/>
              <a:t>‹#›</a:t>
            </a:fld>
            <a:endParaRPr lang="en-US" altLang="vi-VN"/>
          </a:p>
        </p:txBody>
      </p:sp>
    </p:spTree>
    <p:extLst>
      <p:ext uri="{BB962C8B-B14F-4D97-AF65-F5344CB8AC3E}">
        <p14:creationId xmlns:p14="http://schemas.microsoft.com/office/powerpoint/2010/main" val="5340689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214028" name="Rectangle 12"/>
          <p:cNvSpPr>
            <a:spLocks noGrp="1" noChangeArrowheads="1"/>
          </p:cNvSpPr>
          <p:nvPr>
            <p:ph type="ctrTitle"/>
          </p:nvPr>
        </p:nvSpPr>
        <p:spPr>
          <a:xfrm>
            <a:off x="990600" y="1676400"/>
            <a:ext cx="7772400" cy="1462088"/>
          </a:xfrm>
        </p:spPr>
        <p:txBody>
          <a:bodyPr/>
          <a:lstStyle>
            <a:lvl1pPr>
              <a:defRPr>
                <a:solidFill>
                  <a:srgbClr val="FF0000"/>
                </a:solidFill>
              </a:defRPr>
            </a:lvl1pPr>
          </a:lstStyle>
          <a:p>
            <a:r>
              <a:rPr lang="en-US"/>
              <a:t>Click to edit Master title style</a:t>
            </a:r>
          </a:p>
        </p:txBody>
      </p:sp>
      <p:sp>
        <p:nvSpPr>
          <p:cNvPr id="21402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smtClean="0">
                <a:solidFill>
                  <a:schemeClr val="bg2"/>
                </a:solidFill>
              </a:defRPr>
            </a:lvl1pPr>
          </a:lstStyle>
          <a:p>
            <a:pPr>
              <a:defRPr/>
            </a:pPr>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fld id="{642872EB-594A-4B79-B6D7-003FAC754722}" type="slidenum">
              <a:rPr lang="en-US" altLang="vi-VN"/>
              <a:pPr/>
              <a:t>‹#›</a:t>
            </a:fld>
            <a:endParaRPr lang="en-US" altLang="vi-VN"/>
          </a:p>
        </p:txBody>
      </p:sp>
    </p:spTree>
    <p:extLst>
      <p:ext uri="{BB962C8B-B14F-4D97-AF65-F5344CB8AC3E}">
        <p14:creationId xmlns:p14="http://schemas.microsoft.com/office/powerpoint/2010/main" val="413333526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2986475"/>
      </p:ext>
    </p:extLst>
  </p:cSld>
  <p:clrMapOvr>
    <a:masterClrMapping/>
  </p:clrMapOvr>
  <p:transition spd="med">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76200"/>
            <a:ext cx="67056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8101618"/>
      </p:ext>
    </p:extLst>
  </p:cSld>
  <p:clrMapOvr>
    <a:masterClrMapping/>
  </p:clrMapOvr>
  <p:transition spd="med">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0" y="685800"/>
            <a:ext cx="44958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685800"/>
            <a:ext cx="44958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619500"/>
            <a:ext cx="44958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2141846"/>
      </p:ext>
    </p:extLst>
  </p:cSld>
  <p:clrMapOvr>
    <a:masterClrMapping/>
  </p:clrMapOvr>
  <p:transition spd="med">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1553434"/>
      </p:ext>
    </p:extLst>
  </p:cSld>
  <p:clrMapOvr>
    <a:masterClrMapping/>
  </p:clrMapOvr>
  <p:transition spd="med">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48772170"/>
      </p:ext>
    </p:extLst>
  </p:cSld>
  <p:clrMapOvr>
    <a:masterClrMapping/>
  </p:clrMapOvr>
  <p:transition spd="med">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55140404"/>
      </p:ext>
    </p:extLst>
  </p:cSld>
  <p:clrMapOvr>
    <a:masterClrMapping/>
  </p:clrMapOvr>
  <p:transition spd="med">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1027148"/>
      </p:ext>
    </p:extLst>
  </p:cSld>
  <p:clrMapOvr>
    <a:masterClrMapping/>
  </p:clrMapOvr>
  <p:transition spd="med">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31803587"/>
      </p:ext>
    </p:extLst>
  </p:cSld>
  <p:clrMapOvr>
    <a:masterClrMapping/>
  </p:clrMapOvr>
  <p:transition spd="med">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9748265"/>
      </p:ext>
    </p:extLst>
  </p:cSld>
  <p:clrMapOvr>
    <a:masterClrMapping/>
  </p:clrMapOvr>
  <p:transition spd="med">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54791368"/>
      </p:ext>
    </p:extLst>
  </p:cSld>
  <p:clrMapOvr>
    <a:masterClrMapping/>
  </p:clrMapOvr>
  <p:transition spd="med">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68208766"/>
      </p:ext>
    </p:extLst>
  </p:cSld>
  <p:clrMapOvr>
    <a:masterClrMapping/>
  </p:clrMapOvr>
  <p:transition spd="med">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94" name="Rectangle 2"/>
          <p:cNvSpPr>
            <a:spLocks noChangeArrowheads="1"/>
          </p:cNvSpPr>
          <p:nvPr/>
        </p:nvSpPr>
        <p:spPr bwMode="ltGray">
          <a:xfrm>
            <a:off x="382588" y="0"/>
            <a:ext cx="328612"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12995" name="Rectangle 3"/>
          <p:cNvSpPr>
            <a:spLocks noChangeArrowheads="1"/>
          </p:cNvSpPr>
          <p:nvPr/>
        </p:nvSpPr>
        <p:spPr bwMode="ltGray">
          <a:xfrm>
            <a:off x="522288" y="30480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12996" name="Rectangle 4"/>
          <p:cNvSpPr>
            <a:spLocks noChangeArrowheads="1"/>
          </p:cNvSpPr>
          <p:nvPr/>
        </p:nvSpPr>
        <p:spPr bwMode="auto">
          <a:xfrm>
            <a:off x="762000" y="0"/>
            <a:ext cx="8382000" cy="609600"/>
          </a:xfrm>
          <a:prstGeom prst="rect">
            <a:avLst/>
          </a:prstGeom>
          <a:solidFill>
            <a:srgbClr val="0000FF"/>
          </a:solidFill>
          <a:ln w="9525">
            <a:solidFill>
              <a:schemeClr val="tx1"/>
            </a:solidFill>
            <a:miter lim="800000"/>
            <a:headEnd/>
            <a:tailEnd/>
          </a:ln>
          <a:effectLst/>
        </p:spPr>
        <p:txBody>
          <a:bodyPr wrap="none" anchor="ctr"/>
          <a:lstStyle/>
          <a:p>
            <a:pPr>
              <a:defRPr/>
            </a:pPr>
            <a:endParaRPr lang="en-US"/>
          </a:p>
        </p:txBody>
      </p:sp>
      <p:sp>
        <p:nvSpPr>
          <p:cNvPr id="212997" name="Rectangle 5"/>
          <p:cNvSpPr>
            <a:spLocks noChangeArrowheads="1"/>
          </p:cNvSpPr>
          <p:nvPr/>
        </p:nvSpPr>
        <p:spPr bwMode="ltGray">
          <a:xfrm>
            <a:off x="0" y="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212998" name="Rectangle 6"/>
          <p:cNvSpPr>
            <a:spLocks noChangeArrowheads="1"/>
          </p:cNvSpPr>
          <p:nvPr/>
        </p:nvSpPr>
        <p:spPr bwMode="ltGray">
          <a:xfrm>
            <a:off x="152400" y="304800"/>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212999" name="Rectangle 7"/>
          <p:cNvSpPr>
            <a:spLocks noChangeArrowheads="1"/>
          </p:cNvSpPr>
          <p:nvPr/>
        </p:nvSpPr>
        <p:spPr bwMode="gray">
          <a:xfrm>
            <a:off x="762000" y="0"/>
            <a:ext cx="31750" cy="776288"/>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213000" name="Rectangle 8"/>
          <p:cNvSpPr>
            <a:spLocks noChangeArrowheads="1"/>
          </p:cNvSpPr>
          <p:nvPr/>
        </p:nvSpPr>
        <p:spPr bwMode="gray">
          <a:xfrm>
            <a:off x="0" y="654050"/>
            <a:ext cx="8226425" cy="31750"/>
          </a:xfrm>
          <a:prstGeom prst="rect">
            <a:avLst/>
          </a:prstGeom>
          <a:gradFill rotWithShape="1">
            <a:gsLst>
              <a:gs pos="0">
                <a:srgbClr val="66FF33">
                  <a:gamma/>
                  <a:shade val="0"/>
                  <a:invGamma/>
                </a:srgbClr>
              </a:gs>
              <a:gs pos="100000">
                <a:srgbClr val="66FF33">
                  <a:alpha val="0"/>
                </a:srgbClr>
              </a:gs>
            </a:gsLst>
            <a:lin ang="0" scaled="1"/>
          </a:gradFill>
          <a:ln w="0">
            <a:solidFill>
              <a:srgbClr val="66FF33"/>
            </a:solidFill>
            <a:miter lim="800000"/>
            <a:headEnd/>
            <a:tailEnd/>
          </a:ln>
          <a:effectLst/>
        </p:spPr>
        <p:txBody>
          <a:bodyPr wrap="none" anchor="ctr"/>
          <a:lstStyle/>
          <a:p>
            <a:pPr algn="ctr" eaLnBrk="1" hangingPunct="1">
              <a:defRPr/>
            </a:pPr>
            <a:endParaRPr kumimoji="1" lang="en-US" sz="2400">
              <a:solidFill>
                <a:srgbClr val="66FF33"/>
              </a:solidFill>
            </a:endParaRPr>
          </a:p>
        </p:txBody>
      </p:sp>
      <p:sp>
        <p:nvSpPr>
          <p:cNvPr id="213001" name="Rectangle 9"/>
          <p:cNvSpPr>
            <a:spLocks noGrp="1" noChangeArrowheads="1"/>
          </p:cNvSpPr>
          <p:nvPr>
            <p:ph type="title"/>
          </p:nvPr>
        </p:nvSpPr>
        <p:spPr bwMode="auto">
          <a:xfrm>
            <a:off x="762000" y="76200"/>
            <a:ext cx="8174038"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82" name="Rectangle 10"/>
          <p:cNvSpPr>
            <a:spLocks noGrp="1" noChangeArrowheads="1"/>
          </p:cNvSpPr>
          <p:nvPr>
            <p:ph type="body" idx="1"/>
          </p:nvPr>
        </p:nvSpPr>
        <p:spPr bwMode="auto">
          <a:xfrm>
            <a:off x="0" y="68580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1"/>
            <a:r>
              <a:rPr lang="en-US" altLang="vi-VN" smtClean="0"/>
              <a:t>Fourth level</a:t>
            </a:r>
          </a:p>
          <a:p>
            <a:pPr lvl="2"/>
            <a:r>
              <a:rPr lang="en-US" altLang="vi-VN" smtClean="0"/>
              <a:t>Fifth level</a:t>
            </a:r>
          </a:p>
        </p:txBody>
      </p:sp>
      <p:sp>
        <p:nvSpPr>
          <p:cNvPr id="213003" name="Rectangle 11"/>
          <p:cNvSpPr>
            <a:spLocks noChangeArrowheads="1"/>
          </p:cNvSpPr>
          <p:nvPr/>
        </p:nvSpPr>
        <p:spPr bwMode="auto">
          <a:xfrm>
            <a:off x="0" y="6477000"/>
            <a:ext cx="9144000" cy="381000"/>
          </a:xfrm>
          <a:prstGeom prst="rect">
            <a:avLst/>
          </a:prstGeom>
          <a:solidFill>
            <a:srgbClr val="00CCFF"/>
          </a:solidFill>
          <a:ln w="9525">
            <a:solidFill>
              <a:schemeClr val="tx1"/>
            </a:solidFill>
            <a:miter lim="800000"/>
            <a:headEnd/>
            <a:tailEnd/>
          </a:ln>
          <a:effectLst/>
        </p:spPr>
        <p:txBody>
          <a:bodyPr wrap="none" anchor="ctr"/>
          <a:lstStyle/>
          <a:p>
            <a:pPr algn="ctr">
              <a:defRPr/>
            </a:pPr>
            <a:r>
              <a:rPr lang="en-US"/>
              <a:t>Khoa CNTT – ĐH Nông Lâm TP. HCM </a:t>
            </a:r>
            <a:r>
              <a:rPr lang="en-US" smtClean="0"/>
              <a:t>2018 </a:t>
            </a:r>
            <a:endParaRPr lang="en-US"/>
          </a:p>
        </p:txBody>
      </p:sp>
      <p:sp>
        <p:nvSpPr>
          <p:cNvPr id="213004" name="Text Box 12"/>
          <p:cNvSpPr txBox="1">
            <a:spLocks noChangeArrowheads="1"/>
          </p:cNvSpPr>
          <p:nvPr/>
        </p:nvSpPr>
        <p:spPr bwMode="auto">
          <a:xfrm>
            <a:off x="8077200" y="6491288"/>
            <a:ext cx="1066800" cy="366712"/>
          </a:xfrm>
          <a:prstGeom prst="rect">
            <a:avLst/>
          </a:prstGeom>
          <a:noFill/>
          <a:ln w="9525">
            <a:noFill/>
            <a:miter lim="800000"/>
            <a:headEnd/>
            <a:tailEnd/>
          </a:ln>
          <a:effec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fld id="{96BDB1EA-99EB-4FDE-9B7C-CD4B56E5A918}" type="slidenum">
              <a:rPr lang="en-US" altLang="vi-VN"/>
              <a:pPr>
                <a:spcBef>
                  <a:spcPct val="50000"/>
                </a:spcBef>
              </a:pPr>
              <a:t>‹#›</a:t>
            </a:fld>
            <a:r>
              <a:rPr lang="en-US" altLang="vi-VN"/>
              <a:t>/24</a:t>
            </a:r>
          </a:p>
        </p:txBody>
      </p:sp>
    </p:spTree>
  </p:cSld>
  <p:clrMap bg1="lt1" tx1="dk1" bg2="lt2" tx2="dk2" accent1="accent1" accent2="accent2" accent3="accent3" accent4="accent4" accent5="accent5" accent6="accent6" hlink="hlink" folHlink="folHlink"/>
  <p:sldLayoutIdLst>
    <p:sldLayoutId id="2147483675"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ransition spd="med">
    <p:comb/>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3" Type="http://schemas.openxmlformats.org/officeDocument/2006/relationships/image" Target="../media/image6.jpeg"/><Relationship Id="rId7" Type="http://schemas.openxmlformats.org/officeDocument/2006/relationships/oleObject" Target="../embeddings/oleObject2.bin"/><Relationship Id="rId12" Type="http://schemas.openxmlformats.org/officeDocument/2006/relationships/image" Target="../media/image4.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5.bin"/><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oleObject" Target="../embeddings/oleObject3.bin"/><Relationship Id="rId14" Type="http://schemas.openxmlformats.org/officeDocument/2006/relationships/image" Target="../media/image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A99D3CD-1850-4C33-B362-F598AA7E510C}" type="slidenum">
              <a:rPr lang="en-US" altLang="vi-VN">
                <a:solidFill>
                  <a:schemeClr val="bg2"/>
                </a:solidFill>
              </a:rPr>
              <a:pPr/>
              <a:t>1</a:t>
            </a:fld>
            <a:endParaRPr lang="en-US" altLang="vi-VN">
              <a:solidFill>
                <a:schemeClr val="bg2"/>
              </a:solidFill>
            </a:endParaRPr>
          </a:p>
        </p:txBody>
      </p:sp>
      <p:sp>
        <p:nvSpPr>
          <p:cNvPr id="234498" name="Rectangle 2"/>
          <p:cNvSpPr>
            <a:spLocks noGrp="1" noChangeArrowheads="1"/>
          </p:cNvSpPr>
          <p:nvPr>
            <p:ph type="ctrTitle"/>
          </p:nvPr>
        </p:nvSpPr>
        <p:spPr/>
        <p:txBody>
          <a:bodyPr/>
          <a:lstStyle/>
          <a:p>
            <a:pPr eaLnBrk="1" hangingPunct="1">
              <a:defRPr/>
            </a:pPr>
            <a:r>
              <a:rPr lang="en-US" smtClean="0"/>
              <a:t>BASIC NETWORK PROGRAMMING</a:t>
            </a:r>
          </a:p>
        </p:txBody>
      </p:sp>
      <p:sp>
        <p:nvSpPr>
          <p:cNvPr id="5124" name="Rectangle 3"/>
          <p:cNvSpPr>
            <a:spLocks noGrp="1" noChangeArrowheads="1"/>
          </p:cNvSpPr>
          <p:nvPr>
            <p:ph type="subTitle" idx="1"/>
          </p:nvPr>
        </p:nvSpPr>
        <p:spPr>
          <a:xfrm>
            <a:off x="304800" y="3886200"/>
            <a:ext cx="8610600" cy="1752600"/>
          </a:xfrm>
        </p:spPr>
        <p:txBody>
          <a:bodyPr/>
          <a:lstStyle/>
          <a:p>
            <a:pPr eaLnBrk="1" hangingPunct="1"/>
            <a:r>
              <a:rPr lang="en-US" altLang="vi-VN" b="1" smtClean="0">
                <a:solidFill>
                  <a:schemeClr val="tx2"/>
                </a:solidFill>
              </a:rPr>
              <a:t>Introduction to Java Network Programmning</a:t>
            </a:r>
          </a:p>
          <a:p>
            <a:pPr eaLnBrk="1" hangingPunct="1"/>
            <a:r>
              <a:rPr lang="en-US" altLang="vi-VN" b="1" smtClean="0">
                <a:solidFill>
                  <a:schemeClr val="tx2"/>
                </a:solidFill>
              </a:rPr>
              <a:t>Basic File Operation with File Class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eaLnBrk="1" hangingPunct="1">
              <a:defRPr/>
            </a:pPr>
            <a:r>
              <a:rPr lang="en-US" smtClean="0"/>
              <a:t>TCP Programming</a:t>
            </a:r>
          </a:p>
        </p:txBody>
      </p:sp>
      <p:sp>
        <p:nvSpPr>
          <p:cNvPr id="11267" name="Rectangle 3"/>
          <p:cNvSpPr>
            <a:spLocks noGrp="1" noChangeArrowheads="1"/>
          </p:cNvSpPr>
          <p:nvPr>
            <p:ph type="body" sz="half" idx="1"/>
          </p:nvPr>
        </p:nvSpPr>
        <p:spPr>
          <a:xfrm>
            <a:off x="0" y="685800"/>
            <a:ext cx="6172200" cy="5715000"/>
          </a:xfrm>
        </p:spPr>
        <p:txBody>
          <a:bodyPr/>
          <a:lstStyle/>
          <a:p>
            <a:pPr eaLnBrk="1" hangingPunct="1">
              <a:lnSpc>
                <a:spcPct val="95000"/>
              </a:lnSpc>
              <a:spcBef>
                <a:spcPct val="10000"/>
              </a:spcBef>
            </a:pPr>
            <a:r>
              <a:rPr lang="en-US" altLang="vi-VN" sz="2400" b="1" smtClean="0"/>
              <a:t>TCP</a:t>
            </a:r>
            <a:r>
              <a:rPr lang="en-US" altLang="vi-VN" sz="2400" smtClean="0"/>
              <a:t> (Transport Control Protocol) is a </a:t>
            </a:r>
            <a:r>
              <a:rPr lang="en-US" altLang="vi-VN" sz="2400" b="1" smtClean="0"/>
              <a:t>connection-oriented protocol</a:t>
            </a:r>
            <a:r>
              <a:rPr lang="en-US" altLang="vi-VN" sz="2400" smtClean="0"/>
              <a:t> that provides a reliable flow of data between two computers.</a:t>
            </a:r>
          </a:p>
          <a:p>
            <a:pPr eaLnBrk="1" hangingPunct="1">
              <a:lnSpc>
                <a:spcPct val="95000"/>
              </a:lnSpc>
              <a:spcBef>
                <a:spcPct val="10000"/>
              </a:spcBef>
            </a:pPr>
            <a:r>
              <a:rPr lang="en-US" altLang="vi-VN" sz="2400" smtClean="0"/>
              <a:t>When two applications want to communicate to each other reliably, they establish a connection and send data back and forth over that connection</a:t>
            </a:r>
          </a:p>
          <a:p>
            <a:pPr eaLnBrk="1" hangingPunct="1">
              <a:lnSpc>
                <a:spcPct val="95000"/>
              </a:lnSpc>
              <a:spcBef>
                <a:spcPct val="10000"/>
              </a:spcBef>
            </a:pPr>
            <a:r>
              <a:rPr lang="en-US" altLang="vi-VN" sz="2400" b="1" smtClean="0"/>
              <a:t>TCP</a:t>
            </a:r>
            <a:r>
              <a:rPr lang="en-US" altLang="vi-VN" sz="2400" smtClean="0"/>
              <a:t> provides a </a:t>
            </a:r>
            <a:r>
              <a:rPr lang="en-US" altLang="vi-VN" sz="2400" b="1" smtClean="0"/>
              <a:t>point-to-point</a:t>
            </a:r>
            <a:r>
              <a:rPr lang="en-US" altLang="vi-VN" sz="2400" smtClean="0"/>
              <a:t> channel for applications that require reliable communications. </a:t>
            </a:r>
          </a:p>
          <a:p>
            <a:pPr eaLnBrk="1" hangingPunct="1">
              <a:lnSpc>
                <a:spcPct val="95000"/>
              </a:lnSpc>
              <a:spcBef>
                <a:spcPct val="10000"/>
              </a:spcBef>
            </a:pPr>
            <a:r>
              <a:rPr lang="en-US" altLang="vi-VN" sz="2400" smtClean="0"/>
              <a:t>Example applications:</a:t>
            </a:r>
          </a:p>
          <a:p>
            <a:pPr lvl="1" eaLnBrk="1" hangingPunct="1">
              <a:lnSpc>
                <a:spcPct val="95000"/>
              </a:lnSpc>
              <a:spcBef>
                <a:spcPct val="10000"/>
              </a:spcBef>
            </a:pPr>
            <a:r>
              <a:rPr lang="en-US" altLang="vi-VN" sz="2200" b="1" smtClean="0"/>
              <a:t>HTTP</a:t>
            </a:r>
          </a:p>
          <a:p>
            <a:pPr lvl="1" eaLnBrk="1" hangingPunct="1">
              <a:lnSpc>
                <a:spcPct val="95000"/>
              </a:lnSpc>
              <a:spcBef>
                <a:spcPct val="10000"/>
              </a:spcBef>
            </a:pPr>
            <a:r>
              <a:rPr lang="en-US" altLang="vi-VN" sz="2200" b="1" smtClean="0"/>
              <a:t>FTP</a:t>
            </a:r>
          </a:p>
          <a:p>
            <a:pPr lvl="1" eaLnBrk="1" hangingPunct="1">
              <a:lnSpc>
                <a:spcPct val="95000"/>
              </a:lnSpc>
              <a:spcBef>
                <a:spcPct val="10000"/>
              </a:spcBef>
            </a:pPr>
            <a:r>
              <a:rPr lang="en-US" altLang="vi-VN" sz="2200" b="1" smtClean="0"/>
              <a:t>Telnet</a:t>
            </a:r>
          </a:p>
          <a:p>
            <a:pPr eaLnBrk="1" hangingPunct="1">
              <a:lnSpc>
                <a:spcPct val="90000"/>
              </a:lnSpc>
              <a:spcBef>
                <a:spcPct val="10000"/>
              </a:spcBef>
            </a:pPr>
            <a:endParaRPr lang="en-US" altLang="vi-VN" sz="2200" smtClean="0"/>
          </a:p>
        </p:txBody>
      </p:sp>
      <p:sp>
        <p:nvSpPr>
          <p:cNvPr id="11268" name="Rectangle 4"/>
          <p:cNvSpPr>
            <a:spLocks noGrp="1" noChangeArrowheads="1"/>
          </p:cNvSpPr>
          <p:nvPr>
            <p:ph type="body" sz="half" idx="2"/>
          </p:nvPr>
        </p:nvSpPr>
        <p:spPr>
          <a:xfrm>
            <a:off x="5562600" y="685800"/>
            <a:ext cx="3581400" cy="5715000"/>
          </a:xfrm>
        </p:spPr>
        <p:txBody>
          <a:bodyPr/>
          <a:lstStyle/>
          <a:p>
            <a:pPr eaLnBrk="1" hangingPunct="1">
              <a:buFont typeface="Wingdings" panose="05000000000000000000" pitchFamily="2" charset="2"/>
              <a:buNone/>
            </a:pPr>
            <a:r>
              <a:rPr lang="en-US" altLang="vi-VN" b="1" smtClean="0"/>
              <a:t>        TCP/IP Stack</a:t>
            </a:r>
          </a:p>
        </p:txBody>
      </p:sp>
      <p:sp>
        <p:nvSpPr>
          <p:cNvPr id="11269" name="Text Box 5"/>
          <p:cNvSpPr txBox="1">
            <a:spLocks noChangeArrowheads="1"/>
          </p:cNvSpPr>
          <p:nvPr/>
        </p:nvSpPr>
        <p:spPr bwMode="auto">
          <a:xfrm>
            <a:off x="6227763" y="1752600"/>
            <a:ext cx="2840037" cy="771525"/>
          </a:xfrm>
          <a:prstGeom prst="rect">
            <a:avLst/>
          </a:prstGeom>
          <a:solidFill>
            <a:srgbClr val="CCFFFF"/>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Application</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(http,ftp,telnet,…)</a:t>
            </a:r>
          </a:p>
        </p:txBody>
      </p:sp>
      <p:sp>
        <p:nvSpPr>
          <p:cNvPr id="11270" name="Text Box 6"/>
          <p:cNvSpPr txBox="1">
            <a:spLocks noChangeArrowheads="1"/>
          </p:cNvSpPr>
          <p:nvPr/>
        </p:nvSpPr>
        <p:spPr bwMode="auto">
          <a:xfrm>
            <a:off x="6229350" y="2514600"/>
            <a:ext cx="2819400" cy="771525"/>
          </a:xfrm>
          <a:prstGeom prst="rect">
            <a:avLst/>
          </a:prstGeom>
          <a:solidFill>
            <a:srgbClr val="CCFFCC"/>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Transport</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(TCP, UDP,..)</a:t>
            </a:r>
          </a:p>
        </p:txBody>
      </p:sp>
      <p:sp>
        <p:nvSpPr>
          <p:cNvPr id="11271" name="Text Box 7"/>
          <p:cNvSpPr txBox="1">
            <a:spLocks noChangeArrowheads="1"/>
          </p:cNvSpPr>
          <p:nvPr/>
        </p:nvSpPr>
        <p:spPr bwMode="auto">
          <a:xfrm>
            <a:off x="6229350" y="3276600"/>
            <a:ext cx="2819400" cy="771525"/>
          </a:xfrm>
          <a:prstGeom prst="rect">
            <a:avLst/>
          </a:prstGeom>
          <a:solidFill>
            <a:srgbClr val="FFFF99"/>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Network</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(IP,..)</a:t>
            </a:r>
          </a:p>
        </p:txBody>
      </p:sp>
      <p:sp>
        <p:nvSpPr>
          <p:cNvPr id="11272" name="Text Box 8"/>
          <p:cNvSpPr txBox="1">
            <a:spLocks noChangeArrowheads="1"/>
          </p:cNvSpPr>
          <p:nvPr/>
        </p:nvSpPr>
        <p:spPr bwMode="auto">
          <a:xfrm>
            <a:off x="6229350" y="4038600"/>
            <a:ext cx="2819400" cy="771525"/>
          </a:xfrm>
          <a:prstGeom prst="rect">
            <a:avLst/>
          </a:prstGeom>
          <a:solidFill>
            <a:srgbClr val="FFCC99"/>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Link</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(device driver,..)</a:t>
            </a:r>
          </a:p>
        </p:txBody>
      </p:sp>
    </p:spTree>
  </p:cSld>
  <p:clrMapOvr>
    <a:masterClrMapping/>
  </p:clrMapOvr>
  <p:transition spd="med">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defRPr/>
            </a:pPr>
            <a:r>
              <a:rPr lang="en-US" dirty="0" smtClean="0"/>
              <a:t>UDP Programming</a:t>
            </a:r>
          </a:p>
        </p:txBody>
      </p:sp>
      <p:sp>
        <p:nvSpPr>
          <p:cNvPr id="12291" name="Rectangle 3"/>
          <p:cNvSpPr>
            <a:spLocks noGrp="1" noChangeArrowheads="1"/>
          </p:cNvSpPr>
          <p:nvPr>
            <p:ph type="body" sz="half" idx="1"/>
          </p:nvPr>
        </p:nvSpPr>
        <p:spPr>
          <a:xfrm>
            <a:off x="0" y="838200"/>
            <a:ext cx="5715000" cy="5410200"/>
          </a:xfrm>
        </p:spPr>
        <p:txBody>
          <a:bodyPr/>
          <a:lstStyle/>
          <a:p>
            <a:pPr eaLnBrk="1" hangingPunct="1">
              <a:lnSpc>
                <a:spcPct val="105000"/>
              </a:lnSpc>
              <a:spcBef>
                <a:spcPct val="35000"/>
              </a:spcBef>
            </a:pPr>
            <a:r>
              <a:rPr lang="en-US" altLang="vi-VN" b="1" smtClean="0"/>
              <a:t>UDP</a:t>
            </a:r>
            <a:r>
              <a:rPr lang="en-US" altLang="vi-VN" smtClean="0"/>
              <a:t> (User Datagram Protocol) is a protocol that sends independent packets of data, called </a:t>
            </a:r>
            <a:r>
              <a:rPr lang="en-US" altLang="vi-VN" i="1" smtClean="0"/>
              <a:t>datagrams</a:t>
            </a:r>
            <a:r>
              <a:rPr lang="en-US" altLang="vi-VN" smtClean="0"/>
              <a:t>, from one computer to another with </a:t>
            </a:r>
            <a:r>
              <a:rPr lang="en-US" altLang="vi-VN" b="1" u="sng" smtClean="0"/>
              <a:t>no</a:t>
            </a:r>
            <a:r>
              <a:rPr lang="en-US" altLang="vi-VN" smtClean="0"/>
              <a:t> </a:t>
            </a:r>
            <a:r>
              <a:rPr lang="en-US" altLang="vi-VN" b="1" smtClean="0"/>
              <a:t>guarantees</a:t>
            </a:r>
            <a:r>
              <a:rPr lang="en-US" altLang="vi-VN" smtClean="0"/>
              <a:t> about arrival. </a:t>
            </a:r>
          </a:p>
          <a:p>
            <a:pPr eaLnBrk="1" hangingPunct="1">
              <a:lnSpc>
                <a:spcPct val="105000"/>
              </a:lnSpc>
              <a:spcBef>
                <a:spcPct val="35000"/>
              </a:spcBef>
            </a:pPr>
            <a:r>
              <a:rPr lang="en-US" altLang="vi-VN" smtClean="0"/>
              <a:t>Example applications:</a:t>
            </a:r>
          </a:p>
          <a:p>
            <a:pPr lvl="1" eaLnBrk="1" hangingPunct="1">
              <a:lnSpc>
                <a:spcPct val="105000"/>
              </a:lnSpc>
              <a:spcBef>
                <a:spcPct val="35000"/>
              </a:spcBef>
            </a:pPr>
            <a:r>
              <a:rPr lang="en-US" altLang="vi-VN" sz="2600" smtClean="0"/>
              <a:t>Clock server</a:t>
            </a:r>
          </a:p>
          <a:p>
            <a:pPr lvl="1" eaLnBrk="1" hangingPunct="1">
              <a:lnSpc>
                <a:spcPct val="105000"/>
              </a:lnSpc>
              <a:spcBef>
                <a:spcPct val="35000"/>
              </a:spcBef>
            </a:pPr>
            <a:r>
              <a:rPr lang="en-US" altLang="vi-VN" sz="2600" smtClean="0"/>
              <a:t>Ping</a:t>
            </a:r>
          </a:p>
          <a:p>
            <a:pPr eaLnBrk="1" hangingPunct="1">
              <a:lnSpc>
                <a:spcPct val="90000"/>
              </a:lnSpc>
              <a:spcBef>
                <a:spcPct val="10000"/>
              </a:spcBef>
            </a:pPr>
            <a:endParaRPr lang="en-US" altLang="vi-VN" sz="2500" smtClean="0"/>
          </a:p>
        </p:txBody>
      </p:sp>
      <p:sp>
        <p:nvSpPr>
          <p:cNvPr id="12292" name="Rectangle 4"/>
          <p:cNvSpPr>
            <a:spLocks noGrp="1" noChangeArrowheads="1"/>
          </p:cNvSpPr>
          <p:nvPr>
            <p:ph type="body" sz="half" idx="2"/>
          </p:nvPr>
        </p:nvSpPr>
        <p:spPr>
          <a:xfrm>
            <a:off x="5562600" y="685800"/>
            <a:ext cx="3581400" cy="5715000"/>
          </a:xfrm>
        </p:spPr>
        <p:txBody>
          <a:bodyPr/>
          <a:lstStyle/>
          <a:p>
            <a:pPr eaLnBrk="1" hangingPunct="1">
              <a:buFont typeface="Wingdings" panose="05000000000000000000" pitchFamily="2" charset="2"/>
              <a:buNone/>
            </a:pPr>
            <a:r>
              <a:rPr lang="en-US" altLang="vi-VN" sz="3200" b="1" smtClean="0"/>
              <a:t>    TCP/IP Stack</a:t>
            </a:r>
          </a:p>
        </p:txBody>
      </p:sp>
      <p:sp>
        <p:nvSpPr>
          <p:cNvPr id="12293" name="Text Box 5"/>
          <p:cNvSpPr txBox="1">
            <a:spLocks noChangeArrowheads="1"/>
          </p:cNvSpPr>
          <p:nvPr/>
        </p:nvSpPr>
        <p:spPr bwMode="auto">
          <a:xfrm>
            <a:off x="6075363" y="1752600"/>
            <a:ext cx="2840037" cy="771525"/>
          </a:xfrm>
          <a:prstGeom prst="rect">
            <a:avLst/>
          </a:prstGeom>
          <a:solidFill>
            <a:srgbClr val="CCFFFF"/>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Application</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(http,ftp,telnet,…)</a:t>
            </a:r>
          </a:p>
        </p:txBody>
      </p:sp>
      <p:sp>
        <p:nvSpPr>
          <p:cNvPr id="12294" name="Text Box 6"/>
          <p:cNvSpPr txBox="1">
            <a:spLocks noChangeArrowheads="1"/>
          </p:cNvSpPr>
          <p:nvPr/>
        </p:nvSpPr>
        <p:spPr bwMode="auto">
          <a:xfrm>
            <a:off x="6076950" y="2514600"/>
            <a:ext cx="2819400" cy="771525"/>
          </a:xfrm>
          <a:prstGeom prst="rect">
            <a:avLst/>
          </a:prstGeom>
          <a:solidFill>
            <a:srgbClr val="CCFFCC"/>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Transport</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(TCP, UDP,..)</a:t>
            </a:r>
          </a:p>
        </p:txBody>
      </p:sp>
      <p:sp>
        <p:nvSpPr>
          <p:cNvPr id="12295" name="Text Box 7"/>
          <p:cNvSpPr txBox="1">
            <a:spLocks noChangeArrowheads="1"/>
          </p:cNvSpPr>
          <p:nvPr/>
        </p:nvSpPr>
        <p:spPr bwMode="auto">
          <a:xfrm>
            <a:off x="6076950" y="3276600"/>
            <a:ext cx="2819400" cy="771525"/>
          </a:xfrm>
          <a:prstGeom prst="rect">
            <a:avLst/>
          </a:prstGeom>
          <a:solidFill>
            <a:srgbClr val="FFFF99"/>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Network</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(IP,..)</a:t>
            </a:r>
          </a:p>
        </p:txBody>
      </p:sp>
      <p:sp>
        <p:nvSpPr>
          <p:cNvPr id="12296" name="Text Box 8"/>
          <p:cNvSpPr txBox="1">
            <a:spLocks noChangeArrowheads="1"/>
          </p:cNvSpPr>
          <p:nvPr/>
        </p:nvSpPr>
        <p:spPr bwMode="auto">
          <a:xfrm>
            <a:off x="6076950" y="4038600"/>
            <a:ext cx="2819400" cy="771525"/>
          </a:xfrm>
          <a:prstGeom prst="rect">
            <a:avLst/>
          </a:prstGeom>
          <a:solidFill>
            <a:srgbClr val="FFCC99"/>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Link</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(device driver,..)</a:t>
            </a:r>
          </a:p>
        </p:txBody>
      </p:sp>
    </p:spTree>
  </p:cSld>
  <p:clrMapOvr>
    <a:masterClrMapping/>
  </p:clrMapOvr>
  <p:transition spd="med">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defRPr/>
            </a:pPr>
            <a:r>
              <a:rPr lang="en-US" smtClean="0"/>
              <a:t>Understanding Ports</a:t>
            </a:r>
          </a:p>
        </p:txBody>
      </p:sp>
      <p:sp>
        <p:nvSpPr>
          <p:cNvPr id="13315" name="Rectangle 3"/>
          <p:cNvSpPr>
            <a:spLocks noGrp="1" noChangeArrowheads="1"/>
          </p:cNvSpPr>
          <p:nvPr>
            <p:ph type="body" sz="half" idx="1"/>
          </p:nvPr>
        </p:nvSpPr>
        <p:spPr>
          <a:xfrm>
            <a:off x="0" y="685800"/>
            <a:ext cx="4486275" cy="5715000"/>
          </a:xfrm>
        </p:spPr>
        <p:txBody>
          <a:bodyPr/>
          <a:lstStyle/>
          <a:p>
            <a:pPr eaLnBrk="1" hangingPunct="1"/>
            <a:r>
              <a:rPr lang="en-US" altLang="vi-VN" smtClean="0"/>
              <a:t>The TCP and UDP protocols use </a:t>
            </a:r>
            <a:r>
              <a:rPr lang="en-US" altLang="vi-VN" i="1" smtClean="0"/>
              <a:t>ports </a:t>
            </a:r>
            <a:r>
              <a:rPr lang="en-US" altLang="vi-VN" smtClean="0"/>
              <a:t>to map incoming data to a particular </a:t>
            </a:r>
            <a:r>
              <a:rPr lang="en-US" altLang="vi-VN" i="1" smtClean="0"/>
              <a:t>process</a:t>
            </a:r>
            <a:r>
              <a:rPr lang="en-US" altLang="vi-VN" smtClean="0"/>
              <a:t> running on a computer.</a:t>
            </a:r>
          </a:p>
        </p:txBody>
      </p:sp>
      <p:sp>
        <p:nvSpPr>
          <p:cNvPr id="13316" name="Text Box 4"/>
          <p:cNvSpPr txBox="1">
            <a:spLocks noChangeArrowheads="1"/>
          </p:cNvSpPr>
          <p:nvPr/>
        </p:nvSpPr>
        <p:spPr bwMode="auto">
          <a:xfrm>
            <a:off x="4724400" y="1676400"/>
            <a:ext cx="1066800" cy="1320800"/>
          </a:xfrm>
          <a:prstGeom prst="rect">
            <a:avLst/>
          </a:prstGeom>
          <a:solidFill>
            <a:srgbClr val="CCFFFF"/>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just" eaLnBrk="1" hangingPunct="1">
              <a:spcBef>
                <a:spcPct val="50000"/>
              </a:spcBef>
              <a:buClr>
                <a:schemeClr val="accent2"/>
              </a:buClr>
              <a:buSzPct val="60000"/>
              <a:buFont typeface="Wingdings" panose="05000000000000000000" pitchFamily="2" charset="2"/>
              <a:buNone/>
            </a:pPr>
            <a:endParaRPr lang="en-US" altLang="vi-VN" sz="2000" b="1">
              <a:latin typeface="Arial" panose="020B0604020202020204" pitchFamily="34" charset="0"/>
              <a:ea typeface="宋体" panose="02010600030101010101" pitchFamily="2" charset="-122"/>
            </a:endParaRPr>
          </a:p>
          <a:p>
            <a:pPr algn="just" eaLnBrk="1" hangingPunct="1">
              <a:spcBef>
                <a:spcPct val="50000"/>
              </a:spcBef>
              <a:buClr>
                <a:schemeClr val="accent2"/>
              </a:buClr>
              <a:buSzPct val="60000"/>
              <a:buFont typeface="Wingdings" panose="05000000000000000000" pitchFamily="2" charset="2"/>
              <a:buNone/>
            </a:pPr>
            <a:r>
              <a:rPr lang="en-US" altLang="vi-VN" sz="2000" b="1">
                <a:latin typeface="Arial" panose="020B0604020202020204" pitchFamily="34" charset="0"/>
                <a:ea typeface="宋体" panose="02010600030101010101" pitchFamily="2" charset="-122"/>
              </a:rPr>
              <a:t>server</a:t>
            </a:r>
          </a:p>
          <a:p>
            <a:pPr algn="just" eaLnBrk="1" hangingPunct="1">
              <a:spcBef>
                <a:spcPct val="50000"/>
              </a:spcBef>
              <a:buClr>
                <a:schemeClr val="accent2"/>
              </a:buClr>
              <a:buSzPct val="60000"/>
              <a:buFont typeface="Wingdings" panose="05000000000000000000" pitchFamily="2" charset="2"/>
              <a:buNone/>
            </a:pPr>
            <a:endParaRPr lang="en-US" altLang="vi-VN" sz="2000" b="1">
              <a:latin typeface="Arial" panose="020B0604020202020204" pitchFamily="34" charset="0"/>
              <a:ea typeface="宋体" panose="02010600030101010101" pitchFamily="2" charset="-122"/>
            </a:endParaRPr>
          </a:p>
        </p:txBody>
      </p:sp>
      <p:sp>
        <p:nvSpPr>
          <p:cNvPr id="13317" name="Text Box 5"/>
          <p:cNvSpPr txBox="1">
            <a:spLocks noChangeArrowheads="1"/>
          </p:cNvSpPr>
          <p:nvPr/>
        </p:nvSpPr>
        <p:spPr bwMode="auto">
          <a:xfrm>
            <a:off x="5791200" y="1676400"/>
            <a:ext cx="685800" cy="1320800"/>
          </a:xfrm>
          <a:prstGeom prst="rect">
            <a:avLst/>
          </a:prstGeom>
          <a:solidFill>
            <a:srgbClr val="CCFFCC"/>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buClr>
                <a:schemeClr val="accent2"/>
              </a:buClr>
              <a:buSzPct val="60000"/>
              <a:buFont typeface="Wingdings" panose="05000000000000000000" pitchFamily="2" charset="2"/>
              <a:buNone/>
            </a:pPr>
            <a:r>
              <a:rPr lang="en-US" altLang="vi-VN" sz="2000" b="1">
                <a:latin typeface="Arial" panose="020B0604020202020204" pitchFamily="34" charset="0"/>
                <a:ea typeface="宋体" panose="02010600030101010101" pitchFamily="2" charset="-122"/>
              </a:rPr>
              <a:t>    P</a:t>
            </a:r>
            <a:br>
              <a:rPr lang="en-US" altLang="vi-VN" sz="2000" b="1">
                <a:latin typeface="Arial" panose="020B0604020202020204" pitchFamily="34" charset="0"/>
                <a:ea typeface="宋体" panose="02010600030101010101" pitchFamily="2" charset="-122"/>
              </a:rPr>
            </a:br>
            <a:r>
              <a:rPr lang="en-US" altLang="vi-VN" sz="2000" b="1">
                <a:latin typeface="Arial" panose="020B0604020202020204" pitchFamily="34" charset="0"/>
                <a:ea typeface="宋体" panose="02010600030101010101" pitchFamily="2" charset="-122"/>
              </a:rPr>
              <a:t>o</a:t>
            </a:r>
            <a:br>
              <a:rPr lang="en-US" altLang="vi-VN" sz="2000" b="1">
                <a:latin typeface="Arial" panose="020B0604020202020204" pitchFamily="34" charset="0"/>
                <a:ea typeface="宋体" panose="02010600030101010101" pitchFamily="2" charset="-122"/>
              </a:rPr>
            </a:br>
            <a:r>
              <a:rPr lang="en-US" altLang="vi-VN" sz="2000" b="1">
                <a:latin typeface="Arial" panose="020B0604020202020204" pitchFamily="34" charset="0"/>
                <a:ea typeface="宋体" panose="02010600030101010101" pitchFamily="2" charset="-122"/>
              </a:rPr>
              <a:t>r</a:t>
            </a:r>
            <a:br>
              <a:rPr lang="en-US" altLang="vi-VN" sz="2000" b="1">
                <a:latin typeface="Arial" panose="020B0604020202020204" pitchFamily="34" charset="0"/>
                <a:ea typeface="宋体" panose="02010600030101010101" pitchFamily="2" charset="-122"/>
              </a:rPr>
            </a:br>
            <a:r>
              <a:rPr lang="en-US" altLang="vi-VN" sz="2000" b="1">
                <a:latin typeface="Arial" panose="020B0604020202020204" pitchFamily="34" charset="0"/>
                <a:ea typeface="宋体" panose="02010600030101010101" pitchFamily="2" charset="-122"/>
              </a:rPr>
              <a:t>t</a:t>
            </a:r>
          </a:p>
        </p:txBody>
      </p:sp>
      <p:sp>
        <p:nvSpPr>
          <p:cNvPr id="13318" name="Text Box 6"/>
          <p:cNvSpPr txBox="1">
            <a:spLocks noChangeArrowheads="1"/>
          </p:cNvSpPr>
          <p:nvPr/>
        </p:nvSpPr>
        <p:spPr bwMode="auto">
          <a:xfrm>
            <a:off x="7848600" y="2286000"/>
            <a:ext cx="1219200" cy="406400"/>
          </a:xfrm>
          <a:prstGeom prst="rect">
            <a:avLst/>
          </a:prstGeom>
          <a:solidFill>
            <a:srgbClr val="FFFF99"/>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buClr>
                <a:schemeClr val="accent2"/>
              </a:buClr>
              <a:buSzPct val="60000"/>
              <a:buFont typeface="Wingdings" panose="05000000000000000000" pitchFamily="2" charset="2"/>
              <a:buNone/>
            </a:pPr>
            <a:r>
              <a:rPr lang="en-US" altLang="vi-VN" sz="2000" b="1">
                <a:latin typeface="Arial" panose="020B0604020202020204" pitchFamily="34" charset="0"/>
                <a:ea typeface="宋体" panose="02010600030101010101" pitchFamily="2" charset="-122"/>
              </a:rPr>
              <a:t>Client</a:t>
            </a:r>
          </a:p>
        </p:txBody>
      </p:sp>
      <p:cxnSp>
        <p:nvCxnSpPr>
          <p:cNvPr id="13319" name="AutoShape 7"/>
          <p:cNvCxnSpPr>
            <a:cxnSpLocks noChangeShapeType="1"/>
            <a:stCxn id="13318" idx="1"/>
          </p:cNvCxnSpPr>
          <p:nvPr/>
        </p:nvCxnSpPr>
        <p:spPr bwMode="auto">
          <a:xfrm rot="10800000">
            <a:off x="6477000" y="2108200"/>
            <a:ext cx="1371600" cy="381000"/>
          </a:xfrm>
          <a:prstGeom prst="curvedConnector5">
            <a:avLst>
              <a:gd name="adj1" fmla="val 250000"/>
              <a:gd name="adj2" fmla="val 193333"/>
              <a:gd name="adj3" fmla="val -16667"/>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cxnSp>
      <p:sp>
        <p:nvSpPr>
          <p:cNvPr id="13320" name="Line 8"/>
          <p:cNvSpPr>
            <a:spLocks noChangeShapeType="1"/>
          </p:cNvSpPr>
          <p:nvPr/>
        </p:nvSpPr>
        <p:spPr bwMode="auto">
          <a:xfrm flipH="1" flipV="1">
            <a:off x="6477000" y="2286000"/>
            <a:ext cx="1295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vi-VN"/>
          </a:p>
        </p:txBody>
      </p:sp>
      <p:sp>
        <p:nvSpPr>
          <p:cNvPr id="13321" name="Text Box 9"/>
          <p:cNvSpPr txBox="1">
            <a:spLocks noChangeArrowheads="1"/>
          </p:cNvSpPr>
          <p:nvPr/>
        </p:nvSpPr>
        <p:spPr bwMode="auto">
          <a:xfrm>
            <a:off x="6934200" y="2006600"/>
            <a:ext cx="6905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just"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TCP</a:t>
            </a:r>
          </a:p>
        </p:txBody>
      </p:sp>
      <p:sp>
        <p:nvSpPr>
          <p:cNvPr id="13322" name="Rectangle 10"/>
          <p:cNvSpPr>
            <a:spLocks noChangeArrowheads="1"/>
          </p:cNvSpPr>
          <p:nvPr/>
        </p:nvSpPr>
        <p:spPr bwMode="auto">
          <a:xfrm>
            <a:off x="304800" y="5032375"/>
            <a:ext cx="3957638" cy="457200"/>
          </a:xfrm>
          <a:prstGeom prst="rect">
            <a:avLst/>
          </a:prstGeom>
          <a:solidFill>
            <a:srgbClr val="CCFFFF"/>
          </a:solidFill>
          <a:ln w="12700" algn="ctr">
            <a:solidFill>
              <a:schemeClr val="tx1"/>
            </a:solidFill>
            <a:miter lim="800000"/>
            <a:headEnd/>
            <a:tailEnd/>
          </a:ln>
        </p:spPr>
        <p:txBody>
          <a:bodyPr wrap="none" lIns="90488" tIns="44450" rIns="90488" bIns="44450" anchor="ct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TCP or UDP</a:t>
            </a:r>
          </a:p>
        </p:txBody>
      </p:sp>
      <p:sp>
        <p:nvSpPr>
          <p:cNvPr id="13323" name="Rectangle 11"/>
          <p:cNvSpPr>
            <a:spLocks noChangeArrowheads="1"/>
          </p:cNvSpPr>
          <p:nvPr/>
        </p:nvSpPr>
        <p:spPr bwMode="auto">
          <a:xfrm>
            <a:off x="461963" y="4572000"/>
            <a:ext cx="685800" cy="457200"/>
          </a:xfrm>
          <a:prstGeom prst="rect">
            <a:avLst/>
          </a:prstGeom>
          <a:solidFill>
            <a:srgbClr val="CCFFCC"/>
          </a:solidFill>
          <a:ln w="12700" algn="ctr">
            <a:solidFill>
              <a:schemeClr val="tx1"/>
            </a:solidFill>
            <a:miter lim="800000"/>
            <a:headEnd/>
            <a:tailEnd/>
          </a:ln>
        </p:spPr>
        <p:txBody>
          <a:bodyPr wrap="none" lIns="90488" tIns="44450" rIns="90488" bIns="44450" anchor="ct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port</a:t>
            </a:r>
          </a:p>
        </p:txBody>
      </p:sp>
      <p:sp>
        <p:nvSpPr>
          <p:cNvPr id="13324" name="Rectangle 12"/>
          <p:cNvSpPr>
            <a:spLocks noChangeArrowheads="1"/>
          </p:cNvSpPr>
          <p:nvPr/>
        </p:nvSpPr>
        <p:spPr bwMode="auto">
          <a:xfrm>
            <a:off x="1452563" y="4572000"/>
            <a:ext cx="685800" cy="457200"/>
          </a:xfrm>
          <a:prstGeom prst="rect">
            <a:avLst/>
          </a:prstGeom>
          <a:solidFill>
            <a:srgbClr val="CCFFCC"/>
          </a:solidFill>
          <a:ln w="12700" algn="ctr">
            <a:solidFill>
              <a:schemeClr val="tx1"/>
            </a:solidFill>
            <a:miter lim="800000"/>
            <a:headEnd/>
            <a:tailEnd/>
          </a:ln>
        </p:spPr>
        <p:txBody>
          <a:bodyPr wrap="none" lIns="90488" tIns="44450" rIns="90488" bIns="44450" anchor="ct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port</a:t>
            </a:r>
          </a:p>
        </p:txBody>
      </p:sp>
      <p:sp>
        <p:nvSpPr>
          <p:cNvPr id="13325" name="Rectangle 13"/>
          <p:cNvSpPr>
            <a:spLocks noChangeArrowheads="1"/>
          </p:cNvSpPr>
          <p:nvPr/>
        </p:nvSpPr>
        <p:spPr bwMode="auto">
          <a:xfrm>
            <a:off x="2366963" y="4572000"/>
            <a:ext cx="685800" cy="457200"/>
          </a:xfrm>
          <a:prstGeom prst="rect">
            <a:avLst/>
          </a:prstGeom>
          <a:solidFill>
            <a:srgbClr val="CCFFCC"/>
          </a:solidFill>
          <a:ln w="12700" algn="ctr">
            <a:solidFill>
              <a:schemeClr val="tx1"/>
            </a:solidFill>
            <a:miter lim="800000"/>
            <a:headEnd/>
            <a:tailEnd/>
          </a:ln>
        </p:spPr>
        <p:txBody>
          <a:bodyPr wrap="none" lIns="90488" tIns="44450" rIns="90488" bIns="44450" anchor="ct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port</a:t>
            </a:r>
          </a:p>
        </p:txBody>
      </p:sp>
      <p:sp>
        <p:nvSpPr>
          <p:cNvPr id="13326" name="Rectangle 14"/>
          <p:cNvSpPr>
            <a:spLocks noChangeArrowheads="1"/>
          </p:cNvSpPr>
          <p:nvPr/>
        </p:nvSpPr>
        <p:spPr bwMode="auto">
          <a:xfrm>
            <a:off x="3357563" y="4572000"/>
            <a:ext cx="685800" cy="457200"/>
          </a:xfrm>
          <a:prstGeom prst="rect">
            <a:avLst/>
          </a:prstGeom>
          <a:solidFill>
            <a:srgbClr val="CCFFCC"/>
          </a:solidFill>
          <a:ln w="12700" algn="ctr">
            <a:solidFill>
              <a:schemeClr val="tx1"/>
            </a:solidFill>
            <a:miter lim="800000"/>
            <a:headEnd/>
            <a:tailEnd/>
          </a:ln>
        </p:spPr>
        <p:txBody>
          <a:bodyPr wrap="none" lIns="90488" tIns="44450" rIns="90488" bIns="44450" anchor="ct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port</a:t>
            </a:r>
          </a:p>
        </p:txBody>
      </p:sp>
      <p:sp>
        <p:nvSpPr>
          <p:cNvPr id="13327" name="Rectangle 15"/>
          <p:cNvSpPr>
            <a:spLocks noChangeArrowheads="1"/>
          </p:cNvSpPr>
          <p:nvPr/>
        </p:nvSpPr>
        <p:spPr bwMode="auto">
          <a:xfrm>
            <a:off x="457200" y="3657600"/>
            <a:ext cx="685800" cy="457200"/>
          </a:xfrm>
          <a:prstGeom prst="rect">
            <a:avLst/>
          </a:prstGeom>
          <a:solidFill>
            <a:srgbClr val="FFCC99"/>
          </a:solidFill>
          <a:ln w="12700" algn="ctr">
            <a:solidFill>
              <a:schemeClr val="tx1"/>
            </a:solidFill>
            <a:miter lim="800000"/>
            <a:headEnd/>
            <a:tailEnd/>
          </a:ln>
        </p:spPr>
        <p:txBody>
          <a:bodyPr wrap="none" lIns="90488" tIns="44450" rIns="90488" bIns="44450" anchor="ct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app</a:t>
            </a:r>
          </a:p>
        </p:txBody>
      </p:sp>
      <p:sp>
        <p:nvSpPr>
          <p:cNvPr id="13328" name="Rectangle 16"/>
          <p:cNvSpPr>
            <a:spLocks noChangeArrowheads="1"/>
          </p:cNvSpPr>
          <p:nvPr/>
        </p:nvSpPr>
        <p:spPr bwMode="auto">
          <a:xfrm>
            <a:off x="1447800" y="3657600"/>
            <a:ext cx="685800" cy="457200"/>
          </a:xfrm>
          <a:prstGeom prst="rect">
            <a:avLst/>
          </a:prstGeom>
          <a:solidFill>
            <a:srgbClr val="FFCC99"/>
          </a:solidFill>
          <a:ln w="12700" algn="ctr">
            <a:solidFill>
              <a:schemeClr val="tx1"/>
            </a:solidFill>
            <a:miter lim="800000"/>
            <a:headEnd/>
            <a:tailEnd/>
          </a:ln>
        </p:spPr>
        <p:txBody>
          <a:bodyPr wrap="none" lIns="90488" tIns="44450" rIns="90488" bIns="44450" anchor="ct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app</a:t>
            </a:r>
          </a:p>
        </p:txBody>
      </p:sp>
      <p:sp>
        <p:nvSpPr>
          <p:cNvPr id="13329" name="Rectangle 17"/>
          <p:cNvSpPr>
            <a:spLocks noChangeArrowheads="1"/>
          </p:cNvSpPr>
          <p:nvPr/>
        </p:nvSpPr>
        <p:spPr bwMode="auto">
          <a:xfrm>
            <a:off x="2362200" y="3657600"/>
            <a:ext cx="685800" cy="457200"/>
          </a:xfrm>
          <a:prstGeom prst="rect">
            <a:avLst/>
          </a:prstGeom>
          <a:solidFill>
            <a:srgbClr val="FFCC99"/>
          </a:solidFill>
          <a:ln w="12700" algn="ctr">
            <a:solidFill>
              <a:schemeClr val="tx1"/>
            </a:solidFill>
            <a:miter lim="800000"/>
            <a:headEnd/>
            <a:tailEnd/>
          </a:ln>
        </p:spPr>
        <p:txBody>
          <a:bodyPr wrap="none" lIns="90488" tIns="44450" rIns="90488" bIns="44450" anchor="ct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app</a:t>
            </a:r>
          </a:p>
        </p:txBody>
      </p:sp>
      <p:sp>
        <p:nvSpPr>
          <p:cNvPr id="13330" name="Rectangle 18"/>
          <p:cNvSpPr>
            <a:spLocks noChangeArrowheads="1"/>
          </p:cNvSpPr>
          <p:nvPr/>
        </p:nvSpPr>
        <p:spPr bwMode="auto">
          <a:xfrm>
            <a:off x="3352800" y="3657600"/>
            <a:ext cx="685800" cy="457200"/>
          </a:xfrm>
          <a:prstGeom prst="rect">
            <a:avLst/>
          </a:prstGeom>
          <a:solidFill>
            <a:srgbClr val="FFCC99"/>
          </a:solidFill>
          <a:ln w="12700" algn="ctr">
            <a:solidFill>
              <a:schemeClr val="tx1"/>
            </a:solidFill>
            <a:miter lim="800000"/>
            <a:headEnd/>
            <a:tailEnd/>
          </a:ln>
        </p:spPr>
        <p:txBody>
          <a:bodyPr wrap="none" lIns="90488" tIns="44450" rIns="90488" bIns="44450" anchor="ct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app</a:t>
            </a:r>
          </a:p>
        </p:txBody>
      </p:sp>
      <p:sp>
        <p:nvSpPr>
          <p:cNvPr id="13331" name="Line 19"/>
          <p:cNvSpPr>
            <a:spLocks noChangeShapeType="1"/>
          </p:cNvSpPr>
          <p:nvPr/>
        </p:nvSpPr>
        <p:spPr bwMode="auto">
          <a:xfrm flipV="1">
            <a:off x="762000" y="411480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vi-VN"/>
          </a:p>
        </p:txBody>
      </p:sp>
      <p:sp>
        <p:nvSpPr>
          <p:cNvPr id="13332" name="Line 20"/>
          <p:cNvSpPr>
            <a:spLocks noChangeShapeType="1"/>
          </p:cNvSpPr>
          <p:nvPr/>
        </p:nvSpPr>
        <p:spPr bwMode="auto">
          <a:xfrm flipV="1">
            <a:off x="1828800" y="411480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vi-VN"/>
          </a:p>
        </p:txBody>
      </p:sp>
      <p:sp>
        <p:nvSpPr>
          <p:cNvPr id="13333" name="Line 21"/>
          <p:cNvSpPr>
            <a:spLocks noChangeShapeType="1"/>
          </p:cNvSpPr>
          <p:nvPr/>
        </p:nvSpPr>
        <p:spPr bwMode="auto">
          <a:xfrm flipV="1">
            <a:off x="2743200" y="411480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vi-VN"/>
          </a:p>
        </p:txBody>
      </p:sp>
      <p:sp>
        <p:nvSpPr>
          <p:cNvPr id="13334" name="Line 22"/>
          <p:cNvSpPr>
            <a:spLocks noChangeShapeType="1"/>
          </p:cNvSpPr>
          <p:nvPr/>
        </p:nvSpPr>
        <p:spPr bwMode="auto">
          <a:xfrm flipV="1">
            <a:off x="3657600" y="411480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vi-VN"/>
          </a:p>
        </p:txBody>
      </p:sp>
      <p:sp>
        <p:nvSpPr>
          <p:cNvPr id="13335" name="Rectangle 23"/>
          <p:cNvSpPr>
            <a:spLocks noChangeArrowheads="1"/>
          </p:cNvSpPr>
          <p:nvPr/>
        </p:nvSpPr>
        <p:spPr bwMode="auto">
          <a:xfrm>
            <a:off x="4729163" y="5718175"/>
            <a:ext cx="833437" cy="457200"/>
          </a:xfrm>
          <a:prstGeom prst="rect">
            <a:avLst/>
          </a:prstGeom>
          <a:solidFill>
            <a:srgbClr val="FFFF99"/>
          </a:solidFill>
          <a:ln w="12700" algn="ctr">
            <a:solidFill>
              <a:schemeClr val="tx1"/>
            </a:solidFill>
            <a:miter lim="800000"/>
            <a:headEnd/>
            <a:tailEnd/>
          </a:ln>
        </p:spPr>
        <p:txBody>
          <a:bodyPr wrap="none" lIns="90488" tIns="44450" rIns="90488" bIns="44450" anchor="ct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port#</a:t>
            </a:r>
          </a:p>
        </p:txBody>
      </p:sp>
      <p:sp>
        <p:nvSpPr>
          <p:cNvPr id="13336" name="Rectangle 24"/>
          <p:cNvSpPr>
            <a:spLocks noChangeArrowheads="1"/>
          </p:cNvSpPr>
          <p:nvPr/>
        </p:nvSpPr>
        <p:spPr bwMode="auto">
          <a:xfrm>
            <a:off x="5491163" y="5718175"/>
            <a:ext cx="833437" cy="457200"/>
          </a:xfrm>
          <a:prstGeom prst="rect">
            <a:avLst/>
          </a:prstGeom>
          <a:solidFill>
            <a:srgbClr val="FFFF99"/>
          </a:solidFill>
          <a:ln w="12700" algn="ctr">
            <a:solidFill>
              <a:schemeClr val="tx1"/>
            </a:solidFill>
            <a:miter lim="800000"/>
            <a:headEnd/>
            <a:tailEnd/>
          </a:ln>
        </p:spPr>
        <p:txBody>
          <a:bodyPr wrap="none" lIns="90488" tIns="44450" rIns="90488" bIns="44450" anchor="ct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data</a:t>
            </a:r>
          </a:p>
        </p:txBody>
      </p:sp>
      <p:sp>
        <p:nvSpPr>
          <p:cNvPr id="13337" name="Line 25"/>
          <p:cNvSpPr>
            <a:spLocks noChangeShapeType="1"/>
          </p:cNvSpPr>
          <p:nvPr/>
        </p:nvSpPr>
        <p:spPr bwMode="auto">
          <a:xfrm flipH="1" flipV="1">
            <a:off x="2209800" y="5565775"/>
            <a:ext cx="2514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vi-VN"/>
          </a:p>
        </p:txBody>
      </p:sp>
      <p:sp>
        <p:nvSpPr>
          <p:cNvPr id="13338" name="Text Box 26"/>
          <p:cNvSpPr txBox="1">
            <a:spLocks noChangeArrowheads="1"/>
          </p:cNvSpPr>
          <p:nvPr/>
        </p:nvSpPr>
        <p:spPr bwMode="auto">
          <a:xfrm>
            <a:off x="3048000" y="5705475"/>
            <a:ext cx="717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just"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Data</a:t>
            </a:r>
          </a:p>
        </p:txBody>
      </p:sp>
      <p:sp>
        <p:nvSpPr>
          <p:cNvPr id="13339" name="Text Box 27"/>
          <p:cNvSpPr txBox="1">
            <a:spLocks noChangeArrowheads="1"/>
          </p:cNvSpPr>
          <p:nvPr/>
        </p:nvSpPr>
        <p:spPr bwMode="auto">
          <a:xfrm>
            <a:off x="4616450" y="5337175"/>
            <a:ext cx="957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just"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Packet</a:t>
            </a:r>
          </a:p>
        </p:txBody>
      </p:sp>
    </p:spTree>
  </p:cSld>
  <p:clrMapOvr>
    <a:masterClrMapping/>
  </p:clrMapOvr>
  <p:transition spd="med">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77800" y="1219200"/>
            <a:ext cx="2082800" cy="3302000"/>
          </a:xfrm>
          <a:prstGeom prst="rect">
            <a:avLst/>
          </a:prstGeom>
          <a:solidFill>
            <a:srgbClr val="CBCBCB"/>
          </a:solidFill>
          <a:ln w="50800">
            <a:solidFill>
              <a:schemeClr val="tx1"/>
            </a:solidFill>
            <a:miter lim="800000"/>
            <a:headEnd/>
            <a:tailEnd/>
          </a:ln>
        </p:spPr>
        <p:txBody>
          <a:bodyPr wrap="none" lIns="92075" tIns="46038" rIns="92075" bIns="46038"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vi-VN" sz="2400">
                <a:solidFill>
                  <a:schemeClr val="bg2"/>
                </a:solidFill>
                <a:latin typeface="Times New Roman" panose="02020603050405020304" pitchFamily="18" charset="0"/>
              </a:rPr>
              <a:t>Client</a:t>
            </a:r>
          </a:p>
        </p:txBody>
      </p:sp>
      <p:sp>
        <p:nvSpPr>
          <p:cNvPr id="259075" name="Rectangle 3"/>
          <p:cNvSpPr>
            <a:spLocks noGrp="1" noChangeArrowheads="1"/>
          </p:cNvSpPr>
          <p:nvPr>
            <p:ph type="title"/>
          </p:nvPr>
        </p:nvSpPr>
        <p:spPr/>
        <p:txBody>
          <a:bodyPr lIns="92075" tIns="46038" rIns="92075" bIns="46038" anchor="ctr"/>
          <a:lstStyle/>
          <a:p>
            <a:pPr eaLnBrk="1" hangingPunct="1">
              <a:defRPr/>
            </a:pPr>
            <a:r>
              <a:rPr lang="en-US" smtClean="0"/>
              <a:t>Sockets and Ports</a:t>
            </a:r>
          </a:p>
        </p:txBody>
      </p:sp>
      <p:sp>
        <p:nvSpPr>
          <p:cNvPr id="14340" name="Rectangle 4"/>
          <p:cNvSpPr>
            <a:spLocks noChangeArrowheads="1"/>
          </p:cNvSpPr>
          <p:nvPr/>
        </p:nvSpPr>
        <p:spPr bwMode="auto">
          <a:xfrm>
            <a:off x="4978400" y="1295400"/>
            <a:ext cx="3606800" cy="4445000"/>
          </a:xfrm>
          <a:prstGeom prst="rect">
            <a:avLst/>
          </a:prstGeom>
          <a:solidFill>
            <a:srgbClr val="CBCBCB"/>
          </a:solidFill>
          <a:ln w="50800">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vi-VN" altLang="vi-VN"/>
          </a:p>
        </p:txBody>
      </p:sp>
      <p:sp>
        <p:nvSpPr>
          <p:cNvPr id="14341" name="Rectangle 5"/>
          <p:cNvSpPr>
            <a:spLocks noChangeArrowheads="1"/>
          </p:cNvSpPr>
          <p:nvPr/>
        </p:nvSpPr>
        <p:spPr bwMode="auto">
          <a:xfrm>
            <a:off x="4467225" y="1774825"/>
            <a:ext cx="1149350" cy="482600"/>
          </a:xfrm>
          <a:prstGeom prst="rect">
            <a:avLst/>
          </a:prstGeom>
          <a:solidFill>
            <a:schemeClr val="tx2"/>
          </a:solidFill>
          <a:ln w="25400">
            <a:solidFill>
              <a:schemeClr val="bg2"/>
            </a:solidFill>
            <a:miter lim="800000"/>
            <a:headEnd/>
            <a:tailEnd/>
          </a:ln>
        </p:spPr>
        <p:txBody>
          <a:bodyPr wrap="none" lIns="92075" tIns="46038" rIns="92075" bIns="46038">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400" b="1">
                <a:solidFill>
                  <a:srgbClr val="FFFF00"/>
                </a:solidFill>
                <a:latin typeface="Times New Roman" panose="02020603050405020304" pitchFamily="18" charset="0"/>
              </a:rPr>
              <a:t>port</a:t>
            </a:r>
            <a:r>
              <a:rPr lang="en-US" altLang="vi-VN" sz="2400">
                <a:solidFill>
                  <a:srgbClr val="FFFF00"/>
                </a:solidFill>
                <a:latin typeface="Times New Roman" panose="02020603050405020304" pitchFamily="18" charset="0"/>
              </a:rPr>
              <a:t> </a:t>
            </a:r>
            <a:r>
              <a:rPr lang="en-US" altLang="vi-VN" sz="2400" b="1">
                <a:solidFill>
                  <a:srgbClr val="FFFF00"/>
                </a:solidFill>
                <a:latin typeface="Times New Roman" panose="02020603050405020304" pitchFamily="18" charset="0"/>
              </a:rPr>
              <a:t>13</a:t>
            </a:r>
          </a:p>
        </p:txBody>
      </p:sp>
      <p:sp>
        <p:nvSpPr>
          <p:cNvPr id="14342" name="Rectangle 6"/>
          <p:cNvSpPr>
            <a:spLocks noChangeArrowheads="1"/>
          </p:cNvSpPr>
          <p:nvPr/>
        </p:nvSpPr>
        <p:spPr bwMode="auto">
          <a:xfrm>
            <a:off x="4467225" y="2841625"/>
            <a:ext cx="1149350" cy="482600"/>
          </a:xfrm>
          <a:prstGeom prst="rect">
            <a:avLst/>
          </a:prstGeom>
          <a:solidFill>
            <a:schemeClr val="tx2"/>
          </a:solidFill>
          <a:ln w="25400">
            <a:solidFill>
              <a:schemeClr val="bg2"/>
            </a:solidFill>
            <a:miter lim="800000"/>
            <a:headEnd/>
            <a:tailEnd/>
          </a:ln>
        </p:spPr>
        <p:txBody>
          <a:bodyPr wrap="none" lIns="92075" tIns="46038" rIns="92075" bIns="46038">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400" b="1">
                <a:solidFill>
                  <a:srgbClr val="FFFF00"/>
                </a:solidFill>
                <a:latin typeface="Times New Roman" panose="02020603050405020304" pitchFamily="18" charset="0"/>
              </a:rPr>
              <a:t>port 80</a:t>
            </a:r>
          </a:p>
        </p:txBody>
      </p:sp>
      <p:sp>
        <p:nvSpPr>
          <p:cNvPr id="14343" name="Oval 7"/>
          <p:cNvSpPr>
            <a:spLocks noChangeArrowheads="1"/>
          </p:cNvSpPr>
          <p:nvPr/>
        </p:nvSpPr>
        <p:spPr bwMode="auto">
          <a:xfrm>
            <a:off x="6350000" y="1676400"/>
            <a:ext cx="1854200" cy="711200"/>
          </a:xfrm>
          <a:prstGeom prst="ellipse">
            <a:avLst/>
          </a:prstGeom>
          <a:solidFill>
            <a:schemeClr val="accent1"/>
          </a:solidFill>
          <a:ln w="50800">
            <a:solidFill>
              <a:schemeClr val="bg2"/>
            </a:solidFill>
            <a:round/>
            <a:headEnd/>
            <a:tailEnd/>
          </a:ln>
        </p:spPr>
        <p:txBody>
          <a:bodyPr wrap="none" lIns="92075" tIns="46038" rIns="92075" bIns="46038"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vi-VN" sz="2400">
                <a:solidFill>
                  <a:schemeClr val="bg2"/>
                </a:solidFill>
                <a:latin typeface="Times New Roman" panose="02020603050405020304" pitchFamily="18" charset="0"/>
              </a:rPr>
              <a:t>Time Service</a:t>
            </a:r>
          </a:p>
        </p:txBody>
      </p:sp>
      <p:sp>
        <p:nvSpPr>
          <p:cNvPr id="14344" name="Oval 8"/>
          <p:cNvSpPr>
            <a:spLocks noChangeArrowheads="1"/>
          </p:cNvSpPr>
          <p:nvPr/>
        </p:nvSpPr>
        <p:spPr bwMode="auto">
          <a:xfrm>
            <a:off x="6350000" y="2667000"/>
            <a:ext cx="1854200" cy="711200"/>
          </a:xfrm>
          <a:prstGeom prst="ellipse">
            <a:avLst/>
          </a:prstGeom>
          <a:solidFill>
            <a:schemeClr val="accent1"/>
          </a:solidFill>
          <a:ln w="50800">
            <a:solidFill>
              <a:schemeClr val="bg2"/>
            </a:solidFill>
            <a:round/>
            <a:headEnd/>
            <a:tailEnd/>
          </a:ln>
        </p:spPr>
        <p:txBody>
          <a:bodyPr wrap="none" lIns="92075" tIns="46038" rIns="92075" bIns="46038"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vi-VN" sz="2400">
                <a:solidFill>
                  <a:schemeClr val="bg2"/>
                </a:solidFill>
                <a:latin typeface="Times New Roman" panose="02020603050405020304" pitchFamily="18" charset="0"/>
              </a:rPr>
              <a:t>Web Service</a:t>
            </a:r>
          </a:p>
        </p:txBody>
      </p:sp>
      <p:sp>
        <p:nvSpPr>
          <p:cNvPr id="14345" name="Line 9"/>
          <p:cNvSpPr>
            <a:spLocks noChangeShapeType="1"/>
          </p:cNvSpPr>
          <p:nvPr/>
        </p:nvSpPr>
        <p:spPr bwMode="auto">
          <a:xfrm>
            <a:off x="5562600" y="2032000"/>
            <a:ext cx="762000" cy="0"/>
          </a:xfrm>
          <a:prstGeom prst="line">
            <a:avLst/>
          </a:prstGeom>
          <a:noFill/>
          <a:ln w="508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vi-VN"/>
          </a:p>
        </p:txBody>
      </p:sp>
      <p:sp>
        <p:nvSpPr>
          <p:cNvPr id="14346" name="Line 10"/>
          <p:cNvSpPr>
            <a:spLocks noChangeShapeType="1"/>
          </p:cNvSpPr>
          <p:nvPr/>
        </p:nvSpPr>
        <p:spPr bwMode="auto">
          <a:xfrm>
            <a:off x="5562600" y="3022600"/>
            <a:ext cx="762000" cy="0"/>
          </a:xfrm>
          <a:prstGeom prst="line">
            <a:avLst/>
          </a:prstGeom>
          <a:noFill/>
          <a:ln w="508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vi-VN"/>
          </a:p>
        </p:txBody>
      </p:sp>
      <p:sp>
        <p:nvSpPr>
          <p:cNvPr id="14347" name="Rectangle 11"/>
          <p:cNvSpPr>
            <a:spLocks noChangeArrowheads="1"/>
          </p:cNvSpPr>
          <p:nvPr/>
        </p:nvSpPr>
        <p:spPr bwMode="auto">
          <a:xfrm>
            <a:off x="2006600" y="3657600"/>
            <a:ext cx="1092200" cy="330200"/>
          </a:xfrm>
          <a:prstGeom prst="rect">
            <a:avLst/>
          </a:prstGeom>
          <a:solidFill>
            <a:schemeClr val="folHlink"/>
          </a:solidFill>
          <a:ln w="50800">
            <a:solidFill>
              <a:srgbClr val="FF0000"/>
            </a:solidFill>
            <a:miter lim="800000"/>
            <a:headEnd/>
            <a:tailEnd/>
          </a:ln>
        </p:spPr>
        <p:txBody>
          <a:bodyPr wrap="none" lIns="92075" tIns="46038" rIns="92075" bIns="46038"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vi-VN" sz="2400">
                <a:solidFill>
                  <a:srgbClr val="FFFF00"/>
                </a:solidFill>
                <a:latin typeface="Times New Roman" panose="02020603050405020304" pitchFamily="18" charset="0"/>
              </a:rPr>
              <a:t>Socket</a:t>
            </a:r>
          </a:p>
        </p:txBody>
      </p:sp>
      <p:sp>
        <p:nvSpPr>
          <p:cNvPr id="14348" name="Rectangle 12"/>
          <p:cNvSpPr>
            <a:spLocks noChangeArrowheads="1"/>
          </p:cNvSpPr>
          <p:nvPr/>
        </p:nvSpPr>
        <p:spPr bwMode="auto">
          <a:xfrm>
            <a:off x="2006600" y="3962400"/>
            <a:ext cx="1092200" cy="330200"/>
          </a:xfrm>
          <a:prstGeom prst="rect">
            <a:avLst/>
          </a:prstGeom>
          <a:solidFill>
            <a:schemeClr val="folHlink"/>
          </a:solidFill>
          <a:ln w="50800">
            <a:solidFill>
              <a:srgbClr val="FF0000"/>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vi-VN" altLang="vi-VN"/>
          </a:p>
        </p:txBody>
      </p:sp>
      <p:sp>
        <p:nvSpPr>
          <p:cNvPr id="14349" name="Line 13"/>
          <p:cNvSpPr>
            <a:spLocks noChangeShapeType="1"/>
          </p:cNvSpPr>
          <p:nvPr/>
        </p:nvSpPr>
        <p:spPr bwMode="auto">
          <a:xfrm flipH="1" flipV="1">
            <a:off x="1219200" y="3175000"/>
            <a:ext cx="762000" cy="685800"/>
          </a:xfrm>
          <a:prstGeom prst="line">
            <a:avLst/>
          </a:prstGeom>
          <a:noFill/>
          <a:ln w="762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14350" name="Line 14"/>
          <p:cNvSpPr>
            <a:spLocks noChangeShapeType="1"/>
          </p:cNvSpPr>
          <p:nvPr/>
        </p:nvSpPr>
        <p:spPr bwMode="auto">
          <a:xfrm>
            <a:off x="2362200" y="3022600"/>
            <a:ext cx="2057400" cy="0"/>
          </a:xfrm>
          <a:prstGeom prst="line">
            <a:avLst/>
          </a:prstGeom>
          <a:noFill/>
          <a:ln w="508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14351" name="Rectangle 15"/>
          <p:cNvSpPr>
            <a:spLocks noChangeArrowheads="1"/>
          </p:cNvSpPr>
          <p:nvPr/>
        </p:nvSpPr>
        <p:spPr bwMode="auto">
          <a:xfrm>
            <a:off x="6689725" y="4530725"/>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400">
                <a:solidFill>
                  <a:schemeClr val="bg2"/>
                </a:solidFill>
                <a:latin typeface="Times New Roman" panose="02020603050405020304" pitchFamily="18" charset="0"/>
              </a:rPr>
              <a:t>Server</a:t>
            </a:r>
          </a:p>
        </p:txBody>
      </p:sp>
      <p:sp>
        <p:nvSpPr>
          <p:cNvPr id="14352" name="Rectangle 16"/>
          <p:cNvSpPr>
            <a:spLocks noChangeArrowheads="1"/>
          </p:cNvSpPr>
          <p:nvPr/>
        </p:nvSpPr>
        <p:spPr bwMode="auto">
          <a:xfrm>
            <a:off x="4140200" y="3657600"/>
            <a:ext cx="1092200" cy="330200"/>
          </a:xfrm>
          <a:prstGeom prst="rect">
            <a:avLst/>
          </a:prstGeom>
          <a:solidFill>
            <a:schemeClr val="folHlink"/>
          </a:solidFill>
          <a:ln w="50800">
            <a:solidFill>
              <a:srgbClr val="FF0000"/>
            </a:solidFill>
            <a:miter lim="800000"/>
            <a:headEnd/>
            <a:tailEnd/>
          </a:ln>
        </p:spPr>
        <p:txBody>
          <a:bodyPr wrap="none" lIns="92075" tIns="46038" rIns="92075" bIns="46038"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vi-VN" sz="2400">
                <a:solidFill>
                  <a:srgbClr val="FFFF00"/>
                </a:solidFill>
                <a:latin typeface="Times New Roman" panose="02020603050405020304" pitchFamily="18" charset="0"/>
              </a:rPr>
              <a:t>Socket</a:t>
            </a:r>
          </a:p>
        </p:txBody>
      </p:sp>
      <p:sp>
        <p:nvSpPr>
          <p:cNvPr id="14353" name="Rectangle 17"/>
          <p:cNvSpPr>
            <a:spLocks noChangeArrowheads="1"/>
          </p:cNvSpPr>
          <p:nvPr/>
        </p:nvSpPr>
        <p:spPr bwMode="auto">
          <a:xfrm>
            <a:off x="4140200" y="3962400"/>
            <a:ext cx="1092200" cy="330200"/>
          </a:xfrm>
          <a:prstGeom prst="rect">
            <a:avLst/>
          </a:prstGeom>
          <a:solidFill>
            <a:schemeClr val="folHlink"/>
          </a:solidFill>
          <a:ln w="50800">
            <a:solidFill>
              <a:srgbClr val="FF0000"/>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vi-VN" altLang="vi-VN"/>
          </a:p>
        </p:txBody>
      </p:sp>
      <p:sp>
        <p:nvSpPr>
          <p:cNvPr id="14354" name="Line 18"/>
          <p:cNvSpPr>
            <a:spLocks noChangeShapeType="1"/>
          </p:cNvSpPr>
          <p:nvPr/>
        </p:nvSpPr>
        <p:spPr bwMode="auto">
          <a:xfrm flipH="1" flipV="1">
            <a:off x="1143000" y="3556000"/>
            <a:ext cx="838200" cy="609600"/>
          </a:xfrm>
          <a:prstGeom prst="line">
            <a:avLst/>
          </a:prstGeom>
          <a:noFill/>
          <a:ln w="76200">
            <a:solidFill>
              <a:schemeClr val="hlink"/>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vi-VN"/>
          </a:p>
        </p:txBody>
      </p:sp>
      <p:sp>
        <p:nvSpPr>
          <p:cNvPr id="14355" name="Line 19"/>
          <p:cNvSpPr>
            <a:spLocks noChangeShapeType="1"/>
          </p:cNvSpPr>
          <p:nvPr/>
        </p:nvSpPr>
        <p:spPr bwMode="auto">
          <a:xfrm flipH="1">
            <a:off x="3124200" y="3860800"/>
            <a:ext cx="990600" cy="0"/>
          </a:xfrm>
          <a:prstGeom prst="line">
            <a:avLst/>
          </a:prstGeom>
          <a:noFill/>
          <a:ln w="762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14356" name="Line 20"/>
          <p:cNvSpPr>
            <a:spLocks noChangeShapeType="1"/>
          </p:cNvSpPr>
          <p:nvPr/>
        </p:nvSpPr>
        <p:spPr bwMode="auto">
          <a:xfrm flipH="1">
            <a:off x="3124200" y="4165600"/>
            <a:ext cx="990600" cy="0"/>
          </a:xfrm>
          <a:prstGeom prst="line">
            <a:avLst/>
          </a:prstGeom>
          <a:noFill/>
          <a:ln w="76200">
            <a:solidFill>
              <a:schemeClr val="hlink"/>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vi-VN"/>
          </a:p>
        </p:txBody>
      </p:sp>
      <p:sp>
        <p:nvSpPr>
          <p:cNvPr id="14357" name="Line 21"/>
          <p:cNvSpPr>
            <a:spLocks noChangeShapeType="1"/>
          </p:cNvSpPr>
          <p:nvPr/>
        </p:nvSpPr>
        <p:spPr bwMode="auto">
          <a:xfrm flipH="1">
            <a:off x="5257800" y="3327400"/>
            <a:ext cx="1371600" cy="457200"/>
          </a:xfrm>
          <a:prstGeom prst="line">
            <a:avLst/>
          </a:prstGeom>
          <a:noFill/>
          <a:ln w="762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vi-VN"/>
          </a:p>
        </p:txBody>
      </p:sp>
      <p:sp>
        <p:nvSpPr>
          <p:cNvPr id="14358" name="Line 22"/>
          <p:cNvSpPr>
            <a:spLocks noChangeShapeType="1"/>
          </p:cNvSpPr>
          <p:nvPr/>
        </p:nvSpPr>
        <p:spPr bwMode="auto">
          <a:xfrm flipH="1">
            <a:off x="5257800" y="3402013"/>
            <a:ext cx="1905000" cy="687387"/>
          </a:xfrm>
          <a:prstGeom prst="line">
            <a:avLst/>
          </a:prstGeom>
          <a:noFill/>
          <a:ln w="76200">
            <a:solidFill>
              <a:schemeClr val="hlink"/>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vi-VN"/>
          </a:p>
        </p:txBody>
      </p:sp>
    </p:spTree>
  </p:cSld>
  <p:clrMapOvr>
    <a:masterClrMapping/>
  </p:clrMapOvr>
  <p:transition spd="med">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lIns="92075" tIns="46038" rIns="92075" bIns="46038" anchor="ctr"/>
          <a:lstStyle/>
          <a:p>
            <a:pPr eaLnBrk="1" hangingPunct="1">
              <a:defRPr/>
            </a:pPr>
            <a:r>
              <a:rPr lang="en-US" smtClean="0"/>
              <a:t>Well-Known Ports</a:t>
            </a:r>
          </a:p>
        </p:txBody>
      </p:sp>
      <p:sp>
        <p:nvSpPr>
          <p:cNvPr id="15363" name="Rectangle 3"/>
          <p:cNvSpPr>
            <a:spLocks noGrp="1" noChangeArrowheads="1"/>
          </p:cNvSpPr>
          <p:nvPr>
            <p:ph type="body" idx="1"/>
          </p:nvPr>
        </p:nvSpPr>
        <p:spPr>
          <a:xfrm>
            <a:off x="457200" y="1066800"/>
            <a:ext cx="6629400" cy="5181600"/>
          </a:xfrm>
          <a:noFill/>
        </p:spPr>
        <p:txBody>
          <a:bodyPr lIns="92075" tIns="46038" rIns="92075" bIns="46038"/>
          <a:lstStyle/>
          <a:p>
            <a:pPr eaLnBrk="1" hangingPunct="1"/>
            <a:r>
              <a:rPr lang="en-US" altLang="vi-VN" smtClean="0"/>
              <a:t>20		: FTP (Data)</a:t>
            </a:r>
          </a:p>
          <a:p>
            <a:pPr eaLnBrk="1" hangingPunct="1"/>
            <a:r>
              <a:rPr lang="en-US" altLang="vi-VN" smtClean="0"/>
              <a:t>21		: FTP</a:t>
            </a:r>
          </a:p>
          <a:p>
            <a:pPr eaLnBrk="1" hangingPunct="1"/>
            <a:r>
              <a:rPr lang="en-US" altLang="vi-VN" smtClean="0"/>
              <a:t>23		: Telnet</a:t>
            </a:r>
          </a:p>
          <a:p>
            <a:pPr eaLnBrk="1" hangingPunct="1"/>
            <a:r>
              <a:rPr lang="en-US" altLang="vi-VN" smtClean="0"/>
              <a:t>25		: SMTP</a:t>
            </a:r>
          </a:p>
          <a:p>
            <a:pPr eaLnBrk="1" hangingPunct="1"/>
            <a:r>
              <a:rPr lang="en-US" altLang="vi-VN" smtClean="0"/>
              <a:t>43		: Whois</a:t>
            </a:r>
          </a:p>
          <a:p>
            <a:pPr eaLnBrk="1" hangingPunct="1"/>
            <a:r>
              <a:rPr lang="en-US" altLang="vi-VN" smtClean="0"/>
              <a:t>53		: DNS</a:t>
            </a:r>
          </a:p>
          <a:p>
            <a:pPr eaLnBrk="1" hangingPunct="1"/>
            <a:r>
              <a:rPr lang="en-US" altLang="vi-VN" smtClean="0"/>
              <a:t>80		: HTTP</a:t>
            </a:r>
          </a:p>
          <a:p>
            <a:pPr eaLnBrk="1" hangingPunct="1"/>
            <a:r>
              <a:rPr lang="en-US" altLang="vi-VN" smtClean="0"/>
              <a:t>110	: POP3</a:t>
            </a:r>
          </a:p>
          <a:p>
            <a:pPr eaLnBrk="1" hangingPunct="1"/>
            <a:r>
              <a:rPr lang="en-US" altLang="vi-VN" smtClean="0"/>
              <a:t>1099	: RMI</a:t>
            </a:r>
          </a:p>
        </p:txBody>
      </p:sp>
    </p:spTree>
  </p:cSld>
  <p:clrMapOvr>
    <a:masterClrMapping/>
  </p:clrMapOvr>
  <p:transition spd="med">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lIns="92075" tIns="46038" rIns="92075" bIns="46038" anchor="ctr"/>
          <a:lstStyle/>
          <a:p>
            <a:pPr eaLnBrk="1" hangingPunct="1">
              <a:defRPr/>
            </a:pPr>
            <a:r>
              <a:rPr lang="en-US" smtClean="0"/>
              <a:t>The World Wide Web</a:t>
            </a:r>
          </a:p>
        </p:txBody>
      </p:sp>
      <p:sp>
        <p:nvSpPr>
          <p:cNvPr id="16387" name="Rectangle 3"/>
          <p:cNvSpPr>
            <a:spLocks noGrp="1" noChangeArrowheads="1"/>
          </p:cNvSpPr>
          <p:nvPr>
            <p:ph type="body" idx="1"/>
          </p:nvPr>
        </p:nvSpPr>
        <p:spPr>
          <a:xfrm>
            <a:off x="0" y="1447800"/>
            <a:ext cx="9144000" cy="4953000"/>
          </a:xfrm>
          <a:noFill/>
        </p:spPr>
        <p:txBody>
          <a:bodyPr lIns="92075" tIns="46038" rIns="92075" bIns="46038"/>
          <a:lstStyle/>
          <a:p>
            <a:pPr eaLnBrk="1" hangingPunct="1"/>
            <a:r>
              <a:rPr lang="en-US" altLang="vi-VN" smtClean="0"/>
              <a:t>Runs on the Internet</a:t>
            </a:r>
          </a:p>
          <a:p>
            <a:pPr eaLnBrk="1" hangingPunct="1"/>
            <a:r>
              <a:rPr lang="en-US" altLang="vi-VN" smtClean="0"/>
              <a:t>Uses HTTP protocol</a:t>
            </a:r>
          </a:p>
          <a:p>
            <a:pPr eaLnBrk="1" hangingPunct="1"/>
            <a:r>
              <a:rPr lang="en-US" altLang="vi-VN" smtClean="0"/>
              <a:t>Invented by Tim Berners-Lee (and a cast of thousands)</a:t>
            </a:r>
          </a:p>
        </p:txBody>
      </p:sp>
    </p:spTree>
  </p:cSld>
  <p:clrMapOvr>
    <a:masterClrMapping/>
  </p:clrMapOvr>
  <p:transition spd="med">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lIns="92075" tIns="46038" rIns="92075" bIns="46038" anchor="ctr"/>
          <a:lstStyle/>
          <a:p>
            <a:pPr eaLnBrk="1" hangingPunct="1">
              <a:defRPr/>
            </a:pPr>
            <a:r>
              <a:rPr lang="en-US" smtClean="0"/>
              <a:t>URL</a:t>
            </a:r>
          </a:p>
        </p:txBody>
      </p:sp>
      <p:sp>
        <p:nvSpPr>
          <p:cNvPr id="17411" name="Rectangle 3"/>
          <p:cNvSpPr>
            <a:spLocks noGrp="1" noChangeArrowheads="1"/>
          </p:cNvSpPr>
          <p:nvPr>
            <p:ph type="body" idx="1"/>
          </p:nvPr>
        </p:nvSpPr>
        <p:spPr>
          <a:xfrm>
            <a:off x="0" y="1524000"/>
            <a:ext cx="9144000" cy="4876800"/>
          </a:xfrm>
          <a:noFill/>
        </p:spPr>
        <p:txBody>
          <a:bodyPr lIns="92075" tIns="46038" rIns="92075" bIns="46038"/>
          <a:lstStyle/>
          <a:p>
            <a:pPr eaLnBrk="1" hangingPunct="1">
              <a:buFont typeface="Wingdings" panose="05000000000000000000" pitchFamily="2" charset="2"/>
              <a:buNone/>
            </a:pPr>
            <a:r>
              <a:rPr lang="en-US" altLang="vi-VN" smtClean="0"/>
              <a:t>   </a:t>
            </a:r>
            <a:r>
              <a:rPr lang="en-US" altLang="vi-VN" b="1" smtClean="0">
                <a:solidFill>
                  <a:schemeClr val="folHlink"/>
                </a:solidFill>
              </a:rPr>
              <a:t>URL = Unique Resource Locator</a:t>
            </a:r>
          </a:p>
          <a:p>
            <a:pPr eaLnBrk="1" hangingPunct="1"/>
            <a:endParaRPr lang="en-US" altLang="vi-VN" smtClean="0">
              <a:solidFill>
                <a:schemeClr val="folHlink"/>
              </a:solidFill>
            </a:endParaRPr>
          </a:p>
          <a:p>
            <a:pPr eaLnBrk="1" hangingPunct="1"/>
            <a:r>
              <a:rPr lang="en-US" altLang="vi-VN" smtClean="0"/>
              <a:t>protocol://host[:port][/path/][file][#anchor]</a:t>
            </a:r>
          </a:p>
          <a:p>
            <a:pPr eaLnBrk="1" hangingPunct="1"/>
            <a:r>
              <a:rPr lang="en-US" altLang="vi-VN" smtClean="0"/>
              <a:t>http://www.javasoft.com/sfaq/index.html</a:t>
            </a:r>
          </a:p>
          <a:p>
            <a:pPr eaLnBrk="1" hangingPunct="1"/>
            <a:r>
              <a:rPr lang="en-US" altLang="vi-VN" smtClean="0"/>
              <a:t>http://www.javasoft.com/sfaq/</a:t>
            </a:r>
          </a:p>
          <a:p>
            <a:pPr eaLnBrk="1" hangingPunct="1"/>
            <a:r>
              <a:rPr lang="en-US" altLang="vi-VN" smtClean="0"/>
              <a:t>ftp://ftp.stinky.com/pub/java/course.zip</a:t>
            </a:r>
          </a:p>
        </p:txBody>
      </p:sp>
    </p:spTree>
  </p:cSld>
  <p:clrMapOvr>
    <a:masterClrMapping/>
  </p:clrMapOvr>
  <p:transition spd="med">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lIns="92075" tIns="46038" rIns="92075" bIns="46038" anchor="ctr"/>
          <a:lstStyle/>
          <a:p>
            <a:pPr eaLnBrk="1" hangingPunct="1">
              <a:defRPr/>
            </a:pPr>
            <a:r>
              <a:rPr lang="en-US" smtClean="0"/>
              <a:t>HTTP</a:t>
            </a:r>
          </a:p>
        </p:txBody>
      </p:sp>
      <p:sp>
        <p:nvSpPr>
          <p:cNvPr id="18435" name="Rectangle 3"/>
          <p:cNvSpPr>
            <a:spLocks noGrp="1" noChangeArrowheads="1"/>
          </p:cNvSpPr>
          <p:nvPr>
            <p:ph type="body" idx="1"/>
          </p:nvPr>
        </p:nvSpPr>
        <p:spPr>
          <a:xfrm>
            <a:off x="685800" y="838200"/>
            <a:ext cx="7772400" cy="5105400"/>
          </a:xfrm>
          <a:noFill/>
        </p:spPr>
        <p:txBody>
          <a:bodyPr lIns="92075" tIns="46038" rIns="92075" bIns="46038"/>
          <a:lstStyle/>
          <a:p>
            <a:pPr eaLnBrk="1" hangingPunct="1"/>
            <a:r>
              <a:rPr lang="en-US" altLang="vi-VN" smtClean="0"/>
              <a:t>port 80 default</a:t>
            </a:r>
          </a:p>
          <a:p>
            <a:pPr eaLnBrk="1" hangingPunct="1"/>
            <a:r>
              <a:rPr lang="en-US" altLang="vi-VN" smtClean="0"/>
              <a:t>Client:</a:t>
            </a:r>
          </a:p>
          <a:p>
            <a:pPr lvl="1" eaLnBrk="1" hangingPunct="1">
              <a:lnSpc>
                <a:spcPct val="70000"/>
              </a:lnSpc>
              <a:buFont typeface="Wingdings" panose="05000000000000000000" pitchFamily="2" charset="2"/>
              <a:buNone/>
            </a:pPr>
            <a:r>
              <a:rPr lang="en-US" altLang="vi-VN" sz="2200" smtClean="0">
                <a:latin typeface="Courier New" panose="02070309020205020404" pitchFamily="49" charset="0"/>
              </a:rPr>
              <a:t>GET </a:t>
            </a:r>
            <a:r>
              <a:rPr lang="en-US" altLang="vi-VN" sz="2200" i="1" smtClean="0">
                <a:latin typeface="Courier New" panose="02070309020205020404" pitchFamily="49" charset="0"/>
              </a:rPr>
              <a:t>path</a:t>
            </a:r>
            <a:r>
              <a:rPr lang="en-US" altLang="vi-VN" sz="2200" smtClean="0">
                <a:latin typeface="Courier New" panose="02070309020205020404" pitchFamily="49" charset="0"/>
              </a:rPr>
              <a:t> HTTP/1.0</a:t>
            </a:r>
          </a:p>
          <a:p>
            <a:pPr lvl="1" eaLnBrk="1" hangingPunct="1">
              <a:lnSpc>
                <a:spcPct val="70000"/>
              </a:lnSpc>
              <a:buFont typeface="Wingdings" panose="05000000000000000000" pitchFamily="2" charset="2"/>
              <a:buNone/>
            </a:pPr>
            <a:r>
              <a:rPr lang="en-US" altLang="vi-VN" sz="2200" smtClean="0">
                <a:latin typeface="Courier New" panose="02070309020205020404" pitchFamily="49" charset="0"/>
              </a:rPr>
              <a:t>Header: value</a:t>
            </a:r>
          </a:p>
          <a:p>
            <a:pPr lvl="1" eaLnBrk="1" hangingPunct="1">
              <a:lnSpc>
                <a:spcPct val="70000"/>
              </a:lnSpc>
              <a:buFont typeface="Wingdings" panose="05000000000000000000" pitchFamily="2" charset="2"/>
              <a:buNone/>
            </a:pPr>
            <a:r>
              <a:rPr lang="en-US" altLang="vi-VN" sz="2200" i="1" smtClean="0">
                <a:latin typeface="Courier New" panose="02070309020205020404" pitchFamily="49" charset="0"/>
              </a:rPr>
              <a:t>blank line</a:t>
            </a:r>
            <a:endParaRPr lang="en-US" altLang="vi-VN" smtClean="0">
              <a:latin typeface="Courier New" panose="02070309020205020404" pitchFamily="49" charset="0"/>
            </a:endParaRPr>
          </a:p>
          <a:p>
            <a:pPr eaLnBrk="1" hangingPunct="1"/>
            <a:r>
              <a:rPr lang="en-US" altLang="vi-VN" smtClean="0"/>
              <a:t>Server:</a:t>
            </a:r>
          </a:p>
          <a:p>
            <a:pPr lvl="1" eaLnBrk="1" hangingPunct="1">
              <a:lnSpc>
                <a:spcPct val="80000"/>
              </a:lnSpc>
              <a:buFont typeface="Wingdings" panose="05000000000000000000" pitchFamily="2" charset="2"/>
              <a:buNone/>
            </a:pPr>
            <a:r>
              <a:rPr lang="en-US" altLang="vi-VN" sz="2200" smtClean="0">
                <a:latin typeface="Courier New" panose="02070309020205020404" pitchFamily="49" charset="0"/>
              </a:rPr>
              <a:t>HTTP/1.0 OK 200</a:t>
            </a:r>
          </a:p>
          <a:p>
            <a:pPr lvl="1" eaLnBrk="1" hangingPunct="1">
              <a:lnSpc>
                <a:spcPct val="80000"/>
              </a:lnSpc>
              <a:buFont typeface="Wingdings" panose="05000000000000000000" pitchFamily="2" charset="2"/>
              <a:buNone/>
            </a:pPr>
            <a:r>
              <a:rPr lang="en-US" altLang="vi-VN" sz="2200" smtClean="0">
                <a:latin typeface="Courier New" panose="02070309020205020404" pitchFamily="49" charset="0"/>
              </a:rPr>
              <a:t>Header: value</a:t>
            </a:r>
          </a:p>
          <a:p>
            <a:pPr lvl="1" eaLnBrk="1" hangingPunct="1">
              <a:lnSpc>
                <a:spcPct val="80000"/>
              </a:lnSpc>
              <a:buFont typeface="Wingdings" panose="05000000000000000000" pitchFamily="2" charset="2"/>
              <a:buNone/>
            </a:pPr>
            <a:r>
              <a:rPr lang="en-US" altLang="vi-VN" sz="2200" i="1" smtClean="0">
                <a:latin typeface="Courier New" panose="02070309020205020404" pitchFamily="49" charset="0"/>
              </a:rPr>
              <a:t>blank line</a:t>
            </a:r>
            <a:endParaRPr lang="en-US" altLang="vi-VN" sz="2200" smtClean="0">
              <a:latin typeface="Courier New" panose="02070309020205020404" pitchFamily="49" charset="0"/>
            </a:endParaRPr>
          </a:p>
          <a:p>
            <a:pPr lvl="1" eaLnBrk="1" hangingPunct="1">
              <a:lnSpc>
                <a:spcPct val="80000"/>
              </a:lnSpc>
              <a:buFont typeface="Wingdings" panose="05000000000000000000" pitchFamily="2" charset="2"/>
              <a:buNone/>
            </a:pPr>
            <a:r>
              <a:rPr lang="en-US" altLang="vi-VN" sz="2200" i="1" smtClean="0">
                <a:latin typeface="Courier New" panose="02070309020205020404" pitchFamily="49" charset="0"/>
              </a:rPr>
              <a:t>data</a:t>
            </a:r>
            <a:endParaRPr lang="en-US" altLang="vi-VN" sz="2000" i="1" smtClean="0">
              <a:latin typeface="Courier New" panose="02070309020205020404" pitchFamily="49" charset="0"/>
            </a:endParaRPr>
          </a:p>
          <a:p>
            <a:pPr eaLnBrk="1" hangingPunct="1">
              <a:lnSpc>
                <a:spcPct val="80000"/>
              </a:lnSpc>
            </a:pPr>
            <a:r>
              <a:rPr lang="en-US" altLang="vi-VN" smtClean="0"/>
              <a:t>telnet demo again</a:t>
            </a:r>
          </a:p>
        </p:txBody>
      </p:sp>
    </p:spTree>
  </p:cSld>
  <p:clrMapOvr>
    <a:masterClrMapping/>
  </p:clrMapOvr>
  <p:transition spd="med">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4825E6B-EAFC-4957-93DC-FAFC7ABEFD2A}" type="slidenum">
              <a:rPr lang="en-US" altLang="vi-VN">
                <a:solidFill>
                  <a:schemeClr val="bg2"/>
                </a:solidFill>
              </a:rPr>
              <a:pPr/>
              <a:t>18</a:t>
            </a:fld>
            <a:endParaRPr lang="en-US" altLang="vi-VN">
              <a:solidFill>
                <a:schemeClr val="bg2"/>
              </a:solidFill>
            </a:endParaRPr>
          </a:p>
        </p:txBody>
      </p:sp>
      <p:sp>
        <p:nvSpPr>
          <p:cNvPr id="273410" name="Rectangle 2"/>
          <p:cNvSpPr>
            <a:spLocks noGrp="1" noChangeArrowheads="1"/>
          </p:cNvSpPr>
          <p:nvPr>
            <p:ph type="ctrTitle"/>
          </p:nvPr>
        </p:nvSpPr>
        <p:spPr/>
        <p:txBody>
          <a:bodyPr/>
          <a:lstStyle/>
          <a:p>
            <a:pPr eaLnBrk="1" hangingPunct="1">
              <a:defRPr/>
            </a:pPr>
            <a:r>
              <a:rPr lang="en-US" smtClean="0">
                <a:solidFill>
                  <a:schemeClr val="hlink"/>
                </a:solidFill>
              </a:rPr>
              <a:t>Basic File Operation with File class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pPr eaLnBrk="1" hangingPunct="1">
              <a:defRPr/>
            </a:pPr>
            <a:r>
              <a:rPr lang="en-US" smtClean="0"/>
              <a:t>The java.io.File Class</a:t>
            </a:r>
          </a:p>
        </p:txBody>
      </p:sp>
      <p:sp>
        <p:nvSpPr>
          <p:cNvPr id="20483" name="Rectangle 3"/>
          <p:cNvSpPr>
            <a:spLocks noGrp="1" noChangeArrowheads="1"/>
          </p:cNvSpPr>
          <p:nvPr>
            <p:ph type="body" idx="1"/>
          </p:nvPr>
        </p:nvSpPr>
        <p:spPr/>
        <p:txBody>
          <a:bodyPr/>
          <a:lstStyle/>
          <a:p>
            <a:pPr marL="288925" indent="-288925" eaLnBrk="1" hangingPunct="1">
              <a:lnSpc>
                <a:spcPct val="80000"/>
              </a:lnSpc>
            </a:pPr>
            <a:r>
              <a:rPr lang="en-US" altLang="vi-VN" sz="2700" b="1" smtClean="0"/>
              <a:t>An abstract representation of file and directory pathnames</a:t>
            </a:r>
            <a:r>
              <a:rPr lang="en-US" altLang="vi-VN" sz="2700" smtClean="0"/>
              <a:t>. </a:t>
            </a:r>
          </a:p>
          <a:p>
            <a:pPr marL="288925" indent="-288925" eaLnBrk="1" hangingPunct="1">
              <a:lnSpc>
                <a:spcPct val="80000"/>
              </a:lnSpc>
            </a:pPr>
            <a:r>
              <a:rPr lang="en-US" altLang="vi-VN" sz="2700" smtClean="0"/>
              <a:t>For </a:t>
            </a:r>
            <a:r>
              <a:rPr lang="en-US" altLang="vi-VN" sz="2700" smtClean="0">
                <a:solidFill>
                  <a:srgbClr val="0000FF"/>
                </a:solidFill>
              </a:rPr>
              <a:t>UNIX</a:t>
            </a:r>
            <a:r>
              <a:rPr lang="en-US" altLang="vi-VN" sz="2700" smtClean="0"/>
              <a:t> platforms, the prefix of an </a:t>
            </a:r>
            <a:r>
              <a:rPr lang="en-US" altLang="vi-VN" sz="2700" smtClean="0">
                <a:solidFill>
                  <a:srgbClr val="0000FF"/>
                </a:solidFill>
              </a:rPr>
              <a:t>absolute pathname</a:t>
            </a:r>
            <a:r>
              <a:rPr lang="en-US" altLang="vi-VN" sz="2700" smtClean="0"/>
              <a:t> is always "</a:t>
            </a:r>
            <a:r>
              <a:rPr lang="en-US" altLang="vi-VN" sz="2700" smtClean="0">
                <a:solidFill>
                  <a:srgbClr val="0000FF"/>
                </a:solidFill>
              </a:rPr>
              <a:t>/</a:t>
            </a:r>
            <a:r>
              <a:rPr lang="en-US" altLang="vi-VN" sz="2700" smtClean="0"/>
              <a:t>". </a:t>
            </a:r>
            <a:r>
              <a:rPr lang="en-US" altLang="vi-VN" sz="2700" smtClean="0">
                <a:solidFill>
                  <a:srgbClr val="0000FF"/>
                </a:solidFill>
              </a:rPr>
              <a:t>Relative pathnames</a:t>
            </a:r>
            <a:r>
              <a:rPr lang="en-US" altLang="vi-VN" sz="2700" smtClean="0"/>
              <a:t> have </a:t>
            </a:r>
            <a:r>
              <a:rPr lang="en-US" altLang="vi-VN" sz="2700" smtClean="0">
                <a:solidFill>
                  <a:srgbClr val="0000FF"/>
                </a:solidFill>
              </a:rPr>
              <a:t>no prefix</a:t>
            </a:r>
            <a:r>
              <a:rPr lang="en-US" altLang="vi-VN" sz="2700" smtClean="0"/>
              <a:t>. </a:t>
            </a:r>
          </a:p>
          <a:p>
            <a:pPr marL="288925" indent="-288925" eaLnBrk="1" hangingPunct="1">
              <a:lnSpc>
                <a:spcPct val="80000"/>
              </a:lnSpc>
            </a:pPr>
            <a:r>
              <a:rPr lang="en-US" altLang="vi-VN" sz="2700" smtClean="0"/>
              <a:t>For </a:t>
            </a:r>
            <a:r>
              <a:rPr lang="en-US" altLang="vi-VN" sz="2700" smtClean="0">
                <a:solidFill>
                  <a:srgbClr val="0000FF"/>
                </a:solidFill>
              </a:rPr>
              <a:t>Microsoft Windows</a:t>
            </a:r>
            <a:r>
              <a:rPr lang="en-US" altLang="vi-VN" sz="2700" smtClean="0"/>
              <a:t> platforms, the prefix of a pathname that contains a drive specifier consists of the </a:t>
            </a:r>
            <a:r>
              <a:rPr lang="en-US" altLang="vi-VN" sz="2700" smtClean="0">
                <a:solidFill>
                  <a:srgbClr val="0000FF"/>
                </a:solidFill>
              </a:rPr>
              <a:t>drive letter</a:t>
            </a:r>
            <a:r>
              <a:rPr lang="en-US" altLang="vi-VN" sz="2700" smtClean="0"/>
              <a:t> followed by "</a:t>
            </a:r>
            <a:r>
              <a:rPr lang="en-US" altLang="vi-VN" sz="2700" smtClean="0">
                <a:solidFill>
                  <a:srgbClr val="0000FF"/>
                </a:solidFill>
              </a:rPr>
              <a:t>:</a:t>
            </a:r>
            <a:r>
              <a:rPr lang="en-US" altLang="vi-VN" sz="2700" smtClean="0"/>
              <a:t>" and possibly followed by "</a:t>
            </a:r>
            <a:r>
              <a:rPr lang="en-US" altLang="vi-VN" sz="2700" smtClean="0">
                <a:solidFill>
                  <a:srgbClr val="0000FF"/>
                </a:solidFill>
              </a:rPr>
              <a:t>\\</a:t>
            </a:r>
            <a:r>
              <a:rPr lang="en-US" altLang="vi-VN" sz="2700" smtClean="0"/>
              <a:t>" if the pathname is absolute (</a:t>
            </a:r>
            <a:r>
              <a:rPr lang="en-US" altLang="vi-VN" sz="2700" smtClean="0">
                <a:solidFill>
                  <a:srgbClr val="0000FF"/>
                </a:solidFill>
              </a:rPr>
              <a:t>D:\\myfolder\\t.txt</a:t>
            </a:r>
            <a:r>
              <a:rPr lang="en-US" altLang="vi-VN" sz="2700" smtClean="0"/>
              <a:t>). A relative pathname that does not specify a drive has no prefix. </a:t>
            </a:r>
          </a:p>
          <a:p>
            <a:pPr marL="288925" indent="-288925" eaLnBrk="1" hangingPunct="1">
              <a:lnSpc>
                <a:spcPct val="80000"/>
              </a:lnSpc>
            </a:pPr>
            <a:r>
              <a:rPr lang="en-US" altLang="vi-VN" sz="2700" b="1" smtClean="0"/>
              <a:t>public File(File parent, String child) </a:t>
            </a:r>
          </a:p>
          <a:p>
            <a:pPr lvl="1" eaLnBrk="1" hangingPunct="1">
              <a:lnSpc>
                <a:spcPct val="80000"/>
              </a:lnSpc>
            </a:pPr>
            <a:r>
              <a:rPr lang="en-US" altLang="vi-VN" sz="2700" smtClean="0"/>
              <a:t>Creates a new File instance from a parent abstract pathname and a child pathname string. </a:t>
            </a:r>
          </a:p>
          <a:p>
            <a:pPr marL="288925" indent="-288925" eaLnBrk="1" hangingPunct="1">
              <a:lnSpc>
                <a:spcPct val="80000"/>
              </a:lnSpc>
            </a:pPr>
            <a:r>
              <a:rPr lang="en-US" altLang="vi-VN" sz="2700" b="1" smtClean="0"/>
              <a:t>public File(String parent, String child) </a:t>
            </a:r>
          </a:p>
          <a:p>
            <a:pPr lvl="1" eaLnBrk="1" hangingPunct="1">
              <a:lnSpc>
                <a:spcPct val="80000"/>
              </a:lnSpc>
            </a:pPr>
            <a:r>
              <a:rPr lang="en-US" altLang="vi-VN" sz="2700" smtClean="0"/>
              <a:t>Creates a new File instance from a parent pathname string and a child pathname string. </a:t>
            </a:r>
          </a:p>
        </p:txBody>
      </p:sp>
    </p:spTree>
  </p:cSld>
  <p:clrMapOvr>
    <a:masterClrMapping/>
  </p:clrMapOvr>
  <p:transition spd="med">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A246DF4-F272-4BDE-B2D8-C56DC21C22E6}" type="slidenum">
              <a:rPr lang="en-US" altLang="vi-VN">
                <a:solidFill>
                  <a:schemeClr val="bg2"/>
                </a:solidFill>
              </a:rPr>
              <a:pPr/>
              <a:t>2</a:t>
            </a:fld>
            <a:endParaRPr lang="en-US" altLang="vi-VN">
              <a:solidFill>
                <a:schemeClr val="bg2"/>
              </a:solidFill>
            </a:endParaRPr>
          </a:p>
        </p:txBody>
      </p:sp>
      <p:sp>
        <p:nvSpPr>
          <p:cNvPr id="272386" name="Rectangle 2"/>
          <p:cNvSpPr>
            <a:spLocks noGrp="1" noChangeArrowheads="1"/>
          </p:cNvSpPr>
          <p:nvPr>
            <p:ph type="ctrTitle"/>
          </p:nvPr>
        </p:nvSpPr>
        <p:spPr/>
        <p:txBody>
          <a:bodyPr/>
          <a:lstStyle/>
          <a:p>
            <a:pPr eaLnBrk="1" hangingPunct="1">
              <a:defRPr/>
            </a:pPr>
            <a:r>
              <a:rPr lang="en-US" smtClean="0">
                <a:solidFill>
                  <a:schemeClr val="hlink"/>
                </a:solidFill>
              </a:rPr>
              <a:t>Introduction to Java Network Programmning</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eaLnBrk="1" hangingPunct="1">
              <a:defRPr/>
            </a:pPr>
            <a:r>
              <a:rPr lang="en-US" smtClean="0"/>
              <a:t>The java.io.File Class</a:t>
            </a:r>
          </a:p>
        </p:txBody>
      </p:sp>
      <p:sp>
        <p:nvSpPr>
          <p:cNvPr id="21507" name="Rectangle 3"/>
          <p:cNvSpPr>
            <a:spLocks noGrp="1" noChangeArrowheads="1"/>
          </p:cNvSpPr>
          <p:nvPr>
            <p:ph type="body" idx="1"/>
          </p:nvPr>
        </p:nvSpPr>
        <p:spPr/>
        <p:txBody>
          <a:bodyPr/>
          <a:lstStyle/>
          <a:p>
            <a:pPr marL="223838" indent="-223838" eaLnBrk="1" hangingPunct="1">
              <a:lnSpc>
                <a:spcPct val="90000"/>
              </a:lnSpc>
              <a:spcBef>
                <a:spcPct val="10000"/>
              </a:spcBef>
            </a:pPr>
            <a:r>
              <a:rPr lang="en-US" altLang="vi-VN" sz="2400" b="1" smtClean="0"/>
              <a:t>public File(String pathname)</a:t>
            </a:r>
            <a:r>
              <a:rPr lang="en-US" altLang="vi-VN" sz="2400" smtClean="0"/>
              <a:t> </a:t>
            </a:r>
          </a:p>
          <a:p>
            <a:pPr lvl="1" eaLnBrk="1" hangingPunct="1">
              <a:lnSpc>
                <a:spcPct val="90000"/>
              </a:lnSpc>
              <a:spcBef>
                <a:spcPct val="10000"/>
              </a:spcBef>
            </a:pPr>
            <a:r>
              <a:rPr lang="en-US" altLang="vi-VN" sz="2400" smtClean="0"/>
              <a:t>Creates a new File instance by converting the given pathname string into an abstract pathname. If the given string is the empty string, then the result is the empty abstract pathname.</a:t>
            </a:r>
          </a:p>
          <a:p>
            <a:pPr marL="223838" indent="-223838" eaLnBrk="1" hangingPunct="1">
              <a:lnSpc>
                <a:spcPct val="90000"/>
              </a:lnSpc>
              <a:spcBef>
                <a:spcPct val="10000"/>
              </a:spcBef>
            </a:pPr>
            <a:r>
              <a:rPr lang="en-US" altLang="vi-VN" sz="2400" b="1" smtClean="0"/>
              <a:t>public String getPath()</a:t>
            </a:r>
            <a:r>
              <a:rPr lang="en-US" altLang="vi-VN" sz="2400" smtClean="0">
                <a:solidFill>
                  <a:srgbClr val="0000FF"/>
                </a:solidFill>
              </a:rPr>
              <a:t> </a:t>
            </a:r>
          </a:p>
          <a:p>
            <a:pPr lvl="1" eaLnBrk="1" hangingPunct="1">
              <a:lnSpc>
                <a:spcPct val="90000"/>
              </a:lnSpc>
              <a:spcBef>
                <a:spcPct val="10000"/>
              </a:spcBef>
            </a:pPr>
            <a:r>
              <a:rPr lang="en-US" altLang="vi-VN" sz="2400" smtClean="0"/>
              <a:t>Converts this abstract pathname into a pathname string.</a:t>
            </a:r>
          </a:p>
          <a:p>
            <a:pPr marL="223838" indent="-223838" eaLnBrk="1" hangingPunct="1">
              <a:lnSpc>
                <a:spcPct val="90000"/>
              </a:lnSpc>
              <a:spcBef>
                <a:spcPct val="10000"/>
              </a:spcBef>
            </a:pPr>
            <a:r>
              <a:rPr lang="en-US" altLang="vi-VN" sz="2400" b="1" smtClean="0"/>
              <a:t>public String getCanonicalPath</a:t>
            </a:r>
            <a:r>
              <a:rPr lang="en-US" altLang="vi-VN" smtClean="0"/>
              <a:t> </a:t>
            </a:r>
            <a:r>
              <a:rPr lang="en-US" altLang="vi-VN" sz="2400" b="1" smtClean="0"/>
              <a:t>()</a:t>
            </a:r>
            <a:r>
              <a:rPr lang="en-US" altLang="vi-VN" sz="2400" smtClean="0"/>
              <a:t> </a:t>
            </a:r>
          </a:p>
          <a:p>
            <a:pPr lvl="1" eaLnBrk="1" hangingPunct="1">
              <a:lnSpc>
                <a:spcPct val="90000"/>
              </a:lnSpc>
              <a:spcBef>
                <a:spcPct val="10000"/>
              </a:spcBef>
            </a:pPr>
            <a:r>
              <a:rPr lang="en-US" altLang="vi-VN" sz="2400" smtClean="0"/>
              <a:t>Returns the absolute and unique</a:t>
            </a:r>
            <a:r>
              <a:rPr lang="en-US" altLang="vi-VN" smtClean="0"/>
              <a:t> </a:t>
            </a:r>
            <a:r>
              <a:rPr lang="en-US" altLang="vi-VN" sz="2400" smtClean="0"/>
              <a:t>pathname string of this abstract pathname. </a:t>
            </a:r>
          </a:p>
          <a:p>
            <a:pPr marL="223838" indent="-223838" eaLnBrk="1" hangingPunct="1">
              <a:lnSpc>
                <a:spcPct val="90000"/>
              </a:lnSpc>
              <a:spcBef>
                <a:spcPct val="10000"/>
              </a:spcBef>
            </a:pPr>
            <a:r>
              <a:rPr lang="en-US" altLang="vi-VN" sz="2400" b="1" smtClean="0"/>
              <a:t>public boolean isAbsolute()</a:t>
            </a:r>
            <a:r>
              <a:rPr lang="en-US" altLang="vi-VN" sz="2400" smtClean="0"/>
              <a:t> </a:t>
            </a:r>
          </a:p>
          <a:p>
            <a:pPr lvl="1" eaLnBrk="1" hangingPunct="1">
              <a:lnSpc>
                <a:spcPct val="90000"/>
              </a:lnSpc>
              <a:spcBef>
                <a:spcPct val="10000"/>
              </a:spcBef>
            </a:pPr>
            <a:r>
              <a:rPr lang="en-US" altLang="vi-VN" sz="2400" smtClean="0"/>
              <a:t>Tests whether this abstract pathname is absolute. </a:t>
            </a:r>
          </a:p>
          <a:p>
            <a:pPr marL="223838" indent="-223838" eaLnBrk="1" hangingPunct="1">
              <a:lnSpc>
                <a:spcPct val="90000"/>
              </a:lnSpc>
              <a:spcBef>
                <a:spcPct val="10000"/>
              </a:spcBef>
            </a:pPr>
            <a:r>
              <a:rPr lang="en-US" altLang="vi-VN" sz="2400" b="1" smtClean="0"/>
              <a:t>public boolean canRead()</a:t>
            </a:r>
            <a:r>
              <a:rPr lang="en-US" altLang="vi-VN" sz="2400" smtClean="0"/>
              <a:t> </a:t>
            </a:r>
          </a:p>
          <a:p>
            <a:pPr lvl="1" eaLnBrk="1" hangingPunct="1">
              <a:lnSpc>
                <a:spcPct val="90000"/>
              </a:lnSpc>
              <a:spcBef>
                <a:spcPct val="10000"/>
              </a:spcBef>
            </a:pPr>
            <a:r>
              <a:rPr lang="en-US" altLang="vi-VN" sz="2400" smtClean="0"/>
              <a:t>Tests whether the application can read the file denoted by this abstract pathname. </a:t>
            </a:r>
          </a:p>
        </p:txBody>
      </p:sp>
    </p:spTree>
  </p:cSld>
  <p:clrMapOvr>
    <a:masterClrMapping/>
  </p:clrMapOvr>
  <p:transition spd="med">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eaLnBrk="1" hangingPunct="1">
              <a:defRPr/>
            </a:pPr>
            <a:r>
              <a:rPr lang="en-US" smtClean="0"/>
              <a:t>The java.io.File Class</a:t>
            </a:r>
          </a:p>
        </p:txBody>
      </p:sp>
      <p:sp>
        <p:nvSpPr>
          <p:cNvPr id="22531" name="Rectangle 3"/>
          <p:cNvSpPr>
            <a:spLocks noGrp="1" noChangeArrowheads="1"/>
          </p:cNvSpPr>
          <p:nvPr>
            <p:ph type="body" idx="1"/>
          </p:nvPr>
        </p:nvSpPr>
        <p:spPr/>
        <p:txBody>
          <a:bodyPr/>
          <a:lstStyle/>
          <a:p>
            <a:pPr marL="223838" indent="-223838" eaLnBrk="1" hangingPunct="1">
              <a:lnSpc>
                <a:spcPct val="90000"/>
              </a:lnSpc>
            </a:pPr>
            <a:r>
              <a:rPr lang="en-US" altLang="vi-VN" sz="2400" b="1" smtClean="0"/>
              <a:t>public boolean canWrite()</a:t>
            </a:r>
            <a:r>
              <a:rPr lang="en-US" altLang="vi-VN" sz="2400" smtClean="0"/>
              <a:t> </a:t>
            </a:r>
          </a:p>
          <a:p>
            <a:pPr marL="635000" lvl="1" indent="-242888" eaLnBrk="1" hangingPunct="1">
              <a:lnSpc>
                <a:spcPct val="90000"/>
              </a:lnSpc>
            </a:pPr>
            <a:r>
              <a:rPr lang="en-US" altLang="vi-VN" sz="2400" smtClean="0"/>
              <a:t>Tests whether the application can modify the file denoted by this abstract pathname</a:t>
            </a:r>
          </a:p>
          <a:p>
            <a:pPr marL="223838" indent="-223838" eaLnBrk="1" hangingPunct="1">
              <a:lnSpc>
                <a:spcPct val="90000"/>
              </a:lnSpc>
            </a:pPr>
            <a:r>
              <a:rPr lang="en-US" altLang="vi-VN" sz="2400" b="1" smtClean="0"/>
              <a:t>public boolean exists()</a:t>
            </a:r>
            <a:r>
              <a:rPr lang="en-US" altLang="vi-VN" sz="2400" smtClean="0">
                <a:solidFill>
                  <a:srgbClr val="0000FF"/>
                </a:solidFill>
              </a:rPr>
              <a:t> </a:t>
            </a:r>
          </a:p>
          <a:p>
            <a:pPr marL="635000" lvl="1" indent="-242888" eaLnBrk="1" hangingPunct="1">
              <a:lnSpc>
                <a:spcPct val="90000"/>
              </a:lnSpc>
            </a:pPr>
            <a:r>
              <a:rPr lang="en-US" altLang="vi-VN" sz="2400" smtClean="0"/>
              <a:t>Tests whether the file or directory denoted by this abstract pathname exists. </a:t>
            </a:r>
          </a:p>
          <a:p>
            <a:pPr marL="223838" indent="-223838" eaLnBrk="1" hangingPunct="1">
              <a:lnSpc>
                <a:spcPct val="90000"/>
              </a:lnSpc>
            </a:pPr>
            <a:r>
              <a:rPr lang="en-US" altLang="vi-VN" sz="2400" b="1" smtClean="0"/>
              <a:t>public boolean isDirectory()</a:t>
            </a:r>
            <a:r>
              <a:rPr lang="en-US" altLang="vi-VN" sz="2400" smtClean="0"/>
              <a:t> </a:t>
            </a:r>
          </a:p>
          <a:p>
            <a:pPr marL="635000" lvl="1" indent="-242888" eaLnBrk="1" hangingPunct="1">
              <a:lnSpc>
                <a:spcPct val="90000"/>
              </a:lnSpc>
            </a:pPr>
            <a:r>
              <a:rPr lang="en-US" altLang="vi-VN" sz="2400" smtClean="0"/>
              <a:t>Tests whether the file denoted by this abstract pathname is a directory. </a:t>
            </a:r>
          </a:p>
          <a:p>
            <a:pPr marL="223838" indent="-223838" eaLnBrk="1" hangingPunct="1">
              <a:lnSpc>
                <a:spcPct val="90000"/>
              </a:lnSpc>
            </a:pPr>
            <a:r>
              <a:rPr lang="en-US" altLang="vi-VN" sz="2400" b="1" smtClean="0"/>
              <a:t>public boolean isFile()</a:t>
            </a:r>
            <a:r>
              <a:rPr lang="en-US" altLang="vi-VN" sz="2400" smtClean="0">
                <a:solidFill>
                  <a:srgbClr val="0000FF"/>
                </a:solidFill>
              </a:rPr>
              <a:t> </a:t>
            </a:r>
          </a:p>
          <a:p>
            <a:pPr marL="635000" lvl="1" indent="-242888" eaLnBrk="1" hangingPunct="1">
              <a:lnSpc>
                <a:spcPct val="90000"/>
              </a:lnSpc>
            </a:pPr>
            <a:r>
              <a:rPr lang="en-US" altLang="vi-VN" sz="2400" smtClean="0"/>
              <a:t>Tests whether the file denoted by this abstract pathname is a normal file.</a:t>
            </a:r>
          </a:p>
          <a:p>
            <a:pPr marL="223838" indent="-223838" eaLnBrk="1" hangingPunct="1">
              <a:lnSpc>
                <a:spcPct val="90000"/>
              </a:lnSpc>
            </a:pPr>
            <a:r>
              <a:rPr lang="en-US" altLang="vi-VN" sz="2400" b="1" smtClean="0"/>
              <a:t>public boolean isHidden()</a:t>
            </a:r>
            <a:r>
              <a:rPr lang="en-US" altLang="vi-VN" sz="2400" smtClean="0">
                <a:solidFill>
                  <a:srgbClr val="0000FF"/>
                </a:solidFill>
              </a:rPr>
              <a:t> </a:t>
            </a:r>
          </a:p>
          <a:p>
            <a:pPr marL="635000" lvl="1" indent="-242888" eaLnBrk="1" hangingPunct="1">
              <a:lnSpc>
                <a:spcPct val="90000"/>
              </a:lnSpc>
            </a:pPr>
            <a:r>
              <a:rPr lang="en-US" altLang="vi-VN" sz="2400" smtClean="0"/>
              <a:t>Tests whether the file named by this abstract pathname is a hidden file.</a:t>
            </a:r>
          </a:p>
        </p:txBody>
      </p:sp>
    </p:spTree>
  </p:cSld>
  <p:clrMapOvr>
    <a:masterClrMapping/>
  </p:clrMapOvr>
  <p:transition spd="med">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eaLnBrk="1" hangingPunct="1">
              <a:defRPr/>
            </a:pPr>
            <a:r>
              <a:rPr lang="en-US" smtClean="0"/>
              <a:t>The java.io.File Class</a:t>
            </a:r>
          </a:p>
        </p:txBody>
      </p:sp>
      <p:sp>
        <p:nvSpPr>
          <p:cNvPr id="23555" name="Rectangle 3"/>
          <p:cNvSpPr>
            <a:spLocks noGrp="1" noChangeArrowheads="1"/>
          </p:cNvSpPr>
          <p:nvPr>
            <p:ph type="body" idx="1"/>
          </p:nvPr>
        </p:nvSpPr>
        <p:spPr/>
        <p:txBody>
          <a:bodyPr/>
          <a:lstStyle/>
          <a:p>
            <a:pPr marL="223838" indent="-223838" eaLnBrk="1" hangingPunct="1">
              <a:lnSpc>
                <a:spcPct val="90000"/>
              </a:lnSpc>
              <a:spcBef>
                <a:spcPct val="10000"/>
              </a:spcBef>
            </a:pPr>
            <a:r>
              <a:rPr lang="en-US" altLang="vi-VN" sz="2600" b="1" smtClean="0"/>
              <a:t>public long length()</a:t>
            </a:r>
            <a:r>
              <a:rPr lang="en-US" altLang="vi-VN" sz="2600" smtClean="0"/>
              <a:t> </a:t>
            </a:r>
          </a:p>
          <a:p>
            <a:pPr marL="347663" lvl="1" indent="-9525" eaLnBrk="1" hangingPunct="1">
              <a:lnSpc>
                <a:spcPct val="90000"/>
              </a:lnSpc>
              <a:spcBef>
                <a:spcPct val="10000"/>
              </a:spcBef>
              <a:buFont typeface="Wingdings" panose="05000000000000000000" pitchFamily="2" charset="2"/>
              <a:buNone/>
            </a:pPr>
            <a:r>
              <a:rPr lang="en-US" altLang="vi-VN" smtClean="0"/>
              <a:t>Returns the length (the zise in Kbyte) of the file denoted by this abstract pathname. </a:t>
            </a:r>
          </a:p>
          <a:p>
            <a:pPr marL="223838" indent="-223838" eaLnBrk="1" hangingPunct="1">
              <a:lnSpc>
                <a:spcPct val="90000"/>
              </a:lnSpc>
              <a:spcBef>
                <a:spcPct val="10000"/>
              </a:spcBef>
            </a:pPr>
            <a:r>
              <a:rPr lang="en-US" altLang="vi-VN" sz="2600" b="1" smtClean="0"/>
              <a:t>public boolean delete()</a:t>
            </a:r>
            <a:r>
              <a:rPr lang="en-US" altLang="vi-VN" sz="2600" smtClean="0">
                <a:solidFill>
                  <a:srgbClr val="0000FF"/>
                </a:solidFill>
              </a:rPr>
              <a:t> </a:t>
            </a:r>
          </a:p>
          <a:p>
            <a:pPr marL="347663" lvl="1" indent="-9525" eaLnBrk="1" hangingPunct="1">
              <a:lnSpc>
                <a:spcPct val="90000"/>
              </a:lnSpc>
              <a:spcBef>
                <a:spcPct val="10000"/>
              </a:spcBef>
              <a:buFont typeface="Wingdings" panose="05000000000000000000" pitchFamily="2" charset="2"/>
              <a:buNone/>
            </a:pPr>
            <a:r>
              <a:rPr lang="en-US" altLang="vi-VN" smtClean="0"/>
              <a:t>Deletes the file or directory denoted by this abstract pathname. </a:t>
            </a:r>
            <a:r>
              <a:rPr lang="en-US" altLang="vi-VN" i="1" smtClean="0"/>
              <a:t>If this pathname denotes a directory, then the directory must be empty in order to be deleted</a:t>
            </a:r>
            <a:r>
              <a:rPr lang="en-US" altLang="vi-VN" smtClean="0"/>
              <a:t>. </a:t>
            </a:r>
          </a:p>
          <a:p>
            <a:pPr marL="223838" indent="-223838" eaLnBrk="1" hangingPunct="1">
              <a:lnSpc>
                <a:spcPct val="90000"/>
              </a:lnSpc>
              <a:spcBef>
                <a:spcPct val="10000"/>
              </a:spcBef>
            </a:pPr>
            <a:r>
              <a:rPr lang="en-US" altLang="vi-VN" sz="2600" b="1" smtClean="0"/>
              <a:t>public String[] list()</a:t>
            </a:r>
            <a:r>
              <a:rPr lang="en-US" altLang="vi-VN" sz="2600" smtClean="0">
                <a:solidFill>
                  <a:srgbClr val="0000FF"/>
                </a:solidFill>
              </a:rPr>
              <a:t> </a:t>
            </a:r>
          </a:p>
          <a:p>
            <a:pPr marL="347663" lvl="1" indent="-9525" eaLnBrk="1" hangingPunct="1">
              <a:lnSpc>
                <a:spcPct val="90000"/>
              </a:lnSpc>
              <a:spcBef>
                <a:spcPct val="10000"/>
              </a:spcBef>
              <a:buFont typeface="Wingdings" panose="05000000000000000000" pitchFamily="2" charset="2"/>
              <a:buNone/>
            </a:pPr>
            <a:r>
              <a:rPr lang="en-US" altLang="vi-VN" smtClean="0"/>
              <a:t>Returns an array of strings naming the files and directories in the directory denoted by this abstract pathname. </a:t>
            </a:r>
          </a:p>
          <a:p>
            <a:pPr marL="223838" indent="-223838" eaLnBrk="1" hangingPunct="1">
              <a:lnSpc>
                <a:spcPct val="90000"/>
              </a:lnSpc>
              <a:spcBef>
                <a:spcPct val="10000"/>
              </a:spcBef>
            </a:pPr>
            <a:r>
              <a:rPr lang="en-US" altLang="vi-VN" sz="2600" b="1" smtClean="0"/>
              <a:t>public String[] list(FilenameFilter filter)</a:t>
            </a:r>
            <a:r>
              <a:rPr lang="en-US" altLang="vi-VN" sz="2600" smtClean="0"/>
              <a:t> </a:t>
            </a:r>
          </a:p>
          <a:p>
            <a:pPr marL="347663" lvl="1" indent="-9525" eaLnBrk="1" hangingPunct="1">
              <a:lnSpc>
                <a:spcPct val="90000"/>
              </a:lnSpc>
              <a:spcBef>
                <a:spcPct val="10000"/>
              </a:spcBef>
              <a:buFont typeface="Wingdings" panose="05000000000000000000" pitchFamily="2" charset="2"/>
              <a:buNone/>
            </a:pPr>
            <a:r>
              <a:rPr lang="en-US" altLang="vi-VN" smtClean="0"/>
              <a:t>Returns an array of strings naming the files and directories in the directory denoted by this abstract pathname that satisfy the specified filter.If the given filter is null then all names are accepted.</a:t>
            </a:r>
          </a:p>
        </p:txBody>
      </p:sp>
    </p:spTree>
  </p:cSld>
  <p:clrMapOvr>
    <a:masterClrMapping/>
  </p:clrMapOvr>
  <p:transition spd="med">
    <p:comb/>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eaLnBrk="1" hangingPunct="1">
              <a:defRPr/>
            </a:pPr>
            <a:r>
              <a:rPr lang="en-US" smtClean="0"/>
              <a:t>The java.io.File Class</a:t>
            </a:r>
          </a:p>
        </p:txBody>
      </p:sp>
      <p:sp>
        <p:nvSpPr>
          <p:cNvPr id="24579" name="Rectangle 3"/>
          <p:cNvSpPr>
            <a:spLocks noGrp="1" noChangeArrowheads="1"/>
          </p:cNvSpPr>
          <p:nvPr>
            <p:ph type="body" idx="1"/>
          </p:nvPr>
        </p:nvSpPr>
        <p:spPr>
          <a:xfrm>
            <a:off x="0" y="762000"/>
            <a:ext cx="9144000" cy="5638800"/>
          </a:xfrm>
        </p:spPr>
        <p:txBody>
          <a:bodyPr/>
          <a:lstStyle/>
          <a:p>
            <a:pPr marL="223838" indent="-223838" eaLnBrk="1" hangingPunct="1">
              <a:lnSpc>
                <a:spcPct val="90000"/>
              </a:lnSpc>
            </a:pPr>
            <a:r>
              <a:rPr lang="en-US" altLang="vi-VN" sz="2600" b="1" smtClean="0"/>
              <a:t>public File[] listFiles()</a:t>
            </a:r>
            <a:r>
              <a:rPr lang="en-US" altLang="vi-VN" sz="2600" smtClean="0">
                <a:solidFill>
                  <a:srgbClr val="0000FF"/>
                </a:solidFill>
              </a:rPr>
              <a:t> </a:t>
            </a:r>
          </a:p>
          <a:p>
            <a:pPr marL="404813" lvl="1" indent="-12700" eaLnBrk="1" hangingPunct="1">
              <a:lnSpc>
                <a:spcPct val="90000"/>
              </a:lnSpc>
              <a:buFont typeface="Wingdings" panose="05000000000000000000" pitchFamily="2" charset="2"/>
              <a:buNone/>
            </a:pPr>
            <a:r>
              <a:rPr lang="en-US" altLang="vi-VN" smtClean="0"/>
              <a:t>Returns an array of abstract pathnames denoting the files in the directory denoted by this abstract pathname. </a:t>
            </a:r>
          </a:p>
          <a:p>
            <a:pPr marL="223838" indent="-223838" eaLnBrk="1" hangingPunct="1">
              <a:lnSpc>
                <a:spcPct val="90000"/>
              </a:lnSpc>
            </a:pPr>
            <a:r>
              <a:rPr lang="en-US" altLang="vi-VN" sz="2600" b="1" smtClean="0"/>
              <a:t>public File[] listFiles(FilenameFilter filter)</a:t>
            </a:r>
            <a:r>
              <a:rPr lang="en-US" altLang="vi-VN" sz="2600" smtClean="0"/>
              <a:t> </a:t>
            </a:r>
          </a:p>
          <a:p>
            <a:pPr marL="404813" lvl="1" indent="-12700" eaLnBrk="1" hangingPunct="1">
              <a:lnSpc>
                <a:spcPct val="90000"/>
              </a:lnSpc>
              <a:buFont typeface="Wingdings" panose="05000000000000000000" pitchFamily="2" charset="2"/>
              <a:buNone/>
            </a:pPr>
            <a:r>
              <a:rPr lang="en-US" altLang="vi-VN" smtClean="0"/>
              <a:t>Returns an array of abstract pathnames denoting the files and directories in the directory denoted by this abstract pathname that satisfy the specified filter.</a:t>
            </a:r>
          </a:p>
          <a:p>
            <a:pPr marL="223838" indent="-223838" eaLnBrk="1" hangingPunct="1">
              <a:lnSpc>
                <a:spcPct val="90000"/>
              </a:lnSpc>
            </a:pPr>
            <a:r>
              <a:rPr lang="en-US" altLang="vi-VN" sz="2600" b="1" smtClean="0"/>
              <a:t>public boolean mkdir()</a:t>
            </a:r>
            <a:r>
              <a:rPr lang="en-US" altLang="vi-VN" sz="2600" smtClean="0"/>
              <a:t> </a:t>
            </a:r>
          </a:p>
          <a:p>
            <a:pPr marL="404813" lvl="1" indent="-12700" eaLnBrk="1" hangingPunct="1">
              <a:lnSpc>
                <a:spcPct val="90000"/>
              </a:lnSpc>
              <a:buFont typeface="Wingdings" panose="05000000000000000000" pitchFamily="2" charset="2"/>
              <a:buNone/>
            </a:pPr>
            <a:r>
              <a:rPr lang="en-US" altLang="vi-VN" smtClean="0"/>
              <a:t>Creates the directory named by this abstract pathname. </a:t>
            </a:r>
          </a:p>
          <a:p>
            <a:pPr marL="223838" indent="-223838" eaLnBrk="1" hangingPunct="1">
              <a:lnSpc>
                <a:spcPct val="90000"/>
              </a:lnSpc>
            </a:pPr>
            <a:r>
              <a:rPr lang="en-US" altLang="vi-VN" sz="2600" b="1" smtClean="0"/>
              <a:t>public boolean mkdirs()</a:t>
            </a:r>
            <a:r>
              <a:rPr lang="en-US" altLang="vi-VN" sz="2600" smtClean="0">
                <a:solidFill>
                  <a:srgbClr val="0000FF"/>
                </a:solidFill>
              </a:rPr>
              <a:t> </a:t>
            </a:r>
          </a:p>
          <a:p>
            <a:pPr marL="404813" lvl="1" indent="-12700" eaLnBrk="1" hangingPunct="1">
              <a:lnSpc>
                <a:spcPct val="90000"/>
              </a:lnSpc>
              <a:buFont typeface="Wingdings" panose="05000000000000000000" pitchFamily="2" charset="2"/>
              <a:buNone/>
            </a:pPr>
            <a:r>
              <a:rPr lang="en-US" altLang="vi-VN" smtClean="0"/>
              <a:t>Creates the directory named by this abstract pathname, including any necessary but nonexistent parent directories. </a:t>
            </a:r>
          </a:p>
        </p:txBody>
      </p:sp>
    </p:spTree>
  </p:cSld>
  <p:clrMapOvr>
    <a:masterClrMapping/>
  </p:clrMapOvr>
  <p:transition spd="med">
    <p:comb/>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eaLnBrk="1" hangingPunct="1">
              <a:defRPr/>
            </a:pPr>
            <a:r>
              <a:rPr lang="en-US" smtClean="0"/>
              <a:t>The java.io.File Class</a:t>
            </a:r>
          </a:p>
        </p:txBody>
      </p:sp>
      <p:sp>
        <p:nvSpPr>
          <p:cNvPr id="25603" name="Rectangle 3"/>
          <p:cNvSpPr>
            <a:spLocks noGrp="1" noChangeArrowheads="1"/>
          </p:cNvSpPr>
          <p:nvPr>
            <p:ph type="body" idx="1"/>
          </p:nvPr>
        </p:nvSpPr>
        <p:spPr/>
        <p:txBody>
          <a:bodyPr/>
          <a:lstStyle/>
          <a:p>
            <a:pPr marL="223838" indent="0" eaLnBrk="1" hangingPunct="1">
              <a:lnSpc>
                <a:spcPct val="80000"/>
              </a:lnSpc>
              <a:buFont typeface="Wingdings" panose="05000000000000000000" pitchFamily="2" charset="2"/>
              <a:buNone/>
            </a:pPr>
            <a:r>
              <a:rPr lang="en-US" altLang="vi-VN" sz="2200" b="1" smtClean="0"/>
              <a:t>//</a:t>
            </a:r>
            <a:r>
              <a:rPr lang="en-US" altLang="vi-VN" sz="2200" b="1" smtClean="0">
                <a:solidFill>
                  <a:srgbClr val="0000FF"/>
                </a:solidFill>
              </a:rPr>
              <a:t>List of all files in D: with extention tgz</a:t>
            </a:r>
          </a:p>
          <a:p>
            <a:pPr marL="223838" indent="0" eaLnBrk="1" hangingPunct="1">
              <a:lnSpc>
                <a:spcPct val="80000"/>
              </a:lnSpc>
              <a:buFont typeface="Wingdings" panose="05000000000000000000" pitchFamily="2" charset="2"/>
              <a:buNone/>
            </a:pPr>
            <a:r>
              <a:rPr lang="en-US" altLang="vi-VN" sz="2200" b="1" smtClean="0"/>
              <a:t>import java.io.*;</a:t>
            </a:r>
          </a:p>
          <a:p>
            <a:pPr marL="223838" indent="0" eaLnBrk="1" hangingPunct="1">
              <a:lnSpc>
                <a:spcPct val="80000"/>
              </a:lnSpc>
              <a:spcBef>
                <a:spcPct val="10000"/>
              </a:spcBef>
              <a:buFont typeface="Wingdings" panose="05000000000000000000" pitchFamily="2" charset="2"/>
              <a:buNone/>
            </a:pPr>
            <a:r>
              <a:rPr lang="en-US" altLang="vi-VN" sz="2200" b="1" smtClean="0"/>
              <a:t>import java.util.*;</a:t>
            </a:r>
          </a:p>
          <a:p>
            <a:pPr marL="223838" indent="0" eaLnBrk="1" hangingPunct="1">
              <a:lnSpc>
                <a:spcPct val="80000"/>
              </a:lnSpc>
              <a:spcBef>
                <a:spcPct val="10000"/>
              </a:spcBef>
              <a:buFont typeface="Wingdings" panose="05000000000000000000" pitchFamily="2" charset="2"/>
              <a:buNone/>
            </a:pPr>
            <a:r>
              <a:rPr lang="en-US" altLang="vi-VN" sz="2200" b="1" smtClean="0"/>
              <a:t>public class DLister {</a:t>
            </a:r>
          </a:p>
          <a:p>
            <a:pPr marL="792163" lvl="1" eaLnBrk="1" hangingPunct="1">
              <a:lnSpc>
                <a:spcPct val="80000"/>
              </a:lnSpc>
              <a:spcBef>
                <a:spcPct val="10000"/>
              </a:spcBef>
              <a:buFont typeface="Wingdings" panose="05000000000000000000" pitchFamily="2" charset="2"/>
              <a:buNone/>
            </a:pPr>
            <a:r>
              <a:rPr lang="en-US" altLang="vi-VN" sz="2200" b="1" smtClean="0"/>
              <a:t>public static void main(String[] args) {</a:t>
            </a:r>
          </a:p>
          <a:p>
            <a:pPr marL="792163" lvl="1" eaLnBrk="1" hangingPunct="1">
              <a:lnSpc>
                <a:spcPct val="80000"/>
              </a:lnSpc>
              <a:spcBef>
                <a:spcPct val="10000"/>
              </a:spcBef>
              <a:buFont typeface="Wingdings" panose="05000000000000000000" pitchFamily="2" charset="2"/>
              <a:buNone/>
            </a:pPr>
            <a:r>
              <a:rPr lang="en-US" altLang="vi-VN" sz="2200" b="1" smtClean="0">
                <a:solidFill>
                  <a:srgbClr val="0000FF"/>
                </a:solidFill>
              </a:rPr>
              <a:t>File path = new File("D:\\");</a:t>
            </a:r>
          </a:p>
          <a:p>
            <a:pPr marL="792163" lvl="1" eaLnBrk="1" hangingPunct="1">
              <a:lnSpc>
                <a:spcPct val="80000"/>
              </a:lnSpc>
              <a:spcBef>
                <a:spcPct val="10000"/>
              </a:spcBef>
              <a:buFont typeface="Wingdings" panose="05000000000000000000" pitchFamily="2" charset="2"/>
              <a:buNone/>
            </a:pPr>
            <a:r>
              <a:rPr lang="en-US" altLang="vi-VN" sz="2200" b="1" smtClean="0"/>
              <a:t>String[] list;</a:t>
            </a:r>
          </a:p>
          <a:p>
            <a:pPr marL="792163" lvl="1" eaLnBrk="1" hangingPunct="1">
              <a:lnSpc>
                <a:spcPct val="80000"/>
              </a:lnSpc>
              <a:spcBef>
                <a:spcPct val="10000"/>
              </a:spcBef>
              <a:buFont typeface="Wingdings" panose="05000000000000000000" pitchFamily="2" charset="2"/>
              <a:buNone/>
            </a:pPr>
            <a:r>
              <a:rPr lang="en-US" altLang="vi-VN" sz="2200" b="1" smtClean="0">
                <a:solidFill>
                  <a:srgbClr val="0000FF"/>
                </a:solidFill>
              </a:rPr>
              <a:t>list = path.list(new DirFilter(".tgz"));</a:t>
            </a:r>
          </a:p>
          <a:p>
            <a:pPr marL="792163" lvl="1" eaLnBrk="1" hangingPunct="1">
              <a:lnSpc>
                <a:spcPct val="80000"/>
              </a:lnSpc>
              <a:spcBef>
                <a:spcPct val="10000"/>
              </a:spcBef>
              <a:buFont typeface="Wingdings" panose="05000000000000000000" pitchFamily="2" charset="2"/>
              <a:buNone/>
            </a:pPr>
            <a:r>
              <a:rPr lang="en-US" altLang="vi-VN" sz="2200" b="1" smtClean="0"/>
              <a:t>   for(int i = 0; i &lt; list.length; i++)</a:t>
            </a:r>
          </a:p>
          <a:p>
            <a:pPr marL="792163" lvl="1" eaLnBrk="1" hangingPunct="1">
              <a:lnSpc>
                <a:spcPct val="80000"/>
              </a:lnSpc>
              <a:spcBef>
                <a:spcPct val="10000"/>
              </a:spcBef>
              <a:buFont typeface="Wingdings" panose="05000000000000000000" pitchFamily="2" charset="2"/>
              <a:buNone/>
            </a:pPr>
            <a:r>
              <a:rPr lang="en-US" altLang="vi-VN" sz="2200" b="1" smtClean="0"/>
              <a:t>   	System.out.println(list[i]);</a:t>
            </a:r>
          </a:p>
          <a:p>
            <a:pPr marL="792163" lvl="1" eaLnBrk="1" hangingPunct="1">
              <a:lnSpc>
                <a:spcPct val="80000"/>
              </a:lnSpc>
              <a:spcBef>
                <a:spcPct val="10000"/>
              </a:spcBef>
              <a:buFont typeface="Wingdings" panose="05000000000000000000" pitchFamily="2" charset="2"/>
              <a:buNone/>
            </a:pPr>
            <a:r>
              <a:rPr lang="en-US" altLang="vi-VN" sz="2200" b="1" smtClean="0"/>
              <a:t>} }</a:t>
            </a:r>
            <a:br>
              <a:rPr lang="en-US" altLang="vi-VN" sz="2200" b="1" smtClean="0"/>
            </a:br>
            <a:endParaRPr lang="en-US" altLang="vi-VN" sz="2200" b="1" smtClean="0"/>
          </a:p>
          <a:p>
            <a:pPr marL="223838" indent="0" eaLnBrk="1" hangingPunct="1">
              <a:lnSpc>
                <a:spcPct val="80000"/>
              </a:lnSpc>
              <a:spcBef>
                <a:spcPct val="10000"/>
              </a:spcBef>
              <a:buFont typeface="Wingdings" panose="05000000000000000000" pitchFamily="2" charset="2"/>
              <a:buNone/>
            </a:pPr>
            <a:r>
              <a:rPr lang="en-US" altLang="vi-VN" sz="2200" b="1" smtClean="0">
                <a:solidFill>
                  <a:srgbClr val="0000FF"/>
                </a:solidFill>
              </a:rPr>
              <a:t>class DirFilter implements FilenameFilter {</a:t>
            </a:r>
          </a:p>
          <a:p>
            <a:pPr marL="223838" indent="0" eaLnBrk="1" hangingPunct="1">
              <a:lnSpc>
                <a:spcPct val="80000"/>
              </a:lnSpc>
              <a:spcBef>
                <a:spcPct val="10000"/>
              </a:spcBef>
              <a:buFont typeface="Wingdings" panose="05000000000000000000" pitchFamily="2" charset="2"/>
              <a:buNone/>
            </a:pPr>
            <a:r>
              <a:rPr lang="en-US" altLang="vi-VN" sz="2200" b="1" smtClean="0"/>
              <a:t>   String afn;</a:t>
            </a:r>
          </a:p>
          <a:p>
            <a:pPr marL="223838" indent="0" eaLnBrk="1" hangingPunct="1">
              <a:lnSpc>
                <a:spcPct val="80000"/>
              </a:lnSpc>
              <a:spcBef>
                <a:spcPct val="10000"/>
              </a:spcBef>
              <a:buFont typeface="Wingdings" panose="05000000000000000000" pitchFamily="2" charset="2"/>
              <a:buNone/>
            </a:pPr>
            <a:r>
              <a:rPr lang="en-US" altLang="vi-VN" sz="2200" b="1" smtClean="0"/>
              <a:t>   DirFilter(String afn) { this.afn = afn; }</a:t>
            </a:r>
          </a:p>
          <a:p>
            <a:pPr marL="223838" indent="0" eaLnBrk="1" hangingPunct="1">
              <a:lnSpc>
                <a:spcPct val="80000"/>
              </a:lnSpc>
              <a:spcBef>
                <a:spcPct val="10000"/>
              </a:spcBef>
              <a:buFont typeface="Wingdings" panose="05000000000000000000" pitchFamily="2" charset="2"/>
              <a:buNone/>
            </a:pPr>
            <a:r>
              <a:rPr lang="en-US" altLang="vi-VN" sz="2200" b="1" smtClean="0"/>
              <a:t>   </a:t>
            </a:r>
            <a:r>
              <a:rPr lang="en-US" altLang="vi-VN" sz="2200" b="1" smtClean="0">
                <a:solidFill>
                  <a:srgbClr val="0000FF"/>
                </a:solidFill>
              </a:rPr>
              <a:t>public boolean accept(File dir, String name)</a:t>
            </a:r>
            <a:r>
              <a:rPr lang="en-US" altLang="vi-VN" sz="2200" b="1" smtClean="0"/>
              <a:t> {</a:t>
            </a:r>
          </a:p>
          <a:p>
            <a:pPr marL="223838" indent="0" eaLnBrk="1" hangingPunct="1">
              <a:lnSpc>
                <a:spcPct val="80000"/>
              </a:lnSpc>
              <a:spcBef>
                <a:spcPct val="10000"/>
              </a:spcBef>
              <a:buFont typeface="Wingdings" panose="05000000000000000000" pitchFamily="2" charset="2"/>
              <a:buNone/>
            </a:pPr>
            <a:r>
              <a:rPr lang="en-US" altLang="vi-VN" sz="2200" b="1" smtClean="0"/>
              <a:t>      String f = new File(name).getName();</a:t>
            </a:r>
          </a:p>
          <a:p>
            <a:pPr marL="223838" indent="0" eaLnBrk="1" hangingPunct="1">
              <a:lnSpc>
                <a:spcPct val="80000"/>
              </a:lnSpc>
              <a:spcBef>
                <a:spcPct val="10000"/>
              </a:spcBef>
              <a:buFont typeface="Wingdings" panose="05000000000000000000" pitchFamily="2" charset="2"/>
              <a:buNone/>
            </a:pPr>
            <a:r>
              <a:rPr lang="en-US" altLang="vi-VN" sz="2200" b="1" smtClean="0"/>
              <a:t>      return f.indexOf(afn) != -1;</a:t>
            </a:r>
          </a:p>
          <a:p>
            <a:pPr marL="223838" indent="0" eaLnBrk="1" hangingPunct="1">
              <a:lnSpc>
                <a:spcPct val="80000"/>
              </a:lnSpc>
              <a:spcBef>
                <a:spcPct val="10000"/>
              </a:spcBef>
              <a:buFont typeface="Wingdings" panose="05000000000000000000" pitchFamily="2" charset="2"/>
              <a:buNone/>
            </a:pPr>
            <a:r>
              <a:rPr lang="en-US" altLang="vi-VN" sz="2200" b="1" smtClean="0"/>
              <a:t> } }</a:t>
            </a:r>
          </a:p>
        </p:txBody>
      </p:sp>
    </p:spTree>
  </p:cSld>
  <p:clrMapOvr>
    <a:masterClrMapping/>
  </p:clrMapOvr>
  <p:transition spd="med">
    <p:comb/>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pPr eaLnBrk="1" hangingPunct="1">
              <a:defRPr/>
            </a:pPr>
            <a:r>
              <a:rPr lang="en-US" smtClean="0"/>
              <a:t>Exercise</a:t>
            </a:r>
          </a:p>
        </p:txBody>
      </p:sp>
      <p:sp>
        <p:nvSpPr>
          <p:cNvPr id="26627" name="Rectangle 3"/>
          <p:cNvSpPr>
            <a:spLocks noGrp="1" noChangeArrowheads="1"/>
          </p:cNvSpPr>
          <p:nvPr>
            <p:ph type="body" idx="1"/>
          </p:nvPr>
        </p:nvSpPr>
        <p:spPr>
          <a:xfrm>
            <a:off x="0" y="1676400"/>
            <a:ext cx="9144000" cy="4724400"/>
          </a:xfrm>
        </p:spPr>
        <p:txBody>
          <a:bodyPr/>
          <a:lstStyle/>
          <a:p>
            <a:pPr eaLnBrk="1" hangingPunct="1"/>
            <a:r>
              <a:rPr lang="en-US" altLang="vi-VN" smtClean="0"/>
              <a:t>public </a:t>
            </a:r>
            <a:r>
              <a:rPr lang="en-US" altLang="vi-VN" smtClean="0">
                <a:solidFill>
                  <a:schemeClr val="folHlink"/>
                </a:solidFill>
              </a:rPr>
              <a:t>boolean</a:t>
            </a:r>
            <a:r>
              <a:rPr lang="en-US" altLang="vi-VN" smtClean="0"/>
              <a:t> </a:t>
            </a:r>
            <a:r>
              <a:rPr lang="en-US" altLang="vi-VN" smtClean="0">
                <a:solidFill>
                  <a:srgbClr val="FF0000"/>
                </a:solidFill>
              </a:rPr>
              <a:t>deleteDir</a:t>
            </a:r>
            <a:r>
              <a:rPr lang="en-US" altLang="vi-VN" smtClean="0"/>
              <a:t>(String </a:t>
            </a:r>
            <a:r>
              <a:rPr lang="en-US" altLang="vi-VN" smtClean="0">
                <a:solidFill>
                  <a:srgbClr val="0000FF"/>
                </a:solidFill>
              </a:rPr>
              <a:t>path</a:t>
            </a:r>
            <a:r>
              <a:rPr lang="en-US" altLang="vi-VN" smtClean="0"/>
              <a:t>)</a:t>
            </a:r>
          </a:p>
          <a:p>
            <a:pPr eaLnBrk="1" hangingPunct="1"/>
            <a:r>
              <a:rPr lang="en-US" altLang="vi-VN" smtClean="0"/>
              <a:t>public </a:t>
            </a:r>
            <a:r>
              <a:rPr lang="en-US" altLang="vi-VN" smtClean="0">
                <a:solidFill>
                  <a:schemeClr val="folHlink"/>
                </a:solidFill>
              </a:rPr>
              <a:t>boolean</a:t>
            </a:r>
            <a:r>
              <a:rPr lang="en-US" altLang="vi-VN" smtClean="0"/>
              <a:t> </a:t>
            </a:r>
            <a:r>
              <a:rPr lang="en-US" altLang="vi-VN" smtClean="0">
                <a:solidFill>
                  <a:srgbClr val="FF0000"/>
                </a:solidFill>
              </a:rPr>
              <a:t>find</a:t>
            </a:r>
            <a:r>
              <a:rPr lang="en-US" altLang="vi-VN" smtClean="0"/>
              <a:t>(String </a:t>
            </a:r>
            <a:r>
              <a:rPr lang="en-US" altLang="vi-VN" smtClean="0">
                <a:solidFill>
                  <a:srgbClr val="0000FF"/>
                </a:solidFill>
              </a:rPr>
              <a:t>path</a:t>
            </a:r>
            <a:r>
              <a:rPr lang="en-US" altLang="vi-VN" smtClean="0"/>
              <a:t>, String </a:t>
            </a:r>
            <a:r>
              <a:rPr lang="en-US" altLang="vi-VN" smtClean="0">
                <a:solidFill>
                  <a:srgbClr val="FF0000"/>
                </a:solidFill>
              </a:rPr>
              <a:t>filePattern</a:t>
            </a:r>
            <a:r>
              <a:rPr lang="en-US" altLang="vi-VN" smtClean="0"/>
              <a:t>) </a:t>
            </a:r>
          </a:p>
          <a:p>
            <a:pPr eaLnBrk="1" hangingPunct="1"/>
            <a:r>
              <a:rPr lang="en-US" altLang="vi-VN" smtClean="0"/>
              <a:t>public </a:t>
            </a:r>
            <a:r>
              <a:rPr lang="en-US" altLang="vi-VN" smtClean="0">
                <a:solidFill>
                  <a:schemeClr val="folHlink"/>
                </a:solidFill>
              </a:rPr>
              <a:t>boolean</a:t>
            </a:r>
            <a:r>
              <a:rPr lang="en-US" altLang="vi-VN" smtClean="0"/>
              <a:t> </a:t>
            </a:r>
            <a:r>
              <a:rPr lang="en-US" altLang="vi-VN" smtClean="0">
                <a:solidFill>
                  <a:srgbClr val="FF0000"/>
                </a:solidFill>
              </a:rPr>
              <a:t>find</a:t>
            </a:r>
            <a:r>
              <a:rPr lang="en-US" altLang="vi-VN" smtClean="0"/>
              <a:t>(String </a:t>
            </a:r>
            <a:r>
              <a:rPr lang="en-US" altLang="vi-VN" smtClean="0">
                <a:solidFill>
                  <a:srgbClr val="0000FF"/>
                </a:solidFill>
              </a:rPr>
              <a:t>path</a:t>
            </a:r>
            <a:r>
              <a:rPr lang="en-US" altLang="vi-VN" smtClean="0"/>
              <a:t>, String </a:t>
            </a:r>
            <a:r>
              <a:rPr lang="en-US" altLang="vi-VN" smtClean="0">
                <a:solidFill>
                  <a:srgbClr val="FF0000"/>
                </a:solidFill>
              </a:rPr>
              <a:t>pattern</a:t>
            </a:r>
            <a:r>
              <a:rPr lang="en-US" altLang="vi-VN" smtClean="0"/>
              <a:t>)</a:t>
            </a:r>
          </a:p>
        </p:txBody>
      </p:sp>
    </p:spTree>
  </p:cSld>
  <p:clrMapOvr>
    <a:masterClrMapping/>
  </p:clrMapOvr>
  <p:transition spd="med">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defRPr/>
            </a:pPr>
            <a:r>
              <a:rPr lang="en-US" sz="2800" smtClean="0"/>
              <a:t>Introduction</a:t>
            </a:r>
          </a:p>
        </p:txBody>
      </p:sp>
      <p:sp>
        <p:nvSpPr>
          <p:cNvPr id="7171" name="Rectangle 3"/>
          <p:cNvSpPr>
            <a:spLocks noGrp="1" noChangeArrowheads="1"/>
          </p:cNvSpPr>
          <p:nvPr>
            <p:ph type="body" idx="1"/>
          </p:nvPr>
        </p:nvSpPr>
        <p:spPr>
          <a:xfrm>
            <a:off x="0" y="762000"/>
            <a:ext cx="9144000" cy="457200"/>
          </a:xfrm>
        </p:spPr>
        <p:txBody>
          <a:bodyPr/>
          <a:lstStyle/>
          <a:p>
            <a:pPr eaLnBrk="1" hangingPunct="1">
              <a:lnSpc>
                <a:spcPct val="90000"/>
              </a:lnSpc>
            </a:pPr>
            <a:r>
              <a:rPr lang="en-US" altLang="vi-VN" smtClean="0"/>
              <a:t>Computer networking has grown explosively</a:t>
            </a:r>
          </a:p>
        </p:txBody>
      </p:sp>
      <p:pic>
        <p:nvPicPr>
          <p:cNvPr id="4" name="Picture 3"/>
          <p:cNvPicPr>
            <a:picLocks noChangeAspect="1"/>
          </p:cNvPicPr>
          <p:nvPr/>
        </p:nvPicPr>
        <p:blipFill>
          <a:blip r:embed="rId2"/>
          <a:stretch>
            <a:fillRect/>
          </a:stretch>
        </p:blipFill>
        <p:spPr>
          <a:xfrm>
            <a:off x="762000" y="1185605"/>
            <a:ext cx="8365435" cy="5268047"/>
          </a:xfrm>
          <a:prstGeom prst="rect">
            <a:avLst/>
          </a:prstGeom>
        </p:spPr>
      </p:pic>
      <p:sp>
        <p:nvSpPr>
          <p:cNvPr id="5" name="Rectangle 4"/>
          <p:cNvSpPr/>
          <p:nvPr/>
        </p:nvSpPr>
        <p:spPr>
          <a:xfrm>
            <a:off x="2895600" y="1905000"/>
            <a:ext cx="3958135" cy="461665"/>
          </a:xfrm>
          <a:prstGeom prst="rect">
            <a:avLst/>
          </a:prstGeom>
        </p:spPr>
        <p:txBody>
          <a:bodyPr wrap="none">
            <a:spAutoFit/>
          </a:bodyPr>
          <a:lstStyle/>
          <a:p>
            <a:r>
              <a:rPr lang="en-US" sz="2400" b="1" smtClean="0"/>
              <a:t>Tháng </a:t>
            </a:r>
            <a:r>
              <a:rPr lang="en-US" sz="2400" b="1"/>
              <a:t>9</a:t>
            </a:r>
            <a:r>
              <a:rPr lang="en-US" sz="2400" b="1" smtClean="0"/>
              <a:t>/2018</a:t>
            </a:r>
            <a:r>
              <a:rPr lang="en-US" sz="2400" b="1"/>
              <a:t>: </a:t>
            </a:r>
            <a:r>
              <a:rPr lang="en-US" sz="2400" b="1" smtClean="0"/>
              <a:t>4.016 tỷ </a:t>
            </a:r>
            <a:endParaRPr lang="en-US" sz="2400" b="1"/>
          </a:p>
        </p:txBody>
      </p:sp>
    </p:spTree>
  </p:cSld>
  <p:clrMapOvr>
    <a:masterClrMapping/>
  </p:clrMapOvr>
  <p:transition spd="med">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defRPr/>
            </a:pPr>
            <a:r>
              <a:rPr lang="en-US" sz="2800" smtClean="0"/>
              <a:t>Introduction</a:t>
            </a:r>
          </a:p>
        </p:txBody>
      </p:sp>
      <p:sp>
        <p:nvSpPr>
          <p:cNvPr id="7171" name="Rectangle 3"/>
          <p:cNvSpPr>
            <a:spLocks noGrp="1" noChangeArrowheads="1"/>
          </p:cNvSpPr>
          <p:nvPr>
            <p:ph type="body" idx="1"/>
          </p:nvPr>
        </p:nvSpPr>
        <p:spPr/>
        <p:txBody>
          <a:bodyPr/>
          <a:lstStyle/>
          <a:p>
            <a:pPr eaLnBrk="1" hangingPunct="1">
              <a:lnSpc>
                <a:spcPct val="90000"/>
              </a:lnSpc>
            </a:pPr>
            <a:r>
              <a:rPr lang="en-US" altLang="vi-VN" smtClean="0"/>
              <a:t>Since the 1970s, computer communication has changed from a research topic to an essential part of </a:t>
            </a:r>
            <a:r>
              <a:rPr lang="en-US" altLang="vi-VN" smtClean="0">
                <a:solidFill>
                  <a:srgbClr val="FF0000"/>
                </a:solidFill>
              </a:rPr>
              <a:t>infrastructure</a:t>
            </a:r>
          </a:p>
          <a:p>
            <a:pPr eaLnBrk="1" hangingPunct="1">
              <a:lnSpc>
                <a:spcPct val="90000"/>
              </a:lnSpc>
            </a:pPr>
            <a:r>
              <a:rPr lang="en-US" altLang="vi-VN" smtClean="0"/>
              <a:t>Networking is used in every aspect of our lives:</a:t>
            </a:r>
          </a:p>
          <a:p>
            <a:pPr lvl="1" eaLnBrk="1" hangingPunct="1">
              <a:lnSpc>
                <a:spcPct val="90000"/>
              </a:lnSpc>
            </a:pPr>
            <a:r>
              <a:rPr lang="en-US" altLang="vi-VN" sz="2800" smtClean="0"/>
              <a:t>Business</a:t>
            </a:r>
          </a:p>
          <a:p>
            <a:pPr lvl="1" eaLnBrk="1" hangingPunct="1">
              <a:lnSpc>
                <a:spcPct val="90000"/>
              </a:lnSpc>
            </a:pPr>
            <a:r>
              <a:rPr lang="en-US" altLang="vi-VN" sz="2800" smtClean="0"/>
              <a:t>Advertising </a:t>
            </a:r>
          </a:p>
          <a:p>
            <a:pPr lvl="1" eaLnBrk="1" hangingPunct="1">
              <a:lnSpc>
                <a:spcPct val="90000"/>
              </a:lnSpc>
            </a:pPr>
            <a:r>
              <a:rPr lang="en-US" altLang="vi-VN" sz="2800" smtClean="0"/>
              <a:t>Production </a:t>
            </a:r>
          </a:p>
          <a:p>
            <a:pPr lvl="1" eaLnBrk="1" hangingPunct="1">
              <a:lnSpc>
                <a:spcPct val="90000"/>
              </a:lnSpc>
            </a:pPr>
            <a:r>
              <a:rPr lang="en-US" altLang="vi-VN" sz="2800" smtClean="0"/>
              <a:t>Shipping</a:t>
            </a:r>
          </a:p>
          <a:p>
            <a:pPr lvl="1" eaLnBrk="1" hangingPunct="1">
              <a:lnSpc>
                <a:spcPct val="90000"/>
              </a:lnSpc>
            </a:pPr>
            <a:r>
              <a:rPr lang="en-US" altLang="vi-VN" sz="2800" smtClean="0"/>
              <a:t>Planning</a:t>
            </a:r>
          </a:p>
          <a:p>
            <a:pPr lvl="1" eaLnBrk="1" hangingPunct="1">
              <a:lnSpc>
                <a:spcPct val="90000"/>
              </a:lnSpc>
            </a:pPr>
            <a:r>
              <a:rPr lang="en-US" altLang="vi-VN" sz="2800" smtClean="0"/>
              <a:t>Billing</a:t>
            </a:r>
          </a:p>
          <a:p>
            <a:pPr lvl="1" eaLnBrk="1" hangingPunct="1">
              <a:lnSpc>
                <a:spcPct val="90000"/>
              </a:lnSpc>
            </a:pPr>
            <a:r>
              <a:rPr lang="en-US" altLang="vi-VN" sz="2800" smtClean="0"/>
              <a:t>Accounting</a:t>
            </a:r>
          </a:p>
          <a:p>
            <a:pPr eaLnBrk="1" hangingPunct="1">
              <a:lnSpc>
                <a:spcPct val="90000"/>
              </a:lnSpc>
            </a:pPr>
            <a:endParaRPr lang="en-US" altLang="vi-VN" smtClean="0"/>
          </a:p>
        </p:txBody>
      </p:sp>
    </p:spTree>
    <p:extLst>
      <p:ext uri="{BB962C8B-B14F-4D97-AF65-F5344CB8AC3E}">
        <p14:creationId xmlns:p14="http://schemas.microsoft.com/office/powerpoint/2010/main" val="1368883936"/>
      </p:ext>
    </p:extLst>
  </p:cSld>
  <p:clrMapOvr>
    <a:masterClrMapping/>
  </p:clrMapOvr>
  <p:transition spd="med">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defRPr/>
            </a:pPr>
            <a:r>
              <a:rPr lang="en-US" sz="2800" smtClean="0"/>
              <a:t>Introduction</a:t>
            </a:r>
          </a:p>
        </p:txBody>
      </p:sp>
      <p:sp>
        <p:nvSpPr>
          <p:cNvPr id="8195" name="Rectangle 3"/>
          <p:cNvSpPr>
            <a:spLocks noGrp="1" noChangeArrowheads="1"/>
          </p:cNvSpPr>
          <p:nvPr>
            <p:ph type="body" idx="1"/>
          </p:nvPr>
        </p:nvSpPr>
        <p:spPr/>
        <p:txBody>
          <a:bodyPr/>
          <a:lstStyle/>
          <a:p>
            <a:pPr eaLnBrk="1" hangingPunct="1"/>
            <a:r>
              <a:rPr lang="en-US" altLang="vi-VN" smtClean="0"/>
              <a:t>In short, computer networks are everywhere</a:t>
            </a:r>
          </a:p>
          <a:p>
            <a:pPr eaLnBrk="1" hangingPunct="1"/>
            <a:r>
              <a:rPr lang="en-US" altLang="vi-VN" smtClean="0"/>
              <a:t>In 1980, the Internet was a research project that involved a few dozen sites</a:t>
            </a:r>
          </a:p>
          <a:p>
            <a:pPr eaLnBrk="1" hangingPunct="1"/>
            <a:r>
              <a:rPr lang="en-US" altLang="vi-VN" smtClean="0"/>
              <a:t>Today, the </a:t>
            </a:r>
            <a:r>
              <a:rPr lang="en-US" altLang="vi-VN" b="1" smtClean="0"/>
              <a:t>Internet</a:t>
            </a:r>
            <a:r>
              <a:rPr lang="en-US" altLang="vi-VN" smtClean="0"/>
              <a:t> has grown into a communication system that </a:t>
            </a:r>
            <a:r>
              <a:rPr lang="en-US" altLang="vi-VN" b="1" smtClean="0"/>
              <a:t>reaches all of the world</a:t>
            </a:r>
          </a:p>
          <a:p>
            <a:pPr eaLnBrk="1" hangingPunct="1"/>
            <a:r>
              <a:rPr lang="en-US" altLang="vi-VN" smtClean="0"/>
              <a:t>Internet and WWW have emerged as global ubiquitous media for communication and changing the way we conduct science, engineering, and commerce.</a:t>
            </a:r>
          </a:p>
          <a:p>
            <a:pPr eaLnBrk="1" hangingPunct="1"/>
            <a:r>
              <a:rPr lang="en-US" altLang="vi-VN" smtClean="0"/>
              <a:t>They also </a:t>
            </a:r>
            <a:r>
              <a:rPr lang="en-US" altLang="vi-VN" b="1" smtClean="0"/>
              <a:t>changing the way we learn, live, enjoy, communicate, interact</a:t>
            </a:r>
            <a:r>
              <a:rPr lang="en-US" altLang="vi-VN" smtClean="0"/>
              <a:t>, etc. It appears like the modern life activities are getting completely centered around the Internet.</a:t>
            </a:r>
          </a:p>
        </p:txBody>
      </p:sp>
    </p:spTree>
  </p:cSld>
  <p:clrMapOvr>
    <a:masterClrMapping/>
  </p:clrMapOvr>
  <p:transition spd="med">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4537076"/>
            <a:ext cx="1560762" cy="1482724"/>
          </a:xfrm>
          <a:prstGeom prst="rect">
            <a:avLst/>
          </a:prstGeom>
        </p:spPr>
      </p:pic>
      <p:graphicFrame>
        <p:nvGraphicFramePr>
          <p:cNvPr id="1026" name="Object 2"/>
          <p:cNvGraphicFramePr>
            <a:graphicFrameLocks noGrp="1"/>
          </p:cNvGraphicFramePr>
          <p:nvPr>
            <p:ph sz="quarter" idx="3"/>
            <p:extLst>
              <p:ext uri="{D42A27DB-BD31-4B8C-83A1-F6EECF244321}">
                <p14:modId xmlns:p14="http://schemas.microsoft.com/office/powerpoint/2010/main" val="2299666670"/>
              </p:ext>
            </p:extLst>
          </p:nvPr>
        </p:nvGraphicFramePr>
        <p:xfrm>
          <a:off x="152400" y="4038600"/>
          <a:ext cx="671513" cy="990600"/>
        </p:xfrm>
        <a:graphic>
          <a:graphicData uri="http://schemas.openxmlformats.org/presentationml/2006/ole">
            <mc:AlternateContent xmlns:mc="http://schemas.openxmlformats.org/markup-compatibility/2006">
              <mc:Choice xmlns:v="urn:schemas-microsoft-com:vml" Requires="v">
                <p:oleObj spid="_x0000_s1101" name="Microsoft ClipArt Gallery" r:id="rId4" imgW="2557440" imgH="4297320" progId="MS_ClipArt_Gallery">
                  <p:embed/>
                </p:oleObj>
              </mc:Choice>
              <mc:Fallback>
                <p:oleObj name="Microsoft ClipArt Gallery" r:id="rId4" imgW="2557440" imgH="4297320" progId="MS_ClipArt_Gallery">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038600"/>
                        <a:ext cx="67151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59" name="Rectangle 3"/>
          <p:cNvSpPr>
            <a:spLocks noGrp="1" noChangeArrowheads="1"/>
          </p:cNvSpPr>
          <p:nvPr>
            <p:ph type="title"/>
          </p:nvPr>
        </p:nvSpPr>
        <p:spPr/>
        <p:txBody>
          <a:bodyPr lIns="90488" tIns="44450" rIns="90488" bIns="44450" anchor="ctr"/>
          <a:lstStyle/>
          <a:p>
            <a:pPr eaLnBrk="1" hangingPunct="1">
              <a:defRPr/>
            </a:pPr>
            <a:r>
              <a:rPr lang="en-US" sz="2800" smtClean="0"/>
              <a:t>Internet Applications</a:t>
            </a:r>
          </a:p>
        </p:txBody>
      </p:sp>
      <p:pic>
        <p:nvPicPr>
          <p:cNvPr id="1033" name="Picture 4" descr="j0297551"/>
          <p:cNvPicPr>
            <a:picLocks noGrp="1" noChangeAspect="1" noChangeArrowheads="1"/>
          </p:cNvPicPr>
          <p:nvPr>
            <p:ph sz="half" idx="1"/>
          </p:nvPr>
        </p:nvPicPr>
        <p:blipFill>
          <a:blip r:embed="rId6" cstate="print">
            <a:extLst>
              <a:ext uri="{28A0092B-C50C-407E-A947-70E740481C1C}">
                <a14:useLocalDpi xmlns:a14="http://schemas.microsoft.com/office/drawing/2010/main" val="0"/>
              </a:ext>
            </a:extLst>
          </a:blip>
          <a:srcRect/>
          <a:stretch>
            <a:fillRect/>
          </a:stretch>
        </p:blipFill>
        <p:spPr>
          <a:xfrm>
            <a:off x="3352800" y="990600"/>
            <a:ext cx="1195388" cy="1824038"/>
          </a:xfrm>
          <a:noFill/>
        </p:spPr>
      </p:pic>
      <p:graphicFrame>
        <p:nvGraphicFramePr>
          <p:cNvPr id="1027" name="Object 5"/>
          <p:cNvGraphicFramePr>
            <a:graphicFrameLocks noGrp="1"/>
          </p:cNvGraphicFramePr>
          <p:nvPr>
            <p:ph sz="quarter" idx="2"/>
          </p:nvPr>
        </p:nvGraphicFramePr>
        <p:xfrm>
          <a:off x="0" y="2971800"/>
          <a:ext cx="1122363" cy="914400"/>
        </p:xfrm>
        <a:graphic>
          <a:graphicData uri="http://schemas.openxmlformats.org/presentationml/2006/ole">
            <mc:AlternateContent xmlns:mc="http://schemas.openxmlformats.org/markup-compatibility/2006">
              <mc:Choice xmlns:v="urn:schemas-microsoft-com:vml" Requires="v">
                <p:oleObj spid="_x0000_s1102" name="Microsoft ClipArt Gallery" r:id="rId7" imgW="4181400" imgH="3214440" progId="MS_ClipArt_Gallery">
                  <p:embed/>
                </p:oleObj>
              </mc:Choice>
              <mc:Fallback>
                <p:oleObj name="Microsoft ClipArt Gallery" r:id="rId7" imgW="4181400" imgH="3214440" progId="MS_ClipArt_Gallery">
                  <p:embed/>
                  <p:pic>
                    <p:nvPicPr>
                      <p:cNvPr id="0" name="Object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971800"/>
                        <a:ext cx="11223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 name="Arc 6"/>
          <p:cNvSpPr>
            <a:spLocks/>
          </p:cNvSpPr>
          <p:nvPr/>
        </p:nvSpPr>
        <p:spPr bwMode="auto">
          <a:xfrm>
            <a:off x="2659063" y="3816350"/>
            <a:ext cx="1328737" cy="668338"/>
          </a:xfrm>
          <a:custGeom>
            <a:avLst/>
            <a:gdLst>
              <a:gd name="T0" fmla="*/ 1328737 w 24843"/>
              <a:gd name="T1" fmla="*/ 0 h 21652"/>
              <a:gd name="T2" fmla="*/ 0 w 24843"/>
              <a:gd name="T3" fmla="*/ 660776 h 21652"/>
              <a:gd name="T4" fmla="*/ 173453 w 24843"/>
              <a:gd name="T5" fmla="*/ 1605 h 21652"/>
              <a:gd name="T6" fmla="*/ 0 60000 65536"/>
              <a:gd name="T7" fmla="*/ 0 60000 65536"/>
              <a:gd name="T8" fmla="*/ 0 60000 65536"/>
              <a:gd name="T9" fmla="*/ 0 w 24843"/>
              <a:gd name="T10" fmla="*/ 0 h 21652"/>
              <a:gd name="T11" fmla="*/ 24843 w 24843"/>
              <a:gd name="T12" fmla="*/ 21652 h 21652"/>
            </a:gdLst>
            <a:ahLst/>
            <a:cxnLst>
              <a:cxn ang="T6">
                <a:pos x="T0" y="T1"/>
              </a:cxn>
              <a:cxn ang="T7">
                <a:pos x="T2" y="T3"/>
              </a:cxn>
              <a:cxn ang="T8">
                <a:pos x="T4" y="T5"/>
              </a:cxn>
            </a:cxnLst>
            <a:rect l="T9" t="T10" r="T11" b="T12"/>
            <a:pathLst>
              <a:path w="24843" h="21652" fill="none" extrusionOk="0">
                <a:moveTo>
                  <a:pt x="24842" y="0"/>
                </a:moveTo>
                <a:cubicBezTo>
                  <a:pt x="24842" y="17"/>
                  <a:pt x="24843" y="34"/>
                  <a:pt x="24843" y="52"/>
                </a:cubicBezTo>
                <a:cubicBezTo>
                  <a:pt x="24843" y="11981"/>
                  <a:pt x="15172" y="21652"/>
                  <a:pt x="3243" y="21652"/>
                </a:cubicBezTo>
                <a:cubicBezTo>
                  <a:pt x="2157" y="21652"/>
                  <a:pt x="1073" y="21570"/>
                  <a:pt x="-1" y="21407"/>
                </a:cubicBezTo>
              </a:path>
              <a:path w="24843" h="21652" stroke="0" extrusionOk="0">
                <a:moveTo>
                  <a:pt x="24842" y="0"/>
                </a:moveTo>
                <a:cubicBezTo>
                  <a:pt x="24842" y="17"/>
                  <a:pt x="24843" y="34"/>
                  <a:pt x="24843" y="52"/>
                </a:cubicBezTo>
                <a:cubicBezTo>
                  <a:pt x="24843" y="11981"/>
                  <a:pt x="15172" y="21652"/>
                  <a:pt x="3243" y="21652"/>
                </a:cubicBezTo>
                <a:cubicBezTo>
                  <a:pt x="2157" y="21652"/>
                  <a:pt x="1073" y="21570"/>
                  <a:pt x="-1" y="21407"/>
                </a:cubicBezTo>
                <a:lnTo>
                  <a:pt x="3243" y="52"/>
                </a:lnTo>
                <a:close/>
              </a:path>
            </a:pathLst>
          </a:custGeom>
          <a:noFill/>
          <a:ln w="127000" cap="rnd">
            <a:solidFill>
              <a:srgbClr val="FAFD00"/>
            </a:solidFill>
            <a:round/>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035" name="Oval 7"/>
          <p:cNvSpPr>
            <a:spLocks noChangeArrowheads="1"/>
          </p:cNvSpPr>
          <p:nvPr/>
        </p:nvSpPr>
        <p:spPr bwMode="auto">
          <a:xfrm>
            <a:off x="4049713" y="2460625"/>
            <a:ext cx="4133850" cy="2339975"/>
          </a:xfrm>
          <a:prstGeom prst="ellipse">
            <a:avLst/>
          </a:prstGeom>
          <a:solidFill>
            <a:schemeClr val="tx1"/>
          </a:solidFill>
          <a:ln w="127000">
            <a:solidFill>
              <a:srgbClr val="FAFD00"/>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vi-VN" altLang="vi-VN"/>
          </a:p>
        </p:txBody>
      </p:sp>
      <p:graphicFrame>
        <p:nvGraphicFramePr>
          <p:cNvPr id="1028" name="Object 8"/>
          <p:cNvGraphicFramePr>
            <a:graphicFrameLocks/>
          </p:cNvGraphicFramePr>
          <p:nvPr>
            <p:extLst>
              <p:ext uri="{D42A27DB-BD31-4B8C-83A1-F6EECF244321}">
                <p14:modId xmlns:p14="http://schemas.microsoft.com/office/powerpoint/2010/main" val="1659551634"/>
              </p:ext>
            </p:extLst>
          </p:nvPr>
        </p:nvGraphicFramePr>
        <p:xfrm>
          <a:off x="6888163" y="1866900"/>
          <a:ext cx="1143000" cy="1028700"/>
        </p:xfrm>
        <a:graphic>
          <a:graphicData uri="http://schemas.openxmlformats.org/presentationml/2006/ole">
            <mc:AlternateContent xmlns:mc="http://schemas.openxmlformats.org/markup-compatibility/2006">
              <mc:Choice xmlns:v="urn:schemas-microsoft-com:vml" Requires="v">
                <p:oleObj spid="_x0000_s1103" name="Microsoft ClipArt Gallery" r:id="rId9" imgW="4181400" imgH="3214440" progId="MS_ClipArt_Gallery">
                  <p:embed/>
                </p:oleObj>
              </mc:Choice>
              <mc:Fallback>
                <p:oleObj name="Microsoft ClipArt Gallery" r:id="rId9" imgW="4181400" imgH="3214440" progId="MS_ClipArt_Gallery">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88163" y="1866900"/>
                        <a:ext cx="11430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9"/>
          <p:cNvGraphicFramePr>
            <a:graphicFrameLocks/>
          </p:cNvGraphicFramePr>
          <p:nvPr>
            <p:extLst>
              <p:ext uri="{D42A27DB-BD31-4B8C-83A1-F6EECF244321}">
                <p14:modId xmlns:p14="http://schemas.microsoft.com/office/powerpoint/2010/main" val="3714598881"/>
              </p:ext>
            </p:extLst>
          </p:nvPr>
        </p:nvGraphicFramePr>
        <p:xfrm>
          <a:off x="7849394" y="3008708"/>
          <a:ext cx="808037" cy="1231900"/>
        </p:xfrm>
        <a:graphic>
          <a:graphicData uri="http://schemas.openxmlformats.org/presentationml/2006/ole">
            <mc:AlternateContent xmlns:mc="http://schemas.openxmlformats.org/markup-compatibility/2006">
              <mc:Choice xmlns:v="urn:schemas-microsoft-com:vml" Requires="v">
                <p:oleObj spid="_x0000_s1104" name="Microsoft ClipArt Gallery" r:id="rId10" imgW="2557440" imgH="4297320" progId="MS_ClipArt_Gallery">
                  <p:embed/>
                </p:oleObj>
              </mc:Choice>
              <mc:Fallback>
                <p:oleObj name="Microsoft ClipArt Gallery" r:id="rId10" imgW="2557440" imgH="4297320" progId="MS_ClipArt_Gallery">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9394" y="3008708"/>
                        <a:ext cx="808037"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 name="Object 10"/>
          <p:cNvGraphicFramePr>
            <a:graphicFrameLocks/>
          </p:cNvGraphicFramePr>
          <p:nvPr>
            <p:extLst>
              <p:ext uri="{D42A27DB-BD31-4B8C-83A1-F6EECF244321}">
                <p14:modId xmlns:p14="http://schemas.microsoft.com/office/powerpoint/2010/main" val="4272571204"/>
              </p:ext>
            </p:extLst>
          </p:nvPr>
        </p:nvGraphicFramePr>
        <p:xfrm>
          <a:off x="5334000" y="4038600"/>
          <a:ext cx="1287462" cy="1536700"/>
        </p:xfrm>
        <a:graphic>
          <a:graphicData uri="http://schemas.openxmlformats.org/presentationml/2006/ole">
            <mc:AlternateContent xmlns:mc="http://schemas.openxmlformats.org/markup-compatibility/2006">
              <mc:Choice xmlns:v="urn:schemas-microsoft-com:vml" Requires="v">
                <p:oleObj spid="_x0000_s1105" name="Microsoft ClipArt Gallery" r:id="rId11" imgW="4546440" imgH="3282840" progId="MS_ClipArt_Gallery">
                  <p:embed/>
                </p:oleObj>
              </mc:Choice>
              <mc:Fallback>
                <p:oleObj name="Microsoft ClipArt Gallery" r:id="rId11" imgW="4546440" imgH="3282840" progId="MS_ClipArt_Gallery">
                  <p:embed/>
                  <p:pic>
                    <p:nvPicPr>
                      <p:cNvPr id="0" name="Object 1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0" y="4038600"/>
                        <a:ext cx="1287462"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6" name="AutoShape 11"/>
          <p:cNvSpPr>
            <a:spLocks noChangeArrowheads="1"/>
          </p:cNvSpPr>
          <p:nvPr/>
        </p:nvSpPr>
        <p:spPr bwMode="auto">
          <a:xfrm rot="11340000">
            <a:off x="2163763" y="4330700"/>
            <a:ext cx="590550" cy="228600"/>
          </a:xfrm>
          <a:prstGeom prst="rightArrow">
            <a:avLst>
              <a:gd name="adj1" fmla="val 50000"/>
              <a:gd name="adj2" fmla="val 138149"/>
            </a:avLst>
          </a:prstGeom>
          <a:solidFill>
            <a:srgbClr val="FAFD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vi-VN" altLang="vi-VN"/>
          </a:p>
        </p:txBody>
      </p:sp>
      <p:sp>
        <p:nvSpPr>
          <p:cNvPr id="1037" name="Rectangle 12"/>
          <p:cNvSpPr>
            <a:spLocks noChangeArrowheads="1"/>
          </p:cNvSpPr>
          <p:nvPr/>
        </p:nvSpPr>
        <p:spPr bwMode="auto">
          <a:xfrm>
            <a:off x="2620963" y="2654300"/>
            <a:ext cx="14478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400" b="1">
                <a:solidFill>
                  <a:srgbClr val="FC0128"/>
                </a:solidFill>
                <a:latin typeface="Times New Roman" panose="02020603050405020304" pitchFamily="18" charset="0"/>
              </a:rPr>
              <a:t>Internet Server</a:t>
            </a:r>
          </a:p>
        </p:txBody>
      </p:sp>
      <p:sp>
        <p:nvSpPr>
          <p:cNvPr id="1038" name="Rectangle 13"/>
          <p:cNvSpPr>
            <a:spLocks noChangeArrowheads="1"/>
          </p:cNvSpPr>
          <p:nvPr/>
        </p:nvSpPr>
        <p:spPr bwMode="auto">
          <a:xfrm>
            <a:off x="7162800" y="1447800"/>
            <a:ext cx="13731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400" b="1">
                <a:solidFill>
                  <a:srgbClr val="FC0128"/>
                </a:solidFill>
                <a:latin typeface="Times New Roman" panose="02020603050405020304" pitchFamily="18" charset="0"/>
              </a:rPr>
              <a:t>PC client</a:t>
            </a:r>
          </a:p>
        </p:txBody>
      </p:sp>
      <p:sp>
        <p:nvSpPr>
          <p:cNvPr id="1039" name="Rectangle 14"/>
          <p:cNvSpPr>
            <a:spLocks noChangeArrowheads="1"/>
          </p:cNvSpPr>
          <p:nvPr/>
        </p:nvSpPr>
        <p:spPr bwMode="auto">
          <a:xfrm>
            <a:off x="5080000" y="3492500"/>
            <a:ext cx="2397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vi-VN" sz="2000" b="1">
                <a:solidFill>
                  <a:srgbClr val="FC0128"/>
                </a:solidFill>
                <a:latin typeface="Times New Roman" panose="02020603050405020304" pitchFamily="18" charset="0"/>
              </a:rPr>
              <a:t>Local Area Network</a:t>
            </a:r>
          </a:p>
        </p:txBody>
      </p:sp>
      <p:graphicFrame>
        <p:nvGraphicFramePr>
          <p:cNvPr id="1031" name="Object 15"/>
          <p:cNvGraphicFramePr>
            <a:graphicFrameLocks/>
          </p:cNvGraphicFramePr>
          <p:nvPr>
            <p:extLst>
              <p:ext uri="{D42A27DB-BD31-4B8C-83A1-F6EECF244321}">
                <p14:modId xmlns:p14="http://schemas.microsoft.com/office/powerpoint/2010/main" val="1751372978"/>
              </p:ext>
            </p:extLst>
          </p:nvPr>
        </p:nvGraphicFramePr>
        <p:xfrm>
          <a:off x="3367088" y="3065463"/>
          <a:ext cx="1760537" cy="1095375"/>
        </p:xfrm>
        <a:graphic>
          <a:graphicData uri="http://schemas.openxmlformats.org/presentationml/2006/ole">
            <mc:AlternateContent xmlns:mc="http://schemas.openxmlformats.org/markup-compatibility/2006">
              <mc:Choice xmlns:v="urn:schemas-microsoft-com:vml" Requires="v">
                <p:oleObj spid="_x0000_s1106" name="CorelDRAW!" r:id="rId13" imgW="1255680" imgH="502920" progId="CDraw5">
                  <p:embed/>
                </p:oleObj>
              </mc:Choice>
              <mc:Fallback>
                <p:oleObj name="CorelDRAW!" r:id="rId13" imgW="1255680" imgH="502920" progId="CDraw5">
                  <p:embed/>
                  <p:pic>
                    <p:nvPicPr>
                      <p:cNvPr id="0" name="Object 1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67088" y="3065463"/>
                        <a:ext cx="1760537"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40" name="Group 16"/>
          <p:cNvGrpSpPr>
            <a:grpSpLocks/>
          </p:cNvGrpSpPr>
          <p:nvPr/>
        </p:nvGrpSpPr>
        <p:grpSpPr bwMode="auto">
          <a:xfrm>
            <a:off x="609600" y="2743200"/>
            <a:ext cx="1782763" cy="1981200"/>
            <a:chOff x="352" y="1806"/>
            <a:chExt cx="951" cy="1117"/>
          </a:xfrm>
        </p:grpSpPr>
        <p:sp>
          <p:nvSpPr>
            <p:cNvPr id="1042" name="Oval 17"/>
            <p:cNvSpPr>
              <a:spLocks noChangeArrowheads="1"/>
            </p:cNvSpPr>
            <p:nvPr/>
          </p:nvSpPr>
          <p:spPr bwMode="auto">
            <a:xfrm>
              <a:off x="352" y="1806"/>
              <a:ext cx="951" cy="1117"/>
            </a:xfrm>
            <a:prstGeom prst="ellipse">
              <a:avLst/>
            </a:prstGeom>
            <a:solidFill>
              <a:srgbClr val="A2C1FE"/>
            </a:solidFill>
            <a:ln w="12700">
              <a:solidFill>
                <a:srgbClr val="000000"/>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vi-VN" altLang="vi-VN"/>
            </a:p>
          </p:txBody>
        </p:sp>
        <p:grpSp>
          <p:nvGrpSpPr>
            <p:cNvPr id="1043" name="Group 18"/>
            <p:cNvGrpSpPr>
              <a:grpSpLocks/>
            </p:cNvGrpSpPr>
            <p:nvPr/>
          </p:nvGrpSpPr>
          <p:grpSpPr bwMode="auto">
            <a:xfrm>
              <a:off x="357" y="1929"/>
              <a:ext cx="889" cy="840"/>
              <a:chOff x="357" y="1929"/>
              <a:chExt cx="889" cy="840"/>
            </a:xfrm>
          </p:grpSpPr>
          <p:sp>
            <p:nvSpPr>
              <p:cNvPr id="1044" name="Freeform 19"/>
              <p:cNvSpPr>
                <a:spLocks/>
              </p:cNvSpPr>
              <p:nvPr/>
            </p:nvSpPr>
            <p:spPr bwMode="auto">
              <a:xfrm>
                <a:off x="357" y="2255"/>
                <a:ext cx="293" cy="447"/>
              </a:xfrm>
              <a:custGeom>
                <a:avLst/>
                <a:gdLst>
                  <a:gd name="T0" fmla="*/ 37 w 293"/>
                  <a:gd name="T1" fmla="*/ 57 h 447"/>
                  <a:gd name="T2" fmla="*/ 20 w 293"/>
                  <a:gd name="T3" fmla="*/ 70 h 447"/>
                  <a:gd name="T4" fmla="*/ 7 w 293"/>
                  <a:gd name="T5" fmla="*/ 101 h 447"/>
                  <a:gd name="T6" fmla="*/ 4 w 293"/>
                  <a:gd name="T7" fmla="*/ 130 h 447"/>
                  <a:gd name="T8" fmla="*/ 12 w 293"/>
                  <a:gd name="T9" fmla="*/ 172 h 447"/>
                  <a:gd name="T10" fmla="*/ 37 w 293"/>
                  <a:gd name="T11" fmla="*/ 211 h 447"/>
                  <a:gd name="T12" fmla="*/ 62 w 293"/>
                  <a:gd name="T13" fmla="*/ 201 h 447"/>
                  <a:gd name="T14" fmla="*/ 111 w 293"/>
                  <a:gd name="T15" fmla="*/ 213 h 447"/>
                  <a:gd name="T16" fmla="*/ 124 w 293"/>
                  <a:gd name="T17" fmla="*/ 281 h 447"/>
                  <a:gd name="T18" fmla="*/ 124 w 293"/>
                  <a:gd name="T19" fmla="*/ 298 h 447"/>
                  <a:gd name="T20" fmla="*/ 120 w 293"/>
                  <a:gd name="T21" fmla="*/ 337 h 447"/>
                  <a:gd name="T22" fmla="*/ 134 w 293"/>
                  <a:gd name="T23" fmla="*/ 381 h 447"/>
                  <a:gd name="T24" fmla="*/ 147 w 293"/>
                  <a:gd name="T25" fmla="*/ 427 h 447"/>
                  <a:gd name="T26" fmla="*/ 169 w 293"/>
                  <a:gd name="T27" fmla="*/ 443 h 447"/>
                  <a:gd name="T28" fmla="*/ 207 w 293"/>
                  <a:gd name="T29" fmla="*/ 407 h 447"/>
                  <a:gd name="T30" fmla="*/ 216 w 293"/>
                  <a:gd name="T31" fmla="*/ 385 h 447"/>
                  <a:gd name="T32" fmla="*/ 220 w 293"/>
                  <a:gd name="T33" fmla="*/ 369 h 447"/>
                  <a:gd name="T34" fmla="*/ 241 w 293"/>
                  <a:gd name="T35" fmla="*/ 329 h 447"/>
                  <a:gd name="T36" fmla="*/ 241 w 293"/>
                  <a:gd name="T37" fmla="*/ 293 h 447"/>
                  <a:gd name="T38" fmla="*/ 238 w 293"/>
                  <a:gd name="T39" fmla="*/ 274 h 447"/>
                  <a:gd name="T40" fmla="*/ 253 w 293"/>
                  <a:gd name="T41" fmla="*/ 236 h 447"/>
                  <a:gd name="T42" fmla="*/ 292 w 293"/>
                  <a:gd name="T43" fmla="*/ 159 h 447"/>
                  <a:gd name="T44" fmla="*/ 251 w 293"/>
                  <a:gd name="T45" fmla="*/ 164 h 447"/>
                  <a:gd name="T46" fmla="*/ 234 w 293"/>
                  <a:gd name="T47" fmla="*/ 135 h 447"/>
                  <a:gd name="T48" fmla="*/ 207 w 293"/>
                  <a:gd name="T49" fmla="*/ 69 h 447"/>
                  <a:gd name="T50" fmla="*/ 208 w 293"/>
                  <a:gd name="T51" fmla="*/ 49 h 447"/>
                  <a:gd name="T52" fmla="*/ 191 w 293"/>
                  <a:gd name="T53" fmla="*/ 52 h 447"/>
                  <a:gd name="T54" fmla="*/ 151 w 293"/>
                  <a:gd name="T55" fmla="*/ 60 h 447"/>
                  <a:gd name="T56" fmla="*/ 137 w 293"/>
                  <a:gd name="T57" fmla="*/ 38 h 447"/>
                  <a:gd name="T58" fmla="*/ 122 w 293"/>
                  <a:gd name="T59" fmla="*/ 11 h 447"/>
                  <a:gd name="T60" fmla="*/ 70 w 293"/>
                  <a:gd name="T61" fmla="*/ 0 h 447"/>
                  <a:gd name="T62" fmla="*/ 53 w 293"/>
                  <a:gd name="T63" fmla="*/ 24 h 4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3"/>
                  <a:gd name="T97" fmla="*/ 0 h 447"/>
                  <a:gd name="T98" fmla="*/ 293 w 293"/>
                  <a:gd name="T99" fmla="*/ 447 h 4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3" h="447">
                    <a:moveTo>
                      <a:pt x="42" y="36"/>
                    </a:moveTo>
                    <a:lnTo>
                      <a:pt x="37" y="57"/>
                    </a:lnTo>
                    <a:lnTo>
                      <a:pt x="30" y="64"/>
                    </a:lnTo>
                    <a:lnTo>
                      <a:pt x="20" y="70"/>
                    </a:lnTo>
                    <a:lnTo>
                      <a:pt x="15" y="82"/>
                    </a:lnTo>
                    <a:lnTo>
                      <a:pt x="7" y="101"/>
                    </a:lnTo>
                    <a:lnTo>
                      <a:pt x="7" y="113"/>
                    </a:lnTo>
                    <a:lnTo>
                      <a:pt x="4" y="130"/>
                    </a:lnTo>
                    <a:lnTo>
                      <a:pt x="0" y="151"/>
                    </a:lnTo>
                    <a:lnTo>
                      <a:pt x="12" y="172"/>
                    </a:lnTo>
                    <a:lnTo>
                      <a:pt x="24" y="191"/>
                    </a:lnTo>
                    <a:lnTo>
                      <a:pt x="37" y="211"/>
                    </a:lnTo>
                    <a:lnTo>
                      <a:pt x="43" y="201"/>
                    </a:lnTo>
                    <a:lnTo>
                      <a:pt x="62" y="201"/>
                    </a:lnTo>
                    <a:lnTo>
                      <a:pt x="88" y="201"/>
                    </a:lnTo>
                    <a:lnTo>
                      <a:pt x="111" y="213"/>
                    </a:lnTo>
                    <a:lnTo>
                      <a:pt x="110" y="241"/>
                    </a:lnTo>
                    <a:lnTo>
                      <a:pt x="124" y="281"/>
                    </a:lnTo>
                    <a:lnTo>
                      <a:pt x="126" y="287"/>
                    </a:lnTo>
                    <a:lnTo>
                      <a:pt x="124" y="298"/>
                    </a:lnTo>
                    <a:lnTo>
                      <a:pt x="130" y="310"/>
                    </a:lnTo>
                    <a:lnTo>
                      <a:pt x="120" y="337"/>
                    </a:lnTo>
                    <a:lnTo>
                      <a:pt x="127" y="360"/>
                    </a:lnTo>
                    <a:lnTo>
                      <a:pt x="134" y="381"/>
                    </a:lnTo>
                    <a:lnTo>
                      <a:pt x="139" y="404"/>
                    </a:lnTo>
                    <a:lnTo>
                      <a:pt x="147" y="427"/>
                    </a:lnTo>
                    <a:lnTo>
                      <a:pt x="154" y="446"/>
                    </a:lnTo>
                    <a:lnTo>
                      <a:pt x="169" y="443"/>
                    </a:lnTo>
                    <a:lnTo>
                      <a:pt x="196" y="426"/>
                    </a:lnTo>
                    <a:lnTo>
                      <a:pt x="207" y="407"/>
                    </a:lnTo>
                    <a:lnTo>
                      <a:pt x="207" y="393"/>
                    </a:lnTo>
                    <a:lnTo>
                      <a:pt x="216" y="385"/>
                    </a:lnTo>
                    <a:lnTo>
                      <a:pt x="222" y="379"/>
                    </a:lnTo>
                    <a:lnTo>
                      <a:pt x="220" y="369"/>
                    </a:lnTo>
                    <a:lnTo>
                      <a:pt x="219" y="360"/>
                    </a:lnTo>
                    <a:lnTo>
                      <a:pt x="241" y="329"/>
                    </a:lnTo>
                    <a:lnTo>
                      <a:pt x="246" y="301"/>
                    </a:lnTo>
                    <a:lnTo>
                      <a:pt x="241" y="293"/>
                    </a:lnTo>
                    <a:lnTo>
                      <a:pt x="242" y="285"/>
                    </a:lnTo>
                    <a:lnTo>
                      <a:pt x="238" y="274"/>
                    </a:lnTo>
                    <a:lnTo>
                      <a:pt x="253" y="249"/>
                    </a:lnTo>
                    <a:lnTo>
                      <a:pt x="253" y="236"/>
                    </a:lnTo>
                    <a:lnTo>
                      <a:pt x="277" y="216"/>
                    </a:lnTo>
                    <a:lnTo>
                      <a:pt x="292" y="159"/>
                    </a:lnTo>
                    <a:lnTo>
                      <a:pt x="269" y="172"/>
                    </a:lnTo>
                    <a:lnTo>
                      <a:pt x="251" y="164"/>
                    </a:lnTo>
                    <a:lnTo>
                      <a:pt x="253" y="150"/>
                    </a:lnTo>
                    <a:lnTo>
                      <a:pt x="234" y="135"/>
                    </a:lnTo>
                    <a:lnTo>
                      <a:pt x="226" y="101"/>
                    </a:lnTo>
                    <a:lnTo>
                      <a:pt x="207" y="69"/>
                    </a:lnTo>
                    <a:lnTo>
                      <a:pt x="208" y="52"/>
                    </a:lnTo>
                    <a:lnTo>
                      <a:pt x="208" y="49"/>
                    </a:lnTo>
                    <a:lnTo>
                      <a:pt x="197" y="49"/>
                    </a:lnTo>
                    <a:lnTo>
                      <a:pt x="191" y="52"/>
                    </a:lnTo>
                    <a:lnTo>
                      <a:pt x="165" y="40"/>
                    </a:lnTo>
                    <a:lnTo>
                      <a:pt x="151" y="60"/>
                    </a:lnTo>
                    <a:lnTo>
                      <a:pt x="141" y="45"/>
                    </a:lnTo>
                    <a:lnTo>
                      <a:pt x="137" y="38"/>
                    </a:lnTo>
                    <a:lnTo>
                      <a:pt x="123" y="36"/>
                    </a:lnTo>
                    <a:lnTo>
                      <a:pt x="122" y="11"/>
                    </a:lnTo>
                    <a:lnTo>
                      <a:pt x="101" y="15"/>
                    </a:lnTo>
                    <a:lnTo>
                      <a:pt x="70" y="0"/>
                    </a:lnTo>
                    <a:lnTo>
                      <a:pt x="64" y="13"/>
                    </a:lnTo>
                    <a:lnTo>
                      <a:pt x="53" y="24"/>
                    </a:lnTo>
                    <a:lnTo>
                      <a:pt x="42" y="36"/>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45" name="Freeform 20"/>
              <p:cNvSpPr>
                <a:spLocks/>
              </p:cNvSpPr>
              <p:nvPr/>
            </p:nvSpPr>
            <p:spPr bwMode="auto">
              <a:xfrm>
                <a:off x="1196" y="2631"/>
                <a:ext cx="50" cy="83"/>
              </a:xfrm>
              <a:custGeom>
                <a:avLst/>
                <a:gdLst>
                  <a:gd name="T0" fmla="*/ 33 w 50"/>
                  <a:gd name="T1" fmla="*/ 0 h 83"/>
                  <a:gd name="T2" fmla="*/ 31 w 50"/>
                  <a:gd name="T3" fmla="*/ 28 h 83"/>
                  <a:gd name="T4" fmla="*/ 14 w 50"/>
                  <a:gd name="T5" fmla="*/ 47 h 83"/>
                  <a:gd name="T6" fmla="*/ 4 w 50"/>
                  <a:gd name="T7" fmla="*/ 62 h 83"/>
                  <a:gd name="T8" fmla="*/ 0 w 50"/>
                  <a:gd name="T9" fmla="*/ 69 h 83"/>
                  <a:gd name="T10" fmla="*/ 4 w 50"/>
                  <a:gd name="T11" fmla="*/ 74 h 83"/>
                  <a:gd name="T12" fmla="*/ 14 w 50"/>
                  <a:gd name="T13" fmla="*/ 82 h 83"/>
                  <a:gd name="T14" fmla="*/ 23 w 50"/>
                  <a:gd name="T15" fmla="*/ 63 h 83"/>
                  <a:gd name="T16" fmla="*/ 37 w 50"/>
                  <a:gd name="T17" fmla="*/ 47 h 83"/>
                  <a:gd name="T18" fmla="*/ 45 w 50"/>
                  <a:gd name="T19" fmla="*/ 32 h 83"/>
                  <a:gd name="T20" fmla="*/ 49 w 50"/>
                  <a:gd name="T21" fmla="*/ 20 h 83"/>
                  <a:gd name="T22" fmla="*/ 46 w 50"/>
                  <a:gd name="T23" fmla="*/ 13 h 83"/>
                  <a:gd name="T24" fmla="*/ 33 w 50"/>
                  <a:gd name="T25" fmla="*/ 0 h 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
                  <a:gd name="T40" fmla="*/ 0 h 83"/>
                  <a:gd name="T41" fmla="*/ 50 w 50"/>
                  <a:gd name="T42" fmla="*/ 83 h 8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 h="83">
                    <a:moveTo>
                      <a:pt x="33" y="0"/>
                    </a:moveTo>
                    <a:lnTo>
                      <a:pt x="31" y="28"/>
                    </a:lnTo>
                    <a:lnTo>
                      <a:pt x="14" y="47"/>
                    </a:lnTo>
                    <a:lnTo>
                      <a:pt x="4" y="62"/>
                    </a:lnTo>
                    <a:lnTo>
                      <a:pt x="0" y="69"/>
                    </a:lnTo>
                    <a:lnTo>
                      <a:pt x="4" y="74"/>
                    </a:lnTo>
                    <a:lnTo>
                      <a:pt x="14" y="82"/>
                    </a:lnTo>
                    <a:lnTo>
                      <a:pt x="23" y="63"/>
                    </a:lnTo>
                    <a:lnTo>
                      <a:pt x="37" y="47"/>
                    </a:lnTo>
                    <a:lnTo>
                      <a:pt x="45" y="32"/>
                    </a:lnTo>
                    <a:lnTo>
                      <a:pt x="49" y="20"/>
                    </a:lnTo>
                    <a:lnTo>
                      <a:pt x="46" y="13"/>
                    </a:lnTo>
                    <a:lnTo>
                      <a:pt x="33"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46" name="Freeform 21"/>
              <p:cNvSpPr>
                <a:spLocks/>
              </p:cNvSpPr>
              <p:nvPr/>
            </p:nvSpPr>
            <p:spPr bwMode="auto">
              <a:xfrm>
                <a:off x="1013" y="2568"/>
                <a:ext cx="156" cy="170"/>
              </a:xfrm>
              <a:custGeom>
                <a:avLst/>
                <a:gdLst>
                  <a:gd name="T0" fmla="*/ 106 w 156"/>
                  <a:gd name="T1" fmla="*/ 10 h 170"/>
                  <a:gd name="T2" fmla="*/ 108 w 156"/>
                  <a:gd name="T3" fmla="*/ 16 h 170"/>
                  <a:gd name="T4" fmla="*/ 106 w 156"/>
                  <a:gd name="T5" fmla="*/ 29 h 170"/>
                  <a:gd name="T6" fmla="*/ 97 w 156"/>
                  <a:gd name="T7" fmla="*/ 27 h 170"/>
                  <a:gd name="T8" fmla="*/ 90 w 156"/>
                  <a:gd name="T9" fmla="*/ 2 h 170"/>
                  <a:gd name="T10" fmla="*/ 73 w 156"/>
                  <a:gd name="T11" fmla="*/ 0 h 170"/>
                  <a:gd name="T12" fmla="*/ 67 w 156"/>
                  <a:gd name="T13" fmla="*/ 8 h 170"/>
                  <a:gd name="T14" fmla="*/ 58 w 156"/>
                  <a:gd name="T15" fmla="*/ 18 h 170"/>
                  <a:gd name="T16" fmla="*/ 49 w 156"/>
                  <a:gd name="T17" fmla="*/ 16 h 170"/>
                  <a:gd name="T18" fmla="*/ 38 w 156"/>
                  <a:gd name="T19" fmla="*/ 31 h 170"/>
                  <a:gd name="T20" fmla="*/ 34 w 156"/>
                  <a:gd name="T21" fmla="*/ 32 h 170"/>
                  <a:gd name="T22" fmla="*/ 28 w 156"/>
                  <a:gd name="T23" fmla="*/ 45 h 170"/>
                  <a:gd name="T24" fmla="*/ 11 w 156"/>
                  <a:gd name="T25" fmla="*/ 51 h 170"/>
                  <a:gd name="T26" fmla="*/ 0 w 156"/>
                  <a:gd name="T27" fmla="*/ 72 h 170"/>
                  <a:gd name="T28" fmla="*/ 5 w 156"/>
                  <a:gd name="T29" fmla="*/ 92 h 170"/>
                  <a:gd name="T30" fmla="*/ 3 w 156"/>
                  <a:gd name="T31" fmla="*/ 98 h 170"/>
                  <a:gd name="T32" fmla="*/ 9 w 156"/>
                  <a:gd name="T33" fmla="*/ 120 h 170"/>
                  <a:gd name="T34" fmla="*/ 19 w 156"/>
                  <a:gd name="T35" fmla="*/ 136 h 170"/>
                  <a:gd name="T36" fmla="*/ 42 w 156"/>
                  <a:gd name="T37" fmla="*/ 130 h 170"/>
                  <a:gd name="T38" fmla="*/ 54 w 156"/>
                  <a:gd name="T39" fmla="*/ 121 h 170"/>
                  <a:gd name="T40" fmla="*/ 58 w 156"/>
                  <a:gd name="T41" fmla="*/ 118 h 170"/>
                  <a:gd name="T42" fmla="*/ 74 w 156"/>
                  <a:gd name="T43" fmla="*/ 121 h 170"/>
                  <a:gd name="T44" fmla="*/ 82 w 156"/>
                  <a:gd name="T45" fmla="*/ 132 h 170"/>
                  <a:gd name="T46" fmla="*/ 86 w 156"/>
                  <a:gd name="T47" fmla="*/ 140 h 170"/>
                  <a:gd name="T48" fmla="*/ 102 w 156"/>
                  <a:gd name="T49" fmla="*/ 146 h 170"/>
                  <a:gd name="T50" fmla="*/ 117 w 156"/>
                  <a:gd name="T51" fmla="*/ 163 h 170"/>
                  <a:gd name="T52" fmla="*/ 124 w 156"/>
                  <a:gd name="T53" fmla="*/ 168 h 170"/>
                  <a:gd name="T54" fmla="*/ 136 w 156"/>
                  <a:gd name="T55" fmla="*/ 157 h 170"/>
                  <a:gd name="T56" fmla="*/ 143 w 156"/>
                  <a:gd name="T57" fmla="*/ 141 h 170"/>
                  <a:gd name="T58" fmla="*/ 152 w 156"/>
                  <a:gd name="T59" fmla="*/ 119 h 170"/>
                  <a:gd name="T60" fmla="*/ 154 w 156"/>
                  <a:gd name="T61" fmla="*/ 89 h 170"/>
                  <a:gd name="T62" fmla="*/ 143 w 156"/>
                  <a:gd name="T63" fmla="*/ 69 h 170"/>
                  <a:gd name="T64" fmla="*/ 139 w 156"/>
                  <a:gd name="T65" fmla="*/ 56 h 170"/>
                  <a:gd name="T66" fmla="*/ 128 w 156"/>
                  <a:gd name="T67" fmla="*/ 46 h 170"/>
                  <a:gd name="T68" fmla="*/ 123 w 156"/>
                  <a:gd name="T69" fmla="*/ 23 h 170"/>
                  <a:gd name="T70" fmla="*/ 112 w 156"/>
                  <a:gd name="T71" fmla="*/ 0 h 1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6"/>
                  <a:gd name="T109" fmla="*/ 0 h 170"/>
                  <a:gd name="T110" fmla="*/ 156 w 156"/>
                  <a:gd name="T111" fmla="*/ 170 h 1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6" h="170">
                    <a:moveTo>
                      <a:pt x="109" y="1"/>
                    </a:moveTo>
                    <a:lnTo>
                      <a:pt x="106" y="10"/>
                    </a:lnTo>
                    <a:lnTo>
                      <a:pt x="106" y="12"/>
                    </a:lnTo>
                    <a:lnTo>
                      <a:pt x="108" y="16"/>
                    </a:lnTo>
                    <a:lnTo>
                      <a:pt x="108" y="25"/>
                    </a:lnTo>
                    <a:lnTo>
                      <a:pt x="106" y="29"/>
                    </a:lnTo>
                    <a:lnTo>
                      <a:pt x="102" y="31"/>
                    </a:lnTo>
                    <a:lnTo>
                      <a:pt x="97" y="27"/>
                    </a:lnTo>
                    <a:lnTo>
                      <a:pt x="96" y="17"/>
                    </a:lnTo>
                    <a:lnTo>
                      <a:pt x="90" y="2"/>
                    </a:lnTo>
                    <a:lnTo>
                      <a:pt x="82" y="3"/>
                    </a:lnTo>
                    <a:lnTo>
                      <a:pt x="73" y="0"/>
                    </a:lnTo>
                    <a:lnTo>
                      <a:pt x="73" y="8"/>
                    </a:lnTo>
                    <a:lnTo>
                      <a:pt x="67" y="8"/>
                    </a:lnTo>
                    <a:lnTo>
                      <a:pt x="63" y="17"/>
                    </a:lnTo>
                    <a:lnTo>
                      <a:pt x="58" y="18"/>
                    </a:lnTo>
                    <a:lnTo>
                      <a:pt x="54" y="19"/>
                    </a:lnTo>
                    <a:lnTo>
                      <a:pt x="49" y="16"/>
                    </a:lnTo>
                    <a:lnTo>
                      <a:pt x="39" y="27"/>
                    </a:lnTo>
                    <a:lnTo>
                      <a:pt x="38" y="31"/>
                    </a:lnTo>
                    <a:lnTo>
                      <a:pt x="35" y="28"/>
                    </a:lnTo>
                    <a:lnTo>
                      <a:pt x="34" y="32"/>
                    </a:lnTo>
                    <a:lnTo>
                      <a:pt x="34" y="36"/>
                    </a:lnTo>
                    <a:lnTo>
                      <a:pt x="28" y="45"/>
                    </a:lnTo>
                    <a:lnTo>
                      <a:pt x="22" y="48"/>
                    </a:lnTo>
                    <a:lnTo>
                      <a:pt x="11" y="51"/>
                    </a:lnTo>
                    <a:lnTo>
                      <a:pt x="3" y="57"/>
                    </a:lnTo>
                    <a:lnTo>
                      <a:pt x="0" y="72"/>
                    </a:lnTo>
                    <a:lnTo>
                      <a:pt x="3" y="91"/>
                    </a:lnTo>
                    <a:lnTo>
                      <a:pt x="5" y="92"/>
                    </a:lnTo>
                    <a:lnTo>
                      <a:pt x="5" y="93"/>
                    </a:lnTo>
                    <a:lnTo>
                      <a:pt x="3" y="98"/>
                    </a:lnTo>
                    <a:lnTo>
                      <a:pt x="8" y="113"/>
                    </a:lnTo>
                    <a:lnTo>
                      <a:pt x="9" y="120"/>
                    </a:lnTo>
                    <a:lnTo>
                      <a:pt x="8" y="130"/>
                    </a:lnTo>
                    <a:lnTo>
                      <a:pt x="19" y="136"/>
                    </a:lnTo>
                    <a:lnTo>
                      <a:pt x="27" y="130"/>
                    </a:lnTo>
                    <a:lnTo>
                      <a:pt x="42" y="130"/>
                    </a:lnTo>
                    <a:lnTo>
                      <a:pt x="40" y="126"/>
                    </a:lnTo>
                    <a:lnTo>
                      <a:pt x="54" y="121"/>
                    </a:lnTo>
                    <a:lnTo>
                      <a:pt x="58" y="121"/>
                    </a:lnTo>
                    <a:lnTo>
                      <a:pt x="58" y="118"/>
                    </a:lnTo>
                    <a:lnTo>
                      <a:pt x="63" y="117"/>
                    </a:lnTo>
                    <a:lnTo>
                      <a:pt x="74" y="121"/>
                    </a:lnTo>
                    <a:lnTo>
                      <a:pt x="80" y="121"/>
                    </a:lnTo>
                    <a:lnTo>
                      <a:pt x="82" y="132"/>
                    </a:lnTo>
                    <a:lnTo>
                      <a:pt x="86" y="132"/>
                    </a:lnTo>
                    <a:lnTo>
                      <a:pt x="86" y="140"/>
                    </a:lnTo>
                    <a:lnTo>
                      <a:pt x="97" y="141"/>
                    </a:lnTo>
                    <a:lnTo>
                      <a:pt x="102" y="146"/>
                    </a:lnTo>
                    <a:lnTo>
                      <a:pt x="102" y="156"/>
                    </a:lnTo>
                    <a:lnTo>
                      <a:pt x="117" y="163"/>
                    </a:lnTo>
                    <a:lnTo>
                      <a:pt x="120" y="169"/>
                    </a:lnTo>
                    <a:lnTo>
                      <a:pt x="124" y="168"/>
                    </a:lnTo>
                    <a:lnTo>
                      <a:pt x="131" y="161"/>
                    </a:lnTo>
                    <a:lnTo>
                      <a:pt x="136" y="157"/>
                    </a:lnTo>
                    <a:lnTo>
                      <a:pt x="142" y="157"/>
                    </a:lnTo>
                    <a:lnTo>
                      <a:pt x="143" y="141"/>
                    </a:lnTo>
                    <a:lnTo>
                      <a:pt x="146" y="127"/>
                    </a:lnTo>
                    <a:lnTo>
                      <a:pt x="152" y="119"/>
                    </a:lnTo>
                    <a:lnTo>
                      <a:pt x="155" y="108"/>
                    </a:lnTo>
                    <a:lnTo>
                      <a:pt x="154" y="89"/>
                    </a:lnTo>
                    <a:lnTo>
                      <a:pt x="152" y="77"/>
                    </a:lnTo>
                    <a:lnTo>
                      <a:pt x="143" y="69"/>
                    </a:lnTo>
                    <a:lnTo>
                      <a:pt x="143" y="62"/>
                    </a:lnTo>
                    <a:lnTo>
                      <a:pt x="139" y="56"/>
                    </a:lnTo>
                    <a:lnTo>
                      <a:pt x="136" y="51"/>
                    </a:lnTo>
                    <a:lnTo>
                      <a:pt x="128" y="46"/>
                    </a:lnTo>
                    <a:lnTo>
                      <a:pt x="127" y="36"/>
                    </a:lnTo>
                    <a:lnTo>
                      <a:pt x="123" y="23"/>
                    </a:lnTo>
                    <a:lnTo>
                      <a:pt x="119" y="12"/>
                    </a:lnTo>
                    <a:lnTo>
                      <a:pt x="112" y="0"/>
                    </a:lnTo>
                    <a:lnTo>
                      <a:pt x="109" y="1"/>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47" name="Freeform 22"/>
              <p:cNvSpPr>
                <a:spLocks/>
              </p:cNvSpPr>
              <p:nvPr/>
            </p:nvSpPr>
            <p:spPr bwMode="auto">
              <a:xfrm>
                <a:off x="1053" y="2485"/>
                <a:ext cx="82" cy="79"/>
              </a:xfrm>
              <a:custGeom>
                <a:avLst/>
                <a:gdLst>
                  <a:gd name="T0" fmla="*/ 0 w 82"/>
                  <a:gd name="T1" fmla="*/ 0 h 79"/>
                  <a:gd name="T2" fmla="*/ 5 w 82"/>
                  <a:gd name="T3" fmla="*/ 19 h 79"/>
                  <a:gd name="T4" fmla="*/ 32 w 82"/>
                  <a:gd name="T5" fmla="*/ 46 h 79"/>
                  <a:gd name="T6" fmla="*/ 49 w 82"/>
                  <a:gd name="T7" fmla="*/ 41 h 79"/>
                  <a:gd name="T8" fmla="*/ 81 w 82"/>
                  <a:gd name="T9" fmla="*/ 78 h 79"/>
                  <a:gd name="T10" fmla="*/ 63 w 82"/>
                  <a:gd name="T11" fmla="*/ 40 h 79"/>
                  <a:gd name="T12" fmla="*/ 63 w 82"/>
                  <a:gd name="T13" fmla="*/ 33 h 79"/>
                  <a:gd name="T14" fmla="*/ 66 w 82"/>
                  <a:gd name="T15" fmla="*/ 24 h 79"/>
                  <a:gd name="T16" fmla="*/ 31 w 82"/>
                  <a:gd name="T17" fmla="*/ 8 h 79"/>
                  <a:gd name="T18" fmla="*/ 0 w 82"/>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
                  <a:gd name="T31" fmla="*/ 0 h 79"/>
                  <a:gd name="T32" fmla="*/ 82 w 82"/>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 h="79">
                    <a:moveTo>
                      <a:pt x="0" y="0"/>
                    </a:moveTo>
                    <a:lnTo>
                      <a:pt x="5" y="19"/>
                    </a:lnTo>
                    <a:lnTo>
                      <a:pt x="32" y="46"/>
                    </a:lnTo>
                    <a:lnTo>
                      <a:pt x="49" y="41"/>
                    </a:lnTo>
                    <a:lnTo>
                      <a:pt x="81" y="78"/>
                    </a:lnTo>
                    <a:lnTo>
                      <a:pt x="63" y="40"/>
                    </a:lnTo>
                    <a:lnTo>
                      <a:pt x="63" y="33"/>
                    </a:lnTo>
                    <a:lnTo>
                      <a:pt x="66" y="24"/>
                    </a:lnTo>
                    <a:lnTo>
                      <a:pt x="31" y="8"/>
                    </a:lnTo>
                    <a:lnTo>
                      <a:pt x="0"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48" name="Freeform 23"/>
              <p:cNvSpPr>
                <a:spLocks/>
              </p:cNvSpPr>
              <p:nvPr/>
            </p:nvSpPr>
            <p:spPr bwMode="auto">
              <a:xfrm>
                <a:off x="967" y="2457"/>
                <a:ext cx="49" cy="77"/>
              </a:xfrm>
              <a:custGeom>
                <a:avLst/>
                <a:gdLst>
                  <a:gd name="T0" fmla="*/ 36 w 49"/>
                  <a:gd name="T1" fmla="*/ 0 h 77"/>
                  <a:gd name="T2" fmla="*/ 17 w 49"/>
                  <a:gd name="T3" fmla="*/ 39 h 77"/>
                  <a:gd name="T4" fmla="*/ 0 w 49"/>
                  <a:gd name="T5" fmla="*/ 40 h 77"/>
                  <a:gd name="T6" fmla="*/ 5 w 49"/>
                  <a:gd name="T7" fmla="*/ 68 h 77"/>
                  <a:gd name="T8" fmla="*/ 40 w 49"/>
                  <a:gd name="T9" fmla="*/ 76 h 77"/>
                  <a:gd name="T10" fmla="*/ 48 w 49"/>
                  <a:gd name="T11" fmla="*/ 22 h 77"/>
                  <a:gd name="T12" fmla="*/ 36 w 49"/>
                  <a:gd name="T13" fmla="*/ 0 h 77"/>
                  <a:gd name="T14" fmla="*/ 0 60000 65536"/>
                  <a:gd name="T15" fmla="*/ 0 60000 65536"/>
                  <a:gd name="T16" fmla="*/ 0 60000 65536"/>
                  <a:gd name="T17" fmla="*/ 0 60000 65536"/>
                  <a:gd name="T18" fmla="*/ 0 60000 65536"/>
                  <a:gd name="T19" fmla="*/ 0 60000 65536"/>
                  <a:gd name="T20" fmla="*/ 0 60000 65536"/>
                  <a:gd name="T21" fmla="*/ 0 w 49"/>
                  <a:gd name="T22" fmla="*/ 0 h 77"/>
                  <a:gd name="T23" fmla="*/ 49 w 49"/>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77">
                    <a:moveTo>
                      <a:pt x="36" y="0"/>
                    </a:moveTo>
                    <a:lnTo>
                      <a:pt x="17" y="39"/>
                    </a:lnTo>
                    <a:lnTo>
                      <a:pt x="0" y="40"/>
                    </a:lnTo>
                    <a:lnTo>
                      <a:pt x="5" y="68"/>
                    </a:lnTo>
                    <a:lnTo>
                      <a:pt x="40" y="76"/>
                    </a:lnTo>
                    <a:lnTo>
                      <a:pt x="48" y="22"/>
                    </a:lnTo>
                    <a:lnTo>
                      <a:pt x="36"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49" name="Freeform 24"/>
              <p:cNvSpPr>
                <a:spLocks/>
              </p:cNvSpPr>
              <p:nvPr/>
            </p:nvSpPr>
            <p:spPr bwMode="auto">
              <a:xfrm>
                <a:off x="901" y="2508"/>
                <a:ext cx="55" cy="48"/>
              </a:xfrm>
              <a:custGeom>
                <a:avLst/>
                <a:gdLst>
                  <a:gd name="T0" fmla="*/ 0 w 55"/>
                  <a:gd name="T1" fmla="*/ 0 h 48"/>
                  <a:gd name="T2" fmla="*/ 31 w 55"/>
                  <a:gd name="T3" fmla="*/ 46 h 48"/>
                  <a:gd name="T4" fmla="*/ 49 w 55"/>
                  <a:gd name="T5" fmla="*/ 47 h 48"/>
                  <a:gd name="T6" fmla="*/ 54 w 55"/>
                  <a:gd name="T7" fmla="*/ 32 h 48"/>
                  <a:gd name="T8" fmla="*/ 23 w 55"/>
                  <a:gd name="T9" fmla="*/ 7 h 48"/>
                  <a:gd name="T10" fmla="*/ 0 w 55"/>
                  <a:gd name="T11" fmla="*/ 0 h 48"/>
                  <a:gd name="T12" fmla="*/ 0 60000 65536"/>
                  <a:gd name="T13" fmla="*/ 0 60000 65536"/>
                  <a:gd name="T14" fmla="*/ 0 60000 65536"/>
                  <a:gd name="T15" fmla="*/ 0 60000 65536"/>
                  <a:gd name="T16" fmla="*/ 0 60000 65536"/>
                  <a:gd name="T17" fmla="*/ 0 60000 65536"/>
                  <a:gd name="T18" fmla="*/ 0 w 55"/>
                  <a:gd name="T19" fmla="*/ 0 h 48"/>
                  <a:gd name="T20" fmla="*/ 55 w 55"/>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55" h="48">
                    <a:moveTo>
                      <a:pt x="0" y="0"/>
                    </a:moveTo>
                    <a:lnTo>
                      <a:pt x="31" y="46"/>
                    </a:lnTo>
                    <a:lnTo>
                      <a:pt x="49" y="47"/>
                    </a:lnTo>
                    <a:lnTo>
                      <a:pt x="54" y="32"/>
                    </a:lnTo>
                    <a:lnTo>
                      <a:pt x="23" y="7"/>
                    </a:lnTo>
                    <a:lnTo>
                      <a:pt x="0"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50" name="Freeform 25"/>
              <p:cNvSpPr>
                <a:spLocks/>
              </p:cNvSpPr>
              <p:nvPr/>
            </p:nvSpPr>
            <p:spPr bwMode="auto">
              <a:xfrm>
                <a:off x="951" y="2556"/>
                <a:ext cx="94" cy="31"/>
              </a:xfrm>
              <a:custGeom>
                <a:avLst/>
                <a:gdLst>
                  <a:gd name="T0" fmla="*/ 0 w 94"/>
                  <a:gd name="T1" fmla="*/ 0 h 31"/>
                  <a:gd name="T2" fmla="*/ 19 w 94"/>
                  <a:gd name="T3" fmla="*/ 30 h 31"/>
                  <a:gd name="T4" fmla="*/ 93 w 94"/>
                  <a:gd name="T5" fmla="*/ 12 h 31"/>
                  <a:gd name="T6" fmla="*/ 23 w 94"/>
                  <a:gd name="T7" fmla="*/ 15 h 31"/>
                  <a:gd name="T8" fmla="*/ 0 w 94"/>
                  <a:gd name="T9" fmla="*/ 0 h 31"/>
                  <a:gd name="T10" fmla="*/ 0 60000 65536"/>
                  <a:gd name="T11" fmla="*/ 0 60000 65536"/>
                  <a:gd name="T12" fmla="*/ 0 60000 65536"/>
                  <a:gd name="T13" fmla="*/ 0 60000 65536"/>
                  <a:gd name="T14" fmla="*/ 0 60000 65536"/>
                  <a:gd name="T15" fmla="*/ 0 w 94"/>
                  <a:gd name="T16" fmla="*/ 0 h 31"/>
                  <a:gd name="T17" fmla="*/ 94 w 94"/>
                  <a:gd name="T18" fmla="*/ 31 h 31"/>
                </a:gdLst>
                <a:ahLst/>
                <a:cxnLst>
                  <a:cxn ang="T10">
                    <a:pos x="T0" y="T1"/>
                  </a:cxn>
                  <a:cxn ang="T11">
                    <a:pos x="T2" y="T3"/>
                  </a:cxn>
                  <a:cxn ang="T12">
                    <a:pos x="T4" y="T5"/>
                  </a:cxn>
                  <a:cxn ang="T13">
                    <a:pos x="T6" y="T7"/>
                  </a:cxn>
                  <a:cxn ang="T14">
                    <a:pos x="T8" y="T9"/>
                  </a:cxn>
                </a:cxnLst>
                <a:rect l="T15" t="T16" r="T17" b="T18"/>
                <a:pathLst>
                  <a:path w="94" h="31">
                    <a:moveTo>
                      <a:pt x="0" y="0"/>
                    </a:moveTo>
                    <a:lnTo>
                      <a:pt x="19" y="30"/>
                    </a:lnTo>
                    <a:lnTo>
                      <a:pt x="93" y="12"/>
                    </a:lnTo>
                    <a:lnTo>
                      <a:pt x="23" y="15"/>
                    </a:lnTo>
                    <a:lnTo>
                      <a:pt x="0"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51" name="Freeform 26"/>
              <p:cNvSpPr>
                <a:spLocks/>
              </p:cNvSpPr>
              <p:nvPr/>
            </p:nvSpPr>
            <p:spPr bwMode="auto">
              <a:xfrm>
                <a:off x="1133" y="2743"/>
                <a:ext cx="16" cy="26"/>
              </a:xfrm>
              <a:custGeom>
                <a:avLst/>
                <a:gdLst>
                  <a:gd name="T0" fmla="*/ 4 w 16"/>
                  <a:gd name="T1" fmla="*/ 0 h 26"/>
                  <a:gd name="T2" fmla="*/ 0 w 16"/>
                  <a:gd name="T3" fmla="*/ 0 h 26"/>
                  <a:gd name="T4" fmla="*/ 0 w 16"/>
                  <a:gd name="T5" fmla="*/ 6 h 26"/>
                  <a:gd name="T6" fmla="*/ 4 w 16"/>
                  <a:gd name="T7" fmla="*/ 10 h 26"/>
                  <a:gd name="T8" fmla="*/ 4 w 16"/>
                  <a:gd name="T9" fmla="*/ 19 h 26"/>
                  <a:gd name="T10" fmla="*/ 11 w 16"/>
                  <a:gd name="T11" fmla="*/ 25 h 26"/>
                  <a:gd name="T12" fmla="*/ 14 w 16"/>
                  <a:gd name="T13" fmla="*/ 21 h 26"/>
                  <a:gd name="T14" fmla="*/ 14 w 16"/>
                  <a:gd name="T15" fmla="*/ 16 h 26"/>
                  <a:gd name="T16" fmla="*/ 15 w 16"/>
                  <a:gd name="T17" fmla="*/ 12 h 26"/>
                  <a:gd name="T18" fmla="*/ 15 w 16"/>
                  <a:gd name="T19" fmla="*/ 2 h 26"/>
                  <a:gd name="T20" fmla="*/ 8 w 16"/>
                  <a:gd name="T21" fmla="*/ 4 h 26"/>
                  <a:gd name="T22" fmla="*/ 4 w 16"/>
                  <a:gd name="T23" fmla="*/ 0 h 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26"/>
                  <a:gd name="T38" fmla="*/ 16 w 16"/>
                  <a:gd name="T39" fmla="*/ 26 h 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26">
                    <a:moveTo>
                      <a:pt x="4" y="0"/>
                    </a:moveTo>
                    <a:lnTo>
                      <a:pt x="0" y="0"/>
                    </a:lnTo>
                    <a:lnTo>
                      <a:pt x="0" y="6"/>
                    </a:lnTo>
                    <a:lnTo>
                      <a:pt x="4" y="10"/>
                    </a:lnTo>
                    <a:lnTo>
                      <a:pt x="4" y="19"/>
                    </a:lnTo>
                    <a:lnTo>
                      <a:pt x="11" y="25"/>
                    </a:lnTo>
                    <a:lnTo>
                      <a:pt x="14" y="21"/>
                    </a:lnTo>
                    <a:lnTo>
                      <a:pt x="14" y="16"/>
                    </a:lnTo>
                    <a:lnTo>
                      <a:pt x="15" y="12"/>
                    </a:lnTo>
                    <a:lnTo>
                      <a:pt x="15" y="2"/>
                    </a:lnTo>
                    <a:lnTo>
                      <a:pt x="8" y="4"/>
                    </a:lnTo>
                    <a:lnTo>
                      <a:pt x="4"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52" name="Freeform 27"/>
              <p:cNvSpPr>
                <a:spLocks/>
              </p:cNvSpPr>
              <p:nvPr/>
            </p:nvSpPr>
            <p:spPr bwMode="auto">
              <a:xfrm>
                <a:off x="1035" y="2166"/>
                <a:ext cx="67" cy="123"/>
              </a:xfrm>
              <a:custGeom>
                <a:avLst/>
                <a:gdLst>
                  <a:gd name="T0" fmla="*/ 44 w 67"/>
                  <a:gd name="T1" fmla="*/ 0 h 123"/>
                  <a:gd name="T2" fmla="*/ 44 w 67"/>
                  <a:gd name="T3" fmla="*/ 16 h 123"/>
                  <a:gd name="T4" fmla="*/ 39 w 67"/>
                  <a:gd name="T5" fmla="*/ 25 h 123"/>
                  <a:gd name="T6" fmla="*/ 40 w 67"/>
                  <a:gd name="T7" fmla="*/ 42 h 123"/>
                  <a:gd name="T8" fmla="*/ 33 w 67"/>
                  <a:gd name="T9" fmla="*/ 64 h 123"/>
                  <a:gd name="T10" fmla="*/ 23 w 67"/>
                  <a:gd name="T11" fmla="*/ 82 h 123"/>
                  <a:gd name="T12" fmla="*/ 4 w 67"/>
                  <a:gd name="T13" fmla="*/ 99 h 123"/>
                  <a:gd name="T14" fmla="*/ 0 w 67"/>
                  <a:gd name="T15" fmla="*/ 122 h 123"/>
                  <a:gd name="T16" fmla="*/ 8 w 67"/>
                  <a:gd name="T17" fmla="*/ 122 h 123"/>
                  <a:gd name="T18" fmla="*/ 10 w 67"/>
                  <a:gd name="T19" fmla="*/ 101 h 123"/>
                  <a:gd name="T20" fmla="*/ 32 w 67"/>
                  <a:gd name="T21" fmla="*/ 99 h 123"/>
                  <a:gd name="T22" fmla="*/ 50 w 67"/>
                  <a:gd name="T23" fmla="*/ 84 h 123"/>
                  <a:gd name="T24" fmla="*/ 50 w 67"/>
                  <a:gd name="T25" fmla="*/ 55 h 123"/>
                  <a:gd name="T26" fmla="*/ 54 w 67"/>
                  <a:gd name="T27" fmla="*/ 43 h 123"/>
                  <a:gd name="T28" fmla="*/ 45 w 67"/>
                  <a:gd name="T29" fmla="*/ 27 h 123"/>
                  <a:gd name="T30" fmla="*/ 59 w 67"/>
                  <a:gd name="T31" fmla="*/ 20 h 123"/>
                  <a:gd name="T32" fmla="*/ 66 w 67"/>
                  <a:gd name="T33" fmla="*/ 4 h 123"/>
                  <a:gd name="T34" fmla="*/ 50 w 67"/>
                  <a:gd name="T35" fmla="*/ 8 h 123"/>
                  <a:gd name="T36" fmla="*/ 44 w 67"/>
                  <a:gd name="T37" fmla="*/ 0 h 1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123"/>
                  <a:gd name="T59" fmla="*/ 67 w 67"/>
                  <a:gd name="T60" fmla="*/ 123 h 1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123">
                    <a:moveTo>
                      <a:pt x="44" y="0"/>
                    </a:moveTo>
                    <a:lnTo>
                      <a:pt x="44" y="16"/>
                    </a:lnTo>
                    <a:lnTo>
                      <a:pt x="39" y="25"/>
                    </a:lnTo>
                    <a:lnTo>
                      <a:pt x="40" y="42"/>
                    </a:lnTo>
                    <a:lnTo>
                      <a:pt x="33" y="64"/>
                    </a:lnTo>
                    <a:lnTo>
                      <a:pt x="23" y="82"/>
                    </a:lnTo>
                    <a:lnTo>
                      <a:pt x="4" y="99"/>
                    </a:lnTo>
                    <a:lnTo>
                      <a:pt x="0" y="122"/>
                    </a:lnTo>
                    <a:lnTo>
                      <a:pt x="8" y="122"/>
                    </a:lnTo>
                    <a:lnTo>
                      <a:pt x="10" y="101"/>
                    </a:lnTo>
                    <a:lnTo>
                      <a:pt x="32" y="99"/>
                    </a:lnTo>
                    <a:lnTo>
                      <a:pt x="50" y="84"/>
                    </a:lnTo>
                    <a:lnTo>
                      <a:pt x="50" y="55"/>
                    </a:lnTo>
                    <a:lnTo>
                      <a:pt x="54" y="43"/>
                    </a:lnTo>
                    <a:lnTo>
                      <a:pt x="45" y="27"/>
                    </a:lnTo>
                    <a:lnTo>
                      <a:pt x="59" y="20"/>
                    </a:lnTo>
                    <a:lnTo>
                      <a:pt x="66" y="4"/>
                    </a:lnTo>
                    <a:lnTo>
                      <a:pt x="50" y="8"/>
                    </a:lnTo>
                    <a:lnTo>
                      <a:pt x="44"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53" name="Freeform 28"/>
              <p:cNvSpPr>
                <a:spLocks/>
              </p:cNvSpPr>
              <p:nvPr/>
            </p:nvSpPr>
            <p:spPr bwMode="auto">
              <a:xfrm>
                <a:off x="1010" y="2340"/>
                <a:ext cx="11" cy="19"/>
              </a:xfrm>
              <a:custGeom>
                <a:avLst/>
                <a:gdLst>
                  <a:gd name="T0" fmla="*/ 6 w 11"/>
                  <a:gd name="T1" fmla="*/ 0 h 19"/>
                  <a:gd name="T2" fmla="*/ 10 w 11"/>
                  <a:gd name="T3" fmla="*/ 7 h 19"/>
                  <a:gd name="T4" fmla="*/ 4 w 11"/>
                  <a:gd name="T5" fmla="*/ 17 h 19"/>
                  <a:gd name="T6" fmla="*/ 0 w 11"/>
                  <a:gd name="T7" fmla="*/ 18 h 19"/>
                  <a:gd name="T8" fmla="*/ 3 w 11"/>
                  <a:gd name="T9" fmla="*/ 8 h 19"/>
                  <a:gd name="T10" fmla="*/ 6 w 11"/>
                  <a:gd name="T11" fmla="*/ 0 h 19"/>
                  <a:gd name="T12" fmla="*/ 0 60000 65536"/>
                  <a:gd name="T13" fmla="*/ 0 60000 65536"/>
                  <a:gd name="T14" fmla="*/ 0 60000 65536"/>
                  <a:gd name="T15" fmla="*/ 0 60000 65536"/>
                  <a:gd name="T16" fmla="*/ 0 60000 65536"/>
                  <a:gd name="T17" fmla="*/ 0 60000 65536"/>
                  <a:gd name="T18" fmla="*/ 0 w 11"/>
                  <a:gd name="T19" fmla="*/ 0 h 19"/>
                  <a:gd name="T20" fmla="*/ 11 w 1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11" h="19">
                    <a:moveTo>
                      <a:pt x="6" y="0"/>
                    </a:moveTo>
                    <a:lnTo>
                      <a:pt x="10" y="7"/>
                    </a:lnTo>
                    <a:lnTo>
                      <a:pt x="4" y="17"/>
                    </a:lnTo>
                    <a:lnTo>
                      <a:pt x="0" y="18"/>
                    </a:lnTo>
                    <a:lnTo>
                      <a:pt x="3" y="8"/>
                    </a:lnTo>
                    <a:lnTo>
                      <a:pt x="6"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54" name="Freeform 29"/>
              <p:cNvSpPr>
                <a:spLocks/>
              </p:cNvSpPr>
              <p:nvPr/>
            </p:nvSpPr>
            <p:spPr bwMode="auto">
              <a:xfrm>
                <a:off x="1021" y="2366"/>
                <a:ext cx="15" cy="27"/>
              </a:xfrm>
              <a:custGeom>
                <a:avLst/>
                <a:gdLst>
                  <a:gd name="T0" fmla="*/ 6 w 15"/>
                  <a:gd name="T1" fmla="*/ 0 h 27"/>
                  <a:gd name="T2" fmla="*/ 10 w 15"/>
                  <a:gd name="T3" fmla="*/ 9 h 27"/>
                  <a:gd name="T4" fmla="*/ 5 w 15"/>
                  <a:gd name="T5" fmla="*/ 14 h 27"/>
                  <a:gd name="T6" fmla="*/ 6 w 15"/>
                  <a:gd name="T7" fmla="*/ 16 h 27"/>
                  <a:gd name="T8" fmla="*/ 14 w 15"/>
                  <a:gd name="T9" fmla="*/ 21 h 27"/>
                  <a:gd name="T10" fmla="*/ 14 w 15"/>
                  <a:gd name="T11" fmla="*/ 25 h 27"/>
                  <a:gd name="T12" fmla="*/ 9 w 15"/>
                  <a:gd name="T13" fmla="*/ 21 h 27"/>
                  <a:gd name="T14" fmla="*/ 3 w 15"/>
                  <a:gd name="T15" fmla="*/ 26 h 27"/>
                  <a:gd name="T16" fmla="*/ 0 w 15"/>
                  <a:gd name="T17" fmla="*/ 20 h 27"/>
                  <a:gd name="T18" fmla="*/ 3 w 15"/>
                  <a:gd name="T19" fmla="*/ 17 h 27"/>
                  <a:gd name="T20" fmla="*/ 0 w 15"/>
                  <a:gd name="T21" fmla="*/ 13 h 27"/>
                  <a:gd name="T22" fmla="*/ 6 w 15"/>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
                  <a:gd name="T37" fmla="*/ 0 h 27"/>
                  <a:gd name="T38" fmla="*/ 15 w 15"/>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 h="27">
                    <a:moveTo>
                      <a:pt x="6" y="0"/>
                    </a:moveTo>
                    <a:lnTo>
                      <a:pt x="10" y="9"/>
                    </a:lnTo>
                    <a:lnTo>
                      <a:pt x="5" y="14"/>
                    </a:lnTo>
                    <a:lnTo>
                      <a:pt x="6" y="16"/>
                    </a:lnTo>
                    <a:lnTo>
                      <a:pt x="14" y="21"/>
                    </a:lnTo>
                    <a:lnTo>
                      <a:pt x="14" y="25"/>
                    </a:lnTo>
                    <a:lnTo>
                      <a:pt x="9" y="21"/>
                    </a:lnTo>
                    <a:lnTo>
                      <a:pt x="3" y="26"/>
                    </a:lnTo>
                    <a:lnTo>
                      <a:pt x="0" y="20"/>
                    </a:lnTo>
                    <a:lnTo>
                      <a:pt x="3" y="17"/>
                    </a:lnTo>
                    <a:lnTo>
                      <a:pt x="0" y="13"/>
                    </a:lnTo>
                    <a:lnTo>
                      <a:pt x="6"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55" name="Freeform 30"/>
              <p:cNvSpPr>
                <a:spLocks/>
              </p:cNvSpPr>
              <p:nvPr/>
            </p:nvSpPr>
            <p:spPr bwMode="auto">
              <a:xfrm>
                <a:off x="1035" y="2395"/>
                <a:ext cx="9" cy="14"/>
              </a:xfrm>
              <a:custGeom>
                <a:avLst/>
                <a:gdLst>
                  <a:gd name="T0" fmla="*/ 3 w 9"/>
                  <a:gd name="T1" fmla="*/ 0 h 14"/>
                  <a:gd name="T2" fmla="*/ 0 w 9"/>
                  <a:gd name="T3" fmla="*/ 5 h 14"/>
                  <a:gd name="T4" fmla="*/ 6 w 9"/>
                  <a:gd name="T5" fmla="*/ 13 h 14"/>
                  <a:gd name="T6" fmla="*/ 8 w 9"/>
                  <a:gd name="T7" fmla="*/ 11 h 14"/>
                  <a:gd name="T8" fmla="*/ 3 w 9"/>
                  <a:gd name="T9" fmla="*/ 0 h 14"/>
                  <a:gd name="T10" fmla="*/ 0 60000 65536"/>
                  <a:gd name="T11" fmla="*/ 0 60000 65536"/>
                  <a:gd name="T12" fmla="*/ 0 60000 65536"/>
                  <a:gd name="T13" fmla="*/ 0 60000 65536"/>
                  <a:gd name="T14" fmla="*/ 0 60000 65536"/>
                  <a:gd name="T15" fmla="*/ 0 w 9"/>
                  <a:gd name="T16" fmla="*/ 0 h 14"/>
                  <a:gd name="T17" fmla="*/ 9 w 9"/>
                  <a:gd name="T18" fmla="*/ 14 h 14"/>
                </a:gdLst>
                <a:ahLst/>
                <a:cxnLst>
                  <a:cxn ang="T10">
                    <a:pos x="T0" y="T1"/>
                  </a:cxn>
                  <a:cxn ang="T11">
                    <a:pos x="T2" y="T3"/>
                  </a:cxn>
                  <a:cxn ang="T12">
                    <a:pos x="T4" y="T5"/>
                  </a:cxn>
                  <a:cxn ang="T13">
                    <a:pos x="T6" y="T7"/>
                  </a:cxn>
                  <a:cxn ang="T14">
                    <a:pos x="T8" y="T9"/>
                  </a:cxn>
                </a:cxnLst>
                <a:rect l="T15" t="T16" r="T17" b="T18"/>
                <a:pathLst>
                  <a:path w="9" h="14">
                    <a:moveTo>
                      <a:pt x="3" y="0"/>
                    </a:moveTo>
                    <a:lnTo>
                      <a:pt x="0" y="5"/>
                    </a:lnTo>
                    <a:lnTo>
                      <a:pt x="6" y="13"/>
                    </a:lnTo>
                    <a:lnTo>
                      <a:pt x="8" y="11"/>
                    </a:lnTo>
                    <a:lnTo>
                      <a:pt x="3"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56" name="Freeform 31"/>
              <p:cNvSpPr>
                <a:spLocks/>
              </p:cNvSpPr>
              <p:nvPr/>
            </p:nvSpPr>
            <p:spPr bwMode="auto">
              <a:xfrm>
                <a:off x="1025" y="2395"/>
                <a:ext cx="4" cy="9"/>
              </a:xfrm>
              <a:custGeom>
                <a:avLst/>
                <a:gdLst>
                  <a:gd name="T0" fmla="*/ 3 w 4"/>
                  <a:gd name="T1" fmla="*/ 0 h 9"/>
                  <a:gd name="T2" fmla="*/ 2 w 4"/>
                  <a:gd name="T3" fmla="*/ 8 h 9"/>
                  <a:gd name="T4" fmla="*/ 0 w 4"/>
                  <a:gd name="T5" fmla="*/ 5 h 9"/>
                  <a:gd name="T6" fmla="*/ 3 w 4"/>
                  <a:gd name="T7" fmla="*/ 0 h 9"/>
                  <a:gd name="T8" fmla="*/ 0 60000 65536"/>
                  <a:gd name="T9" fmla="*/ 0 60000 65536"/>
                  <a:gd name="T10" fmla="*/ 0 60000 65536"/>
                  <a:gd name="T11" fmla="*/ 0 60000 65536"/>
                  <a:gd name="T12" fmla="*/ 0 w 4"/>
                  <a:gd name="T13" fmla="*/ 0 h 9"/>
                  <a:gd name="T14" fmla="*/ 4 w 4"/>
                  <a:gd name="T15" fmla="*/ 9 h 9"/>
                </a:gdLst>
                <a:ahLst/>
                <a:cxnLst>
                  <a:cxn ang="T8">
                    <a:pos x="T0" y="T1"/>
                  </a:cxn>
                  <a:cxn ang="T9">
                    <a:pos x="T2" y="T3"/>
                  </a:cxn>
                  <a:cxn ang="T10">
                    <a:pos x="T4" y="T5"/>
                  </a:cxn>
                  <a:cxn ang="T11">
                    <a:pos x="T6" y="T7"/>
                  </a:cxn>
                </a:cxnLst>
                <a:rect l="T12" t="T13" r="T14" b="T15"/>
                <a:pathLst>
                  <a:path w="4" h="9">
                    <a:moveTo>
                      <a:pt x="3" y="0"/>
                    </a:moveTo>
                    <a:lnTo>
                      <a:pt x="2" y="8"/>
                    </a:lnTo>
                    <a:lnTo>
                      <a:pt x="0" y="5"/>
                    </a:lnTo>
                    <a:lnTo>
                      <a:pt x="3"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57" name="Freeform 32"/>
              <p:cNvSpPr>
                <a:spLocks/>
              </p:cNvSpPr>
              <p:nvPr/>
            </p:nvSpPr>
            <p:spPr bwMode="auto">
              <a:xfrm>
                <a:off x="809" y="2478"/>
                <a:ext cx="16" cy="34"/>
              </a:xfrm>
              <a:custGeom>
                <a:avLst/>
                <a:gdLst>
                  <a:gd name="T0" fmla="*/ 7 w 16"/>
                  <a:gd name="T1" fmla="*/ 0 h 34"/>
                  <a:gd name="T2" fmla="*/ 0 w 16"/>
                  <a:gd name="T3" fmla="*/ 16 h 34"/>
                  <a:gd name="T4" fmla="*/ 7 w 16"/>
                  <a:gd name="T5" fmla="*/ 33 h 34"/>
                  <a:gd name="T6" fmla="*/ 15 w 16"/>
                  <a:gd name="T7" fmla="*/ 19 h 34"/>
                  <a:gd name="T8" fmla="*/ 7 w 16"/>
                  <a:gd name="T9" fmla="*/ 0 h 34"/>
                  <a:gd name="T10" fmla="*/ 0 60000 65536"/>
                  <a:gd name="T11" fmla="*/ 0 60000 65536"/>
                  <a:gd name="T12" fmla="*/ 0 60000 65536"/>
                  <a:gd name="T13" fmla="*/ 0 60000 65536"/>
                  <a:gd name="T14" fmla="*/ 0 60000 65536"/>
                  <a:gd name="T15" fmla="*/ 0 w 16"/>
                  <a:gd name="T16" fmla="*/ 0 h 34"/>
                  <a:gd name="T17" fmla="*/ 16 w 16"/>
                  <a:gd name="T18" fmla="*/ 34 h 34"/>
                </a:gdLst>
                <a:ahLst/>
                <a:cxnLst>
                  <a:cxn ang="T10">
                    <a:pos x="T0" y="T1"/>
                  </a:cxn>
                  <a:cxn ang="T11">
                    <a:pos x="T2" y="T3"/>
                  </a:cxn>
                  <a:cxn ang="T12">
                    <a:pos x="T4" y="T5"/>
                  </a:cxn>
                  <a:cxn ang="T13">
                    <a:pos x="T6" y="T7"/>
                  </a:cxn>
                  <a:cxn ang="T14">
                    <a:pos x="T8" y="T9"/>
                  </a:cxn>
                </a:cxnLst>
                <a:rect l="T15" t="T16" r="T17" b="T18"/>
                <a:pathLst>
                  <a:path w="16" h="34">
                    <a:moveTo>
                      <a:pt x="7" y="0"/>
                    </a:moveTo>
                    <a:lnTo>
                      <a:pt x="0" y="16"/>
                    </a:lnTo>
                    <a:lnTo>
                      <a:pt x="7" y="33"/>
                    </a:lnTo>
                    <a:lnTo>
                      <a:pt x="15" y="19"/>
                    </a:lnTo>
                    <a:lnTo>
                      <a:pt x="7"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58" name="Freeform 33"/>
              <p:cNvSpPr>
                <a:spLocks/>
              </p:cNvSpPr>
              <p:nvPr/>
            </p:nvSpPr>
            <p:spPr bwMode="auto">
              <a:xfrm>
                <a:off x="447" y="2114"/>
                <a:ext cx="28" cy="53"/>
              </a:xfrm>
              <a:custGeom>
                <a:avLst/>
                <a:gdLst>
                  <a:gd name="T0" fmla="*/ 21 w 28"/>
                  <a:gd name="T1" fmla="*/ 0 h 53"/>
                  <a:gd name="T2" fmla="*/ 15 w 28"/>
                  <a:gd name="T3" fmla="*/ 0 h 53"/>
                  <a:gd name="T4" fmla="*/ 13 w 28"/>
                  <a:gd name="T5" fmla="*/ 3 h 53"/>
                  <a:gd name="T6" fmla="*/ 9 w 28"/>
                  <a:gd name="T7" fmla="*/ 7 h 53"/>
                  <a:gd name="T8" fmla="*/ 9 w 28"/>
                  <a:gd name="T9" fmla="*/ 22 h 53"/>
                  <a:gd name="T10" fmla="*/ 13 w 28"/>
                  <a:gd name="T11" fmla="*/ 25 h 53"/>
                  <a:gd name="T12" fmla="*/ 13 w 28"/>
                  <a:gd name="T13" fmla="*/ 31 h 53"/>
                  <a:gd name="T14" fmla="*/ 10 w 28"/>
                  <a:gd name="T15" fmla="*/ 32 h 53"/>
                  <a:gd name="T16" fmla="*/ 6 w 28"/>
                  <a:gd name="T17" fmla="*/ 37 h 53"/>
                  <a:gd name="T18" fmla="*/ 6 w 28"/>
                  <a:gd name="T19" fmla="*/ 44 h 53"/>
                  <a:gd name="T20" fmla="*/ 0 w 28"/>
                  <a:gd name="T21" fmla="*/ 52 h 53"/>
                  <a:gd name="T22" fmla="*/ 19 w 28"/>
                  <a:gd name="T23" fmla="*/ 52 h 53"/>
                  <a:gd name="T24" fmla="*/ 27 w 28"/>
                  <a:gd name="T25" fmla="*/ 42 h 53"/>
                  <a:gd name="T26" fmla="*/ 19 w 28"/>
                  <a:gd name="T27" fmla="*/ 34 h 53"/>
                  <a:gd name="T28" fmla="*/ 19 w 28"/>
                  <a:gd name="T29" fmla="*/ 11 h 53"/>
                  <a:gd name="T30" fmla="*/ 23 w 28"/>
                  <a:gd name="T31" fmla="*/ 7 h 53"/>
                  <a:gd name="T32" fmla="*/ 17 w 28"/>
                  <a:gd name="T33" fmla="*/ 7 h 53"/>
                  <a:gd name="T34" fmla="*/ 21 w 28"/>
                  <a:gd name="T35" fmla="*/ 0 h 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53"/>
                  <a:gd name="T56" fmla="*/ 28 w 28"/>
                  <a:gd name="T57" fmla="*/ 53 h 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53">
                    <a:moveTo>
                      <a:pt x="21" y="0"/>
                    </a:moveTo>
                    <a:lnTo>
                      <a:pt x="15" y="0"/>
                    </a:lnTo>
                    <a:lnTo>
                      <a:pt x="13" y="3"/>
                    </a:lnTo>
                    <a:lnTo>
                      <a:pt x="9" y="7"/>
                    </a:lnTo>
                    <a:lnTo>
                      <a:pt x="9" y="22"/>
                    </a:lnTo>
                    <a:lnTo>
                      <a:pt x="13" y="25"/>
                    </a:lnTo>
                    <a:lnTo>
                      <a:pt x="13" y="31"/>
                    </a:lnTo>
                    <a:lnTo>
                      <a:pt x="10" y="32"/>
                    </a:lnTo>
                    <a:lnTo>
                      <a:pt x="6" y="37"/>
                    </a:lnTo>
                    <a:lnTo>
                      <a:pt x="6" y="44"/>
                    </a:lnTo>
                    <a:lnTo>
                      <a:pt x="0" y="52"/>
                    </a:lnTo>
                    <a:lnTo>
                      <a:pt x="19" y="52"/>
                    </a:lnTo>
                    <a:lnTo>
                      <a:pt x="27" y="42"/>
                    </a:lnTo>
                    <a:lnTo>
                      <a:pt x="19" y="34"/>
                    </a:lnTo>
                    <a:lnTo>
                      <a:pt x="19" y="11"/>
                    </a:lnTo>
                    <a:lnTo>
                      <a:pt x="23" y="7"/>
                    </a:lnTo>
                    <a:lnTo>
                      <a:pt x="17" y="7"/>
                    </a:lnTo>
                    <a:lnTo>
                      <a:pt x="21"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59" name="Freeform 34"/>
              <p:cNvSpPr>
                <a:spLocks/>
              </p:cNvSpPr>
              <p:nvPr/>
            </p:nvSpPr>
            <p:spPr bwMode="auto">
              <a:xfrm>
                <a:off x="437" y="2129"/>
                <a:ext cx="18" cy="23"/>
              </a:xfrm>
              <a:custGeom>
                <a:avLst/>
                <a:gdLst>
                  <a:gd name="T0" fmla="*/ 16 w 18"/>
                  <a:gd name="T1" fmla="*/ 1 h 23"/>
                  <a:gd name="T2" fmla="*/ 12 w 18"/>
                  <a:gd name="T3" fmla="*/ 0 h 23"/>
                  <a:gd name="T4" fmla="*/ 7 w 18"/>
                  <a:gd name="T5" fmla="*/ 7 h 23"/>
                  <a:gd name="T6" fmla="*/ 0 w 18"/>
                  <a:gd name="T7" fmla="*/ 15 h 23"/>
                  <a:gd name="T8" fmla="*/ 0 w 18"/>
                  <a:gd name="T9" fmla="*/ 22 h 23"/>
                  <a:gd name="T10" fmla="*/ 9 w 18"/>
                  <a:gd name="T11" fmla="*/ 22 h 23"/>
                  <a:gd name="T12" fmla="*/ 14 w 18"/>
                  <a:gd name="T13" fmla="*/ 16 h 23"/>
                  <a:gd name="T14" fmla="*/ 13 w 18"/>
                  <a:gd name="T15" fmla="*/ 8 h 23"/>
                  <a:gd name="T16" fmla="*/ 17 w 18"/>
                  <a:gd name="T17" fmla="*/ 7 h 23"/>
                  <a:gd name="T18" fmla="*/ 16 w 18"/>
                  <a:gd name="T19" fmla="*/ 1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23"/>
                  <a:gd name="T32" fmla="*/ 18 w 18"/>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23">
                    <a:moveTo>
                      <a:pt x="16" y="1"/>
                    </a:moveTo>
                    <a:lnTo>
                      <a:pt x="12" y="0"/>
                    </a:lnTo>
                    <a:lnTo>
                      <a:pt x="7" y="7"/>
                    </a:lnTo>
                    <a:lnTo>
                      <a:pt x="0" y="15"/>
                    </a:lnTo>
                    <a:lnTo>
                      <a:pt x="0" y="22"/>
                    </a:lnTo>
                    <a:lnTo>
                      <a:pt x="9" y="22"/>
                    </a:lnTo>
                    <a:lnTo>
                      <a:pt x="14" y="16"/>
                    </a:lnTo>
                    <a:lnTo>
                      <a:pt x="13" y="8"/>
                    </a:lnTo>
                    <a:lnTo>
                      <a:pt x="17" y="7"/>
                    </a:lnTo>
                    <a:lnTo>
                      <a:pt x="16" y="1"/>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60" name="Freeform 35"/>
              <p:cNvSpPr>
                <a:spLocks/>
              </p:cNvSpPr>
              <p:nvPr/>
            </p:nvSpPr>
            <p:spPr bwMode="auto">
              <a:xfrm>
                <a:off x="608" y="2554"/>
                <a:ext cx="20" cy="81"/>
              </a:xfrm>
              <a:custGeom>
                <a:avLst/>
                <a:gdLst>
                  <a:gd name="T0" fmla="*/ 15 w 20"/>
                  <a:gd name="T1" fmla="*/ 0 h 81"/>
                  <a:gd name="T2" fmla="*/ 10 w 20"/>
                  <a:gd name="T3" fmla="*/ 20 h 81"/>
                  <a:gd name="T4" fmla="*/ 0 w 20"/>
                  <a:gd name="T5" fmla="*/ 27 h 81"/>
                  <a:gd name="T6" fmla="*/ 3 w 20"/>
                  <a:gd name="T7" fmla="*/ 39 h 81"/>
                  <a:gd name="T8" fmla="*/ 3 w 20"/>
                  <a:gd name="T9" fmla="*/ 48 h 81"/>
                  <a:gd name="T10" fmla="*/ 0 w 20"/>
                  <a:gd name="T11" fmla="*/ 59 h 81"/>
                  <a:gd name="T12" fmla="*/ 0 w 20"/>
                  <a:gd name="T13" fmla="*/ 80 h 81"/>
                  <a:gd name="T14" fmla="*/ 14 w 20"/>
                  <a:gd name="T15" fmla="*/ 72 h 81"/>
                  <a:gd name="T16" fmla="*/ 18 w 20"/>
                  <a:gd name="T17" fmla="*/ 46 h 81"/>
                  <a:gd name="T18" fmla="*/ 19 w 20"/>
                  <a:gd name="T19" fmla="*/ 31 h 81"/>
                  <a:gd name="T20" fmla="*/ 15 w 20"/>
                  <a:gd name="T21" fmla="*/ 0 h 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81"/>
                  <a:gd name="T35" fmla="*/ 20 w 20"/>
                  <a:gd name="T36" fmla="*/ 81 h 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81">
                    <a:moveTo>
                      <a:pt x="15" y="0"/>
                    </a:moveTo>
                    <a:lnTo>
                      <a:pt x="10" y="20"/>
                    </a:lnTo>
                    <a:lnTo>
                      <a:pt x="0" y="27"/>
                    </a:lnTo>
                    <a:lnTo>
                      <a:pt x="3" y="39"/>
                    </a:lnTo>
                    <a:lnTo>
                      <a:pt x="3" y="48"/>
                    </a:lnTo>
                    <a:lnTo>
                      <a:pt x="0" y="59"/>
                    </a:lnTo>
                    <a:lnTo>
                      <a:pt x="0" y="80"/>
                    </a:lnTo>
                    <a:lnTo>
                      <a:pt x="14" y="72"/>
                    </a:lnTo>
                    <a:lnTo>
                      <a:pt x="18" y="46"/>
                    </a:lnTo>
                    <a:lnTo>
                      <a:pt x="19" y="31"/>
                    </a:lnTo>
                    <a:lnTo>
                      <a:pt x="15"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61" name="Freeform 36"/>
              <p:cNvSpPr>
                <a:spLocks/>
              </p:cNvSpPr>
              <p:nvPr/>
            </p:nvSpPr>
            <p:spPr bwMode="auto">
              <a:xfrm>
                <a:off x="483" y="2224"/>
                <a:ext cx="4" cy="9"/>
              </a:xfrm>
              <a:custGeom>
                <a:avLst/>
                <a:gdLst>
                  <a:gd name="T0" fmla="*/ 0 w 4"/>
                  <a:gd name="T1" fmla="*/ 1 h 9"/>
                  <a:gd name="T2" fmla="*/ 0 w 4"/>
                  <a:gd name="T3" fmla="*/ 8 h 9"/>
                  <a:gd name="T4" fmla="*/ 3 w 4"/>
                  <a:gd name="T5" fmla="*/ 4 h 9"/>
                  <a:gd name="T6" fmla="*/ 3 w 4"/>
                  <a:gd name="T7" fmla="*/ 0 h 9"/>
                  <a:gd name="T8" fmla="*/ 0 w 4"/>
                  <a:gd name="T9" fmla="*/ 1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1"/>
                    </a:moveTo>
                    <a:lnTo>
                      <a:pt x="0" y="8"/>
                    </a:lnTo>
                    <a:lnTo>
                      <a:pt x="3" y="4"/>
                    </a:lnTo>
                    <a:lnTo>
                      <a:pt x="3" y="0"/>
                    </a:lnTo>
                    <a:lnTo>
                      <a:pt x="0" y="1"/>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62" name="Freeform 37"/>
              <p:cNvSpPr>
                <a:spLocks/>
              </p:cNvSpPr>
              <p:nvPr/>
            </p:nvSpPr>
            <p:spPr bwMode="auto">
              <a:xfrm>
                <a:off x="483" y="2234"/>
                <a:ext cx="5" cy="16"/>
              </a:xfrm>
              <a:custGeom>
                <a:avLst/>
                <a:gdLst>
                  <a:gd name="T0" fmla="*/ 3 w 5"/>
                  <a:gd name="T1" fmla="*/ 0 h 16"/>
                  <a:gd name="T2" fmla="*/ 0 w 5"/>
                  <a:gd name="T3" fmla="*/ 6 h 16"/>
                  <a:gd name="T4" fmla="*/ 0 w 5"/>
                  <a:gd name="T5" fmla="*/ 15 h 16"/>
                  <a:gd name="T6" fmla="*/ 4 w 5"/>
                  <a:gd name="T7" fmla="*/ 14 h 16"/>
                  <a:gd name="T8" fmla="*/ 3 w 5"/>
                  <a:gd name="T9" fmla="*/ 0 h 16"/>
                  <a:gd name="T10" fmla="*/ 0 60000 65536"/>
                  <a:gd name="T11" fmla="*/ 0 60000 65536"/>
                  <a:gd name="T12" fmla="*/ 0 60000 65536"/>
                  <a:gd name="T13" fmla="*/ 0 60000 65536"/>
                  <a:gd name="T14" fmla="*/ 0 60000 65536"/>
                  <a:gd name="T15" fmla="*/ 0 w 5"/>
                  <a:gd name="T16" fmla="*/ 0 h 16"/>
                  <a:gd name="T17" fmla="*/ 5 w 5"/>
                  <a:gd name="T18" fmla="*/ 16 h 16"/>
                </a:gdLst>
                <a:ahLst/>
                <a:cxnLst>
                  <a:cxn ang="T10">
                    <a:pos x="T0" y="T1"/>
                  </a:cxn>
                  <a:cxn ang="T11">
                    <a:pos x="T2" y="T3"/>
                  </a:cxn>
                  <a:cxn ang="T12">
                    <a:pos x="T4" y="T5"/>
                  </a:cxn>
                  <a:cxn ang="T13">
                    <a:pos x="T6" y="T7"/>
                  </a:cxn>
                  <a:cxn ang="T14">
                    <a:pos x="T8" y="T9"/>
                  </a:cxn>
                </a:cxnLst>
                <a:rect l="T15" t="T16" r="T17" b="T18"/>
                <a:pathLst>
                  <a:path w="5" h="16">
                    <a:moveTo>
                      <a:pt x="3" y="0"/>
                    </a:moveTo>
                    <a:lnTo>
                      <a:pt x="0" y="6"/>
                    </a:lnTo>
                    <a:lnTo>
                      <a:pt x="0" y="15"/>
                    </a:lnTo>
                    <a:lnTo>
                      <a:pt x="4" y="14"/>
                    </a:lnTo>
                    <a:lnTo>
                      <a:pt x="3"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63" name="Freeform 38"/>
              <p:cNvSpPr>
                <a:spLocks/>
              </p:cNvSpPr>
              <p:nvPr/>
            </p:nvSpPr>
            <p:spPr bwMode="auto">
              <a:xfrm>
                <a:off x="497" y="2258"/>
                <a:ext cx="11" cy="10"/>
              </a:xfrm>
              <a:custGeom>
                <a:avLst/>
                <a:gdLst>
                  <a:gd name="T0" fmla="*/ 0 w 11"/>
                  <a:gd name="T1" fmla="*/ 0 h 10"/>
                  <a:gd name="T2" fmla="*/ 9 w 11"/>
                  <a:gd name="T3" fmla="*/ 0 h 10"/>
                  <a:gd name="T4" fmla="*/ 10 w 11"/>
                  <a:gd name="T5" fmla="*/ 9 h 10"/>
                  <a:gd name="T6" fmla="*/ 0 w 11"/>
                  <a:gd name="T7" fmla="*/ 0 h 10"/>
                  <a:gd name="T8" fmla="*/ 0 60000 65536"/>
                  <a:gd name="T9" fmla="*/ 0 60000 65536"/>
                  <a:gd name="T10" fmla="*/ 0 60000 65536"/>
                  <a:gd name="T11" fmla="*/ 0 60000 65536"/>
                  <a:gd name="T12" fmla="*/ 0 w 11"/>
                  <a:gd name="T13" fmla="*/ 0 h 10"/>
                  <a:gd name="T14" fmla="*/ 11 w 11"/>
                  <a:gd name="T15" fmla="*/ 10 h 10"/>
                </a:gdLst>
                <a:ahLst/>
                <a:cxnLst>
                  <a:cxn ang="T8">
                    <a:pos x="T0" y="T1"/>
                  </a:cxn>
                  <a:cxn ang="T9">
                    <a:pos x="T2" y="T3"/>
                  </a:cxn>
                  <a:cxn ang="T10">
                    <a:pos x="T4" y="T5"/>
                  </a:cxn>
                  <a:cxn ang="T11">
                    <a:pos x="T6" y="T7"/>
                  </a:cxn>
                </a:cxnLst>
                <a:rect l="T12" t="T13" r="T14" b="T15"/>
                <a:pathLst>
                  <a:path w="11" h="10">
                    <a:moveTo>
                      <a:pt x="0" y="0"/>
                    </a:moveTo>
                    <a:lnTo>
                      <a:pt x="9" y="0"/>
                    </a:lnTo>
                    <a:lnTo>
                      <a:pt x="10" y="9"/>
                    </a:lnTo>
                    <a:lnTo>
                      <a:pt x="0"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sp>
            <p:nvSpPr>
              <p:cNvPr id="1064" name="Freeform 39"/>
              <p:cNvSpPr>
                <a:spLocks/>
              </p:cNvSpPr>
              <p:nvPr/>
            </p:nvSpPr>
            <p:spPr bwMode="auto">
              <a:xfrm>
                <a:off x="419" y="1929"/>
                <a:ext cx="768" cy="583"/>
              </a:xfrm>
              <a:custGeom>
                <a:avLst/>
                <a:gdLst>
                  <a:gd name="T0" fmla="*/ 364 w 768"/>
                  <a:gd name="T1" fmla="*/ 13 h 583"/>
                  <a:gd name="T2" fmla="*/ 511 w 768"/>
                  <a:gd name="T3" fmla="*/ 6 h 583"/>
                  <a:gd name="T4" fmla="*/ 603 w 768"/>
                  <a:gd name="T5" fmla="*/ 56 h 583"/>
                  <a:gd name="T6" fmla="*/ 714 w 768"/>
                  <a:gd name="T7" fmla="*/ 70 h 583"/>
                  <a:gd name="T8" fmla="*/ 764 w 768"/>
                  <a:gd name="T9" fmla="*/ 118 h 583"/>
                  <a:gd name="T10" fmla="*/ 704 w 768"/>
                  <a:gd name="T11" fmla="*/ 167 h 583"/>
                  <a:gd name="T12" fmla="*/ 678 w 768"/>
                  <a:gd name="T13" fmla="*/ 213 h 583"/>
                  <a:gd name="T14" fmla="*/ 666 w 768"/>
                  <a:gd name="T15" fmla="*/ 167 h 583"/>
                  <a:gd name="T16" fmla="*/ 628 w 768"/>
                  <a:gd name="T17" fmla="*/ 208 h 583"/>
                  <a:gd name="T18" fmla="*/ 621 w 768"/>
                  <a:gd name="T19" fmla="*/ 277 h 583"/>
                  <a:gd name="T20" fmla="*/ 620 w 768"/>
                  <a:gd name="T21" fmla="*/ 314 h 583"/>
                  <a:gd name="T22" fmla="*/ 608 w 768"/>
                  <a:gd name="T23" fmla="*/ 314 h 583"/>
                  <a:gd name="T24" fmla="*/ 600 w 768"/>
                  <a:gd name="T25" fmla="*/ 371 h 583"/>
                  <a:gd name="T26" fmla="*/ 549 w 768"/>
                  <a:gd name="T27" fmla="*/ 446 h 583"/>
                  <a:gd name="T28" fmla="*/ 522 w 768"/>
                  <a:gd name="T29" fmla="*/ 536 h 583"/>
                  <a:gd name="T30" fmla="*/ 527 w 768"/>
                  <a:gd name="T31" fmla="*/ 582 h 583"/>
                  <a:gd name="T32" fmla="*/ 422 w 768"/>
                  <a:gd name="T33" fmla="*/ 452 h 583"/>
                  <a:gd name="T34" fmla="*/ 372 w 768"/>
                  <a:gd name="T35" fmla="*/ 561 h 583"/>
                  <a:gd name="T36" fmla="*/ 306 w 768"/>
                  <a:gd name="T37" fmla="*/ 462 h 583"/>
                  <a:gd name="T38" fmla="*/ 213 w 768"/>
                  <a:gd name="T39" fmla="*/ 389 h 583"/>
                  <a:gd name="T40" fmla="*/ 249 w 768"/>
                  <a:gd name="T41" fmla="*/ 437 h 583"/>
                  <a:gd name="T42" fmla="*/ 193 w 768"/>
                  <a:gd name="T43" fmla="*/ 458 h 583"/>
                  <a:gd name="T44" fmla="*/ 147 w 768"/>
                  <a:gd name="T45" fmla="*/ 380 h 583"/>
                  <a:gd name="T46" fmla="*/ 166 w 768"/>
                  <a:gd name="T47" fmla="*/ 328 h 583"/>
                  <a:gd name="T48" fmla="*/ 131 w 768"/>
                  <a:gd name="T49" fmla="*/ 314 h 583"/>
                  <a:gd name="T50" fmla="*/ 154 w 768"/>
                  <a:gd name="T51" fmla="*/ 299 h 583"/>
                  <a:gd name="T52" fmla="*/ 164 w 768"/>
                  <a:gd name="T53" fmla="*/ 278 h 583"/>
                  <a:gd name="T54" fmla="*/ 162 w 768"/>
                  <a:gd name="T55" fmla="*/ 275 h 583"/>
                  <a:gd name="T56" fmla="*/ 148 w 768"/>
                  <a:gd name="T57" fmla="*/ 277 h 583"/>
                  <a:gd name="T58" fmla="*/ 136 w 768"/>
                  <a:gd name="T59" fmla="*/ 278 h 583"/>
                  <a:gd name="T60" fmla="*/ 135 w 768"/>
                  <a:gd name="T61" fmla="*/ 309 h 583"/>
                  <a:gd name="T62" fmla="*/ 124 w 768"/>
                  <a:gd name="T63" fmla="*/ 328 h 583"/>
                  <a:gd name="T64" fmla="*/ 105 w 768"/>
                  <a:gd name="T65" fmla="*/ 318 h 583"/>
                  <a:gd name="T66" fmla="*/ 86 w 768"/>
                  <a:gd name="T67" fmla="*/ 280 h 583"/>
                  <a:gd name="T68" fmla="*/ 100 w 768"/>
                  <a:gd name="T69" fmla="*/ 317 h 583"/>
                  <a:gd name="T70" fmla="*/ 96 w 768"/>
                  <a:gd name="T71" fmla="*/ 323 h 583"/>
                  <a:gd name="T72" fmla="*/ 73 w 768"/>
                  <a:gd name="T73" fmla="*/ 296 h 583"/>
                  <a:gd name="T74" fmla="*/ 47 w 768"/>
                  <a:gd name="T75" fmla="*/ 289 h 583"/>
                  <a:gd name="T76" fmla="*/ 0 w 768"/>
                  <a:gd name="T77" fmla="*/ 293 h 583"/>
                  <a:gd name="T78" fmla="*/ 28 w 768"/>
                  <a:gd name="T79" fmla="*/ 283 h 583"/>
                  <a:gd name="T80" fmla="*/ 49 w 768"/>
                  <a:gd name="T81" fmla="*/ 244 h 583"/>
                  <a:gd name="T82" fmla="*/ 74 w 768"/>
                  <a:gd name="T83" fmla="*/ 225 h 583"/>
                  <a:gd name="T84" fmla="*/ 86 w 768"/>
                  <a:gd name="T85" fmla="*/ 215 h 583"/>
                  <a:gd name="T86" fmla="*/ 92 w 768"/>
                  <a:gd name="T87" fmla="*/ 227 h 583"/>
                  <a:gd name="T88" fmla="*/ 112 w 768"/>
                  <a:gd name="T89" fmla="*/ 216 h 583"/>
                  <a:gd name="T90" fmla="*/ 129 w 768"/>
                  <a:gd name="T91" fmla="*/ 194 h 583"/>
                  <a:gd name="T92" fmla="*/ 109 w 768"/>
                  <a:gd name="T93" fmla="*/ 171 h 583"/>
                  <a:gd name="T94" fmla="*/ 113 w 768"/>
                  <a:gd name="T95" fmla="*/ 149 h 583"/>
                  <a:gd name="T96" fmla="*/ 104 w 768"/>
                  <a:gd name="T97" fmla="*/ 190 h 583"/>
                  <a:gd name="T98" fmla="*/ 86 w 768"/>
                  <a:gd name="T99" fmla="*/ 217 h 583"/>
                  <a:gd name="T100" fmla="*/ 70 w 768"/>
                  <a:gd name="T101" fmla="*/ 197 h 583"/>
                  <a:gd name="T102" fmla="*/ 100 w 768"/>
                  <a:gd name="T103" fmla="*/ 131 h 583"/>
                  <a:gd name="T104" fmla="*/ 162 w 768"/>
                  <a:gd name="T105" fmla="*/ 136 h 583"/>
                  <a:gd name="T106" fmla="*/ 186 w 768"/>
                  <a:gd name="T107" fmla="*/ 140 h 583"/>
                  <a:gd name="T108" fmla="*/ 239 w 768"/>
                  <a:gd name="T109" fmla="*/ 84 h 583"/>
                  <a:gd name="T110" fmla="*/ 213 w 768"/>
                  <a:gd name="T111" fmla="*/ 131 h 5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68"/>
                  <a:gd name="T169" fmla="*/ 0 h 583"/>
                  <a:gd name="T170" fmla="*/ 768 w 768"/>
                  <a:gd name="T171" fmla="*/ 583 h 5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68" h="583">
                    <a:moveTo>
                      <a:pt x="264" y="102"/>
                    </a:moveTo>
                    <a:lnTo>
                      <a:pt x="305" y="79"/>
                    </a:lnTo>
                    <a:lnTo>
                      <a:pt x="365" y="48"/>
                    </a:lnTo>
                    <a:lnTo>
                      <a:pt x="364" y="13"/>
                    </a:lnTo>
                    <a:lnTo>
                      <a:pt x="412" y="6"/>
                    </a:lnTo>
                    <a:lnTo>
                      <a:pt x="441" y="22"/>
                    </a:lnTo>
                    <a:lnTo>
                      <a:pt x="497" y="0"/>
                    </a:lnTo>
                    <a:lnTo>
                      <a:pt x="511" y="6"/>
                    </a:lnTo>
                    <a:lnTo>
                      <a:pt x="522" y="13"/>
                    </a:lnTo>
                    <a:lnTo>
                      <a:pt x="546" y="44"/>
                    </a:lnTo>
                    <a:lnTo>
                      <a:pt x="559" y="63"/>
                    </a:lnTo>
                    <a:lnTo>
                      <a:pt x="603" y="56"/>
                    </a:lnTo>
                    <a:lnTo>
                      <a:pt x="613" y="55"/>
                    </a:lnTo>
                    <a:lnTo>
                      <a:pt x="640" y="72"/>
                    </a:lnTo>
                    <a:lnTo>
                      <a:pt x="670" y="71"/>
                    </a:lnTo>
                    <a:lnTo>
                      <a:pt x="714" y="70"/>
                    </a:lnTo>
                    <a:lnTo>
                      <a:pt x="760" y="84"/>
                    </a:lnTo>
                    <a:lnTo>
                      <a:pt x="767" y="90"/>
                    </a:lnTo>
                    <a:lnTo>
                      <a:pt x="767" y="102"/>
                    </a:lnTo>
                    <a:lnTo>
                      <a:pt x="764" y="118"/>
                    </a:lnTo>
                    <a:lnTo>
                      <a:pt x="736" y="131"/>
                    </a:lnTo>
                    <a:lnTo>
                      <a:pt x="717" y="140"/>
                    </a:lnTo>
                    <a:lnTo>
                      <a:pt x="723" y="156"/>
                    </a:lnTo>
                    <a:lnTo>
                      <a:pt x="704" y="167"/>
                    </a:lnTo>
                    <a:lnTo>
                      <a:pt x="702" y="189"/>
                    </a:lnTo>
                    <a:lnTo>
                      <a:pt x="704" y="202"/>
                    </a:lnTo>
                    <a:lnTo>
                      <a:pt x="683" y="232"/>
                    </a:lnTo>
                    <a:lnTo>
                      <a:pt x="678" y="213"/>
                    </a:lnTo>
                    <a:lnTo>
                      <a:pt x="678" y="203"/>
                    </a:lnTo>
                    <a:lnTo>
                      <a:pt x="687" y="185"/>
                    </a:lnTo>
                    <a:lnTo>
                      <a:pt x="685" y="141"/>
                    </a:lnTo>
                    <a:lnTo>
                      <a:pt x="666" y="167"/>
                    </a:lnTo>
                    <a:lnTo>
                      <a:pt x="650" y="179"/>
                    </a:lnTo>
                    <a:lnTo>
                      <a:pt x="640" y="159"/>
                    </a:lnTo>
                    <a:lnTo>
                      <a:pt x="631" y="185"/>
                    </a:lnTo>
                    <a:lnTo>
                      <a:pt x="628" y="208"/>
                    </a:lnTo>
                    <a:lnTo>
                      <a:pt x="638" y="208"/>
                    </a:lnTo>
                    <a:lnTo>
                      <a:pt x="636" y="232"/>
                    </a:lnTo>
                    <a:lnTo>
                      <a:pt x="628" y="267"/>
                    </a:lnTo>
                    <a:lnTo>
                      <a:pt x="621" y="277"/>
                    </a:lnTo>
                    <a:lnTo>
                      <a:pt x="613" y="288"/>
                    </a:lnTo>
                    <a:lnTo>
                      <a:pt x="608" y="295"/>
                    </a:lnTo>
                    <a:lnTo>
                      <a:pt x="616" y="307"/>
                    </a:lnTo>
                    <a:lnTo>
                      <a:pt x="620" y="314"/>
                    </a:lnTo>
                    <a:lnTo>
                      <a:pt x="616" y="329"/>
                    </a:lnTo>
                    <a:lnTo>
                      <a:pt x="611" y="334"/>
                    </a:lnTo>
                    <a:lnTo>
                      <a:pt x="609" y="324"/>
                    </a:lnTo>
                    <a:lnTo>
                      <a:pt x="608" y="314"/>
                    </a:lnTo>
                    <a:lnTo>
                      <a:pt x="599" y="304"/>
                    </a:lnTo>
                    <a:lnTo>
                      <a:pt x="581" y="314"/>
                    </a:lnTo>
                    <a:lnTo>
                      <a:pt x="597" y="355"/>
                    </a:lnTo>
                    <a:lnTo>
                      <a:pt x="600" y="371"/>
                    </a:lnTo>
                    <a:lnTo>
                      <a:pt x="597" y="394"/>
                    </a:lnTo>
                    <a:lnTo>
                      <a:pt x="582" y="432"/>
                    </a:lnTo>
                    <a:lnTo>
                      <a:pt x="555" y="444"/>
                    </a:lnTo>
                    <a:lnTo>
                      <a:pt x="549" y="446"/>
                    </a:lnTo>
                    <a:lnTo>
                      <a:pt x="527" y="444"/>
                    </a:lnTo>
                    <a:lnTo>
                      <a:pt x="538" y="466"/>
                    </a:lnTo>
                    <a:lnTo>
                      <a:pt x="541" y="499"/>
                    </a:lnTo>
                    <a:lnTo>
                      <a:pt x="522" y="536"/>
                    </a:lnTo>
                    <a:lnTo>
                      <a:pt x="500" y="515"/>
                    </a:lnTo>
                    <a:lnTo>
                      <a:pt x="497" y="536"/>
                    </a:lnTo>
                    <a:lnTo>
                      <a:pt x="514" y="556"/>
                    </a:lnTo>
                    <a:lnTo>
                      <a:pt x="527" y="582"/>
                    </a:lnTo>
                    <a:lnTo>
                      <a:pt x="504" y="566"/>
                    </a:lnTo>
                    <a:lnTo>
                      <a:pt x="477" y="474"/>
                    </a:lnTo>
                    <a:lnTo>
                      <a:pt x="443" y="450"/>
                    </a:lnTo>
                    <a:lnTo>
                      <a:pt x="422" y="452"/>
                    </a:lnTo>
                    <a:lnTo>
                      <a:pt x="390" y="504"/>
                    </a:lnTo>
                    <a:lnTo>
                      <a:pt x="394" y="525"/>
                    </a:lnTo>
                    <a:lnTo>
                      <a:pt x="383" y="560"/>
                    </a:lnTo>
                    <a:lnTo>
                      <a:pt x="372" y="561"/>
                    </a:lnTo>
                    <a:lnTo>
                      <a:pt x="337" y="483"/>
                    </a:lnTo>
                    <a:lnTo>
                      <a:pt x="336" y="450"/>
                    </a:lnTo>
                    <a:lnTo>
                      <a:pt x="329" y="462"/>
                    </a:lnTo>
                    <a:lnTo>
                      <a:pt x="306" y="462"/>
                    </a:lnTo>
                    <a:lnTo>
                      <a:pt x="318" y="440"/>
                    </a:lnTo>
                    <a:lnTo>
                      <a:pt x="283" y="416"/>
                    </a:lnTo>
                    <a:lnTo>
                      <a:pt x="248" y="414"/>
                    </a:lnTo>
                    <a:lnTo>
                      <a:pt x="213" y="389"/>
                    </a:lnTo>
                    <a:lnTo>
                      <a:pt x="212" y="414"/>
                    </a:lnTo>
                    <a:lnTo>
                      <a:pt x="225" y="426"/>
                    </a:lnTo>
                    <a:lnTo>
                      <a:pt x="240" y="438"/>
                    </a:lnTo>
                    <a:lnTo>
                      <a:pt x="249" y="437"/>
                    </a:lnTo>
                    <a:lnTo>
                      <a:pt x="221" y="469"/>
                    </a:lnTo>
                    <a:lnTo>
                      <a:pt x="205" y="474"/>
                    </a:lnTo>
                    <a:lnTo>
                      <a:pt x="193" y="478"/>
                    </a:lnTo>
                    <a:lnTo>
                      <a:pt x="193" y="458"/>
                    </a:lnTo>
                    <a:lnTo>
                      <a:pt x="173" y="424"/>
                    </a:lnTo>
                    <a:lnTo>
                      <a:pt x="156" y="400"/>
                    </a:lnTo>
                    <a:lnTo>
                      <a:pt x="148" y="385"/>
                    </a:lnTo>
                    <a:lnTo>
                      <a:pt x="147" y="380"/>
                    </a:lnTo>
                    <a:lnTo>
                      <a:pt x="146" y="375"/>
                    </a:lnTo>
                    <a:lnTo>
                      <a:pt x="159" y="364"/>
                    </a:lnTo>
                    <a:lnTo>
                      <a:pt x="170" y="354"/>
                    </a:lnTo>
                    <a:lnTo>
                      <a:pt x="166" y="328"/>
                    </a:lnTo>
                    <a:lnTo>
                      <a:pt x="159" y="337"/>
                    </a:lnTo>
                    <a:lnTo>
                      <a:pt x="140" y="337"/>
                    </a:lnTo>
                    <a:lnTo>
                      <a:pt x="131" y="326"/>
                    </a:lnTo>
                    <a:lnTo>
                      <a:pt x="131" y="314"/>
                    </a:lnTo>
                    <a:lnTo>
                      <a:pt x="136" y="314"/>
                    </a:lnTo>
                    <a:lnTo>
                      <a:pt x="142" y="308"/>
                    </a:lnTo>
                    <a:lnTo>
                      <a:pt x="146" y="308"/>
                    </a:lnTo>
                    <a:lnTo>
                      <a:pt x="154" y="299"/>
                    </a:lnTo>
                    <a:lnTo>
                      <a:pt x="166" y="299"/>
                    </a:lnTo>
                    <a:lnTo>
                      <a:pt x="177" y="292"/>
                    </a:lnTo>
                    <a:lnTo>
                      <a:pt x="166" y="278"/>
                    </a:lnTo>
                    <a:lnTo>
                      <a:pt x="164" y="278"/>
                    </a:lnTo>
                    <a:lnTo>
                      <a:pt x="164" y="259"/>
                    </a:lnTo>
                    <a:lnTo>
                      <a:pt x="156" y="272"/>
                    </a:lnTo>
                    <a:lnTo>
                      <a:pt x="159" y="275"/>
                    </a:lnTo>
                    <a:lnTo>
                      <a:pt x="162" y="275"/>
                    </a:lnTo>
                    <a:lnTo>
                      <a:pt x="160" y="277"/>
                    </a:lnTo>
                    <a:lnTo>
                      <a:pt x="158" y="278"/>
                    </a:lnTo>
                    <a:lnTo>
                      <a:pt x="152" y="283"/>
                    </a:lnTo>
                    <a:lnTo>
                      <a:pt x="148" y="277"/>
                    </a:lnTo>
                    <a:lnTo>
                      <a:pt x="151" y="273"/>
                    </a:lnTo>
                    <a:lnTo>
                      <a:pt x="146" y="273"/>
                    </a:lnTo>
                    <a:lnTo>
                      <a:pt x="143" y="271"/>
                    </a:lnTo>
                    <a:lnTo>
                      <a:pt x="136" y="278"/>
                    </a:lnTo>
                    <a:lnTo>
                      <a:pt x="136" y="294"/>
                    </a:lnTo>
                    <a:lnTo>
                      <a:pt x="133" y="299"/>
                    </a:lnTo>
                    <a:lnTo>
                      <a:pt x="139" y="309"/>
                    </a:lnTo>
                    <a:lnTo>
                      <a:pt x="135" y="309"/>
                    </a:lnTo>
                    <a:lnTo>
                      <a:pt x="131" y="312"/>
                    </a:lnTo>
                    <a:lnTo>
                      <a:pt x="125" y="312"/>
                    </a:lnTo>
                    <a:lnTo>
                      <a:pt x="119" y="320"/>
                    </a:lnTo>
                    <a:lnTo>
                      <a:pt x="124" y="328"/>
                    </a:lnTo>
                    <a:lnTo>
                      <a:pt x="117" y="338"/>
                    </a:lnTo>
                    <a:lnTo>
                      <a:pt x="109" y="331"/>
                    </a:lnTo>
                    <a:lnTo>
                      <a:pt x="112" y="328"/>
                    </a:lnTo>
                    <a:lnTo>
                      <a:pt x="105" y="318"/>
                    </a:lnTo>
                    <a:lnTo>
                      <a:pt x="105" y="310"/>
                    </a:lnTo>
                    <a:lnTo>
                      <a:pt x="98" y="300"/>
                    </a:lnTo>
                    <a:lnTo>
                      <a:pt x="86" y="285"/>
                    </a:lnTo>
                    <a:lnTo>
                      <a:pt x="86" y="280"/>
                    </a:lnTo>
                    <a:lnTo>
                      <a:pt x="81" y="280"/>
                    </a:lnTo>
                    <a:lnTo>
                      <a:pt x="81" y="288"/>
                    </a:lnTo>
                    <a:lnTo>
                      <a:pt x="90" y="303"/>
                    </a:lnTo>
                    <a:lnTo>
                      <a:pt x="100" y="317"/>
                    </a:lnTo>
                    <a:lnTo>
                      <a:pt x="98" y="319"/>
                    </a:lnTo>
                    <a:lnTo>
                      <a:pt x="96" y="315"/>
                    </a:lnTo>
                    <a:lnTo>
                      <a:pt x="93" y="318"/>
                    </a:lnTo>
                    <a:lnTo>
                      <a:pt x="96" y="323"/>
                    </a:lnTo>
                    <a:lnTo>
                      <a:pt x="92" y="329"/>
                    </a:lnTo>
                    <a:lnTo>
                      <a:pt x="92" y="319"/>
                    </a:lnTo>
                    <a:lnTo>
                      <a:pt x="82" y="307"/>
                    </a:lnTo>
                    <a:lnTo>
                      <a:pt x="73" y="296"/>
                    </a:lnTo>
                    <a:lnTo>
                      <a:pt x="74" y="290"/>
                    </a:lnTo>
                    <a:lnTo>
                      <a:pt x="69" y="285"/>
                    </a:lnTo>
                    <a:lnTo>
                      <a:pt x="66" y="289"/>
                    </a:lnTo>
                    <a:lnTo>
                      <a:pt x="47" y="289"/>
                    </a:lnTo>
                    <a:lnTo>
                      <a:pt x="24" y="321"/>
                    </a:lnTo>
                    <a:lnTo>
                      <a:pt x="9" y="321"/>
                    </a:lnTo>
                    <a:lnTo>
                      <a:pt x="1" y="310"/>
                    </a:lnTo>
                    <a:lnTo>
                      <a:pt x="0" y="293"/>
                    </a:lnTo>
                    <a:lnTo>
                      <a:pt x="5" y="285"/>
                    </a:lnTo>
                    <a:lnTo>
                      <a:pt x="5" y="272"/>
                    </a:lnTo>
                    <a:lnTo>
                      <a:pt x="20" y="271"/>
                    </a:lnTo>
                    <a:lnTo>
                      <a:pt x="28" y="283"/>
                    </a:lnTo>
                    <a:lnTo>
                      <a:pt x="35" y="272"/>
                    </a:lnTo>
                    <a:lnTo>
                      <a:pt x="35" y="255"/>
                    </a:lnTo>
                    <a:lnTo>
                      <a:pt x="28" y="244"/>
                    </a:lnTo>
                    <a:lnTo>
                      <a:pt x="49" y="244"/>
                    </a:lnTo>
                    <a:lnTo>
                      <a:pt x="54" y="237"/>
                    </a:lnTo>
                    <a:lnTo>
                      <a:pt x="57" y="236"/>
                    </a:lnTo>
                    <a:lnTo>
                      <a:pt x="66" y="225"/>
                    </a:lnTo>
                    <a:lnTo>
                      <a:pt x="74" y="225"/>
                    </a:lnTo>
                    <a:lnTo>
                      <a:pt x="75" y="208"/>
                    </a:lnTo>
                    <a:lnTo>
                      <a:pt x="81" y="200"/>
                    </a:lnTo>
                    <a:lnTo>
                      <a:pt x="81" y="208"/>
                    </a:lnTo>
                    <a:lnTo>
                      <a:pt x="86" y="215"/>
                    </a:lnTo>
                    <a:lnTo>
                      <a:pt x="86" y="218"/>
                    </a:lnTo>
                    <a:lnTo>
                      <a:pt x="81" y="225"/>
                    </a:lnTo>
                    <a:lnTo>
                      <a:pt x="90" y="225"/>
                    </a:lnTo>
                    <a:lnTo>
                      <a:pt x="92" y="227"/>
                    </a:lnTo>
                    <a:lnTo>
                      <a:pt x="100" y="219"/>
                    </a:lnTo>
                    <a:lnTo>
                      <a:pt x="105" y="226"/>
                    </a:lnTo>
                    <a:lnTo>
                      <a:pt x="108" y="221"/>
                    </a:lnTo>
                    <a:lnTo>
                      <a:pt x="112" y="216"/>
                    </a:lnTo>
                    <a:lnTo>
                      <a:pt x="112" y="203"/>
                    </a:lnTo>
                    <a:lnTo>
                      <a:pt x="119" y="211"/>
                    </a:lnTo>
                    <a:lnTo>
                      <a:pt x="119" y="194"/>
                    </a:lnTo>
                    <a:lnTo>
                      <a:pt x="129" y="194"/>
                    </a:lnTo>
                    <a:lnTo>
                      <a:pt x="131" y="188"/>
                    </a:lnTo>
                    <a:lnTo>
                      <a:pt x="113" y="188"/>
                    </a:lnTo>
                    <a:lnTo>
                      <a:pt x="109" y="183"/>
                    </a:lnTo>
                    <a:lnTo>
                      <a:pt x="109" y="171"/>
                    </a:lnTo>
                    <a:lnTo>
                      <a:pt x="117" y="159"/>
                    </a:lnTo>
                    <a:lnTo>
                      <a:pt x="125" y="147"/>
                    </a:lnTo>
                    <a:lnTo>
                      <a:pt x="124" y="138"/>
                    </a:lnTo>
                    <a:lnTo>
                      <a:pt x="113" y="149"/>
                    </a:lnTo>
                    <a:lnTo>
                      <a:pt x="105" y="160"/>
                    </a:lnTo>
                    <a:lnTo>
                      <a:pt x="98" y="171"/>
                    </a:lnTo>
                    <a:lnTo>
                      <a:pt x="100" y="184"/>
                    </a:lnTo>
                    <a:lnTo>
                      <a:pt x="104" y="190"/>
                    </a:lnTo>
                    <a:lnTo>
                      <a:pt x="98" y="198"/>
                    </a:lnTo>
                    <a:lnTo>
                      <a:pt x="97" y="208"/>
                    </a:lnTo>
                    <a:lnTo>
                      <a:pt x="92" y="216"/>
                    </a:lnTo>
                    <a:lnTo>
                      <a:pt x="86" y="217"/>
                    </a:lnTo>
                    <a:lnTo>
                      <a:pt x="86" y="197"/>
                    </a:lnTo>
                    <a:lnTo>
                      <a:pt x="82" y="192"/>
                    </a:lnTo>
                    <a:lnTo>
                      <a:pt x="77" y="197"/>
                    </a:lnTo>
                    <a:lnTo>
                      <a:pt x="70" y="197"/>
                    </a:lnTo>
                    <a:lnTo>
                      <a:pt x="71" y="171"/>
                    </a:lnTo>
                    <a:lnTo>
                      <a:pt x="75" y="165"/>
                    </a:lnTo>
                    <a:lnTo>
                      <a:pt x="86" y="150"/>
                    </a:lnTo>
                    <a:lnTo>
                      <a:pt x="100" y="131"/>
                    </a:lnTo>
                    <a:lnTo>
                      <a:pt x="109" y="118"/>
                    </a:lnTo>
                    <a:lnTo>
                      <a:pt x="135" y="101"/>
                    </a:lnTo>
                    <a:lnTo>
                      <a:pt x="159" y="121"/>
                    </a:lnTo>
                    <a:lnTo>
                      <a:pt x="162" y="136"/>
                    </a:lnTo>
                    <a:lnTo>
                      <a:pt x="156" y="137"/>
                    </a:lnTo>
                    <a:lnTo>
                      <a:pt x="147" y="135"/>
                    </a:lnTo>
                    <a:lnTo>
                      <a:pt x="159" y="153"/>
                    </a:lnTo>
                    <a:lnTo>
                      <a:pt x="186" y="140"/>
                    </a:lnTo>
                    <a:lnTo>
                      <a:pt x="210" y="130"/>
                    </a:lnTo>
                    <a:lnTo>
                      <a:pt x="202" y="112"/>
                    </a:lnTo>
                    <a:lnTo>
                      <a:pt x="224" y="83"/>
                    </a:lnTo>
                    <a:lnTo>
                      <a:pt x="239" y="84"/>
                    </a:lnTo>
                    <a:lnTo>
                      <a:pt x="225" y="94"/>
                    </a:lnTo>
                    <a:lnTo>
                      <a:pt x="216" y="111"/>
                    </a:lnTo>
                    <a:lnTo>
                      <a:pt x="213" y="120"/>
                    </a:lnTo>
                    <a:lnTo>
                      <a:pt x="213" y="131"/>
                    </a:lnTo>
                    <a:lnTo>
                      <a:pt x="222" y="137"/>
                    </a:lnTo>
                    <a:lnTo>
                      <a:pt x="235" y="147"/>
                    </a:lnTo>
                    <a:lnTo>
                      <a:pt x="264" y="102"/>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vi-VN"/>
              </a:p>
            </p:txBody>
          </p:sp>
        </p:grpSp>
      </p:grpSp>
      <p:sp>
        <p:nvSpPr>
          <p:cNvPr id="1041" name="Rectangle 40"/>
          <p:cNvSpPr>
            <a:spLocks noChangeArrowheads="1"/>
          </p:cNvSpPr>
          <p:nvPr/>
        </p:nvSpPr>
        <p:spPr bwMode="auto">
          <a:xfrm>
            <a:off x="4490554" y="5575300"/>
            <a:ext cx="280861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400" b="1" smtClean="0">
                <a:solidFill>
                  <a:srgbClr val="FC0128"/>
                </a:solidFill>
                <a:latin typeface="Times New Roman" panose="02020603050405020304" pitchFamily="18" charset="0"/>
              </a:rPr>
              <a:t>PDA / Smart Phone</a:t>
            </a:r>
            <a:endParaRPr lang="en-US" altLang="vi-VN" sz="2400" b="1">
              <a:solidFill>
                <a:srgbClr val="FC0128"/>
              </a:solidFill>
              <a:latin typeface="Times New Roman" panose="02020603050405020304" pitchFamily="18" charset="0"/>
            </a:endParaRPr>
          </a:p>
        </p:txBody>
      </p:sp>
    </p:spTree>
  </p:cSld>
  <p:clrMapOvr>
    <a:masterClrMapping/>
  </p:clrMapOvr>
  <p:transition spd="med">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eaLnBrk="1" hangingPunct="1">
              <a:defRPr/>
            </a:pPr>
            <a:r>
              <a:rPr lang="en-US" sz="2800" smtClean="0"/>
              <a:t>Increased demand for Internet applications</a:t>
            </a:r>
          </a:p>
        </p:txBody>
      </p:sp>
      <p:sp>
        <p:nvSpPr>
          <p:cNvPr id="9219" name="Rectangle 3"/>
          <p:cNvSpPr>
            <a:spLocks noGrp="1" noChangeArrowheads="1"/>
          </p:cNvSpPr>
          <p:nvPr>
            <p:ph type="body" idx="1"/>
          </p:nvPr>
        </p:nvSpPr>
        <p:spPr/>
        <p:txBody>
          <a:bodyPr/>
          <a:lstStyle/>
          <a:p>
            <a:pPr eaLnBrk="1" hangingPunct="1">
              <a:spcBef>
                <a:spcPct val="30000"/>
              </a:spcBef>
            </a:pPr>
            <a:r>
              <a:rPr lang="en-US" altLang="vi-VN" smtClean="0"/>
              <a:t>To take advantage of opportunities presented by the Internet, businesses are continuously seeking new and innovative ways and means for offering their services via the Internet.</a:t>
            </a:r>
          </a:p>
          <a:p>
            <a:pPr eaLnBrk="1" hangingPunct="1">
              <a:spcBef>
                <a:spcPct val="30000"/>
              </a:spcBef>
            </a:pPr>
            <a:r>
              <a:rPr lang="en-US" altLang="vi-VN" smtClean="0"/>
              <a:t>This created a huge demand for software designers with skills to create new Internet-enabled applications or migrate existing/legacy applications on the Internet platform.</a:t>
            </a:r>
          </a:p>
          <a:p>
            <a:pPr eaLnBrk="1" hangingPunct="1">
              <a:spcBef>
                <a:spcPct val="30000"/>
              </a:spcBef>
            </a:pPr>
            <a:r>
              <a:rPr lang="en-US" altLang="vi-VN" smtClean="0"/>
              <a:t>Object-oriented Java technologies—Sockets, threads, RMI, clustering, Web services-- have emerged as leading solutions for creating portable, efficient, and maintainable large and complex Internet applications.</a:t>
            </a:r>
          </a:p>
        </p:txBody>
      </p:sp>
    </p:spTree>
  </p:cSld>
  <p:clrMapOvr>
    <a:masterClrMapping/>
  </p:clrMapOvr>
  <p:transition spd="med">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reeform 2"/>
          <p:cNvSpPr>
            <a:spLocks/>
          </p:cNvSpPr>
          <p:nvPr/>
        </p:nvSpPr>
        <p:spPr bwMode="auto">
          <a:xfrm>
            <a:off x="3810000" y="3543300"/>
            <a:ext cx="1792288" cy="1392238"/>
          </a:xfrm>
          <a:custGeom>
            <a:avLst/>
            <a:gdLst>
              <a:gd name="T0" fmla="*/ 48 w 1129"/>
              <a:gd name="T1" fmla="*/ 156 h 877"/>
              <a:gd name="T2" fmla="*/ 72 w 1129"/>
              <a:gd name="T3" fmla="*/ 84 h 877"/>
              <a:gd name="T4" fmla="*/ 144 w 1129"/>
              <a:gd name="T5" fmla="*/ 36 h 877"/>
              <a:gd name="T6" fmla="*/ 216 w 1129"/>
              <a:gd name="T7" fmla="*/ 24 h 877"/>
              <a:gd name="T8" fmla="*/ 300 w 1129"/>
              <a:gd name="T9" fmla="*/ 12 h 877"/>
              <a:gd name="T10" fmla="*/ 384 w 1129"/>
              <a:gd name="T11" fmla="*/ 12 h 877"/>
              <a:gd name="T12" fmla="*/ 456 w 1129"/>
              <a:gd name="T13" fmla="*/ 0 h 877"/>
              <a:gd name="T14" fmla="*/ 516 w 1129"/>
              <a:gd name="T15" fmla="*/ 36 h 877"/>
              <a:gd name="T16" fmla="*/ 588 w 1129"/>
              <a:gd name="T17" fmla="*/ 72 h 877"/>
              <a:gd name="T18" fmla="*/ 660 w 1129"/>
              <a:gd name="T19" fmla="*/ 84 h 877"/>
              <a:gd name="T20" fmla="*/ 732 w 1129"/>
              <a:gd name="T21" fmla="*/ 96 h 877"/>
              <a:gd name="T22" fmla="*/ 804 w 1129"/>
              <a:gd name="T23" fmla="*/ 120 h 877"/>
              <a:gd name="T24" fmla="*/ 864 w 1129"/>
              <a:gd name="T25" fmla="*/ 180 h 877"/>
              <a:gd name="T26" fmla="*/ 936 w 1129"/>
              <a:gd name="T27" fmla="*/ 192 h 877"/>
              <a:gd name="T28" fmla="*/ 1020 w 1129"/>
              <a:gd name="T29" fmla="*/ 204 h 877"/>
              <a:gd name="T30" fmla="*/ 1080 w 1129"/>
              <a:gd name="T31" fmla="*/ 252 h 877"/>
              <a:gd name="T32" fmla="*/ 1116 w 1129"/>
              <a:gd name="T33" fmla="*/ 324 h 877"/>
              <a:gd name="T34" fmla="*/ 1128 w 1129"/>
              <a:gd name="T35" fmla="*/ 396 h 877"/>
              <a:gd name="T36" fmla="*/ 1128 w 1129"/>
              <a:gd name="T37" fmla="*/ 468 h 877"/>
              <a:gd name="T38" fmla="*/ 1128 w 1129"/>
              <a:gd name="T39" fmla="*/ 540 h 877"/>
              <a:gd name="T40" fmla="*/ 1104 w 1129"/>
              <a:gd name="T41" fmla="*/ 612 h 877"/>
              <a:gd name="T42" fmla="*/ 1080 w 1129"/>
              <a:gd name="T43" fmla="*/ 684 h 877"/>
              <a:gd name="T44" fmla="*/ 1032 w 1129"/>
              <a:gd name="T45" fmla="*/ 756 h 877"/>
              <a:gd name="T46" fmla="*/ 984 w 1129"/>
              <a:gd name="T47" fmla="*/ 816 h 877"/>
              <a:gd name="T48" fmla="*/ 912 w 1129"/>
              <a:gd name="T49" fmla="*/ 864 h 877"/>
              <a:gd name="T50" fmla="*/ 804 w 1129"/>
              <a:gd name="T51" fmla="*/ 876 h 877"/>
              <a:gd name="T52" fmla="*/ 720 w 1129"/>
              <a:gd name="T53" fmla="*/ 876 h 877"/>
              <a:gd name="T54" fmla="*/ 588 w 1129"/>
              <a:gd name="T55" fmla="*/ 876 h 877"/>
              <a:gd name="T56" fmla="*/ 516 w 1129"/>
              <a:gd name="T57" fmla="*/ 864 h 877"/>
              <a:gd name="T58" fmla="*/ 444 w 1129"/>
              <a:gd name="T59" fmla="*/ 840 h 877"/>
              <a:gd name="T60" fmla="*/ 360 w 1129"/>
              <a:gd name="T61" fmla="*/ 804 h 877"/>
              <a:gd name="T62" fmla="*/ 288 w 1129"/>
              <a:gd name="T63" fmla="*/ 768 h 877"/>
              <a:gd name="T64" fmla="*/ 216 w 1129"/>
              <a:gd name="T65" fmla="*/ 720 h 877"/>
              <a:gd name="T66" fmla="*/ 144 w 1129"/>
              <a:gd name="T67" fmla="*/ 672 h 877"/>
              <a:gd name="T68" fmla="*/ 72 w 1129"/>
              <a:gd name="T69" fmla="*/ 600 h 877"/>
              <a:gd name="T70" fmla="*/ 36 w 1129"/>
              <a:gd name="T71" fmla="*/ 528 h 877"/>
              <a:gd name="T72" fmla="*/ 12 w 1129"/>
              <a:gd name="T73" fmla="*/ 456 h 877"/>
              <a:gd name="T74" fmla="*/ 12 w 1129"/>
              <a:gd name="T75" fmla="*/ 384 h 877"/>
              <a:gd name="T76" fmla="*/ 0 w 1129"/>
              <a:gd name="T77" fmla="*/ 312 h 877"/>
              <a:gd name="T78" fmla="*/ 12 w 1129"/>
              <a:gd name="T79" fmla="*/ 240 h 8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29"/>
              <a:gd name="T121" fmla="*/ 0 h 877"/>
              <a:gd name="T122" fmla="*/ 1129 w 1129"/>
              <a:gd name="T123" fmla="*/ 877 h 87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29" h="877">
                <a:moveTo>
                  <a:pt x="36" y="192"/>
                </a:moveTo>
                <a:lnTo>
                  <a:pt x="48" y="156"/>
                </a:lnTo>
                <a:lnTo>
                  <a:pt x="60" y="120"/>
                </a:lnTo>
                <a:lnTo>
                  <a:pt x="72" y="84"/>
                </a:lnTo>
                <a:lnTo>
                  <a:pt x="108" y="60"/>
                </a:lnTo>
                <a:lnTo>
                  <a:pt x="144" y="36"/>
                </a:lnTo>
                <a:lnTo>
                  <a:pt x="180" y="24"/>
                </a:lnTo>
                <a:lnTo>
                  <a:pt x="216" y="24"/>
                </a:lnTo>
                <a:lnTo>
                  <a:pt x="264" y="12"/>
                </a:lnTo>
                <a:lnTo>
                  <a:pt x="300" y="12"/>
                </a:lnTo>
                <a:lnTo>
                  <a:pt x="336" y="12"/>
                </a:lnTo>
                <a:lnTo>
                  <a:pt x="384" y="12"/>
                </a:lnTo>
                <a:lnTo>
                  <a:pt x="420" y="0"/>
                </a:lnTo>
                <a:lnTo>
                  <a:pt x="456" y="0"/>
                </a:lnTo>
                <a:lnTo>
                  <a:pt x="492" y="0"/>
                </a:lnTo>
                <a:lnTo>
                  <a:pt x="516" y="36"/>
                </a:lnTo>
                <a:lnTo>
                  <a:pt x="552" y="48"/>
                </a:lnTo>
                <a:lnTo>
                  <a:pt x="588" y="72"/>
                </a:lnTo>
                <a:lnTo>
                  <a:pt x="624" y="72"/>
                </a:lnTo>
                <a:lnTo>
                  <a:pt x="660" y="84"/>
                </a:lnTo>
                <a:lnTo>
                  <a:pt x="696" y="84"/>
                </a:lnTo>
                <a:lnTo>
                  <a:pt x="732" y="96"/>
                </a:lnTo>
                <a:lnTo>
                  <a:pt x="768" y="96"/>
                </a:lnTo>
                <a:lnTo>
                  <a:pt x="804" y="120"/>
                </a:lnTo>
                <a:lnTo>
                  <a:pt x="828" y="156"/>
                </a:lnTo>
                <a:lnTo>
                  <a:pt x="864" y="180"/>
                </a:lnTo>
                <a:lnTo>
                  <a:pt x="900" y="192"/>
                </a:lnTo>
                <a:lnTo>
                  <a:pt x="936" y="192"/>
                </a:lnTo>
                <a:lnTo>
                  <a:pt x="984" y="192"/>
                </a:lnTo>
                <a:lnTo>
                  <a:pt x="1020" y="204"/>
                </a:lnTo>
                <a:lnTo>
                  <a:pt x="1056" y="216"/>
                </a:lnTo>
                <a:lnTo>
                  <a:pt x="1080" y="252"/>
                </a:lnTo>
                <a:lnTo>
                  <a:pt x="1104" y="288"/>
                </a:lnTo>
                <a:lnTo>
                  <a:pt x="1116" y="324"/>
                </a:lnTo>
                <a:lnTo>
                  <a:pt x="1128" y="360"/>
                </a:lnTo>
                <a:lnTo>
                  <a:pt x="1128" y="396"/>
                </a:lnTo>
                <a:lnTo>
                  <a:pt x="1128" y="432"/>
                </a:lnTo>
                <a:lnTo>
                  <a:pt x="1128" y="468"/>
                </a:lnTo>
                <a:lnTo>
                  <a:pt x="1128" y="504"/>
                </a:lnTo>
                <a:lnTo>
                  <a:pt x="1128" y="540"/>
                </a:lnTo>
                <a:lnTo>
                  <a:pt x="1116" y="576"/>
                </a:lnTo>
                <a:lnTo>
                  <a:pt x="1104" y="612"/>
                </a:lnTo>
                <a:lnTo>
                  <a:pt x="1092" y="648"/>
                </a:lnTo>
                <a:lnTo>
                  <a:pt x="1080" y="684"/>
                </a:lnTo>
                <a:lnTo>
                  <a:pt x="1056" y="720"/>
                </a:lnTo>
                <a:lnTo>
                  <a:pt x="1032" y="756"/>
                </a:lnTo>
                <a:lnTo>
                  <a:pt x="996" y="780"/>
                </a:lnTo>
                <a:lnTo>
                  <a:pt x="984" y="816"/>
                </a:lnTo>
                <a:lnTo>
                  <a:pt x="948" y="840"/>
                </a:lnTo>
                <a:lnTo>
                  <a:pt x="912" y="864"/>
                </a:lnTo>
                <a:lnTo>
                  <a:pt x="876" y="864"/>
                </a:lnTo>
                <a:lnTo>
                  <a:pt x="804" y="876"/>
                </a:lnTo>
                <a:lnTo>
                  <a:pt x="756" y="876"/>
                </a:lnTo>
                <a:lnTo>
                  <a:pt x="720" y="876"/>
                </a:lnTo>
                <a:lnTo>
                  <a:pt x="672" y="876"/>
                </a:lnTo>
                <a:lnTo>
                  <a:pt x="588" y="876"/>
                </a:lnTo>
                <a:lnTo>
                  <a:pt x="552" y="864"/>
                </a:lnTo>
                <a:lnTo>
                  <a:pt x="516" y="864"/>
                </a:lnTo>
                <a:lnTo>
                  <a:pt x="480" y="852"/>
                </a:lnTo>
                <a:lnTo>
                  <a:pt x="444" y="840"/>
                </a:lnTo>
                <a:lnTo>
                  <a:pt x="408" y="828"/>
                </a:lnTo>
                <a:lnTo>
                  <a:pt x="360" y="804"/>
                </a:lnTo>
                <a:lnTo>
                  <a:pt x="324" y="780"/>
                </a:lnTo>
                <a:lnTo>
                  <a:pt x="288" y="768"/>
                </a:lnTo>
                <a:lnTo>
                  <a:pt x="252" y="744"/>
                </a:lnTo>
                <a:lnTo>
                  <a:pt x="216" y="720"/>
                </a:lnTo>
                <a:lnTo>
                  <a:pt x="180" y="696"/>
                </a:lnTo>
                <a:lnTo>
                  <a:pt x="144" y="672"/>
                </a:lnTo>
                <a:lnTo>
                  <a:pt x="108" y="636"/>
                </a:lnTo>
                <a:lnTo>
                  <a:pt x="72" y="600"/>
                </a:lnTo>
                <a:lnTo>
                  <a:pt x="48" y="564"/>
                </a:lnTo>
                <a:lnTo>
                  <a:pt x="36" y="528"/>
                </a:lnTo>
                <a:lnTo>
                  <a:pt x="24" y="492"/>
                </a:lnTo>
                <a:lnTo>
                  <a:pt x="12" y="456"/>
                </a:lnTo>
                <a:lnTo>
                  <a:pt x="12" y="420"/>
                </a:lnTo>
                <a:lnTo>
                  <a:pt x="12" y="384"/>
                </a:lnTo>
                <a:lnTo>
                  <a:pt x="0" y="348"/>
                </a:lnTo>
                <a:lnTo>
                  <a:pt x="0" y="312"/>
                </a:lnTo>
                <a:lnTo>
                  <a:pt x="0" y="276"/>
                </a:lnTo>
                <a:lnTo>
                  <a:pt x="12" y="240"/>
                </a:lnTo>
                <a:lnTo>
                  <a:pt x="36" y="204"/>
                </a:lnTo>
              </a:path>
            </a:pathLst>
          </a:custGeom>
          <a:gradFill rotWithShape="0">
            <a:gsLst>
              <a:gs pos="0">
                <a:srgbClr val="FFFFFF"/>
              </a:gs>
              <a:gs pos="100000">
                <a:srgbClr val="4C4C4C"/>
              </a:gs>
            </a:gsLst>
            <a:path path="rect">
              <a:fillToRect r="100000" b="100000"/>
            </a:path>
          </a:gradFill>
          <a:ln w="12700" cap="rnd" cmpd="sng">
            <a:solidFill>
              <a:schemeClr val="tx1"/>
            </a:solidFill>
            <a:prstDash val="solid"/>
            <a:round/>
            <a:headEnd type="none" w="med" len="med"/>
            <a:tailEnd type="none" w="med" len="med"/>
          </a:ln>
        </p:spPr>
        <p:txBody>
          <a:bodyPr/>
          <a:lstStyle/>
          <a:p>
            <a:endParaRPr lang="vi-VN"/>
          </a:p>
        </p:txBody>
      </p:sp>
      <p:sp>
        <p:nvSpPr>
          <p:cNvPr id="2053" name="Line 3"/>
          <p:cNvSpPr>
            <a:spLocks noChangeShapeType="1"/>
          </p:cNvSpPr>
          <p:nvPr/>
        </p:nvSpPr>
        <p:spPr bwMode="auto">
          <a:xfrm flipV="1">
            <a:off x="2095500" y="3848100"/>
            <a:ext cx="1809750" cy="5524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054" name="Line 4"/>
          <p:cNvSpPr>
            <a:spLocks noChangeShapeType="1"/>
          </p:cNvSpPr>
          <p:nvPr/>
        </p:nvSpPr>
        <p:spPr bwMode="auto">
          <a:xfrm flipH="1">
            <a:off x="2133600" y="4248150"/>
            <a:ext cx="1695450" cy="3238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055" name="Line 5"/>
          <p:cNvSpPr>
            <a:spLocks noChangeShapeType="1"/>
          </p:cNvSpPr>
          <p:nvPr/>
        </p:nvSpPr>
        <p:spPr bwMode="auto">
          <a:xfrm>
            <a:off x="5600700" y="4019550"/>
            <a:ext cx="933450" cy="5143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056" name="Line 6"/>
          <p:cNvSpPr>
            <a:spLocks noChangeShapeType="1"/>
          </p:cNvSpPr>
          <p:nvPr/>
        </p:nvSpPr>
        <p:spPr bwMode="auto">
          <a:xfrm flipH="1" flipV="1">
            <a:off x="5581650" y="4438650"/>
            <a:ext cx="933450" cy="228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057" name="Rectangle 7"/>
          <p:cNvSpPr>
            <a:spLocks noChangeArrowheads="1"/>
          </p:cNvSpPr>
          <p:nvPr/>
        </p:nvSpPr>
        <p:spPr bwMode="auto">
          <a:xfrm>
            <a:off x="4041775" y="4022725"/>
            <a:ext cx="125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400" b="1" i="1">
                <a:latin typeface="Times New Roman" panose="02020603050405020304" pitchFamily="18" charset="0"/>
              </a:rPr>
              <a:t>Network</a:t>
            </a:r>
          </a:p>
        </p:txBody>
      </p:sp>
      <p:sp>
        <p:nvSpPr>
          <p:cNvPr id="2058" name="Rectangle 8"/>
          <p:cNvSpPr>
            <a:spLocks noChangeArrowheads="1"/>
          </p:cNvSpPr>
          <p:nvPr/>
        </p:nvSpPr>
        <p:spPr bwMode="auto">
          <a:xfrm rot="-2760000">
            <a:off x="2975769" y="2944019"/>
            <a:ext cx="1001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000">
                <a:latin typeface="Times New Roman" panose="02020603050405020304" pitchFamily="18" charset="0"/>
              </a:rPr>
              <a:t>Request</a:t>
            </a:r>
          </a:p>
        </p:txBody>
      </p:sp>
      <p:sp>
        <p:nvSpPr>
          <p:cNvPr id="2059" name="Rectangle 9"/>
          <p:cNvSpPr>
            <a:spLocks noChangeArrowheads="1"/>
          </p:cNvSpPr>
          <p:nvPr/>
        </p:nvSpPr>
        <p:spPr bwMode="auto">
          <a:xfrm rot="2580000">
            <a:off x="3127375" y="4564063"/>
            <a:ext cx="833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000">
                <a:latin typeface="Times New Roman" panose="02020603050405020304" pitchFamily="18" charset="0"/>
              </a:rPr>
              <a:t>Result</a:t>
            </a:r>
          </a:p>
        </p:txBody>
      </p:sp>
      <p:sp>
        <p:nvSpPr>
          <p:cNvPr id="2060" name="Rectangle 10"/>
          <p:cNvSpPr>
            <a:spLocks noChangeArrowheads="1"/>
          </p:cNvSpPr>
          <p:nvPr/>
        </p:nvSpPr>
        <p:spPr bwMode="auto">
          <a:xfrm>
            <a:off x="1752600" y="30163"/>
            <a:ext cx="7378700"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lnSpc>
                <a:spcPct val="90000"/>
              </a:lnSpc>
            </a:pPr>
            <a:endParaRPr lang="en-GB" altLang="vi-VN" sz="3600" b="1">
              <a:solidFill>
                <a:srgbClr val="FAFD00"/>
              </a:solidFill>
              <a:latin typeface="Arial" panose="020B0604020202020204" pitchFamily="34" charset="0"/>
            </a:endParaRPr>
          </a:p>
        </p:txBody>
      </p:sp>
      <p:sp>
        <p:nvSpPr>
          <p:cNvPr id="2061" name="Rectangle 11"/>
          <p:cNvSpPr>
            <a:spLocks noChangeArrowheads="1"/>
          </p:cNvSpPr>
          <p:nvPr/>
        </p:nvSpPr>
        <p:spPr bwMode="auto">
          <a:xfrm>
            <a:off x="1827213" y="1031875"/>
            <a:ext cx="47863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800" b="1">
                <a:solidFill>
                  <a:schemeClr val="bg2"/>
                </a:solidFill>
                <a:latin typeface="Times New Roman" panose="02020603050405020304" pitchFamily="18" charset="0"/>
              </a:rPr>
              <a:t>a client, a server, and network</a:t>
            </a:r>
          </a:p>
        </p:txBody>
      </p:sp>
      <p:graphicFrame>
        <p:nvGraphicFramePr>
          <p:cNvPr id="2050" name="Object 12"/>
          <p:cNvGraphicFramePr>
            <a:graphicFrameLocks/>
          </p:cNvGraphicFramePr>
          <p:nvPr/>
        </p:nvGraphicFramePr>
        <p:xfrm>
          <a:off x="6305550" y="3336925"/>
          <a:ext cx="2538413" cy="1951038"/>
        </p:xfrm>
        <a:graphic>
          <a:graphicData uri="http://schemas.openxmlformats.org/presentationml/2006/ole">
            <mc:AlternateContent xmlns:mc="http://schemas.openxmlformats.org/markup-compatibility/2006">
              <mc:Choice xmlns:v="urn:schemas-microsoft-com:vml" Requires="v">
                <p:oleObj spid="_x0000_s2079" name="Microsoft ClipArt Gallery" r:id="rId3" imgW="4181400" imgH="3214440" progId="MS_ClipArt_Gallery">
                  <p:embed/>
                </p:oleObj>
              </mc:Choice>
              <mc:Fallback>
                <p:oleObj name="Microsoft ClipArt Gallery" r:id="rId3" imgW="4181400" imgH="3214440" progId="MS_ClipArt_Gallery">
                  <p:embed/>
                  <p:pic>
                    <p:nvPicPr>
                      <p:cNvPr id="0" name="Object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5550" y="3336925"/>
                        <a:ext cx="2538413" cy="195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13"/>
          <p:cNvGraphicFramePr>
            <a:graphicFrameLocks/>
          </p:cNvGraphicFramePr>
          <p:nvPr/>
        </p:nvGraphicFramePr>
        <p:xfrm>
          <a:off x="171450" y="3124200"/>
          <a:ext cx="2317750" cy="1847850"/>
        </p:xfrm>
        <a:graphic>
          <a:graphicData uri="http://schemas.openxmlformats.org/presentationml/2006/ole">
            <mc:AlternateContent xmlns:mc="http://schemas.openxmlformats.org/markup-compatibility/2006">
              <mc:Choice xmlns:v="urn:schemas-microsoft-com:vml" Requires="v">
                <p:oleObj spid="_x0000_s2080" name="Microsoft ClipArt Gallery" r:id="rId5" imgW="4005000" imgH="3190680" progId="MS_ClipArt_Gallery">
                  <p:embed/>
                </p:oleObj>
              </mc:Choice>
              <mc:Fallback>
                <p:oleObj name="Microsoft ClipArt Gallery" r:id="rId5" imgW="4005000" imgH="3190680" progId="MS_ClipArt_Gallery">
                  <p:embed/>
                  <p:pic>
                    <p:nvPicPr>
                      <p:cNvPr id="0" name="Object 1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50" y="3124200"/>
                        <a:ext cx="231775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2" name="Rectangle 14"/>
          <p:cNvSpPr>
            <a:spLocks noChangeArrowheads="1"/>
          </p:cNvSpPr>
          <p:nvPr/>
        </p:nvSpPr>
        <p:spPr bwMode="auto">
          <a:xfrm>
            <a:off x="898525" y="3375025"/>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400">
                <a:solidFill>
                  <a:schemeClr val="accent2"/>
                </a:solidFill>
                <a:latin typeface="Times New Roman" panose="02020603050405020304" pitchFamily="18" charset="0"/>
              </a:rPr>
              <a:t>Client</a:t>
            </a:r>
          </a:p>
        </p:txBody>
      </p:sp>
      <p:sp>
        <p:nvSpPr>
          <p:cNvPr id="2063" name="Rectangle 15"/>
          <p:cNvSpPr>
            <a:spLocks noChangeArrowheads="1"/>
          </p:cNvSpPr>
          <p:nvPr/>
        </p:nvSpPr>
        <p:spPr bwMode="auto">
          <a:xfrm>
            <a:off x="7070725" y="3660775"/>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400">
                <a:solidFill>
                  <a:schemeClr val="accent2"/>
                </a:solidFill>
                <a:latin typeface="Times New Roman" panose="02020603050405020304" pitchFamily="18" charset="0"/>
              </a:rPr>
              <a:t>Server</a:t>
            </a:r>
          </a:p>
        </p:txBody>
      </p:sp>
      <p:sp>
        <p:nvSpPr>
          <p:cNvPr id="2064" name="Rectangle 16"/>
          <p:cNvSpPr>
            <a:spLocks noChangeArrowheads="1"/>
          </p:cNvSpPr>
          <p:nvPr/>
        </p:nvSpPr>
        <p:spPr bwMode="auto">
          <a:xfrm>
            <a:off x="422275" y="5146675"/>
            <a:ext cx="21526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400" b="1">
                <a:solidFill>
                  <a:schemeClr val="folHlink"/>
                </a:solidFill>
                <a:latin typeface="Times New Roman" panose="02020603050405020304" pitchFamily="18" charset="0"/>
              </a:rPr>
              <a:t>Client machine</a:t>
            </a:r>
          </a:p>
        </p:txBody>
      </p:sp>
      <p:sp>
        <p:nvSpPr>
          <p:cNvPr id="2065" name="Rectangle 17"/>
          <p:cNvSpPr>
            <a:spLocks noChangeArrowheads="1"/>
          </p:cNvSpPr>
          <p:nvPr/>
        </p:nvSpPr>
        <p:spPr bwMode="auto">
          <a:xfrm>
            <a:off x="6251575" y="5470525"/>
            <a:ext cx="2219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vi-VN" sz="2400" b="1">
                <a:solidFill>
                  <a:schemeClr val="folHlink"/>
                </a:solidFill>
                <a:latin typeface="Times New Roman" panose="02020603050405020304" pitchFamily="18" charset="0"/>
              </a:rPr>
              <a:t>Server machine</a:t>
            </a:r>
          </a:p>
        </p:txBody>
      </p:sp>
      <p:sp>
        <p:nvSpPr>
          <p:cNvPr id="251922" name="Rectangle 18"/>
          <p:cNvSpPr>
            <a:spLocks noGrp="1" noChangeArrowheads="1"/>
          </p:cNvSpPr>
          <p:nvPr>
            <p:ph type="title"/>
          </p:nvPr>
        </p:nvSpPr>
        <p:spPr/>
        <p:txBody>
          <a:bodyPr/>
          <a:lstStyle/>
          <a:p>
            <a:pPr eaLnBrk="1" hangingPunct="1">
              <a:defRPr/>
            </a:pPr>
            <a:r>
              <a:rPr lang="en-US" sz="2800" dirty="0" smtClean="0"/>
              <a:t>Elements of Client-Server Computing</a:t>
            </a:r>
          </a:p>
        </p:txBody>
      </p:sp>
    </p:spTree>
  </p:cSld>
  <p:clrMapOvr>
    <a:masterClrMapping/>
  </p:clrMapOvr>
  <p:transition spd="med">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defRPr/>
            </a:pPr>
            <a:r>
              <a:rPr lang="en-US" smtClean="0"/>
              <a:t>Networking Basics</a:t>
            </a:r>
          </a:p>
        </p:txBody>
      </p:sp>
      <p:sp>
        <p:nvSpPr>
          <p:cNvPr id="10243" name="Rectangle 3"/>
          <p:cNvSpPr>
            <a:spLocks noGrp="1" noChangeArrowheads="1"/>
          </p:cNvSpPr>
          <p:nvPr>
            <p:ph type="body" sz="half" idx="1"/>
          </p:nvPr>
        </p:nvSpPr>
        <p:spPr>
          <a:xfrm>
            <a:off x="0" y="685800"/>
            <a:ext cx="4876800" cy="5715000"/>
          </a:xfrm>
        </p:spPr>
        <p:txBody>
          <a:bodyPr/>
          <a:lstStyle/>
          <a:p>
            <a:pPr eaLnBrk="1" hangingPunct="1">
              <a:lnSpc>
                <a:spcPct val="90000"/>
              </a:lnSpc>
              <a:spcBef>
                <a:spcPct val="10000"/>
              </a:spcBef>
            </a:pPr>
            <a:r>
              <a:rPr lang="en-US" altLang="vi-VN" sz="2600" b="1" smtClean="0"/>
              <a:t>Applications Layer</a:t>
            </a:r>
          </a:p>
          <a:p>
            <a:pPr lvl="1" eaLnBrk="1" hangingPunct="1">
              <a:lnSpc>
                <a:spcPct val="90000"/>
              </a:lnSpc>
              <a:spcBef>
                <a:spcPct val="10000"/>
              </a:spcBef>
            </a:pPr>
            <a:r>
              <a:rPr lang="en-US" altLang="vi-VN" smtClean="0"/>
              <a:t>Standard apps</a:t>
            </a:r>
          </a:p>
          <a:p>
            <a:pPr lvl="2" eaLnBrk="1" hangingPunct="1">
              <a:lnSpc>
                <a:spcPct val="90000"/>
              </a:lnSpc>
              <a:spcBef>
                <a:spcPct val="10000"/>
              </a:spcBef>
            </a:pPr>
            <a:r>
              <a:rPr lang="en-US" altLang="vi-VN" smtClean="0"/>
              <a:t>HTTP</a:t>
            </a:r>
          </a:p>
          <a:p>
            <a:pPr lvl="2" eaLnBrk="1" hangingPunct="1">
              <a:lnSpc>
                <a:spcPct val="90000"/>
              </a:lnSpc>
              <a:spcBef>
                <a:spcPct val="10000"/>
              </a:spcBef>
            </a:pPr>
            <a:r>
              <a:rPr lang="en-US" altLang="vi-VN" smtClean="0"/>
              <a:t>FTP</a:t>
            </a:r>
          </a:p>
          <a:p>
            <a:pPr lvl="2" eaLnBrk="1" hangingPunct="1">
              <a:lnSpc>
                <a:spcPct val="90000"/>
              </a:lnSpc>
              <a:spcBef>
                <a:spcPct val="10000"/>
              </a:spcBef>
            </a:pPr>
            <a:r>
              <a:rPr lang="en-US" altLang="vi-VN" smtClean="0"/>
              <a:t>Telnet</a:t>
            </a:r>
          </a:p>
          <a:p>
            <a:pPr lvl="1" eaLnBrk="1" hangingPunct="1">
              <a:lnSpc>
                <a:spcPct val="90000"/>
              </a:lnSpc>
              <a:spcBef>
                <a:spcPct val="10000"/>
              </a:spcBef>
            </a:pPr>
            <a:r>
              <a:rPr lang="en-US" altLang="vi-VN" smtClean="0"/>
              <a:t>User apps</a:t>
            </a:r>
          </a:p>
          <a:p>
            <a:pPr eaLnBrk="1" hangingPunct="1">
              <a:lnSpc>
                <a:spcPct val="90000"/>
              </a:lnSpc>
              <a:spcBef>
                <a:spcPct val="10000"/>
              </a:spcBef>
            </a:pPr>
            <a:r>
              <a:rPr lang="en-US" altLang="vi-VN" sz="2600" b="1" smtClean="0"/>
              <a:t>Transport Layer</a:t>
            </a:r>
          </a:p>
          <a:p>
            <a:pPr lvl="1" eaLnBrk="1" hangingPunct="1">
              <a:lnSpc>
                <a:spcPct val="90000"/>
              </a:lnSpc>
              <a:spcBef>
                <a:spcPct val="10000"/>
              </a:spcBef>
            </a:pPr>
            <a:r>
              <a:rPr lang="en-US" altLang="vi-VN" smtClean="0"/>
              <a:t>TCP</a:t>
            </a:r>
          </a:p>
          <a:p>
            <a:pPr lvl="1" eaLnBrk="1" hangingPunct="1">
              <a:lnSpc>
                <a:spcPct val="90000"/>
              </a:lnSpc>
              <a:spcBef>
                <a:spcPct val="10000"/>
              </a:spcBef>
            </a:pPr>
            <a:r>
              <a:rPr lang="en-US" altLang="vi-VN" smtClean="0"/>
              <a:t>UDP</a:t>
            </a:r>
          </a:p>
          <a:p>
            <a:pPr lvl="1" eaLnBrk="1" hangingPunct="1">
              <a:lnSpc>
                <a:spcPct val="90000"/>
              </a:lnSpc>
              <a:spcBef>
                <a:spcPct val="10000"/>
              </a:spcBef>
            </a:pPr>
            <a:r>
              <a:rPr lang="en-US" altLang="vi-VN" smtClean="0"/>
              <a:t>Programming Interface:</a:t>
            </a:r>
          </a:p>
          <a:p>
            <a:pPr lvl="2" eaLnBrk="1" hangingPunct="1">
              <a:lnSpc>
                <a:spcPct val="90000"/>
              </a:lnSpc>
              <a:spcBef>
                <a:spcPct val="10000"/>
              </a:spcBef>
            </a:pPr>
            <a:r>
              <a:rPr lang="en-US" altLang="vi-VN" smtClean="0"/>
              <a:t>Sockets</a:t>
            </a:r>
          </a:p>
          <a:p>
            <a:pPr eaLnBrk="1" hangingPunct="1">
              <a:lnSpc>
                <a:spcPct val="90000"/>
              </a:lnSpc>
              <a:spcBef>
                <a:spcPct val="10000"/>
              </a:spcBef>
            </a:pPr>
            <a:r>
              <a:rPr lang="en-US" altLang="vi-VN" sz="2600" b="1" smtClean="0"/>
              <a:t>Network Layer</a:t>
            </a:r>
          </a:p>
          <a:p>
            <a:pPr lvl="1" eaLnBrk="1" hangingPunct="1">
              <a:lnSpc>
                <a:spcPct val="90000"/>
              </a:lnSpc>
              <a:spcBef>
                <a:spcPct val="10000"/>
              </a:spcBef>
            </a:pPr>
            <a:r>
              <a:rPr lang="en-US" altLang="vi-VN" smtClean="0"/>
              <a:t>IP</a:t>
            </a:r>
          </a:p>
          <a:p>
            <a:pPr eaLnBrk="1" hangingPunct="1">
              <a:lnSpc>
                <a:spcPct val="90000"/>
              </a:lnSpc>
              <a:spcBef>
                <a:spcPct val="10000"/>
              </a:spcBef>
            </a:pPr>
            <a:r>
              <a:rPr lang="en-US" altLang="vi-VN" sz="2600" b="1" smtClean="0"/>
              <a:t>Link Layer</a:t>
            </a:r>
          </a:p>
          <a:p>
            <a:pPr lvl="1" eaLnBrk="1" hangingPunct="1">
              <a:lnSpc>
                <a:spcPct val="90000"/>
              </a:lnSpc>
              <a:spcBef>
                <a:spcPct val="10000"/>
              </a:spcBef>
            </a:pPr>
            <a:r>
              <a:rPr lang="en-US" altLang="vi-VN" smtClean="0"/>
              <a:t>Device drivers</a:t>
            </a:r>
          </a:p>
        </p:txBody>
      </p:sp>
      <p:sp>
        <p:nvSpPr>
          <p:cNvPr id="10244" name="Rectangle 4"/>
          <p:cNvSpPr>
            <a:spLocks noGrp="1" noChangeArrowheads="1"/>
          </p:cNvSpPr>
          <p:nvPr>
            <p:ph type="body" sz="half" idx="2"/>
          </p:nvPr>
        </p:nvSpPr>
        <p:spPr>
          <a:xfrm>
            <a:off x="5562600" y="685800"/>
            <a:ext cx="3581400" cy="5715000"/>
          </a:xfrm>
        </p:spPr>
        <p:txBody>
          <a:bodyPr/>
          <a:lstStyle/>
          <a:p>
            <a:pPr eaLnBrk="1" hangingPunct="1">
              <a:buFont typeface="Wingdings" panose="05000000000000000000" pitchFamily="2" charset="2"/>
              <a:buNone/>
            </a:pPr>
            <a:r>
              <a:rPr lang="en-US" altLang="vi-VN" sz="3200" b="1" smtClean="0"/>
              <a:t>TCP/IP Stack</a:t>
            </a:r>
          </a:p>
        </p:txBody>
      </p:sp>
      <p:sp>
        <p:nvSpPr>
          <p:cNvPr id="10245" name="Text Box 5"/>
          <p:cNvSpPr txBox="1">
            <a:spLocks noChangeArrowheads="1"/>
          </p:cNvSpPr>
          <p:nvPr/>
        </p:nvSpPr>
        <p:spPr bwMode="auto">
          <a:xfrm>
            <a:off x="5637213" y="1752600"/>
            <a:ext cx="2840037" cy="771525"/>
          </a:xfrm>
          <a:prstGeom prst="rect">
            <a:avLst/>
          </a:prstGeom>
          <a:solidFill>
            <a:srgbClr val="CCFFFF"/>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Application</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(http,ftp,telnet,…)</a:t>
            </a:r>
          </a:p>
        </p:txBody>
      </p:sp>
      <p:sp>
        <p:nvSpPr>
          <p:cNvPr id="10246" name="Text Box 6"/>
          <p:cNvSpPr txBox="1">
            <a:spLocks noChangeArrowheads="1"/>
          </p:cNvSpPr>
          <p:nvPr/>
        </p:nvSpPr>
        <p:spPr bwMode="auto">
          <a:xfrm>
            <a:off x="5638800" y="2514600"/>
            <a:ext cx="2819400" cy="771525"/>
          </a:xfrm>
          <a:prstGeom prst="rect">
            <a:avLst/>
          </a:prstGeom>
          <a:solidFill>
            <a:srgbClr val="CCFFCC"/>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Transport</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(TCP, UDP,..)</a:t>
            </a:r>
          </a:p>
        </p:txBody>
      </p:sp>
      <p:sp>
        <p:nvSpPr>
          <p:cNvPr id="10247" name="Text Box 7"/>
          <p:cNvSpPr txBox="1">
            <a:spLocks noChangeArrowheads="1"/>
          </p:cNvSpPr>
          <p:nvPr/>
        </p:nvSpPr>
        <p:spPr bwMode="auto">
          <a:xfrm>
            <a:off x="5638800" y="3276600"/>
            <a:ext cx="2819400" cy="771525"/>
          </a:xfrm>
          <a:prstGeom prst="rect">
            <a:avLst/>
          </a:prstGeom>
          <a:solidFill>
            <a:srgbClr val="FFFF99"/>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Network</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(IP,..)</a:t>
            </a:r>
          </a:p>
        </p:txBody>
      </p:sp>
      <p:sp>
        <p:nvSpPr>
          <p:cNvPr id="10248" name="Text Box 8"/>
          <p:cNvSpPr txBox="1">
            <a:spLocks noChangeArrowheads="1"/>
          </p:cNvSpPr>
          <p:nvPr/>
        </p:nvSpPr>
        <p:spPr bwMode="auto">
          <a:xfrm>
            <a:off x="5638800" y="4038600"/>
            <a:ext cx="2819400" cy="771525"/>
          </a:xfrm>
          <a:prstGeom prst="rect">
            <a:avLst/>
          </a:prstGeom>
          <a:solidFill>
            <a:srgbClr val="FFCC99"/>
          </a:solidFill>
          <a:ln w="12700" algn="ctr">
            <a:solidFill>
              <a:schemeClr val="tx1"/>
            </a:solidFill>
            <a:miter lim="800000"/>
            <a:headEnd/>
            <a:tailEnd/>
          </a:ln>
        </p:spPr>
        <p:txBody>
          <a:bodyPr lIns="90488" tIns="44450" rIns="90488" bIns="44450">
            <a:spAutoFit/>
          </a:bodyPr>
          <a:lstStyle>
            <a:lvl1pPr marL="285750" indent="-28575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Link</a:t>
            </a:r>
          </a:p>
          <a:p>
            <a:pPr algn="ctr" eaLnBrk="1" hangingPunct="1">
              <a:spcBef>
                <a:spcPct val="20000"/>
              </a:spcBef>
              <a:buClr>
                <a:schemeClr val="accent2"/>
              </a:buClr>
              <a:buSzPct val="60000"/>
              <a:buFont typeface="Wingdings" panose="05000000000000000000" pitchFamily="2" charset="2"/>
              <a:buNone/>
            </a:pPr>
            <a:r>
              <a:rPr lang="en-US" altLang="vi-VN" sz="2000">
                <a:latin typeface="Arial" panose="020B0604020202020204" pitchFamily="34" charset="0"/>
                <a:ea typeface="宋体" panose="02010600030101010101" pitchFamily="2" charset="-122"/>
              </a:rPr>
              <a:t>(device driver,..)</a:t>
            </a:r>
          </a:p>
        </p:txBody>
      </p:sp>
    </p:spTree>
  </p:cSld>
  <p:clrMapOvr>
    <a:masterClrMapping/>
  </p:clrMapOvr>
  <p:transition spd="med">
    <p:comb/>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LTA1</Template>
  <TotalTime>3359</TotalTime>
  <Words>1012</Words>
  <Application>Microsoft Office PowerPoint</Application>
  <PresentationFormat>On-screen Show (4:3)</PresentationFormat>
  <Paragraphs>234</Paragraphs>
  <Slides>25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4" baseType="lpstr">
      <vt:lpstr>宋体</vt:lpstr>
      <vt:lpstr>Arial</vt:lpstr>
      <vt:lpstr>Courier New</vt:lpstr>
      <vt:lpstr>Tahoma</vt:lpstr>
      <vt:lpstr>Times New Roman</vt:lpstr>
      <vt:lpstr>Wingdings</vt:lpstr>
      <vt:lpstr>Blends</vt:lpstr>
      <vt:lpstr>Microsoft ClipArt Gallery</vt:lpstr>
      <vt:lpstr>CorelDRAW!</vt:lpstr>
      <vt:lpstr>BASIC NETWORK PROGRAMMING</vt:lpstr>
      <vt:lpstr>Introduction to Java Network Programmning</vt:lpstr>
      <vt:lpstr>Introduction</vt:lpstr>
      <vt:lpstr>Introduction</vt:lpstr>
      <vt:lpstr>Introduction</vt:lpstr>
      <vt:lpstr>Internet Applications</vt:lpstr>
      <vt:lpstr>Increased demand for Internet applications</vt:lpstr>
      <vt:lpstr>Elements of Client-Server Computing</vt:lpstr>
      <vt:lpstr>Networking Basics</vt:lpstr>
      <vt:lpstr>TCP Programming</vt:lpstr>
      <vt:lpstr>UDP Programming</vt:lpstr>
      <vt:lpstr>Understanding Ports</vt:lpstr>
      <vt:lpstr>Sockets and Ports</vt:lpstr>
      <vt:lpstr>Well-Known Ports</vt:lpstr>
      <vt:lpstr>The World Wide Web</vt:lpstr>
      <vt:lpstr>URL</vt:lpstr>
      <vt:lpstr>HTTP</vt:lpstr>
      <vt:lpstr>Basic File Operation with File class</vt:lpstr>
      <vt:lpstr>The java.io.File Class</vt:lpstr>
      <vt:lpstr>The java.io.File Class</vt:lpstr>
      <vt:lpstr>The java.io.File Class</vt:lpstr>
      <vt:lpstr>The java.io.File Class</vt:lpstr>
      <vt:lpstr>The java.io.File Class</vt:lpstr>
      <vt:lpstr>The java.io.File Class</vt:lpstr>
      <vt:lpstr>Exercise</vt:lpstr>
    </vt:vector>
  </TitlesOfParts>
  <Company>Chuong My - Ha Tay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Le-Tat-Hai</dc:creator>
  <cp:lastModifiedBy>Pham Van Tinh</cp:lastModifiedBy>
  <cp:revision>431</cp:revision>
  <dcterms:created xsi:type="dcterms:W3CDTF">2003-08-03T23:46:10Z</dcterms:created>
  <dcterms:modified xsi:type="dcterms:W3CDTF">2018-09-14T01:58:46Z</dcterms:modified>
</cp:coreProperties>
</file>