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323" r:id="rId3"/>
    <p:sldId id="324" r:id="rId4"/>
    <p:sldId id="325" r:id="rId5"/>
    <p:sldId id="326" r:id="rId6"/>
    <p:sldId id="328" r:id="rId7"/>
    <p:sldId id="330" r:id="rId8"/>
    <p:sldId id="312" r:id="rId9"/>
    <p:sldId id="313" r:id="rId10"/>
    <p:sldId id="314" r:id="rId11"/>
    <p:sldId id="315" r:id="rId12"/>
    <p:sldId id="316" r:id="rId13"/>
    <p:sldId id="317" r:id="rId14"/>
    <p:sldId id="320" r:id="rId15"/>
    <p:sldId id="322" r:id="rId16"/>
    <p:sldId id="321" r:id="rId17"/>
    <p:sldId id="276" r:id="rId18"/>
    <p:sldId id="280" r:id="rId19"/>
    <p:sldId id="274" r:id="rId20"/>
    <p:sldId id="278" r:id="rId21"/>
    <p:sldId id="279" r:id="rId22"/>
    <p:sldId id="257" r:id="rId23"/>
    <p:sldId id="258" r:id="rId24"/>
    <p:sldId id="264" r:id="rId25"/>
    <p:sldId id="282" r:id="rId26"/>
    <p:sldId id="265" r:id="rId27"/>
    <p:sldId id="266" r:id="rId28"/>
    <p:sldId id="267" r:id="rId29"/>
    <p:sldId id="268" r:id="rId30"/>
    <p:sldId id="269" r:id="rId31"/>
    <p:sldId id="283" r:id="rId32"/>
    <p:sldId id="284" r:id="rId33"/>
    <p:sldId id="285" r:id="rId34"/>
    <p:sldId id="354" r:id="rId35"/>
    <p:sldId id="286" r:id="rId36"/>
    <p:sldId id="294" r:id="rId37"/>
    <p:sldId id="287" r:id="rId38"/>
    <p:sldId id="288" r:id="rId39"/>
    <p:sldId id="289" r:id="rId40"/>
    <p:sldId id="291" r:id="rId41"/>
    <p:sldId id="292" r:id="rId42"/>
    <p:sldId id="293" r:id="rId43"/>
    <p:sldId id="270" r:id="rId44"/>
    <p:sldId id="271" r:id="rId45"/>
    <p:sldId id="272" r:id="rId46"/>
    <p:sldId id="273" r:id="rId47"/>
    <p:sldId id="295" r:id="rId48"/>
    <p:sldId id="296" r:id="rId49"/>
    <p:sldId id="297" r:id="rId50"/>
    <p:sldId id="300" r:id="rId51"/>
    <p:sldId id="301" r:id="rId52"/>
    <p:sldId id="302" r:id="rId53"/>
    <p:sldId id="303" r:id="rId54"/>
    <p:sldId id="304" r:id="rId55"/>
    <p:sldId id="305" r:id="rId56"/>
    <p:sldId id="331" r:id="rId57"/>
    <p:sldId id="355" r:id="rId58"/>
    <p:sldId id="332" r:id="rId59"/>
    <p:sldId id="334" r:id="rId60"/>
    <p:sldId id="356" r:id="rId61"/>
    <p:sldId id="336" r:id="rId62"/>
    <p:sldId id="337" r:id="rId63"/>
    <p:sldId id="338" r:id="rId64"/>
    <p:sldId id="357" r:id="rId65"/>
    <p:sldId id="359" r:id="rId66"/>
    <p:sldId id="341" r:id="rId67"/>
    <p:sldId id="340" r:id="rId68"/>
    <p:sldId id="342" r:id="rId69"/>
    <p:sldId id="343" r:id="rId70"/>
    <p:sldId id="344" r:id="rId71"/>
    <p:sldId id="345" r:id="rId72"/>
    <p:sldId id="346" r:id="rId73"/>
    <p:sldId id="347" r:id="rId74"/>
    <p:sldId id="348" r:id="rId75"/>
    <p:sldId id="360" r:id="rId76"/>
    <p:sldId id="361" r:id="rId77"/>
    <p:sldId id="351" r:id="rId7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97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pic>
        <p:nvPicPr>
          <p:cNvPr id="14" name="Picture 17"/>
          <p:cNvPicPr>
            <a:picLocks noChangeAspect="1" noChangeArrowheads="1"/>
          </p:cNvPicPr>
          <p:nvPr userDrawn="1"/>
        </p:nvPicPr>
        <p:blipFill>
          <a:blip r:embed="rId2"/>
          <a:srcRect/>
          <a:stretch>
            <a:fillRect/>
          </a:stretch>
        </p:blipFill>
        <p:spPr bwMode="auto">
          <a:xfrm>
            <a:off x="4725988" y="4010025"/>
            <a:ext cx="0" cy="0"/>
          </a:xfrm>
          <a:prstGeom prst="rect">
            <a:avLst/>
          </a:prstGeom>
          <a:noFill/>
          <a:ln w="9525">
            <a:noFill/>
            <a:miter lim="800000"/>
            <a:headEnd/>
            <a:tailEnd/>
          </a:ln>
        </p:spPr>
      </p:pic>
      <p:sp>
        <p:nvSpPr>
          <p:cNvPr id="778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78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6" name="Footer Placeholder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7" name="Slide Number Placeholder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29887E8C-A32D-4A84-A44A-0CFB34E098C7}"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3"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4"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76805"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76806"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76807"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76808"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76809"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30"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76811"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2018</a:t>
            </a:r>
            <a:endParaRPr lang="en-US"/>
          </a:p>
        </p:txBody>
      </p:sp>
      <p:sp>
        <p:nvSpPr>
          <p:cNvPr id="76812"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F0281025-7420-4368-AC99-3AD0AC65B4CE}" type="slidenum">
              <a:rPr lang="en-US" smtClean="0"/>
              <a:pPr>
                <a:spcBef>
                  <a:spcPct val="50000"/>
                </a:spcBef>
                <a:defRPr/>
              </a:pPr>
              <a:t>‹#›</a:t>
            </a:fld>
            <a:r>
              <a:rPr lang="en-US" smtClean="0"/>
              <a:t>/78</a:t>
            </a:r>
            <a:endParaRPr lang="en-US"/>
          </a:p>
        </p:txBody>
      </p:sp>
      <p:pic>
        <p:nvPicPr>
          <p:cNvPr id="5133" name="Picture 13"/>
          <p:cNvPicPr>
            <a:picLocks noChangeAspect="1" noChangeArrowheads="1"/>
          </p:cNvPicPr>
          <p:nvPr userDrawn="1"/>
        </p:nvPicPr>
        <p:blipFill>
          <a:blip r:embed="rId13"/>
          <a:srcRect/>
          <a:stretch>
            <a:fillRect/>
          </a:stretch>
        </p:blipFill>
        <p:spPr bwMode="auto">
          <a:xfrm>
            <a:off x="4725988" y="4010025"/>
            <a:ext cx="0" cy="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4000" smtClean="0">
                <a:solidFill>
                  <a:srgbClr val="FF0000"/>
                </a:solidFill>
              </a:rPr>
              <a:t>SOCKET PROGRAMMING</a:t>
            </a:r>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lIns="92075" tIns="46038" rIns="92075" bIns="46038" anchor="ctr"/>
          <a:lstStyle/>
          <a:p>
            <a:pPr eaLnBrk="1" hangingPunct="1">
              <a:defRPr/>
            </a:pPr>
            <a:r>
              <a:rPr lang="en-US" smtClean="0"/>
              <a:t>Client-Server</a:t>
            </a:r>
          </a:p>
        </p:txBody>
      </p:sp>
      <p:sp>
        <p:nvSpPr>
          <p:cNvPr id="14339" name="Rectangle 3"/>
          <p:cNvSpPr>
            <a:spLocks noGrp="1" noChangeArrowheads="1"/>
          </p:cNvSpPr>
          <p:nvPr>
            <p:ph type="body" idx="1"/>
          </p:nvPr>
        </p:nvSpPr>
        <p:spPr>
          <a:noFill/>
        </p:spPr>
        <p:txBody>
          <a:bodyPr lIns="92075" tIns="46038" rIns="92075" bIns="46038"/>
          <a:lstStyle/>
          <a:p>
            <a:pPr eaLnBrk="1" hangingPunct="1"/>
            <a:r>
              <a:rPr lang="en-US" sz="3200" smtClean="0"/>
              <a:t>Difference between client and server is semantic</a:t>
            </a:r>
          </a:p>
          <a:p>
            <a:pPr eaLnBrk="1" hangingPunct="1"/>
            <a:r>
              <a:rPr lang="en-US" sz="3200" smtClean="0"/>
              <a:t>It’s all just peers talking to each other</a:t>
            </a:r>
          </a:p>
          <a:p>
            <a:pPr eaLnBrk="1" hangingPunct="1"/>
            <a:r>
              <a:rPr lang="en-US" sz="3200" u="sng" smtClean="0"/>
              <a:t>Protocol</a:t>
            </a:r>
            <a:r>
              <a:rPr lang="en-US" sz="3200" smtClean="0"/>
              <a:t> - </a:t>
            </a:r>
            <a:r>
              <a:rPr lang="en-US" sz="3200" b="1" smtClean="0"/>
              <a:t>roles</a:t>
            </a:r>
            <a:r>
              <a:rPr lang="en-US" sz="3200" smtClean="0"/>
              <a:t>, vocabulary, </a:t>
            </a:r>
            <a:r>
              <a:rPr lang="en-US" sz="3200" b="1" smtClean="0"/>
              <a:t>rules</a:t>
            </a:r>
            <a:r>
              <a:rPr lang="en-US" sz="3200" smtClean="0"/>
              <a:t> for communication (more later)</a:t>
            </a:r>
          </a:p>
        </p:txBody>
      </p:sp>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lIns="92075" tIns="46038" rIns="92075" bIns="46038" anchor="ctr"/>
          <a:lstStyle/>
          <a:p>
            <a:pPr eaLnBrk="1" hangingPunct="1">
              <a:defRPr/>
            </a:pPr>
            <a:r>
              <a:rPr lang="en-US" smtClean="0"/>
              <a:t>TCP/IP: The Internet Protocol</a:t>
            </a:r>
          </a:p>
        </p:txBody>
      </p:sp>
      <p:sp>
        <p:nvSpPr>
          <p:cNvPr id="15363" name="Rectangle 3"/>
          <p:cNvSpPr>
            <a:spLocks noChangeArrowheads="1"/>
          </p:cNvSpPr>
          <p:nvPr/>
        </p:nvSpPr>
        <p:spPr bwMode="auto">
          <a:xfrm>
            <a:off x="508000" y="4833938"/>
            <a:ext cx="7823200" cy="508000"/>
          </a:xfrm>
          <a:prstGeom prst="rect">
            <a:avLst/>
          </a:prstGeom>
          <a:solidFill>
            <a:srgbClr val="CBCBCB"/>
          </a:solidFill>
          <a:ln w="50800">
            <a:solidFill>
              <a:schemeClr val="bg2"/>
            </a:solidFill>
            <a:miter lim="800000"/>
            <a:headEnd/>
            <a:tailEnd/>
          </a:ln>
        </p:spPr>
        <p:txBody>
          <a:bodyPr lIns="92075" tIns="46038" rIns="92075" bIns="46038">
            <a:spAutoFit/>
          </a:bodyPr>
          <a:lstStyle/>
          <a:p>
            <a:pPr algn="ctr"/>
            <a:r>
              <a:rPr lang="en-US" sz="2400">
                <a:solidFill>
                  <a:schemeClr val="bg2"/>
                </a:solidFill>
                <a:latin typeface="Times New Roman" pitchFamily="18" charset="0"/>
              </a:rPr>
              <a:t>Physical Network</a:t>
            </a:r>
          </a:p>
        </p:txBody>
      </p:sp>
      <p:sp>
        <p:nvSpPr>
          <p:cNvPr id="15364" name="Rectangle 4"/>
          <p:cNvSpPr>
            <a:spLocks noChangeArrowheads="1"/>
          </p:cNvSpPr>
          <p:nvPr/>
        </p:nvSpPr>
        <p:spPr bwMode="auto">
          <a:xfrm>
            <a:off x="508000" y="2700338"/>
            <a:ext cx="7823200" cy="508000"/>
          </a:xfrm>
          <a:prstGeom prst="rect">
            <a:avLst/>
          </a:prstGeom>
          <a:solidFill>
            <a:srgbClr val="CBCBCB"/>
          </a:solidFill>
          <a:ln w="50800">
            <a:solidFill>
              <a:schemeClr val="bg2"/>
            </a:solidFill>
            <a:miter lim="800000"/>
            <a:headEnd/>
            <a:tailEnd/>
          </a:ln>
        </p:spPr>
        <p:txBody>
          <a:bodyPr lIns="92075" tIns="46038" rIns="92075" bIns="46038">
            <a:spAutoFit/>
          </a:bodyPr>
          <a:lstStyle/>
          <a:p>
            <a:pPr algn="ctr"/>
            <a:r>
              <a:rPr lang="en-US" sz="2400">
                <a:solidFill>
                  <a:schemeClr val="bg2"/>
                </a:solidFill>
                <a:latin typeface="Times New Roman" pitchFamily="18" charset="0"/>
              </a:rPr>
              <a:t>Transport Layer (TCP, UDP)</a:t>
            </a:r>
          </a:p>
        </p:txBody>
      </p:sp>
      <p:sp>
        <p:nvSpPr>
          <p:cNvPr id="15365" name="Line 5"/>
          <p:cNvSpPr>
            <a:spLocks noChangeShapeType="1"/>
          </p:cNvSpPr>
          <p:nvPr/>
        </p:nvSpPr>
        <p:spPr bwMode="auto">
          <a:xfrm>
            <a:off x="4267200" y="3198813"/>
            <a:ext cx="0" cy="533400"/>
          </a:xfrm>
          <a:prstGeom prst="line">
            <a:avLst/>
          </a:prstGeom>
          <a:noFill/>
          <a:ln w="25400">
            <a:solidFill>
              <a:schemeClr val="hlink"/>
            </a:solidFill>
            <a:round/>
            <a:headEnd type="none" w="sm" len="sm"/>
            <a:tailEnd type="stealth" w="med" len="lg"/>
          </a:ln>
        </p:spPr>
        <p:txBody>
          <a:bodyPr/>
          <a:lstStyle/>
          <a:p>
            <a:endParaRPr lang="en-US"/>
          </a:p>
        </p:txBody>
      </p:sp>
      <p:sp>
        <p:nvSpPr>
          <p:cNvPr id="15366" name="Rectangle 6"/>
          <p:cNvSpPr>
            <a:spLocks noChangeArrowheads="1"/>
          </p:cNvSpPr>
          <p:nvPr/>
        </p:nvSpPr>
        <p:spPr bwMode="auto">
          <a:xfrm>
            <a:off x="508000" y="3767138"/>
            <a:ext cx="7823200" cy="508000"/>
          </a:xfrm>
          <a:prstGeom prst="rect">
            <a:avLst/>
          </a:prstGeom>
          <a:solidFill>
            <a:srgbClr val="CBCBCB"/>
          </a:solidFill>
          <a:ln w="50800">
            <a:solidFill>
              <a:schemeClr val="bg2"/>
            </a:solidFill>
            <a:miter lim="800000"/>
            <a:headEnd/>
            <a:tailEnd/>
          </a:ln>
        </p:spPr>
        <p:txBody>
          <a:bodyPr lIns="92075" tIns="46038" rIns="92075" bIns="46038">
            <a:spAutoFit/>
          </a:bodyPr>
          <a:lstStyle/>
          <a:p>
            <a:pPr algn="ctr"/>
            <a:r>
              <a:rPr lang="en-US" sz="2400">
                <a:solidFill>
                  <a:schemeClr val="bg2"/>
                </a:solidFill>
                <a:latin typeface="Times New Roman" pitchFamily="18" charset="0"/>
              </a:rPr>
              <a:t>Internet Layer (IP)</a:t>
            </a:r>
          </a:p>
        </p:txBody>
      </p:sp>
      <p:sp>
        <p:nvSpPr>
          <p:cNvPr id="15367" name="Line 7"/>
          <p:cNvSpPr>
            <a:spLocks noChangeShapeType="1"/>
          </p:cNvSpPr>
          <p:nvPr/>
        </p:nvSpPr>
        <p:spPr bwMode="auto">
          <a:xfrm>
            <a:off x="4267200" y="4265613"/>
            <a:ext cx="0" cy="533400"/>
          </a:xfrm>
          <a:prstGeom prst="line">
            <a:avLst/>
          </a:prstGeom>
          <a:noFill/>
          <a:ln w="25400">
            <a:solidFill>
              <a:schemeClr val="hlink"/>
            </a:solidFill>
            <a:round/>
            <a:headEnd type="none" w="sm" len="sm"/>
            <a:tailEnd type="stealth" w="med" len="lg"/>
          </a:ln>
        </p:spPr>
        <p:txBody>
          <a:bodyPr/>
          <a:lstStyle/>
          <a:p>
            <a:endParaRPr lang="en-US"/>
          </a:p>
        </p:txBody>
      </p:sp>
      <p:sp>
        <p:nvSpPr>
          <p:cNvPr id="15368" name="Rectangle 8"/>
          <p:cNvSpPr>
            <a:spLocks noChangeArrowheads="1"/>
          </p:cNvSpPr>
          <p:nvPr/>
        </p:nvSpPr>
        <p:spPr bwMode="auto">
          <a:xfrm>
            <a:off x="508000" y="1557338"/>
            <a:ext cx="7823200" cy="508000"/>
          </a:xfrm>
          <a:prstGeom prst="rect">
            <a:avLst/>
          </a:prstGeom>
          <a:solidFill>
            <a:srgbClr val="CBCBCB"/>
          </a:solidFill>
          <a:ln w="50800">
            <a:solidFill>
              <a:schemeClr val="bg2"/>
            </a:solidFill>
            <a:miter lim="800000"/>
            <a:headEnd/>
            <a:tailEnd/>
          </a:ln>
        </p:spPr>
        <p:txBody>
          <a:bodyPr lIns="92075" tIns="46038" rIns="92075" bIns="46038">
            <a:spAutoFit/>
          </a:bodyPr>
          <a:lstStyle/>
          <a:p>
            <a:pPr algn="ctr"/>
            <a:r>
              <a:rPr lang="en-US" sz="2400">
                <a:solidFill>
                  <a:schemeClr val="bg2"/>
                </a:solidFill>
                <a:latin typeface="Times New Roman" pitchFamily="18" charset="0"/>
              </a:rPr>
              <a:t> Application Layer (HTTP, FTP, SMTP)</a:t>
            </a:r>
          </a:p>
        </p:txBody>
      </p:sp>
      <p:sp>
        <p:nvSpPr>
          <p:cNvPr id="15369" name="Line 9"/>
          <p:cNvSpPr>
            <a:spLocks noChangeShapeType="1"/>
          </p:cNvSpPr>
          <p:nvPr/>
        </p:nvSpPr>
        <p:spPr bwMode="auto">
          <a:xfrm>
            <a:off x="4267200" y="2055813"/>
            <a:ext cx="0" cy="533400"/>
          </a:xfrm>
          <a:prstGeom prst="line">
            <a:avLst/>
          </a:prstGeom>
          <a:noFill/>
          <a:ln w="25400">
            <a:solidFill>
              <a:schemeClr val="hlink"/>
            </a:solidFill>
            <a:round/>
            <a:headEnd type="none" w="sm" len="sm"/>
            <a:tailEnd type="stealth" w="med" len="lg"/>
          </a:ln>
        </p:spPr>
        <p:txBody>
          <a:bodyPr/>
          <a:lstStyle/>
          <a:p>
            <a:endParaRPr lang="en-US"/>
          </a:p>
        </p:txBody>
      </p:sp>
    </p:spTree>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lIns="92075" tIns="46038" rIns="92075" bIns="46038" anchor="ctr"/>
          <a:lstStyle/>
          <a:p>
            <a:pPr eaLnBrk="1" hangingPunct="1">
              <a:defRPr/>
            </a:pPr>
            <a:r>
              <a:rPr lang="en-US" smtClean="0"/>
              <a:t>TCP/UDP/IP</a:t>
            </a:r>
          </a:p>
        </p:txBody>
      </p:sp>
      <p:sp>
        <p:nvSpPr>
          <p:cNvPr id="16387" name="Rectangle 3"/>
          <p:cNvSpPr>
            <a:spLocks noGrp="1" noChangeArrowheads="1"/>
          </p:cNvSpPr>
          <p:nvPr>
            <p:ph type="body" idx="1"/>
          </p:nvPr>
        </p:nvSpPr>
        <p:spPr>
          <a:xfrm>
            <a:off x="250825" y="765175"/>
            <a:ext cx="8893175" cy="5616575"/>
          </a:xfrm>
          <a:noFill/>
        </p:spPr>
        <p:txBody>
          <a:bodyPr lIns="92075" tIns="46038" rIns="92075" bIns="46038"/>
          <a:lstStyle/>
          <a:p>
            <a:pPr eaLnBrk="1" hangingPunct="1">
              <a:lnSpc>
                <a:spcPct val="95000"/>
              </a:lnSpc>
            </a:pPr>
            <a:r>
              <a:rPr lang="en-US" sz="3200" smtClean="0"/>
              <a:t>IP</a:t>
            </a:r>
          </a:p>
          <a:p>
            <a:pPr lvl="1" eaLnBrk="1" hangingPunct="1">
              <a:lnSpc>
                <a:spcPct val="95000"/>
              </a:lnSpc>
            </a:pPr>
            <a:r>
              <a:rPr lang="en-US" sz="2800" smtClean="0"/>
              <a:t>raw packets</a:t>
            </a:r>
          </a:p>
          <a:p>
            <a:pPr lvl="1" eaLnBrk="1" hangingPunct="1">
              <a:lnSpc>
                <a:spcPct val="95000"/>
              </a:lnSpc>
            </a:pPr>
            <a:r>
              <a:rPr lang="en-US" sz="2800" smtClean="0"/>
              <a:t>the “Internet Layer”</a:t>
            </a:r>
          </a:p>
          <a:p>
            <a:pPr eaLnBrk="1" hangingPunct="1">
              <a:lnSpc>
                <a:spcPct val="95000"/>
              </a:lnSpc>
            </a:pPr>
            <a:r>
              <a:rPr lang="en-US" sz="3200" smtClean="0"/>
              <a:t>TCP</a:t>
            </a:r>
          </a:p>
          <a:p>
            <a:pPr lvl="1" eaLnBrk="1" hangingPunct="1">
              <a:lnSpc>
                <a:spcPct val="95000"/>
              </a:lnSpc>
            </a:pPr>
            <a:r>
              <a:rPr lang="en-US" sz="2800" smtClean="0"/>
              <a:t>data stream</a:t>
            </a:r>
          </a:p>
          <a:p>
            <a:pPr lvl="1" eaLnBrk="1" hangingPunct="1">
              <a:lnSpc>
                <a:spcPct val="95000"/>
              </a:lnSpc>
            </a:pPr>
            <a:r>
              <a:rPr lang="en-US" sz="2800" smtClean="0"/>
              <a:t>reliable, ordered</a:t>
            </a:r>
          </a:p>
          <a:p>
            <a:pPr lvl="1" eaLnBrk="1" hangingPunct="1">
              <a:lnSpc>
                <a:spcPct val="95000"/>
              </a:lnSpc>
            </a:pPr>
            <a:r>
              <a:rPr lang="en-US" sz="2800" smtClean="0"/>
              <a:t>the “Transport Layer”</a:t>
            </a:r>
          </a:p>
          <a:p>
            <a:pPr eaLnBrk="1" hangingPunct="1">
              <a:lnSpc>
                <a:spcPct val="95000"/>
              </a:lnSpc>
            </a:pPr>
            <a:r>
              <a:rPr lang="en-US" sz="3200" smtClean="0"/>
              <a:t>UDP</a:t>
            </a:r>
          </a:p>
          <a:p>
            <a:pPr lvl="1" eaLnBrk="1" hangingPunct="1">
              <a:lnSpc>
                <a:spcPct val="95000"/>
              </a:lnSpc>
            </a:pPr>
            <a:r>
              <a:rPr lang="en-US" sz="2800" smtClean="0"/>
              <a:t>user datagrams (packets)</a:t>
            </a:r>
          </a:p>
          <a:p>
            <a:pPr lvl="1" eaLnBrk="1" hangingPunct="1">
              <a:lnSpc>
                <a:spcPct val="95000"/>
              </a:lnSpc>
            </a:pPr>
            <a:r>
              <a:rPr lang="en-US" sz="2800" smtClean="0"/>
              <a:t>unreliable, unordered</a:t>
            </a:r>
          </a:p>
          <a:p>
            <a:pPr lvl="1" eaLnBrk="1" hangingPunct="1">
              <a:lnSpc>
                <a:spcPct val="95000"/>
              </a:lnSpc>
            </a:pPr>
            <a:r>
              <a:rPr lang="en-US" sz="2800" smtClean="0"/>
              <a:t>the “Transport Layer”</a:t>
            </a:r>
          </a:p>
        </p:txBody>
      </p:sp>
    </p:spTree>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lIns="92075" tIns="46038" rIns="92075" bIns="46038" anchor="ctr"/>
          <a:lstStyle/>
          <a:p>
            <a:pPr eaLnBrk="1" hangingPunct="1">
              <a:defRPr/>
            </a:pPr>
            <a:r>
              <a:rPr lang="en-US" smtClean="0"/>
              <a:t>The Three ‘I’s</a:t>
            </a:r>
          </a:p>
        </p:txBody>
      </p:sp>
      <p:sp>
        <p:nvSpPr>
          <p:cNvPr id="17411" name="Rectangle 3"/>
          <p:cNvSpPr>
            <a:spLocks noGrp="1" noChangeArrowheads="1"/>
          </p:cNvSpPr>
          <p:nvPr>
            <p:ph type="body" idx="1"/>
          </p:nvPr>
        </p:nvSpPr>
        <p:spPr>
          <a:noFill/>
        </p:spPr>
        <p:txBody>
          <a:bodyPr lIns="92075" tIns="46038" rIns="92075" bIns="46038"/>
          <a:lstStyle/>
          <a:p>
            <a:pPr eaLnBrk="1" hangingPunct="1"/>
            <a:r>
              <a:rPr lang="en-US" sz="3200" smtClean="0"/>
              <a:t>internet</a:t>
            </a:r>
          </a:p>
          <a:p>
            <a:pPr lvl="1" eaLnBrk="1" hangingPunct="1"/>
            <a:r>
              <a:rPr lang="en-US" sz="2800" smtClean="0"/>
              <a:t>any IP-based network</a:t>
            </a:r>
          </a:p>
          <a:p>
            <a:pPr eaLnBrk="1" hangingPunct="1"/>
            <a:r>
              <a:rPr lang="en-US" sz="3200" smtClean="0"/>
              <a:t>Internet</a:t>
            </a:r>
          </a:p>
          <a:p>
            <a:pPr lvl="1" eaLnBrk="1" hangingPunct="1"/>
            <a:r>
              <a:rPr lang="en-US" sz="2800" smtClean="0"/>
              <a:t>the big, famous, world-wide IP network</a:t>
            </a:r>
          </a:p>
          <a:p>
            <a:pPr eaLnBrk="1" hangingPunct="1"/>
            <a:r>
              <a:rPr lang="en-US" sz="3200" smtClean="0"/>
              <a:t>intranet</a:t>
            </a:r>
          </a:p>
          <a:p>
            <a:pPr lvl="1" eaLnBrk="1" hangingPunct="1"/>
            <a:r>
              <a:rPr lang="en-US" sz="2800" smtClean="0"/>
              <a:t>a corporate LAN-based IP network</a:t>
            </a:r>
          </a:p>
          <a:p>
            <a:pPr eaLnBrk="1" hangingPunct="1"/>
            <a:r>
              <a:rPr lang="en-US" sz="3200" smtClean="0"/>
              <a:t>extranet</a:t>
            </a:r>
          </a:p>
          <a:p>
            <a:pPr lvl="1" eaLnBrk="1" hangingPunct="1"/>
            <a:r>
              <a:rPr lang="en-US" sz="2800" smtClean="0"/>
              <a:t>accessing corporate data across the Internet</a:t>
            </a:r>
          </a:p>
        </p:txBody>
      </p:sp>
    </p:spTree>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lIns="92075" tIns="46038" rIns="92075" bIns="46038" anchor="ctr"/>
          <a:lstStyle/>
          <a:p>
            <a:pPr eaLnBrk="1" hangingPunct="1">
              <a:defRPr/>
            </a:pPr>
            <a:r>
              <a:rPr lang="en-US" smtClean="0"/>
              <a:t>Sockets and Ports</a:t>
            </a:r>
          </a:p>
        </p:txBody>
      </p:sp>
      <p:sp>
        <p:nvSpPr>
          <p:cNvPr id="18435" name="Rectangle 3"/>
          <p:cNvSpPr>
            <a:spLocks noGrp="1" noChangeArrowheads="1"/>
          </p:cNvSpPr>
          <p:nvPr>
            <p:ph type="body" idx="1"/>
          </p:nvPr>
        </p:nvSpPr>
        <p:spPr>
          <a:noFill/>
        </p:spPr>
        <p:txBody>
          <a:bodyPr lIns="92075" tIns="46038" rIns="92075" bIns="46038"/>
          <a:lstStyle/>
          <a:p>
            <a:pPr eaLnBrk="1" hangingPunct="1"/>
            <a:r>
              <a:rPr lang="en-US" sz="3200" b="1" smtClean="0"/>
              <a:t>Port</a:t>
            </a:r>
            <a:r>
              <a:rPr lang="en-US" sz="3200" smtClean="0"/>
              <a:t>: a meeting place on a host</a:t>
            </a:r>
          </a:p>
          <a:p>
            <a:pPr lvl="1" eaLnBrk="1" hangingPunct="1"/>
            <a:r>
              <a:rPr lang="en-US" sz="2800" smtClean="0"/>
              <a:t>one </a:t>
            </a:r>
            <a:r>
              <a:rPr lang="en-US" sz="2800" u="sng" smtClean="0"/>
              <a:t>service</a:t>
            </a:r>
            <a:r>
              <a:rPr lang="en-US" sz="2800" smtClean="0"/>
              <a:t> per port</a:t>
            </a:r>
          </a:p>
          <a:p>
            <a:pPr lvl="1" eaLnBrk="1" hangingPunct="1"/>
            <a:r>
              <a:rPr lang="en-US" sz="2800" smtClean="0"/>
              <a:t>1-1023 = well-known services</a:t>
            </a:r>
          </a:p>
          <a:p>
            <a:pPr lvl="1" eaLnBrk="1" hangingPunct="1"/>
            <a:r>
              <a:rPr lang="en-US" sz="2800" smtClean="0"/>
              <a:t>1024+ = experimental services, temporary</a:t>
            </a:r>
          </a:p>
          <a:p>
            <a:pPr eaLnBrk="1" hangingPunct="1"/>
            <a:r>
              <a:rPr lang="en-US" sz="3200" b="1" smtClean="0"/>
              <a:t>Socket</a:t>
            </a:r>
            <a:r>
              <a:rPr lang="en-US" sz="3200" smtClean="0"/>
              <a:t>: a two-way connection</a:t>
            </a:r>
          </a:p>
        </p:txBody>
      </p:sp>
    </p:spTree>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lIns="92075" tIns="46038" rIns="92075" bIns="46038" anchor="ctr"/>
          <a:lstStyle/>
          <a:p>
            <a:pPr eaLnBrk="1" hangingPunct="1">
              <a:defRPr/>
            </a:pPr>
            <a:r>
              <a:rPr lang="en-US" smtClean="0"/>
              <a:t>Well-Known Ports</a:t>
            </a:r>
          </a:p>
        </p:txBody>
      </p:sp>
      <p:sp>
        <p:nvSpPr>
          <p:cNvPr id="19459" name="Rectangle 3"/>
          <p:cNvSpPr>
            <a:spLocks noGrp="1" noChangeArrowheads="1"/>
          </p:cNvSpPr>
          <p:nvPr>
            <p:ph type="body" idx="1"/>
          </p:nvPr>
        </p:nvSpPr>
        <p:spPr>
          <a:noFill/>
        </p:spPr>
        <p:txBody>
          <a:bodyPr lIns="92075" tIns="46038" rIns="92075" bIns="46038"/>
          <a:lstStyle/>
          <a:p>
            <a:pPr eaLnBrk="1" hangingPunct="1"/>
            <a:r>
              <a:rPr lang="en-US" smtClean="0"/>
              <a:t>20,21: FTP</a:t>
            </a:r>
          </a:p>
          <a:p>
            <a:pPr eaLnBrk="1" hangingPunct="1"/>
            <a:r>
              <a:rPr lang="en-US" smtClean="0"/>
              <a:t>23: telnet</a:t>
            </a:r>
          </a:p>
          <a:p>
            <a:pPr eaLnBrk="1" hangingPunct="1"/>
            <a:r>
              <a:rPr lang="en-US" smtClean="0"/>
              <a:t>25: SMTP</a:t>
            </a:r>
          </a:p>
          <a:p>
            <a:pPr eaLnBrk="1" hangingPunct="1"/>
            <a:r>
              <a:rPr lang="en-US" smtClean="0"/>
              <a:t>43: whois</a:t>
            </a:r>
          </a:p>
          <a:p>
            <a:pPr eaLnBrk="1" hangingPunct="1"/>
            <a:r>
              <a:rPr lang="en-US" smtClean="0"/>
              <a:t>80: HTTP</a:t>
            </a:r>
          </a:p>
          <a:p>
            <a:pPr eaLnBrk="1" hangingPunct="1"/>
            <a:r>
              <a:rPr lang="en-US" smtClean="0"/>
              <a:t>119: NNTP</a:t>
            </a:r>
          </a:p>
          <a:p>
            <a:pPr eaLnBrk="1" hangingPunct="1"/>
            <a:r>
              <a:rPr lang="en-US" smtClean="0"/>
              <a:t>1099: RMI</a:t>
            </a:r>
          </a:p>
        </p:txBody>
      </p:sp>
    </p:spTree>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7800" y="1268760"/>
            <a:ext cx="2082800" cy="3302000"/>
          </a:xfrm>
          <a:prstGeom prst="rect">
            <a:avLst/>
          </a:prstGeom>
          <a:solidFill>
            <a:srgbClr val="CBCBCB"/>
          </a:solidFill>
          <a:ln w="50800">
            <a:solidFill>
              <a:schemeClr val="tx1"/>
            </a:solidFill>
            <a:miter lim="800000"/>
            <a:headEnd/>
            <a:tailEnd/>
          </a:ln>
        </p:spPr>
        <p:txBody>
          <a:bodyPr wrap="none" lIns="92075" tIns="46038" rIns="92075" bIns="46038" anchor="ctr"/>
          <a:lstStyle/>
          <a:p>
            <a:pPr algn="ctr"/>
            <a:r>
              <a:rPr lang="en-US" sz="2800">
                <a:solidFill>
                  <a:schemeClr val="bg2"/>
                </a:solidFill>
                <a:latin typeface="Times New Roman" pitchFamily="18" charset="0"/>
              </a:rPr>
              <a:t>Client</a:t>
            </a:r>
          </a:p>
        </p:txBody>
      </p:sp>
      <p:sp>
        <p:nvSpPr>
          <p:cNvPr id="90115" name="Rectangle 3"/>
          <p:cNvSpPr>
            <a:spLocks noGrp="1" noChangeArrowheads="1"/>
          </p:cNvSpPr>
          <p:nvPr>
            <p:ph type="title"/>
          </p:nvPr>
        </p:nvSpPr>
        <p:spPr/>
        <p:txBody>
          <a:bodyPr lIns="92075" tIns="46038" rIns="92075" bIns="46038" anchor="ctr"/>
          <a:lstStyle/>
          <a:p>
            <a:pPr eaLnBrk="1" hangingPunct="1">
              <a:defRPr/>
            </a:pPr>
            <a:r>
              <a:rPr lang="en-US" smtClean="0"/>
              <a:t>Sockets and Ports (Diagram)</a:t>
            </a:r>
          </a:p>
        </p:txBody>
      </p:sp>
      <p:sp>
        <p:nvSpPr>
          <p:cNvPr id="20484" name="Rectangle 4"/>
          <p:cNvSpPr>
            <a:spLocks noChangeArrowheads="1"/>
          </p:cNvSpPr>
          <p:nvPr/>
        </p:nvSpPr>
        <p:spPr bwMode="auto">
          <a:xfrm>
            <a:off x="4978400" y="1344960"/>
            <a:ext cx="3606800" cy="4445000"/>
          </a:xfrm>
          <a:prstGeom prst="rect">
            <a:avLst/>
          </a:prstGeom>
          <a:solidFill>
            <a:srgbClr val="CBCBCB"/>
          </a:solidFill>
          <a:ln w="50800">
            <a:solidFill>
              <a:schemeClr val="tx1"/>
            </a:solidFill>
            <a:miter lim="800000"/>
            <a:headEnd/>
            <a:tailEnd/>
          </a:ln>
        </p:spPr>
        <p:txBody>
          <a:bodyPr wrap="none" anchor="ctr"/>
          <a:lstStyle/>
          <a:p>
            <a:endParaRPr lang="en-US"/>
          </a:p>
        </p:txBody>
      </p:sp>
      <p:sp>
        <p:nvSpPr>
          <p:cNvPr id="20485" name="Rectangle 5"/>
          <p:cNvSpPr>
            <a:spLocks noChangeArrowheads="1"/>
          </p:cNvSpPr>
          <p:nvPr/>
        </p:nvSpPr>
        <p:spPr bwMode="auto">
          <a:xfrm>
            <a:off x="4467225" y="1824385"/>
            <a:ext cx="1134926" cy="462307"/>
          </a:xfrm>
          <a:prstGeom prst="rect">
            <a:avLst/>
          </a:prstGeom>
          <a:solidFill>
            <a:schemeClr val="tx2"/>
          </a:solidFill>
          <a:ln w="25400">
            <a:solidFill>
              <a:schemeClr val="bg2"/>
            </a:solidFill>
            <a:miter lim="800000"/>
            <a:headEnd/>
            <a:tailEnd/>
          </a:ln>
        </p:spPr>
        <p:txBody>
          <a:bodyPr wrap="none" lIns="92075" tIns="46038" rIns="92075" bIns="46038">
            <a:spAutoFit/>
          </a:bodyPr>
          <a:lstStyle/>
          <a:p>
            <a:r>
              <a:rPr lang="en-US" sz="2400" b="1">
                <a:solidFill>
                  <a:schemeClr val="bg1"/>
                </a:solidFill>
                <a:latin typeface="Times New Roman" pitchFamily="18" charset="0"/>
              </a:rPr>
              <a:t>port 13</a:t>
            </a:r>
          </a:p>
        </p:txBody>
      </p:sp>
      <p:sp>
        <p:nvSpPr>
          <p:cNvPr id="20486" name="Rectangle 6"/>
          <p:cNvSpPr>
            <a:spLocks noChangeArrowheads="1"/>
          </p:cNvSpPr>
          <p:nvPr/>
        </p:nvSpPr>
        <p:spPr bwMode="auto">
          <a:xfrm>
            <a:off x="4467225" y="2891185"/>
            <a:ext cx="1134926" cy="462307"/>
          </a:xfrm>
          <a:prstGeom prst="rect">
            <a:avLst/>
          </a:prstGeom>
          <a:solidFill>
            <a:schemeClr val="tx2"/>
          </a:solidFill>
          <a:ln w="25400">
            <a:solidFill>
              <a:schemeClr val="bg2"/>
            </a:solidFill>
            <a:miter lim="800000"/>
            <a:headEnd/>
            <a:tailEnd/>
          </a:ln>
        </p:spPr>
        <p:txBody>
          <a:bodyPr wrap="none" lIns="92075" tIns="46038" rIns="92075" bIns="46038">
            <a:spAutoFit/>
          </a:bodyPr>
          <a:lstStyle/>
          <a:p>
            <a:r>
              <a:rPr lang="en-US" sz="2400" b="1">
                <a:solidFill>
                  <a:schemeClr val="bg1"/>
                </a:solidFill>
                <a:latin typeface="Times New Roman" pitchFamily="18" charset="0"/>
              </a:rPr>
              <a:t>port 80</a:t>
            </a:r>
          </a:p>
        </p:txBody>
      </p:sp>
      <p:sp>
        <p:nvSpPr>
          <p:cNvPr id="20487" name="Oval 7"/>
          <p:cNvSpPr>
            <a:spLocks noChangeArrowheads="1"/>
          </p:cNvSpPr>
          <p:nvPr/>
        </p:nvSpPr>
        <p:spPr bwMode="auto">
          <a:xfrm>
            <a:off x="6350000" y="172596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p>
            <a:pPr algn="ctr"/>
            <a:r>
              <a:rPr lang="en-US" sz="2400">
                <a:solidFill>
                  <a:schemeClr val="bg2"/>
                </a:solidFill>
                <a:latin typeface="Times New Roman" pitchFamily="18" charset="0"/>
              </a:rPr>
              <a:t>Time Service</a:t>
            </a:r>
          </a:p>
        </p:txBody>
      </p:sp>
      <p:sp>
        <p:nvSpPr>
          <p:cNvPr id="20488" name="Oval 8"/>
          <p:cNvSpPr>
            <a:spLocks noChangeArrowheads="1"/>
          </p:cNvSpPr>
          <p:nvPr/>
        </p:nvSpPr>
        <p:spPr bwMode="auto">
          <a:xfrm>
            <a:off x="6350000" y="271656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p>
            <a:pPr algn="ctr"/>
            <a:r>
              <a:rPr lang="en-US" sz="2400">
                <a:solidFill>
                  <a:schemeClr val="bg2"/>
                </a:solidFill>
                <a:latin typeface="Times New Roman" pitchFamily="18" charset="0"/>
              </a:rPr>
              <a:t>Web Service</a:t>
            </a:r>
          </a:p>
        </p:txBody>
      </p:sp>
      <p:sp>
        <p:nvSpPr>
          <p:cNvPr id="20489" name="Line 9"/>
          <p:cNvSpPr>
            <a:spLocks noChangeShapeType="1"/>
          </p:cNvSpPr>
          <p:nvPr/>
        </p:nvSpPr>
        <p:spPr bwMode="auto">
          <a:xfrm>
            <a:off x="5562600" y="2081560"/>
            <a:ext cx="762000" cy="0"/>
          </a:xfrm>
          <a:prstGeom prst="line">
            <a:avLst/>
          </a:prstGeom>
          <a:noFill/>
          <a:ln w="50800">
            <a:solidFill>
              <a:schemeClr val="bg1"/>
            </a:solidFill>
            <a:round/>
            <a:headEnd type="none" w="sm" len="sm"/>
            <a:tailEnd type="none" w="sm" len="sm"/>
          </a:ln>
        </p:spPr>
        <p:txBody>
          <a:bodyPr/>
          <a:lstStyle/>
          <a:p>
            <a:endParaRPr lang="en-US"/>
          </a:p>
        </p:txBody>
      </p:sp>
      <p:sp>
        <p:nvSpPr>
          <p:cNvPr id="20490" name="Line 10"/>
          <p:cNvSpPr>
            <a:spLocks noChangeShapeType="1"/>
          </p:cNvSpPr>
          <p:nvPr/>
        </p:nvSpPr>
        <p:spPr bwMode="auto">
          <a:xfrm>
            <a:off x="5562600" y="3072160"/>
            <a:ext cx="762000" cy="0"/>
          </a:xfrm>
          <a:prstGeom prst="line">
            <a:avLst/>
          </a:prstGeom>
          <a:noFill/>
          <a:ln w="50800">
            <a:solidFill>
              <a:schemeClr val="bg1"/>
            </a:solidFill>
            <a:round/>
            <a:headEnd type="none" w="sm" len="sm"/>
            <a:tailEnd type="none" w="sm" len="sm"/>
          </a:ln>
        </p:spPr>
        <p:txBody>
          <a:bodyPr/>
          <a:lstStyle/>
          <a:p>
            <a:endParaRPr lang="en-US"/>
          </a:p>
        </p:txBody>
      </p:sp>
      <p:sp>
        <p:nvSpPr>
          <p:cNvPr id="20491" name="Rectangle 11"/>
          <p:cNvSpPr>
            <a:spLocks noChangeArrowheads="1"/>
          </p:cNvSpPr>
          <p:nvPr/>
        </p:nvSpPr>
        <p:spPr bwMode="auto">
          <a:xfrm>
            <a:off x="2006600" y="3707160"/>
            <a:ext cx="1092200" cy="330200"/>
          </a:xfrm>
          <a:prstGeom prst="rect">
            <a:avLst/>
          </a:prstGeom>
          <a:solidFill>
            <a:schemeClr val="folHlink"/>
          </a:solidFill>
          <a:ln w="50800">
            <a:solidFill>
              <a:schemeClr val="bg2"/>
            </a:solidFill>
            <a:miter lim="800000"/>
            <a:headEnd/>
            <a:tailEnd/>
          </a:ln>
        </p:spPr>
        <p:txBody>
          <a:bodyPr wrap="none" lIns="92075" tIns="46038" rIns="92075" bIns="46038" anchor="ctr"/>
          <a:lstStyle/>
          <a:p>
            <a:pPr algn="ctr"/>
            <a:r>
              <a:rPr lang="en-US" sz="2400" b="1">
                <a:solidFill>
                  <a:schemeClr val="bg1"/>
                </a:solidFill>
                <a:latin typeface="Times New Roman" pitchFamily="18" charset="0"/>
              </a:rPr>
              <a:t>Socket</a:t>
            </a:r>
          </a:p>
        </p:txBody>
      </p:sp>
      <p:sp>
        <p:nvSpPr>
          <p:cNvPr id="20492" name="Rectangle 12"/>
          <p:cNvSpPr>
            <a:spLocks noChangeArrowheads="1"/>
          </p:cNvSpPr>
          <p:nvPr/>
        </p:nvSpPr>
        <p:spPr bwMode="auto">
          <a:xfrm>
            <a:off x="2006600" y="4011960"/>
            <a:ext cx="1092200" cy="330200"/>
          </a:xfrm>
          <a:prstGeom prst="rect">
            <a:avLst/>
          </a:prstGeom>
          <a:solidFill>
            <a:schemeClr val="folHlink"/>
          </a:solidFill>
          <a:ln w="50800">
            <a:solidFill>
              <a:schemeClr val="bg2"/>
            </a:solidFill>
            <a:miter lim="800000"/>
            <a:headEnd/>
            <a:tailEnd/>
          </a:ln>
        </p:spPr>
        <p:txBody>
          <a:bodyPr wrap="none" anchor="ctr"/>
          <a:lstStyle/>
          <a:p>
            <a:endParaRPr lang="en-US"/>
          </a:p>
        </p:txBody>
      </p:sp>
      <p:sp>
        <p:nvSpPr>
          <p:cNvPr id="20493" name="Line 13"/>
          <p:cNvSpPr>
            <a:spLocks noChangeShapeType="1"/>
          </p:cNvSpPr>
          <p:nvPr/>
        </p:nvSpPr>
        <p:spPr bwMode="auto">
          <a:xfrm flipH="1" flipV="1">
            <a:off x="1219200" y="3224560"/>
            <a:ext cx="762000" cy="685800"/>
          </a:xfrm>
          <a:prstGeom prst="line">
            <a:avLst/>
          </a:prstGeom>
          <a:noFill/>
          <a:ln w="76200">
            <a:solidFill>
              <a:schemeClr val="hlink"/>
            </a:solidFill>
            <a:round/>
            <a:headEnd type="none" w="sm" len="sm"/>
            <a:tailEnd type="stealth" w="med" len="lg"/>
          </a:ln>
        </p:spPr>
        <p:txBody>
          <a:bodyPr/>
          <a:lstStyle/>
          <a:p>
            <a:endParaRPr lang="en-US"/>
          </a:p>
        </p:txBody>
      </p:sp>
      <p:sp>
        <p:nvSpPr>
          <p:cNvPr id="20494" name="Line 14"/>
          <p:cNvSpPr>
            <a:spLocks noChangeShapeType="1"/>
          </p:cNvSpPr>
          <p:nvPr/>
        </p:nvSpPr>
        <p:spPr bwMode="auto">
          <a:xfrm>
            <a:off x="2362200" y="3072160"/>
            <a:ext cx="2057400" cy="0"/>
          </a:xfrm>
          <a:prstGeom prst="line">
            <a:avLst/>
          </a:prstGeom>
          <a:noFill/>
          <a:ln w="50800">
            <a:solidFill>
              <a:schemeClr val="hlink"/>
            </a:solidFill>
            <a:round/>
            <a:headEnd type="none" w="sm" len="sm"/>
            <a:tailEnd type="stealth" w="med" len="lg"/>
          </a:ln>
        </p:spPr>
        <p:txBody>
          <a:bodyPr/>
          <a:lstStyle/>
          <a:p>
            <a:endParaRPr lang="en-US"/>
          </a:p>
        </p:txBody>
      </p:sp>
      <p:sp>
        <p:nvSpPr>
          <p:cNvPr id="20495" name="Rectangle 15"/>
          <p:cNvSpPr>
            <a:spLocks noChangeArrowheads="1"/>
          </p:cNvSpPr>
          <p:nvPr/>
        </p:nvSpPr>
        <p:spPr bwMode="auto">
          <a:xfrm>
            <a:off x="6689725" y="4580285"/>
            <a:ext cx="1123706" cy="523862"/>
          </a:xfrm>
          <a:prstGeom prst="rect">
            <a:avLst/>
          </a:prstGeom>
          <a:noFill/>
          <a:ln w="9525">
            <a:noFill/>
            <a:miter lim="800000"/>
            <a:headEnd/>
            <a:tailEnd/>
          </a:ln>
        </p:spPr>
        <p:txBody>
          <a:bodyPr wrap="none" lIns="92075" tIns="46038" rIns="92075" bIns="46038">
            <a:spAutoFit/>
          </a:bodyPr>
          <a:lstStyle/>
          <a:p>
            <a:r>
              <a:rPr lang="en-US" sz="2800">
                <a:solidFill>
                  <a:schemeClr val="bg2"/>
                </a:solidFill>
                <a:latin typeface="Times New Roman" pitchFamily="18" charset="0"/>
              </a:rPr>
              <a:t>Server</a:t>
            </a:r>
          </a:p>
        </p:txBody>
      </p:sp>
      <p:sp>
        <p:nvSpPr>
          <p:cNvPr id="20496" name="Rectangle 16"/>
          <p:cNvSpPr>
            <a:spLocks noChangeArrowheads="1"/>
          </p:cNvSpPr>
          <p:nvPr/>
        </p:nvSpPr>
        <p:spPr bwMode="auto">
          <a:xfrm>
            <a:off x="4140200" y="3707160"/>
            <a:ext cx="1092200" cy="330200"/>
          </a:xfrm>
          <a:prstGeom prst="rect">
            <a:avLst/>
          </a:prstGeom>
          <a:solidFill>
            <a:schemeClr val="folHlink"/>
          </a:solidFill>
          <a:ln w="50800">
            <a:solidFill>
              <a:schemeClr val="bg2"/>
            </a:solidFill>
            <a:miter lim="800000"/>
            <a:headEnd/>
            <a:tailEnd/>
          </a:ln>
        </p:spPr>
        <p:txBody>
          <a:bodyPr wrap="none" lIns="92075" tIns="46038" rIns="92075" bIns="46038" anchor="ctr"/>
          <a:lstStyle/>
          <a:p>
            <a:pPr algn="ctr"/>
            <a:r>
              <a:rPr lang="en-US" sz="2400" b="1">
                <a:solidFill>
                  <a:schemeClr val="bg1"/>
                </a:solidFill>
                <a:latin typeface="Times New Roman" pitchFamily="18" charset="0"/>
              </a:rPr>
              <a:t>Socket</a:t>
            </a:r>
          </a:p>
        </p:txBody>
      </p:sp>
      <p:sp>
        <p:nvSpPr>
          <p:cNvPr id="20497" name="Rectangle 17"/>
          <p:cNvSpPr>
            <a:spLocks noChangeArrowheads="1"/>
          </p:cNvSpPr>
          <p:nvPr/>
        </p:nvSpPr>
        <p:spPr bwMode="auto">
          <a:xfrm>
            <a:off x="4140200" y="4011960"/>
            <a:ext cx="1092200" cy="330200"/>
          </a:xfrm>
          <a:prstGeom prst="rect">
            <a:avLst/>
          </a:prstGeom>
          <a:solidFill>
            <a:schemeClr val="folHlink"/>
          </a:solidFill>
          <a:ln w="50800">
            <a:solidFill>
              <a:schemeClr val="bg2"/>
            </a:solidFill>
            <a:miter lim="800000"/>
            <a:headEnd/>
            <a:tailEnd/>
          </a:ln>
        </p:spPr>
        <p:txBody>
          <a:bodyPr wrap="none" anchor="ctr"/>
          <a:lstStyle/>
          <a:p>
            <a:endParaRPr lang="en-US"/>
          </a:p>
        </p:txBody>
      </p:sp>
      <p:sp>
        <p:nvSpPr>
          <p:cNvPr id="20498" name="Line 18"/>
          <p:cNvSpPr>
            <a:spLocks noChangeShapeType="1"/>
          </p:cNvSpPr>
          <p:nvPr/>
        </p:nvSpPr>
        <p:spPr bwMode="auto">
          <a:xfrm flipH="1" flipV="1">
            <a:off x="1143000" y="3605560"/>
            <a:ext cx="838200" cy="609600"/>
          </a:xfrm>
          <a:prstGeom prst="line">
            <a:avLst/>
          </a:prstGeom>
          <a:noFill/>
          <a:ln w="76200">
            <a:solidFill>
              <a:schemeClr val="hlink"/>
            </a:solidFill>
            <a:round/>
            <a:headEnd type="stealth" w="med" len="lg"/>
            <a:tailEnd type="none" w="sm" len="sm"/>
          </a:ln>
        </p:spPr>
        <p:txBody>
          <a:bodyPr/>
          <a:lstStyle/>
          <a:p>
            <a:endParaRPr lang="en-US"/>
          </a:p>
        </p:txBody>
      </p:sp>
      <p:sp>
        <p:nvSpPr>
          <p:cNvPr id="20499" name="Line 19"/>
          <p:cNvSpPr>
            <a:spLocks noChangeShapeType="1"/>
          </p:cNvSpPr>
          <p:nvPr/>
        </p:nvSpPr>
        <p:spPr bwMode="auto">
          <a:xfrm flipH="1">
            <a:off x="3124200" y="3910360"/>
            <a:ext cx="990600" cy="0"/>
          </a:xfrm>
          <a:prstGeom prst="line">
            <a:avLst/>
          </a:prstGeom>
          <a:noFill/>
          <a:ln w="76200">
            <a:solidFill>
              <a:schemeClr val="hlink"/>
            </a:solidFill>
            <a:round/>
            <a:headEnd type="none" w="sm" len="sm"/>
            <a:tailEnd type="stealth" w="med" len="lg"/>
          </a:ln>
        </p:spPr>
        <p:txBody>
          <a:bodyPr/>
          <a:lstStyle/>
          <a:p>
            <a:endParaRPr lang="en-US"/>
          </a:p>
        </p:txBody>
      </p:sp>
      <p:sp>
        <p:nvSpPr>
          <p:cNvPr id="20500" name="Line 20"/>
          <p:cNvSpPr>
            <a:spLocks noChangeShapeType="1"/>
          </p:cNvSpPr>
          <p:nvPr/>
        </p:nvSpPr>
        <p:spPr bwMode="auto">
          <a:xfrm flipH="1">
            <a:off x="3124200" y="4215160"/>
            <a:ext cx="990600" cy="0"/>
          </a:xfrm>
          <a:prstGeom prst="line">
            <a:avLst/>
          </a:prstGeom>
          <a:noFill/>
          <a:ln w="76200">
            <a:solidFill>
              <a:schemeClr val="hlink"/>
            </a:solidFill>
            <a:round/>
            <a:headEnd type="stealth" w="med" len="lg"/>
            <a:tailEnd type="none" w="sm" len="sm"/>
          </a:ln>
        </p:spPr>
        <p:txBody>
          <a:bodyPr/>
          <a:lstStyle/>
          <a:p>
            <a:endParaRPr lang="en-US"/>
          </a:p>
        </p:txBody>
      </p:sp>
      <p:sp>
        <p:nvSpPr>
          <p:cNvPr id="20501" name="Line 21"/>
          <p:cNvSpPr>
            <a:spLocks noChangeShapeType="1"/>
          </p:cNvSpPr>
          <p:nvPr/>
        </p:nvSpPr>
        <p:spPr bwMode="auto">
          <a:xfrm flipH="1">
            <a:off x="5257800" y="3376960"/>
            <a:ext cx="1371600" cy="457200"/>
          </a:xfrm>
          <a:prstGeom prst="line">
            <a:avLst/>
          </a:prstGeom>
          <a:noFill/>
          <a:ln w="76200">
            <a:solidFill>
              <a:schemeClr val="hlink"/>
            </a:solidFill>
            <a:round/>
            <a:headEnd type="none" w="sm" len="sm"/>
            <a:tailEnd type="stealth" w="med" len="lg"/>
          </a:ln>
        </p:spPr>
        <p:txBody>
          <a:bodyPr/>
          <a:lstStyle/>
          <a:p>
            <a:endParaRPr lang="en-US"/>
          </a:p>
        </p:txBody>
      </p:sp>
      <p:sp>
        <p:nvSpPr>
          <p:cNvPr id="20502" name="Line 22"/>
          <p:cNvSpPr>
            <a:spLocks noChangeShapeType="1"/>
          </p:cNvSpPr>
          <p:nvPr/>
        </p:nvSpPr>
        <p:spPr bwMode="auto">
          <a:xfrm flipH="1">
            <a:off x="5257800" y="3451573"/>
            <a:ext cx="1905000" cy="687387"/>
          </a:xfrm>
          <a:prstGeom prst="line">
            <a:avLst/>
          </a:prstGeom>
          <a:noFill/>
          <a:ln w="76200">
            <a:solidFill>
              <a:schemeClr val="hlink"/>
            </a:solidFill>
            <a:round/>
            <a:headEnd type="stealth" w="med" len="lg"/>
            <a:tailEnd type="none" w="sm" len="sm"/>
          </a:ln>
        </p:spPr>
        <p:txBody>
          <a:bodyPr/>
          <a:lstStyle/>
          <a:p>
            <a:endParaRPr lang="en-US"/>
          </a:p>
        </p:txBody>
      </p:sp>
    </p:spTree>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Understanding Ports </a:t>
            </a:r>
          </a:p>
        </p:txBody>
      </p:sp>
      <p:pic>
        <p:nvPicPr>
          <p:cNvPr id="21507" name="Picture 4" descr="port"/>
          <p:cNvPicPr>
            <a:picLocks noGrp="1" noChangeAspect="1" noChangeArrowheads="1"/>
          </p:cNvPicPr>
          <p:nvPr>
            <p:ph sz="half" idx="1"/>
          </p:nvPr>
        </p:nvPicPr>
        <p:blipFill>
          <a:blip r:embed="rId2" cstate="print"/>
          <a:srcRect/>
          <a:stretch>
            <a:fillRect/>
          </a:stretch>
        </p:blipFill>
        <p:spPr>
          <a:xfrm>
            <a:off x="612775" y="720725"/>
            <a:ext cx="8270875" cy="1592263"/>
          </a:xfrm>
          <a:noFill/>
        </p:spPr>
      </p:pic>
      <p:pic>
        <p:nvPicPr>
          <p:cNvPr id="21508" name="Picture 6" descr="3tcpudp"/>
          <p:cNvPicPr>
            <a:picLocks noGrp="1" noChangeAspect="1" noChangeArrowheads="1"/>
          </p:cNvPicPr>
          <p:nvPr>
            <p:ph sz="half" idx="2"/>
          </p:nvPr>
        </p:nvPicPr>
        <p:blipFill>
          <a:blip r:embed="rId3" cstate="print"/>
          <a:srcRect/>
          <a:stretch>
            <a:fillRect/>
          </a:stretch>
        </p:blipFill>
        <p:spPr>
          <a:xfrm>
            <a:off x="1133475" y="2814638"/>
            <a:ext cx="6929438" cy="3402012"/>
          </a:xfrm>
          <a:noFill/>
        </p:spPr>
      </p:pic>
    </p:spTree>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382000" cy="533400"/>
          </a:xfrm>
        </p:spPr>
        <p:txBody>
          <a:bodyPr/>
          <a:lstStyle/>
          <a:p>
            <a:pPr eaLnBrk="1" hangingPunct="1">
              <a:defRPr/>
            </a:pPr>
            <a:r>
              <a:rPr lang="en-US" sz="2500" smtClean="0"/>
              <a:t>Communication between Applications Using Ports</a:t>
            </a:r>
          </a:p>
        </p:txBody>
      </p:sp>
      <p:pic>
        <p:nvPicPr>
          <p:cNvPr id="22532" name="Picture 9"/>
          <p:cNvPicPr>
            <a:picLocks noGrp="1" noChangeAspect="1" noChangeArrowheads="1"/>
          </p:cNvPicPr>
          <p:nvPr>
            <p:ph sz="half" idx="1"/>
          </p:nvPr>
        </p:nvPicPr>
        <p:blipFill>
          <a:blip r:embed="rId2"/>
          <a:srcRect/>
          <a:stretch>
            <a:fillRect/>
          </a:stretch>
        </p:blipFill>
        <p:spPr>
          <a:xfrm>
            <a:off x="2246313" y="3543300"/>
            <a:ext cx="0" cy="0"/>
          </a:xfrm>
          <a:noFill/>
        </p:spPr>
      </p:pic>
      <p:pic>
        <p:nvPicPr>
          <p:cNvPr id="22533" name="Picture 13"/>
          <p:cNvPicPr>
            <a:picLocks noGrp="1" noChangeAspect="1" noChangeArrowheads="1"/>
          </p:cNvPicPr>
          <p:nvPr>
            <p:ph sz="half" idx="2"/>
          </p:nvPr>
        </p:nvPicPr>
        <p:blipFill rotWithShape="1">
          <a:blip r:embed="rId2" cstate="print"/>
          <a:srcRect l="210" t="19572" r="-1354" b="-48"/>
          <a:stretch/>
        </p:blipFill>
        <p:spPr>
          <a:xfrm>
            <a:off x="899592" y="764704"/>
            <a:ext cx="6768752" cy="4176464"/>
          </a:xfrm>
          <a:noFill/>
        </p:spPr>
      </p:pic>
      <p:sp>
        <p:nvSpPr>
          <p:cNvPr id="22530" name="Rectangle 15"/>
          <p:cNvSpPr>
            <a:spLocks noChangeArrowheads="1"/>
          </p:cNvSpPr>
          <p:nvPr/>
        </p:nvSpPr>
        <p:spPr bwMode="auto">
          <a:xfrm>
            <a:off x="0" y="4149080"/>
            <a:ext cx="6372200" cy="2246769"/>
          </a:xfrm>
          <a:prstGeom prst="rect">
            <a:avLst/>
          </a:prstGeom>
          <a:noFill/>
          <a:ln w="9525">
            <a:noFill/>
            <a:miter lim="800000"/>
            <a:headEnd type="none" w="sm" len="sm"/>
            <a:tailEnd type="none" w="sm" len="sm"/>
          </a:ln>
        </p:spPr>
        <p:txBody>
          <a:bodyPr wrap="square">
            <a:spAutoFit/>
          </a:bodyPr>
          <a:lstStyle/>
          <a:p>
            <a:pPr>
              <a:spcBef>
                <a:spcPct val="40000"/>
              </a:spcBef>
              <a:buClr>
                <a:srgbClr val="6699FF"/>
              </a:buClr>
            </a:pPr>
            <a:r>
              <a:rPr lang="en-US" sz="2800">
                <a:solidFill>
                  <a:srgbClr val="0000FF"/>
                </a:solidFill>
                <a:latin typeface="Arial" pitchFamily="34" charset="0"/>
              </a:rPr>
              <a:t>Local ports identify the application establishing a connection from other programs, allowing multiple TCP applications to run on the same machine.</a:t>
            </a:r>
          </a:p>
        </p:txBody>
      </p:sp>
    </p:spTree>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Transmission Control Protocol</a:t>
            </a:r>
          </a:p>
        </p:txBody>
      </p:sp>
      <p:pic>
        <p:nvPicPr>
          <p:cNvPr id="23555" name="Picture 4"/>
          <p:cNvPicPr>
            <a:picLocks noGrp="1" noChangeAspect="1" noChangeArrowheads="1"/>
          </p:cNvPicPr>
          <p:nvPr>
            <p:ph idx="1"/>
          </p:nvPr>
        </p:nvPicPr>
        <p:blipFill>
          <a:blip r:embed="rId2" cstate="print"/>
          <a:srcRect/>
          <a:stretch>
            <a:fillRect/>
          </a:stretch>
        </p:blipFill>
        <p:spPr>
          <a:xfrm>
            <a:off x="15875" y="792163"/>
            <a:ext cx="9053513" cy="3541712"/>
          </a:xfrm>
          <a:noFill/>
        </p:spPr>
      </p:pic>
      <p:sp>
        <p:nvSpPr>
          <p:cNvPr id="23556" name="Rectangle 6"/>
          <p:cNvSpPr>
            <a:spLocks noChangeArrowheads="1"/>
          </p:cNvSpPr>
          <p:nvPr/>
        </p:nvSpPr>
        <p:spPr bwMode="auto">
          <a:xfrm>
            <a:off x="29170" y="5445224"/>
            <a:ext cx="9249583" cy="523220"/>
          </a:xfrm>
          <a:prstGeom prst="rect">
            <a:avLst/>
          </a:prstGeom>
          <a:noFill/>
          <a:ln w="9525">
            <a:noFill/>
            <a:miter lim="800000"/>
            <a:headEnd type="none" w="sm" len="sm"/>
            <a:tailEnd type="none" w="sm" len="sm"/>
          </a:ln>
        </p:spPr>
        <p:txBody>
          <a:bodyPr wrap="none">
            <a:spAutoFit/>
          </a:bodyPr>
          <a:lstStyle/>
          <a:p>
            <a:pPr>
              <a:spcBef>
                <a:spcPct val="40000"/>
              </a:spcBef>
              <a:buClr>
                <a:srgbClr val="6699FF"/>
              </a:buClr>
            </a:pPr>
            <a:r>
              <a:rPr lang="en-US" sz="2800" b="1">
                <a:solidFill>
                  <a:srgbClr val="0000FF"/>
                </a:solidFill>
                <a:latin typeface="Arial" pitchFamily="34" charset="0"/>
              </a:rPr>
              <a:t>TCP establishes a virtual connection to transmit data</a:t>
            </a:r>
          </a:p>
        </p:txBody>
      </p:sp>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mtClean="0"/>
              <a:t>Introduction</a:t>
            </a:r>
          </a:p>
        </p:txBody>
      </p:sp>
      <p:sp>
        <p:nvSpPr>
          <p:cNvPr id="8195" name="Rectangle 3"/>
          <p:cNvSpPr>
            <a:spLocks noGrp="1" noChangeArrowheads="1"/>
          </p:cNvSpPr>
          <p:nvPr>
            <p:ph type="body" idx="1"/>
          </p:nvPr>
        </p:nvSpPr>
        <p:spPr/>
        <p:txBody>
          <a:bodyPr/>
          <a:lstStyle/>
          <a:p>
            <a:pPr eaLnBrk="1" hangingPunct="1">
              <a:lnSpc>
                <a:spcPct val="90000"/>
              </a:lnSpc>
            </a:pPr>
            <a:r>
              <a:rPr lang="en-US" sz="3200" smtClean="0"/>
              <a:t>The socket API is an Interprocessing Communication (IPC) programming </a:t>
            </a:r>
            <a:r>
              <a:rPr lang="en-US" sz="3200" b="1" u="sng" smtClean="0"/>
              <a:t>interface</a:t>
            </a:r>
            <a:r>
              <a:rPr lang="en-US" sz="3200" smtClean="0"/>
              <a:t> originally provided as part of the Berkeley UNIX operating system.</a:t>
            </a:r>
          </a:p>
          <a:p>
            <a:pPr eaLnBrk="1" hangingPunct="1">
              <a:lnSpc>
                <a:spcPct val="90000"/>
              </a:lnSpc>
            </a:pPr>
            <a:r>
              <a:rPr lang="en-US" sz="3200" smtClean="0"/>
              <a:t>It has been ported to all modern operating systems, including Sun Solaris and Windows systems.</a:t>
            </a:r>
          </a:p>
          <a:p>
            <a:pPr eaLnBrk="1" hangingPunct="1">
              <a:lnSpc>
                <a:spcPct val="90000"/>
              </a:lnSpc>
            </a:pPr>
            <a:r>
              <a:rPr lang="en-US" sz="3200" smtClean="0"/>
              <a:t>It is a </a:t>
            </a:r>
            <a:r>
              <a:rPr lang="en-US" sz="3200" b="1" i="1" u="sng" smtClean="0"/>
              <a:t>de facto</a:t>
            </a:r>
            <a:r>
              <a:rPr lang="en-US" sz="3200" b="1" u="sng" smtClean="0"/>
              <a:t> standard for programming IPC</a:t>
            </a:r>
            <a:r>
              <a:rPr lang="en-US" sz="3200" smtClean="0"/>
              <a:t>, and is the basis of more sophisticated IPC interface such as remote procedure call and remote method invocation.</a:t>
            </a:r>
            <a:endParaRPr lang="en-US" sz="2400" smtClean="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7088" y="0"/>
            <a:ext cx="7772400" cy="569913"/>
          </a:xfrm>
        </p:spPr>
        <p:txBody>
          <a:bodyPr/>
          <a:lstStyle/>
          <a:p>
            <a:pPr eaLnBrk="1" hangingPunct="1">
              <a:defRPr/>
            </a:pPr>
            <a:r>
              <a:rPr lang="en-US" smtClean="0"/>
              <a:t>TCP Programmning in Java</a:t>
            </a:r>
          </a:p>
        </p:txBody>
      </p:sp>
      <p:pic>
        <p:nvPicPr>
          <p:cNvPr id="3076" name="Picture 4" descr="5connect"/>
          <p:cNvPicPr>
            <a:picLocks noGrp="1" noChangeAspect="1" noChangeArrowheads="1"/>
          </p:cNvPicPr>
          <p:nvPr>
            <p:ph sz="half" idx="1"/>
          </p:nvPr>
        </p:nvPicPr>
        <p:blipFill>
          <a:blip r:embed="rId3" cstate="print"/>
          <a:srcRect/>
          <a:stretch>
            <a:fillRect/>
          </a:stretch>
        </p:blipFill>
        <p:spPr>
          <a:xfrm>
            <a:off x="218384" y="4536430"/>
            <a:ext cx="8383588" cy="1798638"/>
          </a:xfrm>
          <a:noFill/>
        </p:spPr>
      </p:pic>
      <p:sp>
        <p:nvSpPr>
          <p:cNvPr id="3077" name="Text Box 5"/>
          <p:cNvSpPr txBox="1">
            <a:spLocks noChangeArrowheads="1"/>
          </p:cNvSpPr>
          <p:nvPr/>
        </p:nvSpPr>
        <p:spPr bwMode="auto">
          <a:xfrm>
            <a:off x="191987" y="789969"/>
            <a:ext cx="8964612" cy="730250"/>
          </a:xfrm>
          <a:prstGeom prst="rect">
            <a:avLst/>
          </a:prstGeom>
          <a:noFill/>
          <a:ln w="9525">
            <a:noFill/>
            <a:miter lim="800000"/>
            <a:headEnd/>
            <a:tailEnd/>
          </a:ln>
        </p:spPr>
        <p:txBody>
          <a:bodyPr lIns="0" tIns="0" rIns="0" bIns="0">
            <a:spAutoFit/>
          </a:bodyPr>
          <a:lstStyle/>
          <a:p>
            <a:pPr eaLnBrk="1" hangingPunct="1"/>
            <a:r>
              <a:rPr lang="en-US" sz="2400" b="1">
                <a:solidFill>
                  <a:srgbClr val="FF0000"/>
                </a:solidFill>
                <a:latin typeface="Courier New" pitchFamily="49" charset="0"/>
              </a:rPr>
              <a:t>ServerSocket server = new ServerSocket(port);</a:t>
            </a:r>
          </a:p>
          <a:p>
            <a:pPr eaLnBrk="1" hangingPunct="1"/>
            <a:r>
              <a:rPr lang="en-US" sz="2400" b="1">
                <a:solidFill>
                  <a:srgbClr val="FF0000"/>
                </a:solidFill>
                <a:latin typeface="Courier New" pitchFamily="49" charset="0"/>
              </a:rPr>
              <a:t>Socket serverSoc = server.accept();</a:t>
            </a:r>
          </a:p>
        </p:txBody>
      </p:sp>
      <p:sp>
        <p:nvSpPr>
          <p:cNvPr id="3078" name="Text Box 6"/>
          <p:cNvSpPr txBox="1">
            <a:spLocks noChangeArrowheads="1"/>
          </p:cNvSpPr>
          <p:nvPr/>
        </p:nvSpPr>
        <p:spPr bwMode="auto">
          <a:xfrm>
            <a:off x="2521847" y="4149080"/>
            <a:ext cx="6300787" cy="365125"/>
          </a:xfrm>
          <a:prstGeom prst="rect">
            <a:avLst/>
          </a:prstGeom>
          <a:noFill/>
          <a:ln w="9525">
            <a:noFill/>
            <a:miter lim="800000"/>
            <a:headEnd/>
            <a:tailEnd/>
          </a:ln>
        </p:spPr>
        <p:txBody>
          <a:bodyPr lIns="0" tIns="0" rIns="0" bIns="0">
            <a:spAutoFit/>
          </a:bodyPr>
          <a:lstStyle/>
          <a:p>
            <a:pPr eaLnBrk="1" hangingPunct="1">
              <a:spcBef>
                <a:spcPct val="50000"/>
              </a:spcBef>
            </a:pPr>
            <a:r>
              <a:rPr lang="en-US" sz="2400" b="1">
                <a:solidFill>
                  <a:srgbClr val="0000FF"/>
                </a:solidFill>
                <a:latin typeface="Times New Roman" pitchFamily="18" charset="0"/>
                <a:cs typeface="Times New Roman" pitchFamily="18" charset="0"/>
              </a:rPr>
              <a:t>Socket clientSoc = new Socket(serverAdd,port);</a:t>
            </a:r>
          </a:p>
        </p:txBody>
      </p:sp>
      <p:graphicFrame>
        <p:nvGraphicFramePr>
          <p:cNvPr id="3074" name="Object 9"/>
          <p:cNvGraphicFramePr>
            <a:graphicFrameLocks noGrp="1" noChangeAspect="1"/>
          </p:cNvGraphicFramePr>
          <p:nvPr>
            <p:ph sz="half" idx="2"/>
            <p:extLst>
              <p:ext uri="{D42A27DB-BD31-4B8C-83A1-F6EECF244321}">
                <p14:modId xmlns:p14="http://schemas.microsoft.com/office/powerpoint/2010/main" val="2629534145"/>
              </p:ext>
            </p:extLst>
          </p:nvPr>
        </p:nvGraphicFramePr>
        <p:xfrm>
          <a:off x="480912" y="1582131"/>
          <a:ext cx="7775575" cy="2154238"/>
        </p:xfrm>
        <a:graphic>
          <a:graphicData uri="http://schemas.openxmlformats.org/presentationml/2006/ole">
            <mc:AlternateContent xmlns:mc="http://schemas.openxmlformats.org/markup-compatibility/2006">
              <mc:Choice xmlns:v="urn:schemas-microsoft-com:vml" Requires="v">
                <p:oleObj spid="_x0000_s3099" name="Bitmap Image" r:id="rId4" imgW="2980952" imgH="933580" progId="Paint.Picture">
                  <p:embed/>
                </p:oleObj>
              </mc:Choice>
              <mc:Fallback>
                <p:oleObj name="Bitmap Image" r:id="rId4" imgW="2980952" imgH="933580" progId="Paint.Picture">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12" y="1582131"/>
                        <a:ext cx="7775575"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TCP Programmning in Java</a:t>
            </a:r>
          </a:p>
        </p:txBody>
      </p:sp>
      <p:sp>
        <p:nvSpPr>
          <p:cNvPr id="24579" name="Text Box 4"/>
          <p:cNvSpPr txBox="1">
            <a:spLocks noChangeArrowheads="1"/>
          </p:cNvSpPr>
          <p:nvPr/>
        </p:nvSpPr>
        <p:spPr bwMode="auto">
          <a:xfrm>
            <a:off x="3779838" y="4524375"/>
            <a:ext cx="5256212" cy="822325"/>
          </a:xfrm>
          <a:prstGeom prst="rect">
            <a:avLst/>
          </a:prstGeom>
          <a:noFill/>
          <a:ln w="9525">
            <a:noFill/>
            <a:miter lim="800000"/>
            <a:headEnd/>
            <a:tailEnd/>
          </a:ln>
        </p:spPr>
        <p:txBody>
          <a:bodyPr>
            <a:spAutoFit/>
          </a:bodyPr>
          <a:lstStyle/>
          <a:p>
            <a:pPr eaLnBrk="1" hangingPunct="1">
              <a:spcBef>
                <a:spcPct val="50000"/>
              </a:spcBef>
            </a:pPr>
            <a:r>
              <a:rPr lang="en-US" sz="2400" b="1">
                <a:solidFill>
                  <a:srgbClr val="0000FF"/>
                </a:solidFill>
              </a:rPr>
              <a:t>InputStream inClient = </a:t>
            </a:r>
            <a:br>
              <a:rPr lang="en-US" sz="2400" b="1">
                <a:solidFill>
                  <a:srgbClr val="0000FF"/>
                </a:solidFill>
              </a:rPr>
            </a:br>
            <a:r>
              <a:rPr lang="en-US" sz="2400" b="1">
                <a:solidFill>
                  <a:srgbClr val="0000FF"/>
                </a:solidFill>
              </a:rPr>
              <a:t>      clientSoc.getInputStream();</a:t>
            </a:r>
          </a:p>
        </p:txBody>
      </p:sp>
      <p:sp>
        <p:nvSpPr>
          <p:cNvPr id="24580" name="Line 5"/>
          <p:cNvSpPr>
            <a:spLocks noChangeShapeType="1"/>
          </p:cNvSpPr>
          <p:nvPr/>
        </p:nvSpPr>
        <p:spPr bwMode="auto">
          <a:xfrm flipH="1" flipV="1">
            <a:off x="6477000" y="4038600"/>
            <a:ext cx="304800" cy="609600"/>
          </a:xfrm>
          <a:prstGeom prst="line">
            <a:avLst/>
          </a:prstGeom>
          <a:noFill/>
          <a:ln w="9525">
            <a:solidFill>
              <a:schemeClr val="tx1"/>
            </a:solidFill>
            <a:round/>
            <a:headEnd/>
            <a:tailEnd type="triangle" w="med" len="med"/>
          </a:ln>
        </p:spPr>
        <p:txBody>
          <a:bodyPr/>
          <a:lstStyle/>
          <a:p>
            <a:endParaRPr lang="en-US"/>
          </a:p>
        </p:txBody>
      </p:sp>
      <p:sp>
        <p:nvSpPr>
          <p:cNvPr id="24581" name="Text Box 7"/>
          <p:cNvSpPr txBox="1">
            <a:spLocks noChangeArrowheads="1"/>
          </p:cNvSpPr>
          <p:nvPr/>
        </p:nvSpPr>
        <p:spPr bwMode="auto">
          <a:xfrm>
            <a:off x="3851275" y="836613"/>
            <a:ext cx="5113338" cy="822325"/>
          </a:xfrm>
          <a:prstGeom prst="rect">
            <a:avLst/>
          </a:prstGeom>
          <a:noFill/>
          <a:ln w="9525">
            <a:noFill/>
            <a:miter lim="800000"/>
            <a:headEnd/>
            <a:tailEnd/>
          </a:ln>
        </p:spPr>
        <p:txBody>
          <a:bodyPr>
            <a:spAutoFit/>
          </a:bodyPr>
          <a:lstStyle/>
          <a:p>
            <a:pPr eaLnBrk="1" hangingPunct="1">
              <a:spcBef>
                <a:spcPct val="50000"/>
              </a:spcBef>
            </a:pPr>
            <a:r>
              <a:rPr lang="en-US" sz="2400" b="1">
                <a:solidFill>
                  <a:srgbClr val="0000FF"/>
                </a:solidFill>
              </a:rPr>
              <a:t>OutputStream outClient =   </a:t>
            </a:r>
            <a:br>
              <a:rPr lang="en-US" sz="2400" b="1">
                <a:solidFill>
                  <a:srgbClr val="0000FF"/>
                </a:solidFill>
              </a:rPr>
            </a:br>
            <a:r>
              <a:rPr lang="en-US" sz="2400" b="1">
                <a:solidFill>
                  <a:srgbClr val="0000FF"/>
                </a:solidFill>
              </a:rPr>
              <a:t>    clientSoc.getOutputStream();</a:t>
            </a:r>
          </a:p>
        </p:txBody>
      </p:sp>
      <p:sp>
        <p:nvSpPr>
          <p:cNvPr id="24582" name="Line 8"/>
          <p:cNvSpPr>
            <a:spLocks noChangeShapeType="1"/>
          </p:cNvSpPr>
          <p:nvPr/>
        </p:nvSpPr>
        <p:spPr bwMode="auto">
          <a:xfrm>
            <a:off x="6248400" y="1752600"/>
            <a:ext cx="152400" cy="1295400"/>
          </a:xfrm>
          <a:prstGeom prst="line">
            <a:avLst/>
          </a:prstGeom>
          <a:noFill/>
          <a:ln w="9525">
            <a:solidFill>
              <a:schemeClr val="tx1"/>
            </a:solidFill>
            <a:round/>
            <a:headEnd/>
            <a:tailEnd type="triangle" w="med" len="med"/>
          </a:ln>
        </p:spPr>
        <p:txBody>
          <a:bodyPr/>
          <a:lstStyle/>
          <a:p>
            <a:endParaRPr lang="en-US"/>
          </a:p>
        </p:txBody>
      </p:sp>
      <p:sp>
        <p:nvSpPr>
          <p:cNvPr id="24583" name="Text Box 10"/>
          <p:cNvSpPr txBox="1">
            <a:spLocks noChangeArrowheads="1"/>
          </p:cNvSpPr>
          <p:nvPr/>
        </p:nvSpPr>
        <p:spPr bwMode="auto">
          <a:xfrm>
            <a:off x="0" y="1628775"/>
            <a:ext cx="5724525" cy="822325"/>
          </a:xfrm>
          <a:prstGeom prst="rect">
            <a:avLst/>
          </a:prstGeom>
          <a:noFill/>
          <a:ln w="9525">
            <a:noFill/>
            <a:miter lim="800000"/>
            <a:headEnd/>
            <a:tailEnd/>
          </a:ln>
        </p:spPr>
        <p:txBody>
          <a:bodyPr>
            <a:spAutoFit/>
          </a:bodyPr>
          <a:lstStyle/>
          <a:p>
            <a:pPr eaLnBrk="1" hangingPunct="1">
              <a:spcBef>
                <a:spcPct val="50000"/>
              </a:spcBef>
            </a:pPr>
            <a:r>
              <a:rPr lang="en-US" sz="2400" b="1">
                <a:solidFill>
                  <a:srgbClr val="FF0000"/>
                </a:solidFill>
              </a:rPr>
              <a:t>InputStream inServer =          </a:t>
            </a:r>
            <a:br>
              <a:rPr lang="en-US" sz="2400" b="1">
                <a:solidFill>
                  <a:srgbClr val="FF0000"/>
                </a:solidFill>
              </a:rPr>
            </a:br>
            <a:r>
              <a:rPr lang="en-US" sz="2400" b="1">
                <a:solidFill>
                  <a:srgbClr val="FF0000"/>
                </a:solidFill>
              </a:rPr>
              <a:t>      serverSoc.getInputStream();</a:t>
            </a:r>
            <a:r>
              <a:rPr lang="en-US" sz="2000">
                <a:latin typeface="Courier New" pitchFamily="49" charset="0"/>
              </a:rPr>
              <a:t> </a:t>
            </a:r>
          </a:p>
        </p:txBody>
      </p:sp>
      <p:sp>
        <p:nvSpPr>
          <p:cNvPr id="24584" name="Line 11"/>
          <p:cNvSpPr>
            <a:spLocks noChangeShapeType="1"/>
          </p:cNvSpPr>
          <p:nvPr/>
        </p:nvSpPr>
        <p:spPr bwMode="auto">
          <a:xfrm>
            <a:off x="2427288" y="2438400"/>
            <a:ext cx="227012" cy="609600"/>
          </a:xfrm>
          <a:prstGeom prst="line">
            <a:avLst/>
          </a:prstGeom>
          <a:noFill/>
          <a:ln w="9525">
            <a:solidFill>
              <a:schemeClr val="tx1"/>
            </a:solidFill>
            <a:round/>
            <a:headEnd/>
            <a:tailEnd type="triangle" w="med" len="med"/>
          </a:ln>
        </p:spPr>
        <p:txBody>
          <a:bodyPr/>
          <a:lstStyle/>
          <a:p>
            <a:endParaRPr lang="en-US"/>
          </a:p>
        </p:txBody>
      </p:sp>
      <p:sp>
        <p:nvSpPr>
          <p:cNvPr id="24585" name="Text Box 13"/>
          <p:cNvSpPr txBox="1">
            <a:spLocks noChangeArrowheads="1"/>
          </p:cNvSpPr>
          <p:nvPr/>
        </p:nvSpPr>
        <p:spPr bwMode="auto">
          <a:xfrm>
            <a:off x="0" y="5445125"/>
            <a:ext cx="5940425" cy="822325"/>
          </a:xfrm>
          <a:prstGeom prst="rect">
            <a:avLst/>
          </a:prstGeom>
          <a:noFill/>
          <a:ln w="9525">
            <a:noFill/>
            <a:miter lim="800000"/>
            <a:headEnd/>
            <a:tailEnd/>
          </a:ln>
        </p:spPr>
        <p:txBody>
          <a:bodyPr>
            <a:spAutoFit/>
          </a:bodyPr>
          <a:lstStyle/>
          <a:p>
            <a:pPr eaLnBrk="1" hangingPunct="1">
              <a:spcBef>
                <a:spcPct val="50000"/>
              </a:spcBef>
            </a:pPr>
            <a:r>
              <a:rPr lang="en-US" sz="2400" b="1">
                <a:solidFill>
                  <a:srgbClr val="FF0000"/>
                </a:solidFill>
              </a:rPr>
              <a:t>OutputStream outServer = 	serverSoc.getOutputStream();</a:t>
            </a:r>
          </a:p>
        </p:txBody>
      </p:sp>
      <p:sp>
        <p:nvSpPr>
          <p:cNvPr id="24586" name="Line 14"/>
          <p:cNvSpPr>
            <a:spLocks noChangeShapeType="1"/>
          </p:cNvSpPr>
          <p:nvPr/>
        </p:nvSpPr>
        <p:spPr bwMode="auto">
          <a:xfrm flipV="1">
            <a:off x="1600200" y="4038600"/>
            <a:ext cx="990600" cy="1295400"/>
          </a:xfrm>
          <a:prstGeom prst="line">
            <a:avLst/>
          </a:prstGeom>
          <a:noFill/>
          <a:ln w="9525">
            <a:solidFill>
              <a:schemeClr val="tx1"/>
            </a:solidFill>
            <a:round/>
            <a:headEnd/>
            <a:tailEnd type="triangle" w="med" len="med"/>
          </a:ln>
        </p:spPr>
        <p:txBody>
          <a:bodyPr/>
          <a:lstStyle/>
          <a:p>
            <a:endParaRPr lang="en-US"/>
          </a:p>
        </p:txBody>
      </p:sp>
      <p:grpSp>
        <p:nvGrpSpPr>
          <p:cNvPr id="2" name="Group 15"/>
          <p:cNvGrpSpPr>
            <a:grpSpLocks/>
          </p:cNvGrpSpPr>
          <p:nvPr/>
        </p:nvGrpSpPr>
        <p:grpSpPr bwMode="auto">
          <a:xfrm>
            <a:off x="914400" y="3124200"/>
            <a:ext cx="7239000" cy="838200"/>
            <a:chOff x="576" y="1968"/>
            <a:chExt cx="4560" cy="528"/>
          </a:xfrm>
        </p:grpSpPr>
        <p:sp>
          <p:nvSpPr>
            <p:cNvPr id="24592" name="Rectangle 16"/>
            <p:cNvSpPr>
              <a:spLocks noChangeArrowheads="1"/>
            </p:cNvSpPr>
            <p:nvPr/>
          </p:nvSpPr>
          <p:spPr bwMode="auto">
            <a:xfrm>
              <a:off x="576" y="2016"/>
              <a:ext cx="864" cy="386"/>
            </a:xfrm>
            <a:prstGeom prst="rect">
              <a:avLst/>
            </a:prstGeom>
            <a:noFill/>
            <a:ln w="9525">
              <a:solidFill>
                <a:schemeClr val="tx1"/>
              </a:solidFill>
              <a:miter lim="800000"/>
              <a:headEnd/>
              <a:tailEnd/>
            </a:ln>
          </p:spPr>
          <p:txBody>
            <a:bodyPr wrap="none" anchor="ctr"/>
            <a:lstStyle/>
            <a:p>
              <a:pPr algn="ctr" eaLnBrk="1" hangingPunct="1"/>
              <a:r>
                <a:rPr lang="en-US" sz="2400" b="1">
                  <a:solidFill>
                    <a:srgbClr val="FF0000"/>
                  </a:solidFill>
                  <a:latin typeface="Times New Roman" pitchFamily="18" charset="0"/>
                </a:rPr>
                <a:t>Server</a:t>
              </a:r>
            </a:p>
          </p:txBody>
        </p:sp>
        <p:sp>
          <p:nvSpPr>
            <p:cNvPr id="24593" name="Rectangle 17"/>
            <p:cNvSpPr>
              <a:spLocks noChangeArrowheads="1"/>
            </p:cNvSpPr>
            <p:nvPr/>
          </p:nvSpPr>
          <p:spPr bwMode="auto">
            <a:xfrm>
              <a:off x="4272" y="2064"/>
              <a:ext cx="864" cy="386"/>
            </a:xfrm>
            <a:prstGeom prst="rect">
              <a:avLst/>
            </a:prstGeom>
            <a:noFill/>
            <a:ln w="9525">
              <a:solidFill>
                <a:schemeClr val="tx1"/>
              </a:solidFill>
              <a:miter lim="800000"/>
              <a:headEnd/>
              <a:tailEnd/>
            </a:ln>
          </p:spPr>
          <p:txBody>
            <a:bodyPr wrap="none" anchor="ctr"/>
            <a:lstStyle/>
            <a:p>
              <a:pPr algn="ctr" eaLnBrk="1" hangingPunct="1"/>
              <a:r>
                <a:rPr lang="en-US" sz="2400" b="1">
                  <a:solidFill>
                    <a:srgbClr val="0000FF"/>
                  </a:solidFill>
                  <a:latin typeface="Times New Roman" pitchFamily="18" charset="0"/>
                </a:rPr>
                <a:t>Client</a:t>
              </a:r>
            </a:p>
          </p:txBody>
        </p:sp>
        <p:sp>
          <p:nvSpPr>
            <p:cNvPr id="24594" name="Rectangle 18"/>
            <p:cNvSpPr>
              <a:spLocks noChangeArrowheads="1"/>
            </p:cNvSpPr>
            <p:nvPr/>
          </p:nvSpPr>
          <p:spPr bwMode="auto">
            <a:xfrm>
              <a:off x="1872" y="1968"/>
              <a:ext cx="96" cy="192"/>
            </a:xfrm>
            <a:prstGeom prst="rect">
              <a:avLst/>
            </a:prstGeom>
            <a:noFill/>
            <a:ln w="9525">
              <a:solidFill>
                <a:schemeClr val="tx1"/>
              </a:solidFill>
              <a:miter lim="800000"/>
              <a:headEnd/>
              <a:tailEnd/>
            </a:ln>
          </p:spPr>
          <p:txBody>
            <a:bodyPr wrap="none" anchor="ctr"/>
            <a:lstStyle/>
            <a:p>
              <a:endParaRPr lang="en-US"/>
            </a:p>
          </p:txBody>
        </p:sp>
        <p:sp>
          <p:nvSpPr>
            <p:cNvPr id="24595" name="Rectangle 19"/>
            <p:cNvSpPr>
              <a:spLocks noChangeArrowheads="1"/>
            </p:cNvSpPr>
            <p:nvPr/>
          </p:nvSpPr>
          <p:spPr bwMode="auto">
            <a:xfrm>
              <a:off x="3792" y="1968"/>
              <a:ext cx="96" cy="192"/>
            </a:xfrm>
            <a:prstGeom prst="rect">
              <a:avLst/>
            </a:prstGeom>
            <a:noFill/>
            <a:ln w="9525">
              <a:solidFill>
                <a:schemeClr val="tx1"/>
              </a:solidFill>
              <a:miter lim="800000"/>
              <a:headEnd/>
              <a:tailEnd/>
            </a:ln>
          </p:spPr>
          <p:txBody>
            <a:bodyPr wrap="none" anchor="ctr"/>
            <a:lstStyle/>
            <a:p>
              <a:endParaRPr lang="en-US"/>
            </a:p>
          </p:txBody>
        </p:sp>
        <p:cxnSp>
          <p:nvCxnSpPr>
            <p:cNvPr id="24596" name="AutoShape 20"/>
            <p:cNvCxnSpPr>
              <a:cxnSpLocks noChangeShapeType="1"/>
            </p:cNvCxnSpPr>
            <p:nvPr/>
          </p:nvCxnSpPr>
          <p:spPr bwMode="auto">
            <a:xfrm>
              <a:off x="1968" y="2112"/>
              <a:ext cx="1824" cy="0"/>
            </a:xfrm>
            <a:prstGeom prst="straightConnector1">
              <a:avLst/>
            </a:prstGeom>
            <a:noFill/>
            <a:ln w="9525">
              <a:solidFill>
                <a:schemeClr val="tx1"/>
              </a:solidFill>
              <a:round/>
              <a:headEnd/>
              <a:tailEnd/>
            </a:ln>
          </p:spPr>
        </p:cxnSp>
        <p:sp>
          <p:nvSpPr>
            <p:cNvPr id="24597" name="Line 21"/>
            <p:cNvSpPr>
              <a:spLocks noChangeShapeType="1"/>
            </p:cNvSpPr>
            <p:nvPr/>
          </p:nvSpPr>
          <p:spPr bwMode="auto">
            <a:xfrm flipH="1">
              <a:off x="3936" y="2064"/>
              <a:ext cx="192" cy="0"/>
            </a:xfrm>
            <a:prstGeom prst="line">
              <a:avLst/>
            </a:prstGeom>
            <a:noFill/>
            <a:ln w="9525">
              <a:solidFill>
                <a:schemeClr val="tx1"/>
              </a:solidFill>
              <a:round/>
              <a:headEnd/>
              <a:tailEnd type="triangle" w="med" len="med"/>
            </a:ln>
          </p:spPr>
          <p:txBody>
            <a:bodyPr/>
            <a:lstStyle/>
            <a:p>
              <a:endParaRPr lang="en-US"/>
            </a:p>
          </p:txBody>
        </p:sp>
        <p:sp>
          <p:nvSpPr>
            <p:cNvPr id="24598" name="Line 22"/>
            <p:cNvSpPr>
              <a:spLocks noChangeShapeType="1"/>
            </p:cNvSpPr>
            <p:nvPr/>
          </p:nvSpPr>
          <p:spPr bwMode="auto">
            <a:xfrm flipH="1">
              <a:off x="1632" y="2064"/>
              <a:ext cx="192" cy="0"/>
            </a:xfrm>
            <a:prstGeom prst="line">
              <a:avLst/>
            </a:prstGeom>
            <a:noFill/>
            <a:ln w="9525">
              <a:solidFill>
                <a:schemeClr val="tx1"/>
              </a:solidFill>
              <a:round/>
              <a:headEnd/>
              <a:tailEnd type="triangle" w="med" len="med"/>
            </a:ln>
          </p:spPr>
          <p:txBody>
            <a:bodyPr/>
            <a:lstStyle/>
            <a:p>
              <a:endParaRPr lang="en-US"/>
            </a:p>
          </p:txBody>
        </p:sp>
        <p:sp>
          <p:nvSpPr>
            <p:cNvPr id="24599" name="Rectangle 23"/>
            <p:cNvSpPr>
              <a:spLocks noChangeArrowheads="1"/>
            </p:cNvSpPr>
            <p:nvPr/>
          </p:nvSpPr>
          <p:spPr bwMode="auto">
            <a:xfrm>
              <a:off x="1872" y="2304"/>
              <a:ext cx="96" cy="192"/>
            </a:xfrm>
            <a:prstGeom prst="rect">
              <a:avLst/>
            </a:prstGeom>
            <a:noFill/>
            <a:ln w="9525">
              <a:solidFill>
                <a:schemeClr val="tx1"/>
              </a:solidFill>
              <a:miter lim="800000"/>
              <a:headEnd/>
              <a:tailEnd/>
            </a:ln>
          </p:spPr>
          <p:txBody>
            <a:bodyPr wrap="none" anchor="ctr"/>
            <a:lstStyle/>
            <a:p>
              <a:endParaRPr lang="en-US"/>
            </a:p>
          </p:txBody>
        </p:sp>
        <p:sp>
          <p:nvSpPr>
            <p:cNvPr id="24600" name="Rectangle 24"/>
            <p:cNvSpPr>
              <a:spLocks noChangeArrowheads="1"/>
            </p:cNvSpPr>
            <p:nvPr/>
          </p:nvSpPr>
          <p:spPr bwMode="auto">
            <a:xfrm>
              <a:off x="3792" y="2304"/>
              <a:ext cx="96" cy="192"/>
            </a:xfrm>
            <a:prstGeom prst="rect">
              <a:avLst/>
            </a:prstGeom>
            <a:noFill/>
            <a:ln w="9525">
              <a:solidFill>
                <a:schemeClr val="tx1"/>
              </a:solidFill>
              <a:miter lim="800000"/>
              <a:headEnd/>
              <a:tailEnd/>
            </a:ln>
          </p:spPr>
          <p:txBody>
            <a:bodyPr wrap="none" anchor="ctr"/>
            <a:lstStyle/>
            <a:p>
              <a:endParaRPr lang="en-US"/>
            </a:p>
          </p:txBody>
        </p:sp>
        <p:cxnSp>
          <p:nvCxnSpPr>
            <p:cNvPr id="24601" name="AutoShape 25"/>
            <p:cNvCxnSpPr>
              <a:cxnSpLocks noChangeShapeType="1"/>
            </p:cNvCxnSpPr>
            <p:nvPr/>
          </p:nvCxnSpPr>
          <p:spPr bwMode="auto">
            <a:xfrm>
              <a:off x="1968" y="2448"/>
              <a:ext cx="1824" cy="0"/>
            </a:xfrm>
            <a:prstGeom prst="straightConnector1">
              <a:avLst/>
            </a:prstGeom>
            <a:noFill/>
            <a:ln w="9525">
              <a:solidFill>
                <a:schemeClr val="tx1"/>
              </a:solidFill>
              <a:round/>
              <a:headEnd/>
              <a:tailEnd/>
            </a:ln>
          </p:spPr>
        </p:cxnSp>
        <p:sp>
          <p:nvSpPr>
            <p:cNvPr id="24602" name="Line 26"/>
            <p:cNvSpPr>
              <a:spLocks noChangeShapeType="1"/>
            </p:cNvSpPr>
            <p:nvPr/>
          </p:nvSpPr>
          <p:spPr bwMode="auto">
            <a:xfrm flipH="1">
              <a:off x="3936" y="2400"/>
              <a:ext cx="192" cy="0"/>
            </a:xfrm>
            <a:prstGeom prst="line">
              <a:avLst/>
            </a:prstGeom>
            <a:noFill/>
            <a:ln w="9525">
              <a:solidFill>
                <a:schemeClr val="tx1"/>
              </a:solidFill>
              <a:round/>
              <a:headEnd type="triangle" w="med" len="med"/>
              <a:tailEnd/>
            </a:ln>
          </p:spPr>
          <p:txBody>
            <a:bodyPr/>
            <a:lstStyle/>
            <a:p>
              <a:endParaRPr lang="en-US"/>
            </a:p>
          </p:txBody>
        </p:sp>
        <p:sp>
          <p:nvSpPr>
            <p:cNvPr id="24603" name="Line 27"/>
            <p:cNvSpPr>
              <a:spLocks noChangeShapeType="1"/>
            </p:cNvSpPr>
            <p:nvPr/>
          </p:nvSpPr>
          <p:spPr bwMode="auto">
            <a:xfrm flipH="1">
              <a:off x="1632" y="2400"/>
              <a:ext cx="192" cy="0"/>
            </a:xfrm>
            <a:prstGeom prst="line">
              <a:avLst/>
            </a:prstGeom>
            <a:noFill/>
            <a:ln w="9525">
              <a:solidFill>
                <a:schemeClr val="tx1"/>
              </a:solidFill>
              <a:round/>
              <a:headEnd type="triangle" w="med" len="med"/>
              <a:tailEnd/>
            </a:ln>
          </p:spPr>
          <p:txBody>
            <a:bodyPr/>
            <a:lstStyle/>
            <a:p>
              <a:endParaRPr lang="en-US"/>
            </a:p>
          </p:txBody>
        </p:sp>
        <p:cxnSp>
          <p:nvCxnSpPr>
            <p:cNvPr id="24604" name="AutoShape 28"/>
            <p:cNvCxnSpPr>
              <a:cxnSpLocks noChangeShapeType="1"/>
            </p:cNvCxnSpPr>
            <p:nvPr/>
          </p:nvCxnSpPr>
          <p:spPr bwMode="auto">
            <a:xfrm>
              <a:off x="1968" y="2016"/>
              <a:ext cx="1824" cy="0"/>
            </a:xfrm>
            <a:prstGeom prst="straightConnector1">
              <a:avLst/>
            </a:prstGeom>
            <a:noFill/>
            <a:ln w="9525">
              <a:solidFill>
                <a:schemeClr val="tx1"/>
              </a:solidFill>
              <a:round/>
              <a:headEnd/>
              <a:tailEnd/>
            </a:ln>
          </p:spPr>
        </p:cxnSp>
        <p:cxnSp>
          <p:nvCxnSpPr>
            <p:cNvPr id="24605" name="AutoShape 29"/>
            <p:cNvCxnSpPr>
              <a:cxnSpLocks noChangeShapeType="1"/>
            </p:cNvCxnSpPr>
            <p:nvPr/>
          </p:nvCxnSpPr>
          <p:spPr bwMode="auto">
            <a:xfrm>
              <a:off x="1968" y="2352"/>
              <a:ext cx="1824" cy="0"/>
            </a:xfrm>
            <a:prstGeom prst="straightConnector1">
              <a:avLst/>
            </a:prstGeom>
            <a:noFill/>
            <a:ln w="9525">
              <a:solidFill>
                <a:schemeClr val="tx1"/>
              </a:solidFill>
              <a:round/>
              <a:headEnd/>
              <a:tailEnd/>
            </a:ln>
          </p:spPr>
        </p:cxnSp>
      </p:grpSp>
      <p:grpSp>
        <p:nvGrpSpPr>
          <p:cNvPr id="24588" name="Group 30"/>
          <p:cNvGrpSpPr>
            <a:grpSpLocks/>
          </p:cNvGrpSpPr>
          <p:nvPr/>
        </p:nvGrpSpPr>
        <p:grpSpPr bwMode="auto">
          <a:xfrm>
            <a:off x="4724400" y="2438400"/>
            <a:ext cx="1371600" cy="1143000"/>
            <a:chOff x="2976" y="1536"/>
            <a:chExt cx="864" cy="720"/>
          </a:xfrm>
        </p:grpSpPr>
        <p:sp>
          <p:nvSpPr>
            <p:cNvPr id="24589" name="Text Box 31"/>
            <p:cNvSpPr txBox="1">
              <a:spLocks noChangeArrowheads="1"/>
            </p:cNvSpPr>
            <p:nvPr/>
          </p:nvSpPr>
          <p:spPr bwMode="auto">
            <a:xfrm>
              <a:off x="3072" y="1536"/>
              <a:ext cx="768" cy="231"/>
            </a:xfrm>
            <a:prstGeom prst="rect">
              <a:avLst/>
            </a:prstGeom>
            <a:noFill/>
            <a:ln w="9525">
              <a:noFill/>
              <a:miter lim="800000"/>
              <a:headEnd/>
              <a:tailEnd/>
            </a:ln>
          </p:spPr>
          <p:txBody>
            <a:bodyPr>
              <a:spAutoFit/>
            </a:bodyPr>
            <a:lstStyle/>
            <a:p>
              <a:pPr eaLnBrk="1" hangingPunct="1">
                <a:spcBef>
                  <a:spcPct val="50000"/>
                </a:spcBef>
              </a:pPr>
              <a:r>
                <a:rPr lang="en-US">
                  <a:latin typeface="Times New Roman" pitchFamily="18" charset="0"/>
                </a:rPr>
                <a:t>stream</a:t>
              </a:r>
            </a:p>
          </p:txBody>
        </p:sp>
        <p:sp>
          <p:nvSpPr>
            <p:cNvPr id="24590" name="Line 32"/>
            <p:cNvSpPr>
              <a:spLocks noChangeShapeType="1"/>
            </p:cNvSpPr>
            <p:nvPr/>
          </p:nvSpPr>
          <p:spPr bwMode="auto">
            <a:xfrm flipH="1">
              <a:off x="2976" y="1680"/>
              <a:ext cx="96" cy="240"/>
            </a:xfrm>
            <a:prstGeom prst="line">
              <a:avLst/>
            </a:prstGeom>
            <a:noFill/>
            <a:ln w="9525">
              <a:solidFill>
                <a:schemeClr val="tx1"/>
              </a:solidFill>
              <a:round/>
              <a:headEnd/>
              <a:tailEnd type="triangle" w="med" len="med"/>
            </a:ln>
          </p:spPr>
          <p:txBody>
            <a:bodyPr/>
            <a:lstStyle/>
            <a:p>
              <a:endParaRPr lang="en-US"/>
            </a:p>
          </p:txBody>
        </p:sp>
        <p:sp>
          <p:nvSpPr>
            <p:cNvPr id="24591" name="Line 33"/>
            <p:cNvSpPr>
              <a:spLocks noChangeShapeType="1"/>
            </p:cNvSpPr>
            <p:nvPr/>
          </p:nvSpPr>
          <p:spPr bwMode="auto">
            <a:xfrm>
              <a:off x="3072" y="1680"/>
              <a:ext cx="0" cy="576"/>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Socket Basics</a:t>
            </a:r>
          </a:p>
        </p:txBody>
      </p:sp>
      <p:sp>
        <p:nvSpPr>
          <p:cNvPr id="25603" name="Rectangle 3"/>
          <p:cNvSpPr>
            <a:spLocks noGrp="1" noChangeArrowheads="1"/>
          </p:cNvSpPr>
          <p:nvPr>
            <p:ph type="body" idx="1"/>
          </p:nvPr>
        </p:nvSpPr>
        <p:spPr/>
        <p:txBody>
          <a:bodyPr/>
          <a:lstStyle/>
          <a:p>
            <a:pPr marL="177800" indent="-177800" eaLnBrk="1" hangingPunct="1">
              <a:lnSpc>
                <a:spcPct val="90000"/>
              </a:lnSpc>
            </a:pPr>
            <a:r>
              <a:rPr lang="en-US" sz="2400" smtClean="0"/>
              <a:t>A socket is a connection between two hosts. It can perform seven basic operations:</a:t>
            </a:r>
          </a:p>
          <a:p>
            <a:pPr marL="820738" lvl="1" eaLnBrk="1" hangingPunct="1">
              <a:lnSpc>
                <a:spcPct val="90000"/>
              </a:lnSpc>
            </a:pPr>
            <a:r>
              <a:rPr lang="en-US" sz="2400" smtClean="0">
                <a:solidFill>
                  <a:srgbClr val="0000FF"/>
                </a:solidFill>
              </a:rPr>
              <a:t>Connect to a remote machine</a:t>
            </a:r>
          </a:p>
          <a:p>
            <a:pPr marL="820738" lvl="1" eaLnBrk="1" hangingPunct="1">
              <a:lnSpc>
                <a:spcPct val="90000"/>
              </a:lnSpc>
            </a:pPr>
            <a:r>
              <a:rPr lang="en-US" sz="2400" smtClean="0">
                <a:solidFill>
                  <a:srgbClr val="0000FF"/>
                </a:solidFill>
              </a:rPr>
              <a:t>Send data (request)</a:t>
            </a:r>
          </a:p>
          <a:p>
            <a:pPr marL="820738" lvl="1" eaLnBrk="1" hangingPunct="1">
              <a:lnSpc>
                <a:spcPct val="90000"/>
              </a:lnSpc>
            </a:pPr>
            <a:r>
              <a:rPr lang="en-US" sz="2400" smtClean="0">
                <a:solidFill>
                  <a:srgbClr val="0000FF"/>
                </a:solidFill>
              </a:rPr>
              <a:t>Receive data (Response)</a:t>
            </a:r>
          </a:p>
          <a:p>
            <a:pPr marL="820738" lvl="1" eaLnBrk="1" hangingPunct="1">
              <a:lnSpc>
                <a:spcPct val="90000"/>
              </a:lnSpc>
            </a:pPr>
            <a:r>
              <a:rPr lang="en-US" sz="2400" smtClean="0">
                <a:solidFill>
                  <a:srgbClr val="0000FF"/>
                </a:solidFill>
              </a:rPr>
              <a:t>Close a connection</a:t>
            </a:r>
          </a:p>
          <a:p>
            <a:pPr marL="820738" lvl="1" eaLnBrk="1" hangingPunct="1">
              <a:lnSpc>
                <a:spcPct val="90000"/>
              </a:lnSpc>
            </a:pPr>
            <a:r>
              <a:rPr lang="en-US" sz="2400" smtClean="0"/>
              <a:t>Bind to a port</a:t>
            </a:r>
          </a:p>
          <a:p>
            <a:pPr marL="820738" lvl="1" eaLnBrk="1" hangingPunct="1">
              <a:lnSpc>
                <a:spcPct val="90000"/>
              </a:lnSpc>
            </a:pPr>
            <a:r>
              <a:rPr lang="en-US" sz="2400" smtClean="0"/>
              <a:t>Listen for incoming data</a:t>
            </a:r>
          </a:p>
          <a:p>
            <a:pPr marL="820738" lvl="1" eaLnBrk="1" hangingPunct="1">
              <a:lnSpc>
                <a:spcPct val="90000"/>
              </a:lnSpc>
            </a:pPr>
            <a:r>
              <a:rPr lang="en-US" sz="2400" smtClean="0"/>
              <a:t>Accept connections from remote machines on the bound port</a:t>
            </a:r>
          </a:p>
          <a:p>
            <a:pPr marL="177800" indent="-177800" eaLnBrk="1" hangingPunct="1">
              <a:lnSpc>
                <a:spcPct val="90000"/>
              </a:lnSpc>
            </a:pPr>
            <a:r>
              <a:rPr lang="en-US" sz="2400" smtClean="0"/>
              <a:t>Java's Socket class, which is used by both </a:t>
            </a:r>
            <a:r>
              <a:rPr lang="en-US" sz="2400" smtClean="0">
                <a:solidFill>
                  <a:srgbClr val="0000FF"/>
                </a:solidFill>
              </a:rPr>
              <a:t>clients </a:t>
            </a:r>
            <a:r>
              <a:rPr lang="en-US" sz="2400" smtClean="0"/>
              <a:t>and servers, has methods that correspond to the </a:t>
            </a:r>
            <a:r>
              <a:rPr lang="en-US" sz="2400" smtClean="0">
                <a:solidFill>
                  <a:srgbClr val="0000FF"/>
                </a:solidFill>
              </a:rPr>
              <a:t>first four of these operations</a:t>
            </a:r>
            <a:r>
              <a:rPr lang="en-US" sz="2400" smtClean="0"/>
              <a:t>. The </a:t>
            </a:r>
            <a:r>
              <a:rPr lang="en-US" sz="2400" smtClean="0">
                <a:solidFill>
                  <a:srgbClr val="0000FF"/>
                </a:solidFill>
              </a:rPr>
              <a:t>last three operations</a:t>
            </a:r>
            <a:r>
              <a:rPr lang="en-US" sz="2400" smtClean="0"/>
              <a:t> are needed only by </a:t>
            </a:r>
            <a:r>
              <a:rPr lang="en-US" sz="2400" smtClean="0">
                <a:solidFill>
                  <a:srgbClr val="0000FF"/>
                </a:solidFill>
              </a:rPr>
              <a:t>servers</a:t>
            </a:r>
            <a:r>
              <a:rPr lang="en-US" sz="2400" smtClean="0"/>
              <a:t>, which wait for clients to connect to them. They are implemented by the </a:t>
            </a:r>
            <a:r>
              <a:rPr lang="en-US" sz="2400" smtClean="0">
                <a:solidFill>
                  <a:srgbClr val="0000FF"/>
                </a:solidFill>
              </a:rPr>
              <a:t>ServerSocket</a:t>
            </a:r>
            <a:r>
              <a:rPr lang="en-US" sz="2400" smtClean="0"/>
              <a:t> class</a:t>
            </a:r>
          </a:p>
        </p:txBody>
      </p:sp>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t>Program using client socket</a:t>
            </a:r>
          </a:p>
        </p:txBody>
      </p:sp>
      <p:sp>
        <p:nvSpPr>
          <p:cNvPr id="26627" name="Rectangle 3"/>
          <p:cNvSpPr>
            <a:spLocks noGrp="1" noChangeArrowheads="1"/>
          </p:cNvSpPr>
          <p:nvPr>
            <p:ph type="body" idx="1"/>
          </p:nvPr>
        </p:nvSpPr>
        <p:spPr/>
        <p:txBody>
          <a:bodyPr/>
          <a:lstStyle/>
          <a:p>
            <a:pPr marL="533400" indent="-533400" eaLnBrk="1" hangingPunct="1">
              <a:lnSpc>
                <a:spcPct val="80000"/>
              </a:lnSpc>
              <a:buSzTx/>
              <a:buFontTx/>
              <a:buAutoNum type="arabicPeriod"/>
              <a:tabLst>
                <a:tab pos="95250" algn="l"/>
              </a:tabLst>
            </a:pPr>
            <a:r>
              <a:rPr lang="en-US" smtClean="0"/>
              <a:t>The program creates a new socket with a </a:t>
            </a:r>
            <a:r>
              <a:rPr lang="en-US" smtClean="0">
                <a:solidFill>
                  <a:srgbClr val="0000FF"/>
                </a:solidFill>
              </a:rPr>
              <a:t>Socket( )</a:t>
            </a:r>
            <a:r>
              <a:rPr lang="en-US" smtClean="0"/>
              <a:t> constructor.</a:t>
            </a:r>
          </a:p>
          <a:p>
            <a:pPr marL="533400" indent="-533400" eaLnBrk="1" hangingPunct="1">
              <a:lnSpc>
                <a:spcPct val="80000"/>
              </a:lnSpc>
              <a:buSzTx/>
              <a:buFontTx/>
              <a:buAutoNum type="arabicPeriod"/>
              <a:tabLst>
                <a:tab pos="95250" algn="l"/>
              </a:tabLst>
            </a:pPr>
            <a:r>
              <a:rPr lang="en-US" smtClean="0"/>
              <a:t>The socket </a:t>
            </a:r>
            <a:r>
              <a:rPr lang="en-US" smtClean="0">
                <a:solidFill>
                  <a:srgbClr val="0000FF"/>
                </a:solidFill>
              </a:rPr>
              <a:t>attempts to connect to the remote host</a:t>
            </a:r>
            <a:r>
              <a:rPr lang="en-US" smtClean="0"/>
              <a:t>.</a:t>
            </a:r>
          </a:p>
          <a:p>
            <a:pPr marL="533400" indent="-533400" eaLnBrk="1" hangingPunct="1">
              <a:lnSpc>
                <a:spcPct val="80000"/>
              </a:lnSpc>
              <a:buSzTx/>
              <a:buFontTx/>
              <a:buAutoNum type="arabicPeriod"/>
              <a:tabLst>
                <a:tab pos="95250" algn="l"/>
              </a:tabLst>
            </a:pPr>
            <a:r>
              <a:rPr lang="en-US" smtClean="0"/>
              <a:t> Once the connection is established, the local and remote hosts </a:t>
            </a:r>
            <a:r>
              <a:rPr lang="en-US" smtClean="0">
                <a:solidFill>
                  <a:srgbClr val="0000FF"/>
                </a:solidFill>
              </a:rPr>
              <a:t>get input</a:t>
            </a:r>
            <a:r>
              <a:rPr lang="en-US" smtClean="0"/>
              <a:t> and </a:t>
            </a:r>
            <a:r>
              <a:rPr lang="en-US" smtClean="0">
                <a:solidFill>
                  <a:srgbClr val="0000FF"/>
                </a:solidFill>
              </a:rPr>
              <a:t>output streams</a:t>
            </a:r>
            <a:r>
              <a:rPr lang="en-US" smtClean="0"/>
              <a:t> from the socket and use those streams to send data to each other. This connection is </a:t>
            </a:r>
            <a:r>
              <a:rPr lang="en-US" i="1" smtClean="0">
                <a:solidFill>
                  <a:srgbClr val="0000FF"/>
                </a:solidFill>
              </a:rPr>
              <a:t>full-duplex</a:t>
            </a:r>
            <a:r>
              <a:rPr lang="en-US" smtClean="0"/>
              <a:t>; both hosts can send and receive data simultaneously.</a:t>
            </a:r>
          </a:p>
          <a:p>
            <a:pPr marL="533400" indent="-533400" eaLnBrk="1" hangingPunct="1">
              <a:lnSpc>
                <a:spcPct val="80000"/>
              </a:lnSpc>
              <a:buSzTx/>
              <a:buFontTx/>
              <a:buAutoNum type="arabicPeriod"/>
              <a:tabLst>
                <a:tab pos="95250" algn="l"/>
              </a:tabLst>
            </a:pPr>
            <a:r>
              <a:rPr lang="en-US" smtClean="0">
                <a:solidFill>
                  <a:srgbClr val="0000FF"/>
                </a:solidFill>
              </a:rPr>
              <a:t>When the transmission of data is complete, one or both sides close the connection</a:t>
            </a:r>
            <a:r>
              <a:rPr lang="en-US" smtClean="0"/>
              <a:t>. Some protocols, such as HTTP 1.0, require the connection to be  closed after each request is serviced. Others, such as FTP, allow multiple requests to be processed in a single connection.</a:t>
            </a:r>
          </a:p>
        </p:txBody>
      </p:sp>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Socket Basics - Constructors</a:t>
            </a:r>
          </a:p>
        </p:txBody>
      </p:sp>
      <p:sp>
        <p:nvSpPr>
          <p:cNvPr id="27651" name="Rectangle 3"/>
          <p:cNvSpPr>
            <a:spLocks noGrp="1" noChangeArrowheads="1"/>
          </p:cNvSpPr>
          <p:nvPr>
            <p:ph type="body" idx="1"/>
          </p:nvPr>
        </p:nvSpPr>
        <p:spPr/>
        <p:txBody>
          <a:bodyPr/>
          <a:lstStyle/>
          <a:p>
            <a:pPr marL="95250" indent="-95250" eaLnBrk="1" hangingPunct="1">
              <a:lnSpc>
                <a:spcPct val="80000"/>
              </a:lnSpc>
            </a:pPr>
            <a:r>
              <a:rPr lang="en-US" b="1" smtClean="0">
                <a:solidFill>
                  <a:srgbClr val="0000FF"/>
                </a:solidFill>
              </a:rPr>
              <a:t>public Socket(String host, int port) throws UnknownHostException, IOException</a:t>
            </a:r>
          </a:p>
          <a:p>
            <a:pPr marL="95250" indent="-95250" eaLnBrk="1" hangingPunct="1">
              <a:lnSpc>
                <a:spcPct val="80000"/>
              </a:lnSpc>
            </a:pPr>
            <a:r>
              <a:rPr lang="en-US" smtClean="0"/>
              <a:t>This constructor creates a TCP socket to the specified port on the specified host and attempts to connect to the remote host. For example:</a:t>
            </a:r>
          </a:p>
          <a:p>
            <a:pPr marL="95250" indent="-95250" eaLnBrk="1" hangingPunct="1">
              <a:lnSpc>
                <a:spcPct val="80000"/>
              </a:lnSpc>
              <a:spcBef>
                <a:spcPct val="10000"/>
              </a:spcBef>
              <a:buFont typeface="Wingdings" pitchFamily="2" charset="2"/>
              <a:buNone/>
            </a:pPr>
            <a:r>
              <a:rPr lang="en-US" smtClean="0"/>
              <a:t>   try {</a:t>
            </a:r>
          </a:p>
          <a:p>
            <a:pPr marL="95250" indent="-95250" eaLnBrk="1" hangingPunct="1">
              <a:lnSpc>
                <a:spcPct val="80000"/>
              </a:lnSpc>
              <a:spcBef>
                <a:spcPct val="10000"/>
              </a:spcBef>
              <a:buFont typeface="Wingdings" pitchFamily="2" charset="2"/>
              <a:buNone/>
            </a:pPr>
            <a:r>
              <a:rPr lang="en-US" smtClean="0"/>
              <a:t>		</a:t>
            </a:r>
            <a:r>
              <a:rPr lang="en-US" smtClean="0">
                <a:solidFill>
                  <a:srgbClr val="0000FF"/>
                </a:solidFill>
              </a:rPr>
              <a:t>Socket toOReilly = new 							Socket("www.oreilly.com", 80);</a:t>
            </a:r>
          </a:p>
          <a:p>
            <a:pPr marL="95250" indent="-95250" eaLnBrk="1" hangingPunct="1">
              <a:lnSpc>
                <a:spcPct val="80000"/>
              </a:lnSpc>
              <a:spcBef>
                <a:spcPct val="10000"/>
              </a:spcBef>
              <a:buFont typeface="Wingdings" pitchFamily="2" charset="2"/>
              <a:buNone/>
            </a:pPr>
            <a:r>
              <a:rPr lang="en-US" smtClean="0"/>
              <a:t>		// send and receive data...</a:t>
            </a:r>
          </a:p>
          <a:p>
            <a:pPr marL="95250" indent="-95250" eaLnBrk="1" hangingPunct="1">
              <a:lnSpc>
                <a:spcPct val="80000"/>
              </a:lnSpc>
              <a:spcBef>
                <a:spcPct val="10000"/>
              </a:spcBef>
              <a:buFont typeface="Wingdings" pitchFamily="2" charset="2"/>
              <a:buNone/>
            </a:pPr>
            <a:r>
              <a:rPr lang="en-US" smtClean="0"/>
              <a:t>   } catch (</a:t>
            </a:r>
            <a:r>
              <a:rPr lang="en-US" smtClean="0">
                <a:solidFill>
                  <a:srgbClr val="0000FF"/>
                </a:solidFill>
              </a:rPr>
              <a:t>UnknownHostException e</a:t>
            </a:r>
            <a:r>
              <a:rPr lang="en-US" smtClean="0"/>
              <a:t>) {</a:t>
            </a:r>
          </a:p>
          <a:p>
            <a:pPr marL="95250" indent="-95250" eaLnBrk="1" hangingPunct="1">
              <a:lnSpc>
                <a:spcPct val="80000"/>
              </a:lnSpc>
              <a:spcBef>
                <a:spcPct val="10000"/>
              </a:spcBef>
              <a:buFont typeface="Wingdings" pitchFamily="2" charset="2"/>
              <a:buNone/>
            </a:pPr>
            <a:r>
              <a:rPr lang="en-US" smtClean="0"/>
              <a:t>		System.err.println(e);</a:t>
            </a:r>
          </a:p>
          <a:p>
            <a:pPr marL="95250" indent="-95250" eaLnBrk="1" hangingPunct="1">
              <a:lnSpc>
                <a:spcPct val="80000"/>
              </a:lnSpc>
              <a:spcBef>
                <a:spcPct val="10000"/>
              </a:spcBef>
              <a:buFont typeface="Wingdings" pitchFamily="2" charset="2"/>
              <a:buNone/>
            </a:pPr>
            <a:r>
              <a:rPr lang="en-US" smtClean="0"/>
              <a:t>   } catch (</a:t>
            </a:r>
            <a:r>
              <a:rPr lang="en-US" smtClean="0">
                <a:solidFill>
                  <a:srgbClr val="0000FF"/>
                </a:solidFill>
              </a:rPr>
              <a:t>IOException e</a:t>
            </a:r>
            <a:r>
              <a:rPr lang="en-US" smtClean="0"/>
              <a:t>) {</a:t>
            </a:r>
          </a:p>
          <a:p>
            <a:pPr marL="95250" indent="-95250" eaLnBrk="1" hangingPunct="1">
              <a:lnSpc>
                <a:spcPct val="80000"/>
              </a:lnSpc>
              <a:spcBef>
                <a:spcPct val="10000"/>
              </a:spcBef>
              <a:buFont typeface="Wingdings" pitchFamily="2" charset="2"/>
              <a:buNone/>
            </a:pPr>
            <a:r>
              <a:rPr lang="en-US" smtClean="0"/>
              <a:t>		System.err.println(e);</a:t>
            </a:r>
          </a:p>
          <a:p>
            <a:pPr marL="95250" indent="-95250" eaLnBrk="1" hangingPunct="1">
              <a:lnSpc>
                <a:spcPct val="80000"/>
              </a:lnSpc>
              <a:spcBef>
                <a:spcPct val="10000"/>
              </a:spcBef>
              <a:buFont typeface="Wingdings" pitchFamily="2" charset="2"/>
              <a:buNone/>
            </a:pPr>
            <a:r>
              <a:rPr lang="en-US" smtClean="0"/>
              <a:t>   }</a:t>
            </a:r>
          </a:p>
        </p:txBody>
      </p:sp>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mtClean="0"/>
              <a:t>LowPortScanner Program</a:t>
            </a:r>
          </a:p>
        </p:txBody>
      </p:sp>
      <p:sp>
        <p:nvSpPr>
          <p:cNvPr id="28675" name="Rectangle 3"/>
          <p:cNvSpPr>
            <a:spLocks noGrp="1" noChangeArrowheads="1"/>
          </p:cNvSpPr>
          <p:nvPr>
            <p:ph type="body" idx="1"/>
          </p:nvPr>
        </p:nvSpPr>
        <p:spPr/>
        <p:txBody>
          <a:bodyPr/>
          <a:lstStyle/>
          <a:p>
            <a:pPr marL="177800" indent="0" eaLnBrk="1" hangingPunct="1">
              <a:lnSpc>
                <a:spcPct val="80000"/>
              </a:lnSpc>
              <a:spcBef>
                <a:spcPct val="5000"/>
              </a:spcBef>
              <a:buFont typeface="Wingdings" pitchFamily="2" charset="2"/>
              <a:buNone/>
            </a:pPr>
            <a:r>
              <a:rPr lang="en-US" sz="2000" b="1" smtClean="0">
                <a:solidFill>
                  <a:srgbClr val="7F0055"/>
                </a:solidFill>
              </a:rPr>
              <a:t>import</a:t>
            </a:r>
            <a:r>
              <a:rPr lang="en-US" sz="2000" smtClean="0">
                <a:solidFill>
                  <a:srgbClr val="000000"/>
                </a:solidFill>
              </a:rPr>
              <a:t> java.net.*;</a:t>
            </a:r>
            <a:endParaRPr lang="en-US" sz="2000" smtClean="0"/>
          </a:p>
          <a:p>
            <a:pPr marL="177800" indent="0" eaLnBrk="1" hangingPunct="1">
              <a:lnSpc>
                <a:spcPct val="80000"/>
              </a:lnSpc>
              <a:spcBef>
                <a:spcPct val="5000"/>
              </a:spcBef>
              <a:buFont typeface="Wingdings" pitchFamily="2" charset="2"/>
              <a:buNone/>
            </a:pPr>
            <a:r>
              <a:rPr lang="en-US" sz="2000" b="1" smtClean="0">
                <a:solidFill>
                  <a:srgbClr val="7F0055"/>
                </a:solidFill>
              </a:rPr>
              <a:t>import</a:t>
            </a:r>
            <a:r>
              <a:rPr lang="en-US" sz="2000" smtClean="0">
                <a:solidFill>
                  <a:srgbClr val="000000"/>
                </a:solidFill>
              </a:rPr>
              <a:t> java.io.*;</a:t>
            </a:r>
            <a:endParaRPr lang="en-US" sz="2000" smtClean="0"/>
          </a:p>
          <a:p>
            <a:pPr marL="177800" indent="0" eaLnBrk="1" hangingPunct="1">
              <a:lnSpc>
                <a:spcPct val="80000"/>
              </a:lnSpc>
              <a:spcBef>
                <a:spcPct val="5000"/>
              </a:spcBef>
              <a:buFont typeface="Wingdings" pitchFamily="2" charset="2"/>
              <a:buNone/>
            </a:pPr>
            <a:r>
              <a:rPr lang="en-US" sz="2000" b="1" smtClean="0">
                <a:solidFill>
                  <a:srgbClr val="7F0055"/>
                </a:solidFill>
              </a:rPr>
              <a:t>public</a:t>
            </a:r>
            <a:r>
              <a:rPr lang="en-US" sz="2000" smtClean="0">
                <a:solidFill>
                  <a:srgbClr val="000000"/>
                </a:solidFill>
              </a:rPr>
              <a:t> </a:t>
            </a:r>
            <a:r>
              <a:rPr lang="en-US" sz="2000" b="1" smtClean="0">
                <a:solidFill>
                  <a:srgbClr val="7F0055"/>
                </a:solidFill>
              </a:rPr>
              <a:t>class</a:t>
            </a:r>
            <a:r>
              <a:rPr lang="en-US" sz="2000" smtClean="0">
                <a:solidFill>
                  <a:srgbClr val="000000"/>
                </a:solidFill>
              </a:rPr>
              <a:t> LowPortScanner {</a:t>
            </a:r>
            <a:endParaRPr lang="en-US" sz="2000" smtClean="0"/>
          </a:p>
          <a:p>
            <a:pPr marL="177800" indent="0" eaLnBrk="1" hangingPunct="1">
              <a:lnSpc>
                <a:spcPct val="80000"/>
              </a:lnSpc>
              <a:spcBef>
                <a:spcPct val="5000"/>
              </a:spcBef>
              <a:buFont typeface="Wingdings" pitchFamily="2" charset="2"/>
              <a:buNone/>
            </a:pPr>
            <a:r>
              <a:rPr lang="en-US" sz="2000" b="1" smtClean="0">
                <a:solidFill>
                  <a:srgbClr val="7F0055"/>
                </a:solidFill>
              </a:rPr>
              <a:t>    public</a:t>
            </a:r>
            <a:r>
              <a:rPr lang="en-US" sz="2000" smtClean="0">
                <a:solidFill>
                  <a:srgbClr val="000000"/>
                </a:solidFill>
              </a:rPr>
              <a:t> </a:t>
            </a:r>
            <a:r>
              <a:rPr lang="en-US" sz="2000" b="1" smtClean="0">
                <a:solidFill>
                  <a:srgbClr val="7F0055"/>
                </a:solidFill>
              </a:rPr>
              <a:t>static</a:t>
            </a:r>
            <a:r>
              <a:rPr lang="en-US" sz="2000" smtClean="0">
                <a:solidFill>
                  <a:srgbClr val="000000"/>
                </a:solidFill>
              </a:rPr>
              <a:t> </a:t>
            </a:r>
            <a:r>
              <a:rPr lang="en-US" sz="2000" b="1" smtClean="0">
                <a:solidFill>
                  <a:srgbClr val="7F0055"/>
                </a:solidFill>
              </a:rPr>
              <a:t>void</a:t>
            </a:r>
            <a:r>
              <a:rPr lang="en-US" sz="2000" smtClean="0">
                <a:solidFill>
                  <a:srgbClr val="000000"/>
                </a:solidFill>
              </a:rPr>
              <a:t> main(String[] args)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String host = </a:t>
            </a:r>
            <a:r>
              <a:rPr lang="en-US" sz="2000" smtClean="0">
                <a:solidFill>
                  <a:srgbClr val="2A00FF"/>
                </a:solidFill>
              </a:rPr>
              <a:t>"localhost"</a:t>
            </a:r>
            <a:r>
              <a:rPr lang="en-US" sz="2000" smtClean="0">
                <a:solidFill>
                  <a:srgbClr val="000000"/>
                </a:solidFill>
              </a:rPr>
              <a:t>;</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r>
              <a:rPr lang="en-US" sz="2000" b="1" smtClean="0">
                <a:solidFill>
                  <a:srgbClr val="7F0055"/>
                </a:solidFill>
              </a:rPr>
              <a:t>if</a:t>
            </a:r>
            <a:r>
              <a:rPr lang="en-US" sz="2000" smtClean="0">
                <a:solidFill>
                  <a:srgbClr val="000000"/>
                </a:solidFill>
              </a:rPr>
              <a:t> (args.</a:t>
            </a:r>
            <a:r>
              <a:rPr lang="en-US" sz="2000" smtClean="0">
                <a:solidFill>
                  <a:srgbClr val="0000C0"/>
                </a:solidFill>
              </a:rPr>
              <a:t>length</a:t>
            </a:r>
            <a:r>
              <a:rPr lang="en-US" sz="2000" smtClean="0">
                <a:solidFill>
                  <a:srgbClr val="000000"/>
                </a:solidFill>
              </a:rPr>
              <a:t> &gt; 0)   host = args[0];</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r>
              <a:rPr lang="en-US" sz="2000" b="1" smtClean="0">
                <a:solidFill>
                  <a:srgbClr val="7F0055"/>
                </a:solidFill>
              </a:rPr>
              <a:t>for</a:t>
            </a:r>
            <a:r>
              <a:rPr lang="en-US" sz="2000" smtClean="0">
                <a:solidFill>
                  <a:srgbClr val="000000"/>
                </a:solidFill>
              </a:rPr>
              <a:t> (</a:t>
            </a:r>
            <a:r>
              <a:rPr lang="en-US" sz="2000" b="1" smtClean="0">
                <a:solidFill>
                  <a:srgbClr val="7F0055"/>
                </a:solidFill>
              </a:rPr>
              <a:t>int</a:t>
            </a:r>
            <a:r>
              <a:rPr lang="en-US" sz="2000" smtClean="0">
                <a:solidFill>
                  <a:srgbClr val="000000"/>
                </a:solidFill>
              </a:rPr>
              <a:t> i = 1; i &lt; 1024; i++) {</a:t>
            </a:r>
            <a:endParaRPr lang="en-US" sz="2000" smtClean="0"/>
          </a:p>
          <a:p>
            <a:pPr marL="177800" indent="0" eaLnBrk="1" hangingPunct="1">
              <a:lnSpc>
                <a:spcPct val="80000"/>
              </a:lnSpc>
              <a:spcBef>
                <a:spcPct val="5000"/>
              </a:spcBef>
              <a:buFont typeface="Wingdings" pitchFamily="2" charset="2"/>
              <a:buNone/>
            </a:pPr>
            <a:r>
              <a:rPr lang="en-US" sz="2000" b="1" smtClean="0">
                <a:solidFill>
                  <a:srgbClr val="7F0055"/>
                </a:solidFill>
              </a:rPr>
              <a:t>             try</a:t>
            </a:r>
            <a:r>
              <a:rPr lang="en-US" sz="2000" smtClean="0">
                <a:solidFill>
                  <a:srgbClr val="000000"/>
                </a:solidFill>
              </a:rPr>
              <a:t>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a:t>
            </a:r>
            <a:r>
              <a:rPr lang="en-US" sz="2000" smtClean="0">
                <a:solidFill>
                  <a:srgbClr val="2A00FF"/>
                </a:solidFill>
              </a:rPr>
              <a:t>"Scanning on port : "</a:t>
            </a:r>
            <a:r>
              <a:rPr lang="en-US" sz="2000" smtClean="0">
                <a:solidFill>
                  <a:srgbClr val="000000"/>
                </a:solidFill>
              </a:rPr>
              <a:t>+i +</a:t>
            </a:r>
            <a:r>
              <a:rPr lang="en-US" sz="2000" smtClean="0">
                <a:solidFill>
                  <a:srgbClr val="2A00FF"/>
                </a:solidFill>
              </a:rPr>
              <a:t>" ; "</a:t>
            </a:r>
            <a:r>
              <a:rPr lang="en-US" sz="2000" smtClean="0">
                <a:solidFill>
                  <a:srgbClr val="000000"/>
                </a:solidFill>
              </a:rPr>
              <a:t>);</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Socket s = </a:t>
            </a:r>
            <a:r>
              <a:rPr lang="en-US" sz="2000" b="1" smtClean="0">
                <a:solidFill>
                  <a:srgbClr val="7F0055"/>
                </a:solidFill>
              </a:rPr>
              <a:t>new</a:t>
            </a:r>
            <a:r>
              <a:rPr lang="en-US" sz="2000" smtClean="0">
                <a:solidFill>
                  <a:srgbClr val="000000"/>
                </a:solidFill>
              </a:rPr>
              <a:t> Socket(host, i);</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"There is a server on port "</a:t>
            </a:r>
            <a:r>
              <a:rPr lang="en-US" sz="2000" smtClean="0">
                <a:solidFill>
                  <a:srgbClr val="000000"/>
                </a:solidFill>
              </a:rPr>
              <a:t> + i + </a:t>
            </a:r>
            <a:r>
              <a:rPr lang="en-US" sz="2000" smtClean="0">
                <a:solidFill>
                  <a:srgbClr val="2A00FF"/>
                </a:solidFill>
              </a:rPr>
              <a:t>" of "</a:t>
            </a:r>
            <a:r>
              <a:rPr lang="en-US" sz="2000" smtClean="0">
                <a:solidFill>
                  <a:srgbClr val="000000"/>
                </a:solidFill>
              </a:rPr>
              <a:t>+host);</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r>
              <a:rPr lang="en-US" sz="2000" b="1" smtClean="0">
                <a:solidFill>
                  <a:srgbClr val="7F0055"/>
                </a:solidFill>
              </a:rPr>
              <a:t>catch</a:t>
            </a:r>
            <a:r>
              <a:rPr lang="en-US" sz="2000" smtClean="0">
                <a:solidFill>
                  <a:srgbClr val="000000"/>
                </a:solidFill>
              </a:rPr>
              <a:t> (UnknownHostException e)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"The Server adress is unknown"</a:t>
            </a:r>
            <a:r>
              <a:rPr lang="en-US" sz="2000" smtClean="0">
                <a:solidFill>
                  <a:srgbClr val="000000"/>
                </a:solidFill>
              </a:rPr>
              <a:t>);</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r>
              <a:rPr lang="en-US" sz="2000" b="1" smtClean="0">
                <a:solidFill>
                  <a:srgbClr val="7F0055"/>
                </a:solidFill>
              </a:rPr>
              <a:t>break</a:t>
            </a:r>
            <a:r>
              <a:rPr lang="en-US" sz="2000" smtClean="0">
                <a:solidFill>
                  <a:srgbClr val="000000"/>
                </a:solidFill>
              </a:rPr>
              <a:t>;</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r>
              <a:rPr lang="en-US" sz="2000" b="1" smtClean="0">
                <a:solidFill>
                  <a:srgbClr val="7F0055"/>
                </a:solidFill>
              </a:rPr>
              <a:t>catch</a:t>
            </a:r>
            <a:r>
              <a:rPr lang="en-US" sz="2000" smtClean="0">
                <a:solidFill>
                  <a:srgbClr val="000000"/>
                </a:solidFill>
              </a:rPr>
              <a:t> (IOException e)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"The Server is not found"</a:t>
            </a:r>
            <a:r>
              <a:rPr lang="en-US" sz="2000" smtClean="0">
                <a:solidFill>
                  <a:srgbClr val="000000"/>
                </a:solidFill>
              </a:rPr>
              <a:t>);</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	   }</a:t>
            </a:r>
            <a:endParaRPr lang="en-US" sz="2000" smtClean="0"/>
          </a:p>
          <a:p>
            <a:pPr marL="177800" indent="0" eaLnBrk="1" hangingPunct="1">
              <a:lnSpc>
                <a:spcPct val="80000"/>
              </a:lnSpc>
              <a:spcBef>
                <a:spcPct val="5000"/>
              </a:spcBef>
              <a:buFont typeface="Wingdings" pitchFamily="2" charset="2"/>
              <a:buNone/>
            </a:pPr>
            <a:r>
              <a:rPr lang="en-US" sz="2000" smtClean="0">
                <a:solidFill>
                  <a:srgbClr val="000000"/>
                </a:solidFill>
              </a:rPr>
              <a:t>}}}</a:t>
            </a:r>
            <a:endParaRPr lang="en-US" sz="2000" smtClean="0"/>
          </a:p>
        </p:txBody>
      </p:sp>
    </p:spTree>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Socket Basics - Constructor</a:t>
            </a:r>
          </a:p>
        </p:txBody>
      </p:sp>
      <p:sp>
        <p:nvSpPr>
          <p:cNvPr id="29699" name="Rectangle 3"/>
          <p:cNvSpPr>
            <a:spLocks noGrp="1" noChangeArrowheads="1"/>
          </p:cNvSpPr>
          <p:nvPr>
            <p:ph type="body" idx="1"/>
          </p:nvPr>
        </p:nvSpPr>
        <p:spPr/>
        <p:txBody>
          <a:bodyPr/>
          <a:lstStyle/>
          <a:p>
            <a:pPr marL="95250" indent="-95250" eaLnBrk="1" hangingPunct="1">
              <a:lnSpc>
                <a:spcPct val="90000"/>
              </a:lnSpc>
              <a:tabLst>
                <a:tab pos="95250" algn="l"/>
              </a:tabLst>
            </a:pPr>
            <a:r>
              <a:rPr lang="en-US" sz="2200" smtClean="0">
                <a:solidFill>
                  <a:srgbClr val="0000FF"/>
                </a:solidFill>
              </a:rPr>
              <a:t> </a:t>
            </a:r>
            <a:r>
              <a:rPr lang="en-US" sz="2400" b="1" smtClean="0">
                <a:solidFill>
                  <a:srgbClr val="0000FF"/>
                </a:solidFill>
              </a:rPr>
              <a:t>public Socket(InetAddress host, int port) throws IOException</a:t>
            </a:r>
          </a:p>
          <a:p>
            <a:pPr marL="95250" indent="-95250" eaLnBrk="1" hangingPunct="1">
              <a:lnSpc>
                <a:spcPct val="90000"/>
              </a:lnSpc>
              <a:spcBef>
                <a:spcPct val="10000"/>
              </a:spcBef>
              <a:buFont typeface="Wingdings" pitchFamily="2" charset="2"/>
              <a:buNone/>
              <a:tabLst>
                <a:tab pos="95250" algn="l"/>
              </a:tabLst>
            </a:pPr>
            <a:r>
              <a:rPr lang="en-US" sz="2400" smtClean="0"/>
              <a:t> Create a TCP socket to the specified port on the specified host and tries to connect by using an InetAddress object to specify the host rather than a hostname. </a:t>
            </a:r>
          </a:p>
          <a:p>
            <a:pPr marL="95250" indent="-95250" eaLnBrk="1" hangingPunct="1">
              <a:lnSpc>
                <a:spcPct val="90000"/>
              </a:lnSpc>
              <a:spcBef>
                <a:spcPct val="10000"/>
              </a:spcBef>
              <a:buFont typeface="Wingdings" pitchFamily="2" charset="2"/>
              <a:buNone/>
              <a:tabLst>
                <a:tab pos="95250" algn="l"/>
              </a:tabLst>
            </a:pPr>
            <a:r>
              <a:rPr lang="en-US" sz="2200" smtClean="0"/>
              <a:t>  </a:t>
            </a:r>
            <a:r>
              <a:rPr lang="en-US" sz="2400" smtClean="0"/>
              <a:t>try {</a:t>
            </a:r>
          </a:p>
          <a:p>
            <a:pPr marL="95250" indent="-95250" eaLnBrk="1" hangingPunct="1">
              <a:lnSpc>
                <a:spcPct val="90000"/>
              </a:lnSpc>
              <a:spcBef>
                <a:spcPct val="10000"/>
              </a:spcBef>
              <a:buFont typeface="Wingdings" pitchFamily="2" charset="2"/>
              <a:buNone/>
              <a:tabLst>
                <a:tab pos="95250" algn="l"/>
              </a:tabLst>
            </a:pPr>
            <a:r>
              <a:rPr lang="en-US" sz="2400" smtClean="0"/>
              <a:t>	     InetAddress </a:t>
            </a:r>
            <a:r>
              <a:rPr lang="en-US" sz="2400" smtClean="0">
                <a:solidFill>
                  <a:srgbClr val="0000FF"/>
                </a:solidFill>
              </a:rPr>
              <a:t>OReilly = 							InetAddress.getByName("</a:t>
            </a:r>
            <a:r>
              <a:rPr lang="en-US" sz="2400" smtClean="0"/>
              <a:t>www.oreilly.com</a:t>
            </a:r>
            <a:r>
              <a:rPr lang="en-US" sz="2400" smtClean="0">
                <a:solidFill>
                  <a:srgbClr val="0000FF"/>
                </a:solidFill>
              </a:rPr>
              <a:t>");</a:t>
            </a:r>
          </a:p>
          <a:p>
            <a:pPr marL="95250" indent="-95250" eaLnBrk="1" hangingPunct="1">
              <a:lnSpc>
                <a:spcPct val="90000"/>
              </a:lnSpc>
              <a:spcBef>
                <a:spcPct val="10000"/>
              </a:spcBef>
              <a:buFont typeface="Wingdings" pitchFamily="2" charset="2"/>
              <a:buNone/>
              <a:tabLst>
                <a:tab pos="95250" algn="l"/>
              </a:tabLst>
            </a:pPr>
            <a:r>
              <a:rPr lang="en-US" sz="2400" smtClean="0"/>
              <a:t>      Socket OReillySocket = new </a:t>
            </a:r>
            <a:r>
              <a:rPr lang="en-US" sz="2400" smtClean="0">
                <a:solidFill>
                  <a:srgbClr val="0000FF"/>
                </a:solidFill>
              </a:rPr>
              <a:t>Socket(OReilly</a:t>
            </a:r>
            <a:r>
              <a:rPr lang="en-US" sz="2400" smtClean="0"/>
              <a:t>, 80);</a:t>
            </a:r>
          </a:p>
          <a:p>
            <a:pPr marL="95250" indent="-95250" eaLnBrk="1" hangingPunct="1">
              <a:lnSpc>
                <a:spcPct val="90000"/>
              </a:lnSpc>
              <a:spcBef>
                <a:spcPct val="10000"/>
              </a:spcBef>
              <a:buFont typeface="Wingdings" pitchFamily="2" charset="2"/>
              <a:buNone/>
              <a:tabLst>
                <a:tab pos="95250" algn="l"/>
              </a:tabLst>
            </a:pPr>
            <a:r>
              <a:rPr lang="en-US" sz="2400" smtClean="0"/>
              <a:t>       // send and receive data...</a:t>
            </a:r>
          </a:p>
          <a:p>
            <a:pPr marL="95250" indent="-95250" eaLnBrk="1" hangingPunct="1">
              <a:lnSpc>
                <a:spcPct val="90000"/>
              </a:lnSpc>
              <a:spcBef>
                <a:spcPct val="10000"/>
              </a:spcBef>
              <a:buFont typeface="Wingdings" pitchFamily="2" charset="2"/>
              <a:buNone/>
              <a:tabLst>
                <a:tab pos="95250" algn="l"/>
              </a:tabLst>
            </a:pPr>
            <a:r>
              <a:rPr lang="en-US" sz="2400" smtClean="0"/>
              <a:t>   }</a:t>
            </a:r>
          </a:p>
          <a:p>
            <a:pPr marL="95250" indent="-95250" eaLnBrk="1" hangingPunct="1">
              <a:lnSpc>
                <a:spcPct val="90000"/>
              </a:lnSpc>
              <a:spcBef>
                <a:spcPct val="10000"/>
              </a:spcBef>
              <a:buFont typeface="Wingdings" pitchFamily="2" charset="2"/>
              <a:buNone/>
              <a:tabLst>
                <a:tab pos="95250" algn="l"/>
              </a:tabLst>
            </a:pPr>
            <a:r>
              <a:rPr lang="en-US" sz="2400" smtClean="0">
                <a:solidFill>
                  <a:srgbClr val="FF0000"/>
                </a:solidFill>
              </a:rPr>
              <a:t>  //IP</a:t>
            </a:r>
          </a:p>
          <a:p>
            <a:pPr marL="95250" indent="-95250" eaLnBrk="1" hangingPunct="1">
              <a:lnSpc>
                <a:spcPct val="90000"/>
              </a:lnSpc>
              <a:spcBef>
                <a:spcPct val="10000"/>
              </a:spcBef>
              <a:buFont typeface="Wingdings" pitchFamily="2" charset="2"/>
              <a:buNone/>
              <a:tabLst>
                <a:tab pos="95250" algn="l"/>
              </a:tabLst>
            </a:pPr>
            <a:r>
              <a:rPr lang="en-US" sz="2400" smtClean="0"/>
              <a:t>   catch (UnknownHostException e) { System.err.println(e);}</a:t>
            </a:r>
          </a:p>
          <a:p>
            <a:pPr marL="95250" indent="-95250" eaLnBrk="1" hangingPunct="1">
              <a:lnSpc>
                <a:spcPct val="90000"/>
              </a:lnSpc>
              <a:spcBef>
                <a:spcPct val="10000"/>
              </a:spcBef>
              <a:buFont typeface="Wingdings" pitchFamily="2" charset="2"/>
              <a:buNone/>
              <a:tabLst>
                <a:tab pos="95250" algn="l"/>
              </a:tabLst>
            </a:pPr>
            <a:r>
              <a:rPr lang="en-US" sz="2400" smtClean="0"/>
              <a:t> </a:t>
            </a:r>
            <a:r>
              <a:rPr lang="en-US" sz="2400" smtClean="0">
                <a:solidFill>
                  <a:srgbClr val="FF0000"/>
                </a:solidFill>
              </a:rPr>
              <a:t>//Port</a:t>
            </a:r>
          </a:p>
          <a:p>
            <a:pPr marL="95250" indent="-95250" eaLnBrk="1" hangingPunct="1">
              <a:lnSpc>
                <a:spcPct val="90000"/>
              </a:lnSpc>
              <a:spcBef>
                <a:spcPct val="10000"/>
              </a:spcBef>
              <a:buFont typeface="Wingdings" pitchFamily="2" charset="2"/>
              <a:buNone/>
              <a:tabLst>
                <a:tab pos="95250" algn="l"/>
              </a:tabLst>
            </a:pPr>
            <a:r>
              <a:rPr lang="en-US" sz="2400" smtClean="0"/>
              <a:t>  catch (IOException e) { System.err.println(e);}</a:t>
            </a:r>
          </a:p>
          <a:p>
            <a:pPr marL="95250" indent="-95250" eaLnBrk="1" hangingPunct="1">
              <a:lnSpc>
                <a:spcPct val="90000"/>
              </a:lnSpc>
              <a:spcBef>
                <a:spcPct val="10000"/>
              </a:spcBef>
              <a:buFont typeface="Wingdings" pitchFamily="2" charset="2"/>
              <a:buNone/>
              <a:tabLst>
                <a:tab pos="95250" algn="l"/>
              </a:tabLst>
            </a:pPr>
            <a:r>
              <a:rPr lang="en-US" sz="2400" smtClean="0"/>
              <a:t>   </a:t>
            </a:r>
          </a:p>
        </p:txBody>
      </p:sp>
    </p:spTree>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mtClean="0"/>
              <a:t>Socket Basics - Constructor</a:t>
            </a:r>
          </a:p>
        </p:txBody>
      </p:sp>
      <p:sp>
        <p:nvSpPr>
          <p:cNvPr id="30723" name="Rectangle 3"/>
          <p:cNvSpPr>
            <a:spLocks noGrp="1" noChangeArrowheads="1"/>
          </p:cNvSpPr>
          <p:nvPr>
            <p:ph type="body" idx="1"/>
          </p:nvPr>
        </p:nvSpPr>
        <p:spPr/>
        <p:txBody>
          <a:bodyPr/>
          <a:lstStyle/>
          <a:p>
            <a:pPr marL="95250" indent="-95250" eaLnBrk="1" hangingPunct="1">
              <a:lnSpc>
                <a:spcPct val="80000"/>
              </a:lnSpc>
              <a:tabLst>
                <a:tab pos="95250" algn="l"/>
              </a:tabLst>
            </a:pPr>
            <a:r>
              <a:rPr lang="en-US" sz="2200" b="1" smtClean="0">
                <a:solidFill>
                  <a:srgbClr val="0000FF"/>
                </a:solidFill>
              </a:rPr>
              <a:t> </a:t>
            </a:r>
            <a:r>
              <a:rPr lang="en-US" sz="2400" b="1" smtClean="0">
                <a:solidFill>
                  <a:srgbClr val="0000FF"/>
                </a:solidFill>
              </a:rPr>
              <a:t>public Socket(String serverAdd, int serverPort, InetAddress interface, int localPort) throws IOException</a:t>
            </a:r>
          </a:p>
          <a:p>
            <a:pPr marL="95250" indent="-95250" eaLnBrk="1" hangingPunct="1">
              <a:lnSpc>
                <a:spcPct val="90000"/>
              </a:lnSpc>
              <a:spcBef>
                <a:spcPct val="0"/>
              </a:spcBef>
              <a:buFont typeface="Wingdings" pitchFamily="2" charset="2"/>
              <a:buNone/>
              <a:tabLst>
                <a:tab pos="95250" algn="l"/>
              </a:tabLst>
            </a:pPr>
            <a:r>
              <a:rPr lang="en-US" sz="2400" smtClean="0"/>
              <a:t> Create a socket to the specified port on the specified host and tries to connect. It connects </a:t>
            </a:r>
            <a:r>
              <a:rPr lang="en-US" sz="2400" i="1" smtClean="0"/>
              <a:t>to </a:t>
            </a:r>
            <a:r>
              <a:rPr lang="en-US" sz="2400" smtClean="0"/>
              <a:t>the host and port specified in the first two arguments. It connects </a:t>
            </a:r>
            <a:r>
              <a:rPr lang="en-US" sz="2400" i="1" smtClean="0"/>
              <a:t>from </a:t>
            </a:r>
            <a:r>
              <a:rPr lang="en-US" sz="2400" smtClean="0"/>
              <a:t>the local network interface and port specified by the last two arguments. For example, if I wanted to make sure that my connection went over its 100 megabit-per-second (Mbps) fiber-optic interface (</a:t>
            </a:r>
            <a:r>
              <a:rPr lang="en-US" sz="2400" i="1" smtClean="0"/>
              <a:t>fddisunsite.oit.unc.edu</a:t>
            </a:r>
            <a:r>
              <a:rPr lang="en-US" sz="2400" smtClean="0"/>
              <a:t>) instead of the 10Mbps Ethernet interface (</a:t>
            </a:r>
            <a:r>
              <a:rPr lang="en-US" sz="2400" i="1" smtClean="0"/>
              <a:t>helios.oit.unc.edu</a:t>
            </a:r>
            <a:r>
              <a:rPr lang="en-US" sz="2400" smtClean="0"/>
              <a:t>), I would open a socket like this:</a:t>
            </a:r>
          </a:p>
          <a:p>
            <a:pPr marL="95250" indent="-95250" eaLnBrk="1" hangingPunct="1">
              <a:lnSpc>
                <a:spcPct val="90000"/>
              </a:lnSpc>
              <a:spcBef>
                <a:spcPct val="0"/>
              </a:spcBef>
              <a:buFont typeface="Wingdings" pitchFamily="2" charset="2"/>
              <a:buNone/>
              <a:tabLst>
                <a:tab pos="95250" algn="l"/>
              </a:tabLst>
            </a:pPr>
            <a:r>
              <a:rPr lang="en-US" sz="2400" smtClean="0"/>
              <a:t>    </a:t>
            </a:r>
          </a:p>
          <a:p>
            <a:pPr marL="95250" indent="-95250" eaLnBrk="1" hangingPunct="1">
              <a:lnSpc>
                <a:spcPct val="90000"/>
              </a:lnSpc>
              <a:spcBef>
                <a:spcPct val="0"/>
              </a:spcBef>
              <a:buFont typeface="Wingdings" pitchFamily="2" charset="2"/>
              <a:buNone/>
              <a:tabLst>
                <a:tab pos="95250" algn="l"/>
              </a:tabLst>
            </a:pPr>
            <a:r>
              <a:rPr lang="en-US" sz="2400" smtClean="0"/>
              <a:t>InetAddress </a:t>
            </a:r>
            <a:r>
              <a:rPr lang="en-US" sz="2400" b="1" smtClean="0">
                <a:solidFill>
                  <a:srgbClr val="FF0000"/>
                </a:solidFill>
              </a:rPr>
              <a:t>fddi</a:t>
            </a:r>
            <a:r>
              <a:rPr lang="en-US" sz="2400" smtClean="0"/>
              <a:t> = 							InetAddress.getByName("</a:t>
            </a:r>
            <a:r>
              <a:rPr lang="en-US" sz="2400" b="1" smtClean="0">
                <a:solidFill>
                  <a:srgbClr val="FF0000"/>
                </a:solidFill>
              </a:rPr>
              <a:t>fddisunsite.oit.unc.edu</a:t>
            </a:r>
            <a:r>
              <a:rPr lang="en-US" sz="2400" smtClean="0"/>
              <a:t>");</a:t>
            </a:r>
          </a:p>
          <a:p>
            <a:pPr marL="95250" indent="-95250" eaLnBrk="1" hangingPunct="1">
              <a:lnSpc>
                <a:spcPct val="90000"/>
              </a:lnSpc>
              <a:spcBef>
                <a:spcPct val="0"/>
              </a:spcBef>
              <a:buFont typeface="Wingdings" pitchFamily="2" charset="2"/>
              <a:buNone/>
              <a:tabLst>
                <a:tab pos="95250" algn="l"/>
              </a:tabLst>
            </a:pPr>
            <a:r>
              <a:rPr lang="en-US" sz="2400" smtClean="0"/>
              <a:t>    Socket OReillySocket = new Socket</a:t>
            </a:r>
            <a:r>
              <a:rPr lang="en-US" sz="2400" smtClean="0">
                <a:solidFill>
                  <a:srgbClr val="0000FF"/>
                </a:solidFill>
              </a:rPr>
              <a:t>("www.oreilly.com", 80</a:t>
            </a:r>
            <a:r>
              <a:rPr lang="en-US" sz="2400" smtClean="0"/>
              <a:t>, 								</a:t>
            </a:r>
            <a:r>
              <a:rPr lang="en-US" sz="2400" b="1" smtClean="0">
                <a:solidFill>
                  <a:srgbClr val="FF0000"/>
                </a:solidFill>
              </a:rPr>
              <a:t>fddi</a:t>
            </a:r>
            <a:r>
              <a:rPr lang="en-US" sz="2400" smtClean="0">
                <a:solidFill>
                  <a:srgbClr val="FF0000"/>
                </a:solidFill>
              </a:rPr>
              <a:t>, 0</a:t>
            </a:r>
            <a:r>
              <a:rPr lang="en-US" sz="2400" smtClean="0"/>
              <a:t>);</a:t>
            </a:r>
          </a:p>
        </p:txBody>
      </p:sp>
    </p:spTree>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Socket Basics - Constructor</a:t>
            </a:r>
          </a:p>
        </p:txBody>
      </p:sp>
      <p:sp>
        <p:nvSpPr>
          <p:cNvPr id="31747" name="Rectangle 3"/>
          <p:cNvSpPr>
            <a:spLocks noGrp="1" noChangeArrowheads="1"/>
          </p:cNvSpPr>
          <p:nvPr>
            <p:ph type="body" idx="1"/>
          </p:nvPr>
        </p:nvSpPr>
        <p:spPr/>
        <p:txBody>
          <a:bodyPr/>
          <a:lstStyle/>
          <a:p>
            <a:pPr marL="95250" indent="-95250" eaLnBrk="1" hangingPunct="1">
              <a:lnSpc>
                <a:spcPct val="80000"/>
              </a:lnSpc>
              <a:tabLst>
                <a:tab pos="95250" algn="l"/>
              </a:tabLst>
            </a:pPr>
            <a:r>
              <a:rPr lang="en-US" sz="2000" smtClean="0"/>
              <a:t> </a:t>
            </a:r>
            <a:r>
              <a:rPr lang="en-US" sz="2600" b="1" smtClean="0">
                <a:solidFill>
                  <a:srgbClr val="0000FF"/>
                </a:solidFill>
              </a:rPr>
              <a:t>public Socket(InetAddress host, int port, InetAddress interface, int localPort) throws IOException</a:t>
            </a:r>
          </a:p>
          <a:p>
            <a:pPr marL="95250" indent="-95250" eaLnBrk="1" hangingPunct="1">
              <a:lnSpc>
                <a:spcPct val="80000"/>
              </a:lnSpc>
              <a:buFont typeface="Wingdings" pitchFamily="2" charset="2"/>
              <a:buNone/>
              <a:tabLst>
                <a:tab pos="95250" algn="l"/>
              </a:tabLst>
            </a:pPr>
            <a:r>
              <a:rPr lang="en-US" sz="2600" smtClean="0"/>
              <a:t> This constructor is identical to the previous one except that the host to connect to is passed as an InetAddress, not a String. It creates a TCP socket to the specified port on the specified host from the specified interface and local port, and tries to connect. If it fails, it throws an IOException. For example:</a:t>
            </a:r>
          </a:p>
          <a:p>
            <a:pPr marL="95250" indent="-95250" eaLnBrk="1" hangingPunct="1">
              <a:lnSpc>
                <a:spcPct val="80000"/>
              </a:lnSpc>
              <a:buFont typeface="Wingdings" pitchFamily="2" charset="2"/>
              <a:buNone/>
              <a:tabLst>
                <a:tab pos="95250" algn="l"/>
              </a:tabLst>
            </a:pPr>
            <a:r>
              <a:rPr lang="en-US" sz="2600" smtClean="0"/>
              <a:t> try{</a:t>
            </a:r>
          </a:p>
          <a:p>
            <a:pPr marL="95250" indent="-95250" eaLnBrk="1" hangingPunct="1">
              <a:lnSpc>
                <a:spcPct val="80000"/>
              </a:lnSpc>
              <a:spcBef>
                <a:spcPct val="10000"/>
              </a:spcBef>
              <a:buFont typeface="Wingdings" pitchFamily="2" charset="2"/>
              <a:buNone/>
              <a:tabLst>
                <a:tab pos="95250" algn="l"/>
              </a:tabLst>
            </a:pPr>
            <a:r>
              <a:rPr lang="en-US" sz="2600" smtClean="0"/>
              <a:t>   InetAddress </a:t>
            </a:r>
            <a:r>
              <a:rPr lang="en-US" sz="2600" smtClean="0">
                <a:solidFill>
                  <a:srgbClr val="FF0000"/>
                </a:solidFill>
              </a:rPr>
              <a:t>metalab</a:t>
            </a:r>
            <a:r>
              <a:rPr lang="en-US" sz="2600" smtClean="0"/>
              <a:t> = 						InetAddress.getByName("metalab.unc.edu");</a:t>
            </a:r>
          </a:p>
          <a:p>
            <a:pPr marL="95250" indent="-95250" eaLnBrk="1" hangingPunct="1">
              <a:lnSpc>
                <a:spcPct val="80000"/>
              </a:lnSpc>
              <a:spcBef>
                <a:spcPct val="10000"/>
              </a:spcBef>
              <a:buFont typeface="Wingdings" pitchFamily="2" charset="2"/>
              <a:buNone/>
              <a:tabLst>
                <a:tab pos="95250" algn="l"/>
              </a:tabLst>
            </a:pPr>
            <a:r>
              <a:rPr lang="en-US" sz="2600" smtClean="0"/>
              <a:t>   InetAddress </a:t>
            </a:r>
            <a:r>
              <a:rPr lang="en-US" sz="2600" smtClean="0">
                <a:solidFill>
                  <a:srgbClr val="0000FF"/>
                </a:solidFill>
              </a:rPr>
              <a:t>oreilly</a:t>
            </a:r>
            <a:r>
              <a:rPr lang="en-US" sz="2600" smtClean="0"/>
              <a:t> = 						InetAddress.getByName("www.oreilly.com");</a:t>
            </a:r>
          </a:p>
          <a:p>
            <a:pPr marL="95250" indent="-95250" eaLnBrk="1" hangingPunct="1">
              <a:lnSpc>
                <a:spcPct val="80000"/>
              </a:lnSpc>
              <a:spcBef>
                <a:spcPct val="10000"/>
              </a:spcBef>
              <a:buFont typeface="Wingdings" pitchFamily="2" charset="2"/>
              <a:buNone/>
              <a:tabLst>
                <a:tab pos="95250" algn="l"/>
              </a:tabLst>
            </a:pPr>
            <a:r>
              <a:rPr lang="en-US" sz="2600" smtClean="0"/>
              <a:t>   Socket oreillySocket = new Socket(</a:t>
            </a:r>
            <a:r>
              <a:rPr lang="en-US" sz="2600" smtClean="0">
                <a:solidFill>
                  <a:srgbClr val="0000FF"/>
                </a:solidFill>
              </a:rPr>
              <a:t>oreilly, 80</a:t>
            </a:r>
            <a:r>
              <a:rPr lang="en-US" sz="2600" smtClean="0"/>
              <a:t>, </a:t>
            </a:r>
            <a:r>
              <a:rPr lang="en-US" sz="2600" smtClean="0">
                <a:solidFill>
                  <a:srgbClr val="FF0000"/>
                </a:solidFill>
              </a:rPr>
              <a:t>metalab, 0</a:t>
            </a:r>
            <a:r>
              <a:rPr lang="en-US" sz="2600" smtClean="0"/>
              <a:t>);</a:t>
            </a:r>
          </a:p>
          <a:p>
            <a:pPr marL="95250" indent="-95250" eaLnBrk="1" hangingPunct="1">
              <a:lnSpc>
                <a:spcPct val="80000"/>
              </a:lnSpc>
              <a:buFont typeface="Wingdings" pitchFamily="2" charset="2"/>
              <a:buNone/>
              <a:tabLst>
                <a:tab pos="95250" algn="l"/>
              </a:tabLst>
            </a:pPr>
            <a:r>
              <a:rPr lang="en-US" sz="2600" smtClean="0"/>
              <a:t>}</a:t>
            </a:r>
          </a:p>
        </p:txBody>
      </p:sp>
    </p:spTree>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Getting Information About a  Socket</a:t>
            </a:r>
          </a:p>
        </p:txBody>
      </p:sp>
      <p:sp>
        <p:nvSpPr>
          <p:cNvPr id="32771" name="Rectangle 3"/>
          <p:cNvSpPr>
            <a:spLocks noGrp="1" noChangeArrowheads="1"/>
          </p:cNvSpPr>
          <p:nvPr>
            <p:ph type="body" idx="1"/>
          </p:nvPr>
        </p:nvSpPr>
        <p:spPr>
          <a:xfrm>
            <a:off x="0" y="836613"/>
            <a:ext cx="9144000" cy="5564187"/>
          </a:xfrm>
        </p:spPr>
        <p:txBody>
          <a:bodyPr/>
          <a:lstStyle/>
          <a:p>
            <a:pPr marL="95250" indent="-95250" eaLnBrk="1" hangingPunct="1">
              <a:lnSpc>
                <a:spcPct val="80000"/>
              </a:lnSpc>
              <a:tabLst>
                <a:tab pos="95250" algn="l"/>
              </a:tabLst>
            </a:pPr>
            <a:r>
              <a:rPr lang="en-US" smtClean="0">
                <a:solidFill>
                  <a:srgbClr val="FF0000"/>
                </a:solidFill>
              </a:rPr>
              <a:t> </a:t>
            </a:r>
            <a:r>
              <a:rPr lang="en-US" b="1" smtClean="0">
                <a:solidFill>
                  <a:srgbClr val="0000FF"/>
                </a:solidFill>
              </a:rPr>
              <a:t>public InetAddress getInetAddress( )</a:t>
            </a:r>
          </a:p>
          <a:p>
            <a:pPr marL="95250" indent="-95250" eaLnBrk="1" hangingPunct="1">
              <a:lnSpc>
                <a:spcPct val="80000"/>
              </a:lnSpc>
              <a:spcBef>
                <a:spcPct val="10000"/>
              </a:spcBef>
              <a:buFont typeface="Wingdings" pitchFamily="2" charset="2"/>
              <a:buNone/>
              <a:tabLst>
                <a:tab pos="95250" algn="l"/>
              </a:tabLst>
            </a:pPr>
            <a:r>
              <a:rPr lang="en-US" sz="2600" smtClean="0"/>
              <a:t> Given a Socket object, the getInetAddress( ) method tells you which remote host the Socket is connected to or, if the connection is now closed, which host the Socket was connected to when it was connected. For example:</a:t>
            </a:r>
          </a:p>
          <a:p>
            <a:pPr marL="95250" indent="-95250" eaLnBrk="1" hangingPunct="1">
              <a:lnSpc>
                <a:spcPct val="80000"/>
              </a:lnSpc>
              <a:spcBef>
                <a:spcPct val="10000"/>
              </a:spcBef>
              <a:buFont typeface="Wingdings" pitchFamily="2" charset="2"/>
              <a:buNone/>
              <a:tabLst>
                <a:tab pos="95250" algn="l"/>
              </a:tabLst>
            </a:pPr>
            <a:r>
              <a:rPr lang="en-US" sz="2400" smtClean="0"/>
              <a:t> </a:t>
            </a:r>
          </a:p>
          <a:p>
            <a:pPr marL="95250" indent="-95250" eaLnBrk="1" hangingPunct="1">
              <a:lnSpc>
                <a:spcPct val="80000"/>
              </a:lnSpc>
              <a:spcBef>
                <a:spcPct val="10000"/>
              </a:spcBef>
              <a:buFont typeface="Wingdings" pitchFamily="2" charset="2"/>
              <a:buNone/>
              <a:tabLst>
                <a:tab pos="95250" algn="l"/>
              </a:tabLst>
            </a:pPr>
            <a:r>
              <a:rPr lang="en-US" sz="2400" smtClean="0"/>
              <a:t> </a:t>
            </a:r>
            <a:r>
              <a:rPr lang="en-US" sz="2600" smtClean="0"/>
              <a:t>try {</a:t>
            </a:r>
          </a:p>
          <a:p>
            <a:pPr marL="95250" indent="-95250" eaLnBrk="1" hangingPunct="1">
              <a:lnSpc>
                <a:spcPct val="80000"/>
              </a:lnSpc>
              <a:spcBef>
                <a:spcPct val="10000"/>
              </a:spcBef>
              <a:buFont typeface="Wingdings" pitchFamily="2" charset="2"/>
              <a:buNone/>
              <a:tabLst>
                <a:tab pos="95250" algn="l"/>
              </a:tabLst>
            </a:pPr>
            <a:r>
              <a:rPr lang="en-US" sz="2600" smtClean="0"/>
              <a:t>	     Socket </a:t>
            </a:r>
            <a:r>
              <a:rPr lang="en-US" sz="2600" smtClean="0">
                <a:solidFill>
                  <a:srgbClr val="0000FF"/>
                </a:solidFill>
              </a:rPr>
              <a:t>theSocket</a:t>
            </a:r>
            <a:r>
              <a:rPr lang="en-US" sz="2600" smtClean="0"/>
              <a:t> = new Socket("java.sun.com", 80);</a:t>
            </a:r>
          </a:p>
          <a:p>
            <a:pPr marL="95250" indent="-95250" eaLnBrk="1" hangingPunct="1">
              <a:lnSpc>
                <a:spcPct val="80000"/>
              </a:lnSpc>
              <a:spcBef>
                <a:spcPct val="10000"/>
              </a:spcBef>
              <a:buFont typeface="Wingdings" pitchFamily="2" charset="2"/>
              <a:buNone/>
              <a:tabLst>
                <a:tab pos="95250" algn="l"/>
              </a:tabLst>
            </a:pPr>
            <a:r>
              <a:rPr lang="en-US" sz="2600" smtClean="0"/>
              <a:t>      InetAddress </a:t>
            </a:r>
            <a:r>
              <a:rPr lang="en-US" sz="2600" smtClean="0">
                <a:solidFill>
                  <a:srgbClr val="0000FF"/>
                </a:solidFill>
              </a:rPr>
              <a:t>host</a:t>
            </a:r>
            <a:r>
              <a:rPr lang="en-US" sz="2600" smtClean="0"/>
              <a:t> = </a:t>
            </a:r>
            <a:r>
              <a:rPr lang="en-US" sz="2600" smtClean="0">
                <a:solidFill>
                  <a:srgbClr val="0000FF"/>
                </a:solidFill>
              </a:rPr>
              <a:t>theSocket.getInetAddress( );</a:t>
            </a:r>
          </a:p>
          <a:p>
            <a:pPr marL="95250" indent="-95250" eaLnBrk="1" hangingPunct="1">
              <a:lnSpc>
                <a:spcPct val="80000"/>
              </a:lnSpc>
              <a:spcBef>
                <a:spcPct val="10000"/>
              </a:spcBef>
              <a:buFont typeface="Wingdings" pitchFamily="2" charset="2"/>
              <a:buNone/>
              <a:tabLst>
                <a:tab pos="95250" algn="l"/>
              </a:tabLst>
            </a:pPr>
            <a:r>
              <a:rPr lang="en-US" sz="2600" smtClean="0"/>
              <a:t>      System.out.println("Connected to remote host " + </a:t>
            </a:r>
            <a:r>
              <a:rPr lang="en-US" sz="2600" smtClean="0">
                <a:solidFill>
                  <a:srgbClr val="0000FF"/>
                </a:solidFill>
              </a:rPr>
              <a:t>host</a:t>
            </a:r>
            <a:r>
              <a:rPr lang="en-US" sz="2600" smtClean="0"/>
              <a:t>);</a:t>
            </a:r>
          </a:p>
          <a:p>
            <a:pPr marL="95250" indent="-95250" eaLnBrk="1" hangingPunct="1">
              <a:lnSpc>
                <a:spcPct val="80000"/>
              </a:lnSpc>
              <a:spcBef>
                <a:spcPct val="10000"/>
              </a:spcBef>
              <a:buFont typeface="Wingdings" pitchFamily="2" charset="2"/>
              <a:buNone/>
              <a:tabLst>
                <a:tab pos="95250" algn="l"/>
              </a:tabLst>
            </a:pPr>
            <a:r>
              <a:rPr lang="en-US" sz="2600" smtClean="0"/>
              <a:t>    }</a:t>
            </a:r>
          </a:p>
          <a:p>
            <a:pPr marL="95250" indent="-95250" eaLnBrk="1" hangingPunct="1">
              <a:lnSpc>
                <a:spcPct val="80000"/>
              </a:lnSpc>
              <a:spcBef>
                <a:spcPct val="10000"/>
              </a:spcBef>
              <a:buFont typeface="Wingdings" pitchFamily="2" charset="2"/>
              <a:buNone/>
              <a:tabLst>
                <a:tab pos="95250" algn="l"/>
              </a:tabLst>
            </a:pPr>
            <a:r>
              <a:rPr lang="en-US" sz="2600" smtClean="0"/>
              <a:t>    catch (UnknownHostException e) {System.err.println(e); }</a:t>
            </a:r>
          </a:p>
          <a:p>
            <a:pPr marL="95250" indent="-95250" eaLnBrk="1" hangingPunct="1">
              <a:lnSpc>
                <a:spcPct val="80000"/>
              </a:lnSpc>
              <a:spcBef>
                <a:spcPct val="10000"/>
              </a:spcBef>
              <a:buFont typeface="Wingdings" pitchFamily="2" charset="2"/>
              <a:buNone/>
              <a:tabLst>
                <a:tab pos="95250" algn="l"/>
              </a:tabLst>
            </a:pPr>
            <a:r>
              <a:rPr lang="en-US" sz="2600" smtClean="0"/>
              <a:t>    catch (IOException e) {System.err.println(e);  }</a:t>
            </a:r>
          </a:p>
        </p:txBody>
      </p:sp>
    </p:spTree>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62000" y="76200"/>
            <a:ext cx="8382000" cy="533400"/>
          </a:xfrm>
        </p:spPr>
        <p:txBody>
          <a:bodyPr/>
          <a:lstStyle/>
          <a:p>
            <a:pPr eaLnBrk="1" hangingPunct="1">
              <a:defRPr/>
            </a:pPr>
            <a:r>
              <a:rPr lang="en-US" smtClean="0">
                <a:cs typeface="Times New Roman" pitchFamily="18" charset="0"/>
              </a:rPr>
              <a:t>The conceptual model of the socket API</a:t>
            </a:r>
            <a:r>
              <a:rPr lang="en-US" smtClean="0"/>
              <a:t> </a:t>
            </a:r>
          </a:p>
        </p:txBody>
      </p:sp>
      <p:graphicFrame>
        <p:nvGraphicFramePr>
          <p:cNvPr id="1026" name="Object 3"/>
          <p:cNvGraphicFramePr>
            <a:graphicFrameLocks noGrp="1" noChangeAspect="1"/>
          </p:cNvGraphicFramePr>
          <p:nvPr>
            <p:ph type="body" idx="1"/>
          </p:nvPr>
        </p:nvGraphicFramePr>
        <p:xfrm>
          <a:off x="3175" y="685800"/>
          <a:ext cx="9134475" cy="5715000"/>
        </p:xfrm>
        <a:graphic>
          <a:graphicData uri="http://schemas.openxmlformats.org/presentationml/2006/ole">
            <mc:AlternateContent xmlns:mc="http://schemas.openxmlformats.org/markup-compatibility/2006">
              <mc:Choice xmlns:v="urn:schemas-microsoft-com:vml" Requires="v">
                <p:oleObj spid="_x0000_s1051" name="SmartDraw" r:id="rId3" imgW="3133080" imgH="1694520" progId="SmartDraw.2">
                  <p:embed/>
                </p:oleObj>
              </mc:Choice>
              <mc:Fallback>
                <p:oleObj name="SmartDraw" r:id="rId3" imgW="3133080" imgH="169452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685800"/>
                        <a:ext cx="9134475"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effectLst/>
              </a:rPr>
              <a:t>Getting Information About a  Socket</a:t>
            </a:r>
          </a:p>
        </p:txBody>
      </p:sp>
      <p:sp>
        <p:nvSpPr>
          <p:cNvPr id="33795" name="Rectangle 3"/>
          <p:cNvSpPr>
            <a:spLocks noGrp="1" noChangeArrowheads="1"/>
          </p:cNvSpPr>
          <p:nvPr>
            <p:ph type="body" idx="1"/>
          </p:nvPr>
        </p:nvSpPr>
        <p:spPr/>
        <p:txBody>
          <a:bodyPr/>
          <a:lstStyle/>
          <a:p>
            <a:pPr marL="95250" indent="-95250" eaLnBrk="1" hangingPunct="1">
              <a:lnSpc>
                <a:spcPct val="90000"/>
              </a:lnSpc>
              <a:spcBef>
                <a:spcPct val="0"/>
              </a:spcBef>
              <a:tabLst>
                <a:tab pos="95250" algn="l"/>
              </a:tabLst>
            </a:pPr>
            <a:r>
              <a:rPr lang="en-US" sz="2000" smtClean="0">
                <a:solidFill>
                  <a:srgbClr val="0000FF"/>
                </a:solidFill>
              </a:rPr>
              <a:t> </a:t>
            </a:r>
            <a:r>
              <a:rPr lang="en-US" sz="2400" b="1" smtClean="0">
                <a:solidFill>
                  <a:srgbClr val="0000FF"/>
                </a:solidFill>
              </a:rPr>
              <a:t>public int getPort( )</a:t>
            </a:r>
          </a:p>
          <a:p>
            <a:pPr marL="95250" indent="-95250" eaLnBrk="1" hangingPunct="1">
              <a:lnSpc>
                <a:spcPct val="90000"/>
              </a:lnSpc>
              <a:spcBef>
                <a:spcPct val="0"/>
              </a:spcBef>
              <a:buFont typeface="Wingdings" pitchFamily="2" charset="2"/>
              <a:buNone/>
              <a:tabLst>
                <a:tab pos="95250" algn="l"/>
              </a:tabLst>
            </a:pPr>
            <a:r>
              <a:rPr lang="en-US" sz="2400" smtClean="0"/>
              <a:t> The </a:t>
            </a:r>
            <a:r>
              <a:rPr lang="en-US" sz="2400" b="1" smtClean="0"/>
              <a:t>getPort</a:t>
            </a:r>
            <a:r>
              <a:rPr lang="en-US" sz="2400" smtClean="0"/>
              <a:t>( ) method tells you which port the Socket is (or was or will be) connected to on the remote host. For example:</a:t>
            </a:r>
          </a:p>
          <a:p>
            <a:pPr marL="95250" indent="-95250" eaLnBrk="1" hangingPunct="1">
              <a:lnSpc>
                <a:spcPct val="90000"/>
              </a:lnSpc>
              <a:spcBef>
                <a:spcPct val="0"/>
              </a:spcBef>
              <a:buFont typeface="Wingdings" pitchFamily="2" charset="2"/>
              <a:buNone/>
              <a:tabLst>
                <a:tab pos="95250" algn="l"/>
              </a:tabLst>
            </a:pPr>
            <a:r>
              <a:rPr lang="en-US" sz="2400" smtClean="0"/>
              <a:t>  try {</a:t>
            </a:r>
          </a:p>
          <a:p>
            <a:pPr marL="95250" indent="-95250" eaLnBrk="1" hangingPunct="1">
              <a:lnSpc>
                <a:spcPct val="90000"/>
              </a:lnSpc>
              <a:spcBef>
                <a:spcPct val="0"/>
              </a:spcBef>
              <a:buFont typeface="Wingdings" pitchFamily="2" charset="2"/>
              <a:buNone/>
              <a:tabLst>
                <a:tab pos="95250" algn="l"/>
              </a:tabLst>
            </a:pPr>
            <a:r>
              <a:rPr lang="en-US" sz="2400" smtClean="0"/>
              <a:t>       Socket theSocket = new Socket("java.sun.com", 80);</a:t>
            </a:r>
          </a:p>
          <a:p>
            <a:pPr marL="95250" indent="-95250" eaLnBrk="1" hangingPunct="1">
              <a:lnSpc>
                <a:spcPct val="90000"/>
              </a:lnSpc>
              <a:spcBef>
                <a:spcPct val="0"/>
              </a:spcBef>
              <a:buFont typeface="Wingdings" pitchFamily="2" charset="2"/>
              <a:buNone/>
              <a:tabLst>
                <a:tab pos="95250" algn="l"/>
              </a:tabLst>
            </a:pPr>
            <a:r>
              <a:rPr lang="en-US" sz="2400" smtClean="0"/>
              <a:t>        </a:t>
            </a:r>
            <a:r>
              <a:rPr lang="en-US" sz="2400" smtClean="0">
                <a:solidFill>
                  <a:srgbClr val="0000FF"/>
                </a:solidFill>
              </a:rPr>
              <a:t>int port = theSocket.getPort( );</a:t>
            </a:r>
          </a:p>
          <a:p>
            <a:pPr marL="95250" indent="-95250" eaLnBrk="1" hangingPunct="1">
              <a:lnSpc>
                <a:spcPct val="90000"/>
              </a:lnSpc>
              <a:spcBef>
                <a:spcPct val="0"/>
              </a:spcBef>
              <a:buFont typeface="Wingdings" pitchFamily="2" charset="2"/>
              <a:buNone/>
              <a:tabLst>
                <a:tab pos="95250" algn="l"/>
              </a:tabLst>
            </a:pPr>
            <a:r>
              <a:rPr lang="en-US" sz="2400" smtClean="0"/>
              <a:t>        System.out.println("Connected on </a:t>
            </a:r>
            <a:r>
              <a:rPr lang="en-US" sz="2400" smtClean="0">
                <a:solidFill>
                  <a:srgbClr val="0000FF"/>
                </a:solidFill>
              </a:rPr>
              <a:t>remote port</a:t>
            </a:r>
            <a:r>
              <a:rPr lang="en-US" sz="2400" smtClean="0"/>
              <a:t> " + port);</a:t>
            </a:r>
          </a:p>
          <a:p>
            <a:pPr marL="95250" indent="-95250" eaLnBrk="1" hangingPunct="1">
              <a:lnSpc>
                <a:spcPct val="90000"/>
              </a:lnSpc>
              <a:spcBef>
                <a:spcPct val="0"/>
              </a:spcBef>
              <a:buFont typeface="Wingdings" pitchFamily="2" charset="2"/>
              <a:buNone/>
              <a:tabLst>
                <a:tab pos="95250" algn="l"/>
              </a:tabLst>
            </a:pPr>
            <a:r>
              <a:rPr lang="en-US" sz="2400" smtClean="0"/>
              <a:t>   }</a:t>
            </a:r>
          </a:p>
          <a:p>
            <a:pPr marL="95250" indent="-95250" eaLnBrk="1" hangingPunct="1">
              <a:lnSpc>
                <a:spcPct val="90000"/>
              </a:lnSpc>
              <a:spcBef>
                <a:spcPct val="0"/>
              </a:spcBef>
              <a:tabLst>
                <a:tab pos="95250" algn="l"/>
              </a:tabLst>
            </a:pPr>
            <a:r>
              <a:rPr lang="en-US" sz="2400" smtClean="0"/>
              <a:t> </a:t>
            </a:r>
            <a:r>
              <a:rPr lang="en-US" sz="2400" b="1" smtClean="0">
                <a:solidFill>
                  <a:srgbClr val="0000FF"/>
                </a:solidFill>
              </a:rPr>
              <a:t>public int getLocalPort( )</a:t>
            </a:r>
          </a:p>
          <a:p>
            <a:pPr marL="95250" indent="-95250" eaLnBrk="1" hangingPunct="1">
              <a:lnSpc>
                <a:spcPct val="90000"/>
              </a:lnSpc>
              <a:spcBef>
                <a:spcPct val="0"/>
              </a:spcBef>
              <a:buFont typeface="Wingdings" pitchFamily="2" charset="2"/>
              <a:buNone/>
              <a:tabLst>
                <a:tab pos="95250" algn="l"/>
              </a:tabLst>
            </a:pPr>
            <a:r>
              <a:rPr lang="en-US" sz="2400" smtClean="0"/>
              <a:t> There are two ends to a connection: the remote host and the local host. To find the port number for the local end of a connection, call getLocalPort( ). For example:</a:t>
            </a:r>
          </a:p>
          <a:p>
            <a:pPr marL="95250" indent="-95250" eaLnBrk="1" hangingPunct="1">
              <a:lnSpc>
                <a:spcPct val="90000"/>
              </a:lnSpc>
              <a:spcBef>
                <a:spcPct val="0"/>
              </a:spcBef>
              <a:buFont typeface="Wingdings" pitchFamily="2" charset="2"/>
              <a:buNone/>
              <a:tabLst>
                <a:tab pos="95250" algn="l"/>
              </a:tabLst>
            </a:pPr>
            <a:r>
              <a:rPr lang="en-US" sz="2400" smtClean="0"/>
              <a:t>  try {</a:t>
            </a:r>
          </a:p>
          <a:p>
            <a:pPr marL="95250" indent="-95250" eaLnBrk="1" hangingPunct="1">
              <a:lnSpc>
                <a:spcPct val="90000"/>
              </a:lnSpc>
              <a:spcBef>
                <a:spcPct val="0"/>
              </a:spcBef>
              <a:buFont typeface="Wingdings" pitchFamily="2" charset="2"/>
              <a:buNone/>
              <a:tabLst>
                <a:tab pos="95250" algn="l"/>
              </a:tabLst>
            </a:pPr>
            <a:r>
              <a:rPr lang="en-US" sz="2400" smtClean="0"/>
              <a:t>       Socket theSocket = new Socket("java.sun.com", 80, true);</a:t>
            </a:r>
          </a:p>
          <a:p>
            <a:pPr marL="95250" indent="-95250" eaLnBrk="1" hangingPunct="1">
              <a:lnSpc>
                <a:spcPct val="90000"/>
              </a:lnSpc>
              <a:spcBef>
                <a:spcPct val="0"/>
              </a:spcBef>
              <a:buFont typeface="Wingdings" pitchFamily="2" charset="2"/>
              <a:buNone/>
              <a:tabLst>
                <a:tab pos="95250" algn="l"/>
              </a:tabLst>
            </a:pPr>
            <a:r>
              <a:rPr lang="en-US" sz="2400" smtClean="0"/>
              <a:t>        </a:t>
            </a:r>
            <a:r>
              <a:rPr lang="en-US" sz="2400" smtClean="0">
                <a:solidFill>
                  <a:srgbClr val="0000FF"/>
                </a:solidFill>
              </a:rPr>
              <a:t>int localPort = theSocket.getLocalPort( );</a:t>
            </a:r>
          </a:p>
          <a:p>
            <a:pPr marL="95250" indent="-95250" eaLnBrk="1" hangingPunct="1">
              <a:lnSpc>
                <a:spcPct val="90000"/>
              </a:lnSpc>
              <a:spcBef>
                <a:spcPct val="0"/>
              </a:spcBef>
              <a:buFont typeface="Wingdings" pitchFamily="2" charset="2"/>
              <a:buNone/>
              <a:tabLst>
                <a:tab pos="95250" algn="l"/>
              </a:tabLst>
            </a:pPr>
            <a:r>
              <a:rPr lang="en-US" sz="2400" smtClean="0"/>
              <a:t>       System.out.println("Connecting from </a:t>
            </a:r>
            <a:r>
              <a:rPr lang="en-US" sz="2400" smtClean="0">
                <a:solidFill>
                  <a:srgbClr val="0000FF"/>
                </a:solidFill>
              </a:rPr>
              <a:t>local port</a:t>
            </a:r>
            <a:r>
              <a:rPr lang="en-US" sz="2400" smtClean="0"/>
              <a:t> " + localPort);</a:t>
            </a:r>
          </a:p>
          <a:p>
            <a:pPr marL="95250" indent="-95250" eaLnBrk="1" hangingPunct="1">
              <a:lnSpc>
                <a:spcPct val="90000"/>
              </a:lnSpc>
              <a:spcBef>
                <a:spcPct val="0"/>
              </a:spcBef>
              <a:buFont typeface="Wingdings" pitchFamily="2" charset="2"/>
              <a:buNone/>
              <a:tabLst>
                <a:tab pos="95250" algn="l"/>
              </a:tabLst>
            </a:pPr>
            <a:r>
              <a:rPr lang="en-US" sz="2400" smtClean="0"/>
              <a:t>  }</a:t>
            </a:r>
          </a:p>
        </p:txBody>
      </p:sp>
    </p:spTree>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mtClean="0"/>
              <a:t>Socket Basics – SocketInfo Program</a:t>
            </a:r>
          </a:p>
        </p:txBody>
      </p:sp>
      <p:sp>
        <p:nvSpPr>
          <p:cNvPr id="34819" name="Rectangle 3"/>
          <p:cNvSpPr>
            <a:spLocks noGrp="1" noChangeArrowheads="1"/>
          </p:cNvSpPr>
          <p:nvPr>
            <p:ph type="body" idx="1"/>
          </p:nvPr>
        </p:nvSpPr>
        <p:spPr/>
        <p:txBody>
          <a:bodyPr/>
          <a:lstStyle/>
          <a:p>
            <a:pPr marL="95250" indent="-95250" eaLnBrk="1" hangingPunct="1">
              <a:lnSpc>
                <a:spcPct val="85000"/>
              </a:lnSpc>
              <a:spcBef>
                <a:spcPct val="0"/>
              </a:spcBef>
              <a:buFont typeface="Wingdings" pitchFamily="2" charset="2"/>
              <a:buNone/>
              <a:tabLst>
                <a:tab pos="95250" algn="l"/>
              </a:tabLst>
            </a:pPr>
            <a:r>
              <a:rPr lang="en-US" sz="2000" b="1" smtClean="0">
                <a:solidFill>
                  <a:srgbClr val="7F0055"/>
                </a:solidFill>
              </a:rPr>
              <a:t>public</a:t>
            </a:r>
            <a:r>
              <a:rPr lang="en-US" sz="2000" smtClean="0">
                <a:solidFill>
                  <a:srgbClr val="000000"/>
                </a:solidFill>
              </a:rPr>
              <a:t> </a:t>
            </a:r>
            <a:r>
              <a:rPr lang="en-US" sz="2000" b="1" smtClean="0">
                <a:solidFill>
                  <a:srgbClr val="7F0055"/>
                </a:solidFill>
              </a:rPr>
              <a:t>class</a:t>
            </a:r>
            <a:r>
              <a:rPr lang="en-US" sz="2000" smtClean="0">
                <a:solidFill>
                  <a:srgbClr val="000000"/>
                </a:solidFill>
              </a:rPr>
              <a:t> SocketInfo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r>
              <a:rPr lang="en-US" sz="2000" b="1" smtClean="0">
                <a:solidFill>
                  <a:srgbClr val="7F0055"/>
                </a:solidFill>
              </a:rPr>
              <a:t>public</a:t>
            </a:r>
            <a:r>
              <a:rPr lang="en-US" sz="2000" smtClean="0">
                <a:solidFill>
                  <a:srgbClr val="000000"/>
                </a:solidFill>
              </a:rPr>
              <a:t> </a:t>
            </a:r>
            <a:r>
              <a:rPr lang="en-US" sz="2000" b="1" smtClean="0">
                <a:solidFill>
                  <a:srgbClr val="7F0055"/>
                </a:solidFill>
              </a:rPr>
              <a:t>static</a:t>
            </a:r>
            <a:r>
              <a:rPr lang="en-US" sz="2000" smtClean="0">
                <a:solidFill>
                  <a:srgbClr val="000000"/>
                </a:solidFill>
              </a:rPr>
              <a:t> </a:t>
            </a:r>
            <a:r>
              <a:rPr lang="en-US" sz="2000" b="1" smtClean="0">
                <a:solidFill>
                  <a:srgbClr val="7F0055"/>
                </a:solidFill>
              </a:rPr>
              <a:t>void</a:t>
            </a:r>
            <a:r>
              <a:rPr lang="en-US" sz="2000" smtClean="0">
                <a:solidFill>
                  <a:srgbClr val="000000"/>
                </a:solidFill>
              </a:rPr>
              <a:t> main(String[] args)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String[] hostNames = {</a:t>
            </a:r>
            <a:r>
              <a:rPr lang="en-US" sz="2000" smtClean="0">
                <a:solidFill>
                  <a:srgbClr val="2A00FF"/>
                </a:solidFill>
              </a:rPr>
              <a:t>"www.hcmuaf.edu.vn"</a:t>
            </a:r>
            <a:r>
              <a:rPr lang="en-US" sz="2000" smtClean="0">
                <a:solidFill>
                  <a:srgbClr val="000000"/>
                </a:solidFill>
              </a:rPr>
              <a:t>, 						</a:t>
            </a:r>
            <a:r>
              <a:rPr lang="en-US" sz="2000" smtClean="0">
                <a:solidFill>
                  <a:srgbClr val="2A00FF"/>
                </a:solidFill>
              </a:rPr>
              <a:t>"mail.hcmuaf.edu"</a:t>
            </a:r>
            <a:r>
              <a:rPr lang="en-US" sz="2000" smtClean="0">
                <a:solidFill>
                  <a:srgbClr val="000000"/>
                </a:solidFill>
              </a:rPr>
              <a:t>,</a:t>
            </a:r>
            <a:r>
              <a:rPr lang="en-US" sz="2000" smtClean="0">
                <a:solidFill>
                  <a:srgbClr val="2A00FF"/>
                </a:solidFill>
              </a:rPr>
              <a:t>"testweb.hcmuaf.edu.vn"</a:t>
            </a:r>
            <a:r>
              <a:rPr lang="en-US" sz="2000" smtClean="0">
                <a:solidFill>
                  <a:srgbClr val="000000"/>
                </a:solidFill>
              </a:rPr>
              <a:t>};</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r>
              <a:rPr lang="en-US" sz="2000" b="1" smtClean="0">
                <a:solidFill>
                  <a:srgbClr val="7F0055"/>
                </a:solidFill>
              </a:rPr>
              <a:t>for</a:t>
            </a:r>
            <a:r>
              <a:rPr lang="en-US" sz="2000" smtClean="0">
                <a:solidFill>
                  <a:srgbClr val="000000"/>
                </a:solidFill>
              </a:rPr>
              <a:t> (</a:t>
            </a:r>
            <a:r>
              <a:rPr lang="en-US" sz="2000" b="1" smtClean="0">
                <a:solidFill>
                  <a:srgbClr val="7F0055"/>
                </a:solidFill>
              </a:rPr>
              <a:t>int</a:t>
            </a:r>
            <a:r>
              <a:rPr lang="en-US" sz="2000" smtClean="0">
                <a:solidFill>
                  <a:srgbClr val="000000"/>
                </a:solidFill>
              </a:rPr>
              <a:t> i = 0; i&lt; hostNames.</a:t>
            </a:r>
            <a:r>
              <a:rPr lang="en-US" sz="2000" smtClean="0">
                <a:solidFill>
                  <a:srgbClr val="0000C0"/>
                </a:solidFill>
              </a:rPr>
              <a:t>length</a:t>
            </a:r>
            <a:r>
              <a:rPr lang="en-US" sz="2000" smtClean="0">
                <a:solidFill>
                  <a:srgbClr val="000000"/>
                </a:solidFill>
              </a:rPr>
              <a:t>; i++){</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r>
              <a:rPr lang="en-US" sz="2000" b="1" smtClean="0">
                <a:solidFill>
                  <a:srgbClr val="7F0055"/>
                </a:solidFill>
              </a:rPr>
              <a:t>try</a:t>
            </a:r>
            <a:r>
              <a:rPr lang="en-US" sz="2000" smtClean="0">
                <a:solidFill>
                  <a:srgbClr val="000000"/>
                </a:solidFill>
              </a:rPr>
              <a:t>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Socket theSocket = </a:t>
            </a:r>
            <a:r>
              <a:rPr lang="en-US" sz="2000" b="1" smtClean="0">
                <a:solidFill>
                  <a:srgbClr val="7F0055"/>
                </a:solidFill>
              </a:rPr>
              <a:t>new</a:t>
            </a:r>
            <a:r>
              <a:rPr lang="en-US" sz="2000" smtClean="0">
                <a:solidFill>
                  <a:srgbClr val="000000"/>
                </a:solidFill>
              </a:rPr>
              <a:t> Socket(hostNames[i], 80);</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"Connected to "</a:t>
            </a:r>
            <a:r>
              <a:rPr lang="en-US" sz="2000" smtClean="0">
                <a:solidFill>
                  <a:srgbClr val="000000"/>
                </a:solidFill>
              </a:rPr>
              <a:t>+ theSocket.getInetAddress(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 </a:t>
            </a:r>
            <a:r>
              <a:rPr lang="en-US" sz="2000" smtClean="0">
                <a:solidFill>
                  <a:srgbClr val="2A00FF"/>
                </a:solidFill>
              </a:rPr>
              <a:t>" on port "</a:t>
            </a:r>
            <a:r>
              <a:rPr lang="en-US" sz="2000" smtClean="0">
                <a:solidFill>
                  <a:srgbClr val="000000"/>
                </a:solidFill>
              </a:rPr>
              <a:t> + theSocket.getPort( )  +  </a:t>
            </a:r>
            <a:r>
              <a:rPr lang="en-US" sz="2000" smtClean="0">
                <a:solidFill>
                  <a:srgbClr val="2A00FF"/>
                </a:solidFill>
              </a:rPr>
              <a:t>" from port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 theSocket.getLocalPort( ) + </a:t>
            </a:r>
            <a:r>
              <a:rPr lang="en-US" sz="2000" smtClean="0">
                <a:solidFill>
                  <a:srgbClr val="2A00FF"/>
                </a:solidFill>
              </a:rPr>
              <a:t>" of "</a:t>
            </a:r>
            <a:r>
              <a:rPr lang="en-US" sz="2000" smtClean="0">
                <a:solidFill>
                  <a:srgbClr val="000000"/>
                </a:solidFill>
              </a:rPr>
              <a:t>  +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theSocket.getLocalAddress(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r>
              <a:rPr lang="en-US" sz="2000" b="1" smtClean="0">
                <a:solidFill>
                  <a:srgbClr val="7F0055"/>
                </a:solidFill>
              </a:rPr>
              <a:t>catch</a:t>
            </a:r>
            <a:r>
              <a:rPr lang="en-US" sz="2000" smtClean="0">
                <a:solidFill>
                  <a:srgbClr val="000000"/>
                </a:solidFill>
              </a:rPr>
              <a:t> (UnknownHostException e)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System.</a:t>
            </a:r>
            <a:r>
              <a:rPr lang="en-US" sz="2000" i="1" smtClean="0">
                <a:solidFill>
                  <a:srgbClr val="0000C0"/>
                </a:solidFill>
              </a:rPr>
              <a:t>err</a:t>
            </a:r>
            <a:r>
              <a:rPr lang="en-US" sz="2000" smtClean="0">
                <a:solidFill>
                  <a:srgbClr val="000000"/>
                </a:solidFill>
              </a:rPr>
              <a:t>.println(</a:t>
            </a:r>
            <a:r>
              <a:rPr lang="en-US" sz="2000" smtClean="0">
                <a:solidFill>
                  <a:srgbClr val="2A00FF"/>
                </a:solidFill>
              </a:rPr>
              <a:t>"I can't find "</a:t>
            </a:r>
            <a:r>
              <a:rPr lang="en-US" sz="2000" smtClean="0">
                <a:solidFill>
                  <a:srgbClr val="000000"/>
                </a:solidFill>
              </a:rPr>
              <a:t> + hostNames[i]);</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r>
              <a:rPr lang="en-US" sz="2000" b="1" smtClean="0">
                <a:solidFill>
                  <a:srgbClr val="7F0055"/>
                </a:solidFill>
              </a:rPr>
              <a:t>catch</a:t>
            </a:r>
            <a:r>
              <a:rPr lang="en-US" sz="2000" smtClean="0">
                <a:solidFill>
                  <a:srgbClr val="000000"/>
                </a:solidFill>
              </a:rPr>
              <a:t> (SocketException e)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System.</a:t>
            </a:r>
            <a:r>
              <a:rPr lang="en-US" sz="2000" i="1" smtClean="0">
                <a:solidFill>
                  <a:srgbClr val="0000C0"/>
                </a:solidFill>
              </a:rPr>
              <a:t>err</a:t>
            </a:r>
            <a:r>
              <a:rPr lang="en-US" sz="2000" smtClean="0">
                <a:solidFill>
                  <a:srgbClr val="000000"/>
                </a:solidFill>
              </a:rPr>
              <a:t>.println(</a:t>
            </a:r>
            <a:r>
              <a:rPr lang="en-US" sz="2000" smtClean="0">
                <a:solidFill>
                  <a:srgbClr val="2A00FF"/>
                </a:solidFill>
              </a:rPr>
              <a:t>"Could not connect to "</a:t>
            </a:r>
            <a:r>
              <a:rPr lang="en-US" sz="2000" smtClean="0">
                <a:solidFill>
                  <a:srgbClr val="000000"/>
                </a:solidFill>
              </a:rPr>
              <a:t> + hostNames[i]);</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r>
              <a:rPr lang="en-US" sz="2000" b="1" smtClean="0">
                <a:solidFill>
                  <a:srgbClr val="7F0055"/>
                </a:solidFill>
              </a:rPr>
              <a:t>catch</a:t>
            </a:r>
            <a:r>
              <a:rPr lang="en-US" sz="2000" smtClean="0">
                <a:solidFill>
                  <a:srgbClr val="000000"/>
                </a:solidFill>
              </a:rPr>
              <a:t> (IOException e)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System.</a:t>
            </a:r>
            <a:r>
              <a:rPr lang="en-US" sz="2000" i="1" smtClean="0">
                <a:solidFill>
                  <a:srgbClr val="0000C0"/>
                </a:solidFill>
              </a:rPr>
              <a:t>err</a:t>
            </a:r>
            <a:r>
              <a:rPr lang="en-US" sz="2000" smtClean="0">
                <a:solidFill>
                  <a:srgbClr val="000000"/>
                </a:solidFill>
              </a:rPr>
              <a:t>.println(e);</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endParaRPr lang="en-US" sz="2000" smtClean="0"/>
          </a:p>
          <a:p>
            <a:pPr marL="95250" indent="-95250" eaLnBrk="1" hangingPunct="1">
              <a:lnSpc>
                <a:spcPct val="85000"/>
              </a:lnSpc>
              <a:spcBef>
                <a:spcPct val="0"/>
              </a:spcBef>
              <a:buFont typeface="Wingdings" pitchFamily="2" charset="2"/>
              <a:buNone/>
              <a:tabLst>
                <a:tab pos="95250" algn="l"/>
              </a:tabLst>
            </a:pPr>
            <a:r>
              <a:rPr lang="en-US" sz="2000" smtClean="0">
                <a:solidFill>
                  <a:srgbClr val="000000"/>
                </a:solidFill>
              </a:rPr>
              <a:t> }}}</a:t>
            </a:r>
          </a:p>
        </p:txBody>
      </p:sp>
    </p:spTree>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mtClean="0"/>
              <a:t>Getting Information About a  Socket</a:t>
            </a:r>
          </a:p>
        </p:txBody>
      </p:sp>
      <p:sp>
        <p:nvSpPr>
          <p:cNvPr id="35843" name="Rectangle 3"/>
          <p:cNvSpPr>
            <a:spLocks noGrp="1" noChangeArrowheads="1"/>
          </p:cNvSpPr>
          <p:nvPr>
            <p:ph type="body" idx="1"/>
          </p:nvPr>
        </p:nvSpPr>
        <p:spPr/>
        <p:txBody>
          <a:bodyPr/>
          <a:lstStyle/>
          <a:p>
            <a:pPr marL="95250" indent="-95250" eaLnBrk="1" hangingPunct="1">
              <a:lnSpc>
                <a:spcPct val="90000"/>
              </a:lnSpc>
              <a:tabLst>
                <a:tab pos="95250" algn="l"/>
              </a:tabLst>
            </a:pPr>
            <a:r>
              <a:rPr lang="en-US" b="1" smtClean="0">
                <a:solidFill>
                  <a:srgbClr val="0000FF"/>
                </a:solidFill>
              </a:rPr>
              <a:t> public InputStream getInputStream( ) throws IOException</a:t>
            </a:r>
          </a:p>
          <a:p>
            <a:pPr marL="95250" indent="-95250" eaLnBrk="1" hangingPunct="1">
              <a:lnSpc>
                <a:spcPct val="90000"/>
              </a:lnSpc>
              <a:tabLst>
                <a:tab pos="95250" algn="l"/>
              </a:tabLst>
            </a:pPr>
            <a:r>
              <a:rPr lang="en-US" smtClean="0"/>
              <a:t>The </a:t>
            </a:r>
            <a:r>
              <a:rPr lang="en-US" b="1" smtClean="0"/>
              <a:t>getInputStream</a:t>
            </a:r>
            <a:r>
              <a:rPr lang="en-US" smtClean="0"/>
              <a:t>( ) method returns an input stream that can read data from the socket into a program. You usually chain this </a:t>
            </a:r>
            <a:r>
              <a:rPr lang="en-US" b="1" smtClean="0"/>
              <a:t>InputStream</a:t>
            </a:r>
            <a:r>
              <a:rPr lang="en-US" smtClean="0"/>
              <a:t> to a </a:t>
            </a:r>
            <a:r>
              <a:rPr lang="en-US" smtClean="0">
                <a:solidFill>
                  <a:srgbClr val="0000FF"/>
                </a:solidFill>
              </a:rPr>
              <a:t>filter</a:t>
            </a:r>
            <a:r>
              <a:rPr lang="en-US" smtClean="0"/>
              <a:t> </a:t>
            </a:r>
            <a:r>
              <a:rPr lang="en-US" smtClean="0">
                <a:solidFill>
                  <a:srgbClr val="0000FF"/>
                </a:solidFill>
              </a:rPr>
              <a:t>stream</a:t>
            </a:r>
            <a:r>
              <a:rPr lang="en-US" smtClean="0"/>
              <a:t> or </a:t>
            </a:r>
            <a:r>
              <a:rPr lang="en-US" smtClean="0">
                <a:solidFill>
                  <a:srgbClr val="0000FF"/>
                </a:solidFill>
              </a:rPr>
              <a:t>reader</a:t>
            </a:r>
            <a:r>
              <a:rPr lang="en-US" smtClean="0"/>
              <a:t> that offers more functionality</a:t>
            </a:r>
            <a:r>
              <a:rPr lang="en-US" smtClean="0">
                <a:solidFill>
                  <a:srgbClr val="0000FF"/>
                </a:solidFill>
              </a:rPr>
              <a:t>— </a:t>
            </a:r>
            <a:r>
              <a:rPr lang="en-US" b="1" smtClean="0"/>
              <a:t>DataInputStream</a:t>
            </a:r>
            <a:r>
              <a:rPr lang="en-US" smtClean="0"/>
              <a:t> or </a:t>
            </a:r>
            <a:r>
              <a:rPr lang="en-US" b="1" smtClean="0"/>
              <a:t>InputStreamReader</a:t>
            </a:r>
            <a:r>
              <a:rPr lang="en-US" smtClean="0"/>
              <a:t>, for example—before reading input. It's also extremely helpful to buffer the input by chaining it to a </a:t>
            </a:r>
            <a:r>
              <a:rPr lang="en-US" b="1" smtClean="0"/>
              <a:t>BufferedInputStream</a:t>
            </a:r>
            <a:r>
              <a:rPr lang="en-US" smtClean="0"/>
              <a:t> or a </a:t>
            </a:r>
            <a:r>
              <a:rPr lang="en-US" b="1" smtClean="0"/>
              <a:t>BufferedReader</a:t>
            </a:r>
            <a:r>
              <a:rPr lang="en-US" smtClean="0"/>
              <a:t> for performance reasons</a:t>
            </a:r>
          </a:p>
          <a:p>
            <a:pPr marL="95250" indent="-95250" eaLnBrk="1" hangingPunct="1">
              <a:lnSpc>
                <a:spcPct val="90000"/>
              </a:lnSpc>
              <a:tabLst>
                <a:tab pos="95250" algn="l"/>
              </a:tabLst>
            </a:pPr>
            <a:r>
              <a:rPr lang="en-US" smtClean="0"/>
              <a:t>When reading data from the network, it's important to keep in mind that </a:t>
            </a:r>
            <a:r>
              <a:rPr lang="en-US" smtClean="0">
                <a:solidFill>
                  <a:srgbClr val="FF0000"/>
                </a:solidFill>
              </a:rPr>
              <a:t>not all protocols use ASCII</a:t>
            </a:r>
            <a:r>
              <a:rPr lang="en-US" smtClean="0"/>
              <a:t> or even text.</a:t>
            </a:r>
          </a:p>
        </p:txBody>
      </p:sp>
    </p:spTree>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smtClean="0"/>
              <a:t>Getting Information About a  Socket</a:t>
            </a:r>
          </a:p>
        </p:txBody>
      </p:sp>
      <p:sp>
        <p:nvSpPr>
          <p:cNvPr id="36867" name="Rectangle 3"/>
          <p:cNvSpPr>
            <a:spLocks noGrp="1" noChangeArrowheads="1"/>
          </p:cNvSpPr>
          <p:nvPr>
            <p:ph type="body" idx="1"/>
          </p:nvPr>
        </p:nvSpPr>
        <p:spPr/>
        <p:txBody>
          <a:bodyPr/>
          <a:lstStyle/>
          <a:p>
            <a:pPr marL="95250" indent="-95250" eaLnBrk="1" hangingPunct="1">
              <a:lnSpc>
                <a:spcPct val="90000"/>
              </a:lnSpc>
              <a:tabLst>
                <a:tab pos="95250" algn="l"/>
              </a:tabLst>
            </a:pPr>
            <a:r>
              <a:rPr lang="en-US" b="1" smtClean="0">
                <a:solidFill>
                  <a:srgbClr val="0000FF"/>
                </a:solidFill>
              </a:rPr>
              <a:t>public OutputStream getOutputStream( ) throws IOException</a:t>
            </a:r>
          </a:p>
          <a:p>
            <a:pPr marL="95250" indent="-95250" eaLnBrk="1" hangingPunct="1">
              <a:lnSpc>
                <a:spcPct val="90000"/>
              </a:lnSpc>
              <a:tabLst>
                <a:tab pos="95250" algn="l"/>
              </a:tabLst>
            </a:pPr>
            <a:r>
              <a:rPr lang="en-US" smtClean="0"/>
              <a:t>The </a:t>
            </a:r>
            <a:r>
              <a:rPr lang="en-US" b="1" smtClean="0"/>
              <a:t>getOutputStream</a:t>
            </a:r>
            <a:r>
              <a:rPr lang="en-US" smtClean="0"/>
              <a:t>( ) method returns a raw OutputStream for writing data from your application to the other end of the socket. You usually chain this stream to a more convenient class like </a:t>
            </a:r>
            <a:r>
              <a:rPr lang="en-US" b="1" smtClean="0"/>
              <a:t>DataOutputStream</a:t>
            </a:r>
            <a:r>
              <a:rPr lang="en-US" smtClean="0"/>
              <a:t> or </a:t>
            </a:r>
            <a:r>
              <a:rPr lang="en-US" b="1" smtClean="0"/>
              <a:t>OutputStreamWriter</a:t>
            </a:r>
            <a:r>
              <a:rPr lang="en-US" smtClean="0"/>
              <a:t> before using it. For performance reasons, it's a good idea to buffer it as well.</a:t>
            </a:r>
          </a:p>
          <a:p>
            <a:pPr marL="95250" indent="-95250" eaLnBrk="1" hangingPunct="1">
              <a:lnSpc>
                <a:spcPct val="90000"/>
              </a:lnSpc>
              <a:tabLst>
                <a:tab pos="95250" algn="l"/>
              </a:tabLst>
            </a:pPr>
            <a:r>
              <a:rPr lang="en-US" smtClean="0"/>
              <a:t>The following example uses </a:t>
            </a:r>
            <a:r>
              <a:rPr lang="en-US" b="1" smtClean="0"/>
              <a:t>getOutputStream</a:t>
            </a:r>
            <a:r>
              <a:rPr lang="en-US" smtClean="0"/>
              <a:t>( ) and </a:t>
            </a:r>
            <a:r>
              <a:rPr lang="en-US" b="1" smtClean="0"/>
              <a:t>getInputStream</a:t>
            </a:r>
            <a:r>
              <a:rPr lang="en-US" smtClean="0"/>
              <a:t>( ) to implement a simple echo client. The user types input on the command-line, which is then sent to the server. The server echoes it back</a:t>
            </a:r>
          </a:p>
        </p:txBody>
      </p:sp>
    </p:spTree>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From FileCopy to NetCopy</a:t>
            </a:r>
            <a:endParaRPr lang="en-US"/>
          </a:p>
        </p:txBody>
      </p:sp>
      <p:sp>
        <p:nvSpPr>
          <p:cNvPr id="119811" name="Content Placeholder 2"/>
          <p:cNvSpPr>
            <a:spLocks noGrp="1"/>
          </p:cNvSpPr>
          <p:nvPr>
            <p:ph idx="1"/>
          </p:nvPr>
        </p:nvSpPr>
        <p:spPr/>
        <p:txBody>
          <a:bodyPr/>
          <a:lstStyle/>
          <a:p>
            <a:r>
              <a:rPr lang="en-US" altLang="en-US" smtClean="0"/>
              <a:t>OPEN source file</a:t>
            </a:r>
          </a:p>
          <a:p>
            <a:r>
              <a:rPr lang="en-US" altLang="en-US" smtClean="0"/>
              <a:t>CREATE destination file</a:t>
            </a:r>
          </a:p>
          <a:p>
            <a:r>
              <a:rPr lang="en-US" altLang="en-US" smtClean="0"/>
              <a:t>REPEAT more data (is not end of source file)</a:t>
            </a:r>
          </a:p>
          <a:p>
            <a:pPr lvl="1"/>
            <a:r>
              <a:rPr lang="en-US" altLang="en-US" smtClean="0"/>
              <a:t>Read data from source file</a:t>
            </a:r>
          </a:p>
          <a:p>
            <a:pPr lvl="1"/>
            <a:r>
              <a:rPr lang="en-US" altLang="en-US" smtClean="0"/>
              <a:t>Write data into destination file</a:t>
            </a:r>
          </a:p>
          <a:p>
            <a:r>
              <a:rPr lang="en-US" altLang="en-US" smtClean="0"/>
              <a:t>END REPEAT</a:t>
            </a:r>
          </a:p>
          <a:p>
            <a:r>
              <a:rPr lang="en-US" altLang="en-US" smtClean="0"/>
              <a:t>CLOSE source file</a:t>
            </a:r>
          </a:p>
          <a:p>
            <a:r>
              <a:rPr lang="en-US" altLang="en-US" smtClean="0"/>
              <a:t>CLOSE dest. file</a:t>
            </a:r>
          </a:p>
          <a:p>
            <a:endParaRPr lang="en-US" altLang="en-US" smtClean="0"/>
          </a:p>
          <a:p>
            <a:endParaRPr lang="en-US" altLang="en-US" smtClean="0"/>
          </a:p>
        </p:txBody>
      </p:sp>
    </p:spTree>
    <p:extLst>
      <p:ext uri="{BB962C8B-B14F-4D97-AF65-F5344CB8AC3E}">
        <p14:creationId xmlns:p14="http://schemas.microsoft.com/office/powerpoint/2010/main" val="1309567432"/>
      </p:ext>
    </p:extLst>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smtClean="0"/>
              <a:t>Socket Basics - An Echo Client</a:t>
            </a:r>
          </a:p>
        </p:txBody>
      </p:sp>
      <p:sp>
        <p:nvSpPr>
          <p:cNvPr id="37891" name="Rectangle 3"/>
          <p:cNvSpPr>
            <a:spLocks noGrp="1" noChangeArrowheads="1"/>
          </p:cNvSpPr>
          <p:nvPr>
            <p:ph type="body" idx="1"/>
          </p:nvPr>
        </p:nvSpPr>
        <p:spPr/>
        <p:txBody>
          <a:bodyPr/>
          <a:lstStyle/>
          <a:p>
            <a:pPr marL="95250" indent="-95250" eaLnBrk="1" hangingPunct="1">
              <a:lnSpc>
                <a:spcPct val="90000"/>
              </a:lnSpc>
              <a:spcBef>
                <a:spcPct val="0"/>
              </a:spcBef>
              <a:buFont typeface="Wingdings" pitchFamily="2" charset="2"/>
              <a:buNone/>
              <a:tabLst>
                <a:tab pos="95250" algn="l"/>
              </a:tabLst>
            </a:pPr>
            <a:r>
              <a:rPr lang="en-US" sz="2200" smtClean="0"/>
              <a:t>import java.net.*;</a:t>
            </a:r>
          </a:p>
          <a:p>
            <a:pPr marL="95250" indent="-95250" eaLnBrk="1" hangingPunct="1">
              <a:lnSpc>
                <a:spcPct val="90000"/>
              </a:lnSpc>
              <a:spcBef>
                <a:spcPct val="0"/>
              </a:spcBef>
              <a:buFont typeface="Wingdings" pitchFamily="2" charset="2"/>
              <a:buNone/>
              <a:tabLst>
                <a:tab pos="95250" algn="l"/>
              </a:tabLst>
            </a:pPr>
            <a:r>
              <a:rPr lang="en-US" sz="2200" smtClean="0"/>
              <a:t>import java.io.*;</a:t>
            </a:r>
          </a:p>
          <a:p>
            <a:pPr marL="95250" indent="-95250" eaLnBrk="1" hangingPunct="1">
              <a:lnSpc>
                <a:spcPct val="90000"/>
              </a:lnSpc>
              <a:spcBef>
                <a:spcPct val="0"/>
              </a:spcBef>
              <a:buFont typeface="Wingdings" pitchFamily="2" charset="2"/>
              <a:buNone/>
              <a:tabLst>
                <a:tab pos="95250" algn="l"/>
              </a:tabLst>
            </a:pPr>
            <a:r>
              <a:rPr lang="en-US" sz="2200" smtClean="0"/>
              <a:t>public class EchoClient {</a:t>
            </a:r>
          </a:p>
          <a:p>
            <a:pPr marL="95250" indent="-95250" eaLnBrk="1" hangingPunct="1">
              <a:lnSpc>
                <a:spcPct val="90000"/>
              </a:lnSpc>
              <a:spcBef>
                <a:spcPct val="0"/>
              </a:spcBef>
              <a:buFont typeface="Wingdings" pitchFamily="2" charset="2"/>
              <a:buNone/>
              <a:tabLst>
                <a:tab pos="95250" algn="l"/>
              </a:tabLst>
            </a:pPr>
            <a:r>
              <a:rPr lang="en-US" sz="2200" smtClean="0"/>
              <a:t>  public static final int </a:t>
            </a:r>
            <a:r>
              <a:rPr lang="en-US" sz="2200" smtClean="0">
                <a:solidFill>
                  <a:srgbClr val="0000FF"/>
                </a:solidFill>
              </a:rPr>
              <a:t>ECHO_PORT = 7</a:t>
            </a:r>
            <a:r>
              <a:rPr lang="en-US" sz="2200" smtClean="0"/>
              <a:t>;</a:t>
            </a:r>
          </a:p>
          <a:p>
            <a:pPr marL="95250" indent="-95250" eaLnBrk="1" hangingPunct="1">
              <a:lnSpc>
                <a:spcPct val="90000"/>
              </a:lnSpc>
              <a:spcBef>
                <a:spcPct val="0"/>
              </a:spcBef>
              <a:buFont typeface="Wingdings" pitchFamily="2" charset="2"/>
              <a:buNone/>
              <a:tabLst>
                <a:tab pos="95250" algn="l"/>
              </a:tabLst>
            </a:pPr>
            <a:r>
              <a:rPr lang="en-US" sz="2200" smtClean="0"/>
              <a:t>  public static void main(String[] args) {</a:t>
            </a:r>
          </a:p>
          <a:p>
            <a:pPr marL="95250" indent="-95250" eaLnBrk="1" hangingPunct="1">
              <a:lnSpc>
                <a:spcPct val="90000"/>
              </a:lnSpc>
              <a:spcBef>
                <a:spcPct val="0"/>
              </a:spcBef>
              <a:buFont typeface="Wingdings" pitchFamily="2" charset="2"/>
              <a:buNone/>
              <a:tabLst>
                <a:tab pos="95250" algn="l"/>
              </a:tabLst>
            </a:pPr>
            <a:r>
              <a:rPr lang="en-US" sz="2200" smtClean="0"/>
              <a:t>    String hostname = "localhost";</a:t>
            </a:r>
          </a:p>
          <a:p>
            <a:pPr marL="95250" indent="-95250" eaLnBrk="1" hangingPunct="1">
              <a:lnSpc>
                <a:spcPct val="90000"/>
              </a:lnSpc>
              <a:spcBef>
                <a:spcPct val="0"/>
              </a:spcBef>
              <a:buFont typeface="Wingdings" pitchFamily="2" charset="2"/>
              <a:buNone/>
              <a:tabLst>
                <a:tab pos="95250" algn="l"/>
              </a:tabLst>
            </a:pPr>
            <a:endParaRPr lang="en-US" sz="2200" smtClean="0"/>
          </a:p>
          <a:p>
            <a:pPr marL="95250" indent="-95250" eaLnBrk="1" hangingPunct="1">
              <a:lnSpc>
                <a:spcPct val="90000"/>
              </a:lnSpc>
              <a:spcBef>
                <a:spcPct val="0"/>
              </a:spcBef>
              <a:buFont typeface="Wingdings" pitchFamily="2" charset="2"/>
              <a:buNone/>
              <a:tabLst>
                <a:tab pos="95250" algn="l"/>
              </a:tabLst>
            </a:pPr>
            <a:r>
              <a:rPr lang="en-US" sz="2200" smtClean="0"/>
              <a:t>    PrintWriter out = null;</a:t>
            </a:r>
          </a:p>
          <a:p>
            <a:pPr marL="95250" indent="-95250" eaLnBrk="1" hangingPunct="1">
              <a:lnSpc>
                <a:spcPct val="90000"/>
              </a:lnSpc>
              <a:spcBef>
                <a:spcPct val="0"/>
              </a:spcBef>
              <a:buFont typeface="Wingdings" pitchFamily="2" charset="2"/>
              <a:buNone/>
              <a:tabLst>
                <a:tab pos="95250" algn="l"/>
              </a:tabLst>
            </a:pPr>
            <a:r>
              <a:rPr lang="en-US" sz="2200" smtClean="0"/>
              <a:t>    BufferedReader networkIn = null;</a:t>
            </a:r>
          </a:p>
          <a:p>
            <a:pPr marL="95250" indent="-95250" eaLnBrk="1" hangingPunct="1">
              <a:lnSpc>
                <a:spcPct val="90000"/>
              </a:lnSpc>
              <a:spcBef>
                <a:spcPct val="0"/>
              </a:spcBef>
              <a:buFont typeface="Wingdings" pitchFamily="2" charset="2"/>
              <a:buNone/>
              <a:tabLst>
                <a:tab pos="95250" algn="l"/>
              </a:tabLst>
            </a:pPr>
            <a:r>
              <a:rPr lang="en-US" sz="2200" smtClean="0"/>
              <a:t>    try {</a:t>
            </a:r>
          </a:p>
          <a:p>
            <a:pPr marL="95250" indent="-95250" eaLnBrk="1" hangingPunct="1">
              <a:lnSpc>
                <a:spcPct val="90000"/>
              </a:lnSpc>
              <a:spcBef>
                <a:spcPct val="0"/>
              </a:spcBef>
              <a:buFont typeface="Wingdings" pitchFamily="2" charset="2"/>
              <a:buNone/>
              <a:tabLst>
                <a:tab pos="95250" algn="l"/>
              </a:tabLst>
            </a:pPr>
            <a:r>
              <a:rPr lang="en-US" sz="2200" smtClean="0"/>
              <a:t>      </a:t>
            </a:r>
            <a:r>
              <a:rPr lang="en-US" sz="2200" smtClean="0">
                <a:solidFill>
                  <a:srgbClr val="0000FF"/>
                </a:solidFill>
              </a:rPr>
              <a:t>Socket theSocket = new Socket(hostname, ECHO_PORT);</a:t>
            </a:r>
          </a:p>
          <a:p>
            <a:pPr marL="95250" indent="-95250" eaLnBrk="1" hangingPunct="1">
              <a:lnSpc>
                <a:spcPct val="90000"/>
              </a:lnSpc>
              <a:spcBef>
                <a:spcPct val="0"/>
              </a:spcBef>
              <a:buFont typeface="Wingdings" pitchFamily="2" charset="2"/>
              <a:buNone/>
              <a:tabLst>
                <a:tab pos="95250" algn="l"/>
              </a:tabLst>
            </a:pPr>
            <a:r>
              <a:rPr lang="en-US" sz="2200" smtClean="0"/>
              <a:t>      </a:t>
            </a:r>
            <a:r>
              <a:rPr lang="en-US" sz="2200" smtClean="0">
                <a:solidFill>
                  <a:srgbClr val="0000FF"/>
                </a:solidFill>
              </a:rPr>
              <a:t>networkIn</a:t>
            </a:r>
            <a:r>
              <a:rPr lang="en-US" sz="2200" smtClean="0"/>
              <a:t> = new BufferedReader(</a:t>
            </a:r>
          </a:p>
          <a:p>
            <a:pPr marL="95250" indent="-95250" eaLnBrk="1" hangingPunct="1">
              <a:lnSpc>
                <a:spcPct val="90000"/>
              </a:lnSpc>
              <a:spcBef>
                <a:spcPct val="0"/>
              </a:spcBef>
              <a:buFont typeface="Wingdings" pitchFamily="2" charset="2"/>
              <a:buNone/>
              <a:tabLst>
                <a:tab pos="95250" algn="l"/>
              </a:tabLst>
            </a:pPr>
            <a:r>
              <a:rPr lang="en-US" sz="2200" smtClean="0"/>
              <a:t>          	new InputStreamReader(</a:t>
            </a:r>
            <a:r>
              <a:rPr lang="en-US" sz="2200" smtClean="0">
                <a:solidFill>
                  <a:srgbClr val="0000FF"/>
                </a:solidFill>
              </a:rPr>
              <a:t>theSocket.getInputStream()</a:t>
            </a:r>
            <a:r>
              <a:rPr lang="en-US" sz="2200" smtClean="0"/>
              <a:t>));</a:t>
            </a:r>
          </a:p>
          <a:p>
            <a:pPr marL="95250" indent="-95250" eaLnBrk="1" hangingPunct="1">
              <a:lnSpc>
                <a:spcPct val="90000"/>
              </a:lnSpc>
              <a:spcBef>
                <a:spcPct val="0"/>
              </a:spcBef>
              <a:buFont typeface="Wingdings" pitchFamily="2" charset="2"/>
              <a:buNone/>
              <a:tabLst>
                <a:tab pos="95250" algn="l"/>
              </a:tabLst>
            </a:pPr>
            <a:r>
              <a:rPr lang="en-US" sz="2200" smtClean="0">
                <a:solidFill>
                  <a:srgbClr val="0000FF"/>
                </a:solidFill>
              </a:rPr>
              <a:t>     out</a:t>
            </a:r>
            <a:r>
              <a:rPr lang="en-US" sz="2200" smtClean="0"/>
              <a:t> = new PrintWriter(</a:t>
            </a:r>
            <a:r>
              <a:rPr lang="en-US" sz="2200" smtClean="0">
                <a:solidFill>
                  <a:srgbClr val="0000FF"/>
                </a:solidFill>
              </a:rPr>
              <a:t>theSocket.getOutputStream()</a:t>
            </a:r>
            <a:r>
              <a:rPr lang="en-US" sz="2200" smtClean="0"/>
              <a:t>);</a:t>
            </a:r>
          </a:p>
          <a:p>
            <a:pPr marL="95250" indent="-95250" eaLnBrk="1" hangingPunct="1">
              <a:lnSpc>
                <a:spcPct val="90000"/>
              </a:lnSpc>
              <a:spcBef>
                <a:spcPct val="0"/>
              </a:spcBef>
              <a:buFont typeface="Wingdings" pitchFamily="2" charset="2"/>
              <a:buNone/>
              <a:tabLst>
                <a:tab pos="95250" algn="l"/>
              </a:tabLst>
            </a:pPr>
            <a:r>
              <a:rPr lang="en-US" sz="2200" smtClean="0"/>
              <a:t>     BufferedReader </a:t>
            </a:r>
            <a:r>
              <a:rPr lang="en-US" sz="2200" smtClean="0">
                <a:solidFill>
                  <a:srgbClr val="0000FF"/>
                </a:solidFill>
              </a:rPr>
              <a:t>userIn </a:t>
            </a:r>
            <a:r>
              <a:rPr lang="en-US" sz="2200" smtClean="0"/>
              <a:t>= new BufferedReader(</a:t>
            </a:r>
          </a:p>
          <a:p>
            <a:pPr marL="95250" indent="-95250" eaLnBrk="1" hangingPunct="1">
              <a:lnSpc>
                <a:spcPct val="90000"/>
              </a:lnSpc>
              <a:spcBef>
                <a:spcPct val="0"/>
              </a:spcBef>
              <a:buFont typeface="Wingdings" pitchFamily="2" charset="2"/>
              <a:buNone/>
              <a:tabLst>
                <a:tab pos="95250" algn="l"/>
              </a:tabLst>
            </a:pPr>
            <a:r>
              <a:rPr lang="en-US" sz="2200" smtClean="0"/>
              <a:t>          	new InputStreamReader(</a:t>
            </a:r>
            <a:r>
              <a:rPr lang="en-US" sz="2200" smtClean="0">
                <a:solidFill>
                  <a:srgbClr val="0000FF"/>
                </a:solidFill>
              </a:rPr>
              <a:t>System.in</a:t>
            </a:r>
            <a:r>
              <a:rPr lang="en-US" sz="2200" smtClean="0"/>
              <a:t>));</a:t>
            </a:r>
          </a:p>
          <a:p>
            <a:pPr marL="95250" indent="-95250" eaLnBrk="1" hangingPunct="1">
              <a:lnSpc>
                <a:spcPct val="90000"/>
              </a:lnSpc>
              <a:spcBef>
                <a:spcPct val="0"/>
              </a:spcBef>
              <a:buFont typeface="Wingdings" pitchFamily="2" charset="2"/>
              <a:buNone/>
              <a:tabLst>
                <a:tab pos="95250" algn="l"/>
              </a:tabLst>
            </a:pPr>
            <a:r>
              <a:rPr lang="en-US" sz="2200" smtClean="0"/>
              <a:t>    </a:t>
            </a:r>
          </a:p>
          <a:p>
            <a:pPr marL="95250" indent="-95250" eaLnBrk="1" hangingPunct="1">
              <a:lnSpc>
                <a:spcPct val="90000"/>
              </a:lnSpc>
              <a:spcBef>
                <a:spcPct val="0"/>
              </a:spcBef>
              <a:buFont typeface="Wingdings" pitchFamily="2" charset="2"/>
              <a:buNone/>
              <a:tabLst>
                <a:tab pos="95250" algn="l"/>
              </a:tabLst>
            </a:pPr>
            <a:r>
              <a:rPr lang="en-US" sz="2200" smtClean="0"/>
              <a:t>      System.out.println("Connected to echo server");</a:t>
            </a:r>
          </a:p>
          <a:p>
            <a:pPr marL="95250" indent="-95250" eaLnBrk="1" hangingPunct="1">
              <a:lnSpc>
                <a:spcPct val="90000"/>
              </a:lnSpc>
              <a:spcBef>
                <a:spcPct val="0"/>
              </a:spcBef>
              <a:buFont typeface="Wingdings" pitchFamily="2" charset="2"/>
              <a:buNone/>
              <a:tabLst>
                <a:tab pos="95250" algn="l"/>
              </a:tabLst>
            </a:pPr>
            <a:r>
              <a:rPr lang="en-US" sz="2200" smtClean="0"/>
              <a:t>      System.out.println(</a:t>
            </a:r>
            <a:r>
              <a:rPr lang="en-US" sz="2200" smtClean="0">
                <a:solidFill>
                  <a:srgbClr val="0000FF"/>
                </a:solidFill>
              </a:rPr>
              <a:t>networkIn.readLine()</a:t>
            </a:r>
            <a:r>
              <a:rPr lang="en-US" sz="2200" smtClean="0"/>
              <a:t>);</a:t>
            </a:r>
          </a:p>
        </p:txBody>
      </p:sp>
    </p:spTree>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Socket Basics - An Echo Client</a:t>
            </a:r>
          </a:p>
        </p:txBody>
      </p:sp>
      <p:sp>
        <p:nvSpPr>
          <p:cNvPr id="38915" name="Rectangle 3"/>
          <p:cNvSpPr>
            <a:spLocks noGrp="1" noChangeArrowheads="1"/>
          </p:cNvSpPr>
          <p:nvPr>
            <p:ph type="body" idx="1"/>
          </p:nvPr>
        </p:nvSpPr>
        <p:spPr/>
        <p:txBody>
          <a:bodyPr/>
          <a:lstStyle/>
          <a:p>
            <a:pPr marL="95250" indent="-95250" eaLnBrk="1" hangingPunct="1">
              <a:lnSpc>
                <a:spcPct val="90000"/>
              </a:lnSpc>
              <a:spcBef>
                <a:spcPct val="0"/>
              </a:spcBef>
              <a:buFont typeface="Wingdings" pitchFamily="2" charset="2"/>
              <a:buNone/>
              <a:tabLst>
                <a:tab pos="95250" algn="l"/>
              </a:tabLst>
            </a:pPr>
            <a:r>
              <a:rPr lang="en-US" sz="1800" smtClean="0"/>
              <a:t>     </a:t>
            </a:r>
            <a:r>
              <a:rPr lang="en-US" sz="2200" smtClean="0"/>
              <a:t>while (true) {</a:t>
            </a:r>
          </a:p>
          <a:p>
            <a:pPr marL="95250" indent="-95250" eaLnBrk="1" hangingPunct="1">
              <a:lnSpc>
                <a:spcPct val="90000"/>
              </a:lnSpc>
              <a:spcBef>
                <a:spcPct val="0"/>
              </a:spcBef>
              <a:buFont typeface="Wingdings" pitchFamily="2" charset="2"/>
              <a:buNone/>
              <a:tabLst>
                <a:tab pos="95250" algn="l"/>
              </a:tabLst>
            </a:pPr>
            <a:r>
              <a:rPr lang="en-US" sz="2200" smtClean="0"/>
              <a:t>        </a:t>
            </a:r>
            <a:r>
              <a:rPr lang="en-US" sz="2200" smtClean="0">
                <a:solidFill>
                  <a:srgbClr val="0000FF"/>
                </a:solidFill>
              </a:rPr>
              <a:t>String theLine = userIn.readLine();</a:t>
            </a:r>
          </a:p>
          <a:p>
            <a:pPr marL="95250" indent="-95250" eaLnBrk="1" hangingPunct="1">
              <a:lnSpc>
                <a:spcPct val="90000"/>
              </a:lnSpc>
              <a:spcBef>
                <a:spcPct val="0"/>
              </a:spcBef>
              <a:buFont typeface="Wingdings" pitchFamily="2" charset="2"/>
              <a:buNone/>
              <a:tabLst>
                <a:tab pos="95250" algn="l"/>
              </a:tabLst>
            </a:pPr>
            <a:r>
              <a:rPr lang="en-US" sz="2200" smtClean="0">
                <a:solidFill>
                  <a:srgbClr val="0000FF"/>
                </a:solidFill>
              </a:rPr>
              <a:t>        out.println(theLine);  out.flush();</a:t>
            </a:r>
          </a:p>
          <a:p>
            <a:pPr marL="95250" indent="-95250" eaLnBrk="1" hangingPunct="1">
              <a:lnSpc>
                <a:spcPct val="90000"/>
              </a:lnSpc>
              <a:spcBef>
                <a:spcPct val="0"/>
              </a:spcBef>
              <a:buFont typeface="Wingdings" pitchFamily="2" charset="2"/>
              <a:buNone/>
              <a:tabLst>
                <a:tab pos="95250" algn="l"/>
              </a:tabLst>
            </a:pPr>
            <a:r>
              <a:rPr lang="en-US" sz="2200" smtClean="0">
                <a:solidFill>
                  <a:srgbClr val="0000FF"/>
                </a:solidFill>
              </a:rPr>
              <a:t>        System.out.println(networkIn.readLine());</a:t>
            </a:r>
          </a:p>
          <a:p>
            <a:pPr marL="95250" indent="-95250" eaLnBrk="1" hangingPunct="1">
              <a:lnSpc>
                <a:spcPct val="90000"/>
              </a:lnSpc>
              <a:spcBef>
                <a:spcPct val="0"/>
              </a:spcBef>
              <a:buFont typeface="Wingdings" pitchFamily="2" charset="2"/>
              <a:buNone/>
              <a:tabLst>
                <a:tab pos="95250" algn="l"/>
              </a:tabLst>
            </a:pPr>
            <a:r>
              <a:rPr lang="en-US" sz="2200" smtClean="0"/>
              <a:t>        if (theLine.equals("BYE")) break;</a:t>
            </a:r>
          </a:p>
          <a:p>
            <a:pPr marL="95250" indent="-95250" eaLnBrk="1" hangingPunct="1">
              <a:lnSpc>
                <a:spcPct val="90000"/>
              </a:lnSpc>
              <a:spcBef>
                <a:spcPct val="0"/>
              </a:spcBef>
              <a:buFont typeface="Wingdings" pitchFamily="2" charset="2"/>
              <a:buNone/>
              <a:tabLst>
                <a:tab pos="95250" algn="l"/>
              </a:tabLst>
            </a:pPr>
            <a:r>
              <a:rPr lang="en-US" sz="2200" smtClean="0"/>
              <a:t>      }</a:t>
            </a:r>
          </a:p>
          <a:p>
            <a:pPr marL="95250" indent="-95250" eaLnBrk="1" hangingPunct="1">
              <a:lnSpc>
                <a:spcPct val="90000"/>
              </a:lnSpc>
              <a:spcBef>
                <a:spcPct val="0"/>
              </a:spcBef>
              <a:buFont typeface="Wingdings" pitchFamily="2" charset="2"/>
              <a:buNone/>
              <a:tabLst>
                <a:tab pos="95250" algn="l"/>
              </a:tabLst>
            </a:pPr>
            <a:r>
              <a:rPr lang="en-US" sz="2200" smtClean="0"/>
              <a:t>    } // end try</a:t>
            </a:r>
          </a:p>
          <a:p>
            <a:pPr marL="95250" indent="-95250" eaLnBrk="1" hangingPunct="1">
              <a:lnSpc>
                <a:spcPct val="90000"/>
              </a:lnSpc>
              <a:spcBef>
                <a:spcPct val="0"/>
              </a:spcBef>
              <a:buFont typeface="Wingdings" pitchFamily="2" charset="2"/>
              <a:buNone/>
              <a:tabLst>
                <a:tab pos="95250" algn="l"/>
              </a:tabLst>
            </a:pPr>
            <a:r>
              <a:rPr lang="en-US" sz="2200" smtClean="0"/>
              <a:t>    catch (IOException e) {</a:t>
            </a:r>
          </a:p>
          <a:p>
            <a:pPr marL="95250" indent="-95250" eaLnBrk="1" hangingPunct="1">
              <a:lnSpc>
                <a:spcPct val="90000"/>
              </a:lnSpc>
              <a:spcBef>
                <a:spcPct val="0"/>
              </a:spcBef>
              <a:buFont typeface="Wingdings" pitchFamily="2" charset="2"/>
              <a:buNone/>
              <a:tabLst>
                <a:tab pos="95250" algn="l"/>
              </a:tabLst>
            </a:pPr>
            <a:r>
              <a:rPr lang="en-US" sz="2200" smtClean="0"/>
              <a:t>         System.err.println(e);</a:t>
            </a:r>
          </a:p>
          <a:p>
            <a:pPr marL="95250" indent="-95250" eaLnBrk="1" hangingPunct="1">
              <a:lnSpc>
                <a:spcPct val="90000"/>
              </a:lnSpc>
              <a:spcBef>
                <a:spcPct val="0"/>
              </a:spcBef>
              <a:buFont typeface="Wingdings" pitchFamily="2" charset="2"/>
              <a:buNone/>
              <a:tabLst>
                <a:tab pos="95250" algn="l"/>
              </a:tabLst>
            </a:pPr>
            <a:r>
              <a:rPr lang="en-US" sz="2200" smtClean="0"/>
              <a:t>    }</a:t>
            </a:r>
          </a:p>
          <a:p>
            <a:pPr marL="95250" indent="-95250" eaLnBrk="1" hangingPunct="1">
              <a:lnSpc>
                <a:spcPct val="90000"/>
              </a:lnSpc>
              <a:spcBef>
                <a:spcPct val="0"/>
              </a:spcBef>
              <a:buFont typeface="Wingdings" pitchFamily="2" charset="2"/>
              <a:buNone/>
              <a:tabLst>
                <a:tab pos="95250" algn="l"/>
              </a:tabLst>
            </a:pPr>
            <a:r>
              <a:rPr lang="en-US" sz="2200" smtClean="0"/>
              <a:t>    finally {</a:t>
            </a:r>
          </a:p>
          <a:p>
            <a:pPr marL="95250" indent="-95250" eaLnBrk="1" hangingPunct="1">
              <a:lnSpc>
                <a:spcPct val="90000"/>
              </a:lnSpc>
              <a:spcBef>
                <a:spcPct val="0"/>
              </a:spcBef>
              <a:buFont typeface="Wingdings" pitchFamily="2" charset="2"/>
              <a:buNone/>
              <a:tabLst>
                <a:tab pos="95250" algn="l"/>
              </a:tabLst>
            </a:pPr>
            <a:r>
              <a:rPr lang="en-US" sz="2200" smtClean="0"/>
              <a:t>      try {</a:t>
            </a:r>
          </a:p>
          <a:p>
            <a:pPr marL="95250" indent="-95250" eaLnBrk="1" hangingPunct="1">
              <a:lnSpc>
                <a:spcPct val="90000"/>
              </a:lnSpc>
              <a:spcBef>
                <a:spcPct val="0"/>
              </a:spcBef>
              <a:buFont typeface="Wingdings" pitchFamily="2" charset="2"/>
              <a:buNone/>
              <a:tabLst>
                <a:tab pos="95250" algn="l"/>
              </a:tabLst>
            </a:pPr>
            <a:r>
              <a:rPr lang="en-US" sz="2200" smtClean="0"/>
              <a:t>        if (networkIn != null)   </a:t>
            </a:r>
            <a:r>
              <a:rPr lang="en-US" sz="2200" smtClean="0">
                <a:solidFill>
                  <a:srgbClr val="0000FF"/>
                </a:solidFill>
              </a:rPr>
              <a:t>networkIn.close();</a:t>
            </a:r>
          </a:p>
          <a:p>
            <a:pPr marL="95250" indent="-95250" eaLnBrk="1" hangingPunct="1">
              <a:lnSpc>
                <a:spcPct val="90000"/>
              </a:lnSpc>
              <a:spcBef>
                <a:spcPct val="0"/>
              </a:spcBef>
              <a:buFont typeface="Wingdings" pitchFamily="2" charset="2"/>
              <a:buNone/>
              <a:tabLst>
                <a:tab pos="95250" algn="l"/>
              </a:tabLst>
            </a:pPr>
            <a:r>
              <a:rPr lang="en-US" sz="2200" smtClean="0"/>
              <a:t>        if (out != null)             </a:t>
            </a:r>
            <a:r>
              <a:rPr lang="en-US" sz="2200" smtClean="0">
                <a:solidFill>
                  <a:srgbClr val="0000FF"/>
                </a:solidFill>
              </a:rPr>
              <a:t>out.close();</a:t>
            </a:r>
          </a:p>
          <a:p>
            <a:pPr marL="95250" indent="-95250" eaLnBrk="1" hangingPunct="1">
              <a:lnSpc>
                <a:spcPct val="90000"/>
              </a:lnSpc>
              <a:spcBef>
                <a:spcPct val="0"/>
              </a:spcBef>
              <a:buFont typeface="Wingdings" pitchFamily="2" charset="2"/>
              <a:buNone/>
              <a:tabLst>
                <a:tab pos="95250" algn="l"/>
              </a:tabLst>
            </a:pPr>
            <a:r>
              <a:rPr lang="en-US" sz="2200" smtClean="0"/>
              <a:t>      }</a:t>
            </a:r>
          </a:p>
          <a:p>
            <a:pPr marL="95250" indent="-95250" eaLnBrk="1" hangingPunct="1">
              <a:lnSpc>
                <a:spcPct val="90000"/>
              </a:lnSpc>
              <a:spcBef>
                <a:spcPct val="0"/>
              </a:spcBef>
              <a:buFont typeface="Wingdings" pitchFamily="2" charset="2"/>
              <a:buNone/>
              <a:tabLst>
                <a:tab pos="95250" algn="l"/>
              </a:tabLst>
            </a:pPr>
            <a:r>
              <a:rPr lang="en-US" sz="2200" smtClean="0"/>
              <a:t>      catch (IOException e) {}</a:t>
            </a:r>
          </a:p>
          <a:p>
            <a:pPr marL="95250" indent="-95250" eaLnBrk="1" hangingPunct="1">
              <a:lnSpc>
                <a:spcPct val="90000"/>
              </a:lnSpc>
              <a:spcBef>
                <a:spcPct val="0"/>
              </a:spcBef>
              <a:buFont typeface="Wingdings" pitchFamily="2" charset="2"/>
              <a:buNone/>
              <a:tabLst>
                <a:tab pos="95250" algn="l"/>
              </a:tabLst>
            </a:pPr>
            <a:r>
              <a:rPr lang="en-US" sz="2200" smtClean="0"/>
              <a:t>    }</a:t>
            </a:r>
          </a:p>
          <a:p>
            <a:pPr marL="95250" indent="-95250" eaLnBrk="1" hangingPunct="1">
              <a:lnSpc>
                <a:spcPct val="90000"/>
              </a:lnSpc>
              <a:spcBef>
                <a:spcPct val="0"/>
              </a:spcBef>
              <a:buFont typeface="Wingdings" pitchFamily="2" charset="2"/>
              <a:buNone/>
              <a:tabLst>
                <a:tab pos="95250" algn="l"/>
              </a:tabLst>
            </a:pPr>
            <a:r>
              <a:rPr lang="en-US" sz="2200" smtClean="0"/>
              <a:t>  } // end main</a:t>
            </a:r>
          </a:p>
          <a:p>
            <a:pPr marL="95250" indent="-95250" eaLnBrk="1" hangingPunct="1">
              <a:lnSpc>
                <a:spcPct val="90000"/>
              </a:lnSpc>
              <a:spcBef>
                <a:spcPct val="0"/>
              </a:spcBef>
              <a:buFont typeface="Wingdings" pitchFamily="2" charset="2"/>
              <a:buNone/>
              <a:tabLst>
                <a:tab pos="95250" algn="l"/>
              </a:tabLst>
            </a:pPr>
            <a:r>
              <a:rPr lang="en-US" sz="2200" smtClean="0"/>
              <a:t>}</a:t>
            </a:r>
          </a:p>
        </p:txBody>
      </p:sp>
    </p:spTree>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mtClean="0"/>
              <a:t>Socket Basics - Closing the Socket</a:t>
            </a:r>
          </a:p>
        </p:txBody>
      </p:sp>
      <p:sp>
        <p:nvSpPr>
          <p:cNvPr id="39939" name="Rectangle 3"/>
          <p:cNvSpPr>
            <a:spLocks noGrp="1" noChangeArrowheads="1"/>
          </p:cNvSpPr>
          <p:nvPr>
            <p:ph type="body" idx="1"/>
          </p:nvPr>
        </p:nvSpPr>
        <p:spPr/>
        <p:txBody>
          <a:bodyPr/>
          <a:lstStyle/>
          <a:p>
            <a:pPr marL="174625" indent="-174625" eaLnBrk="1" hangingPunct="1">
              <a:lnSpc>
                <a:spcPct val="80000"/>
              </a:lnSpc>
              <a:tabLst>
                <a:tab pos="95250" algn="l"/>
              </a:tabLst>
            </a:pPr>
            <a:r>
              <a:rPr lang="en-US" sz="2600" b="1" smtClean="0">
                <a:solidFill>
                  <a:srgbClr val="0000FF"/>
                </a:solidFill>
              </a:rPr>
              <a:t>public synchronized void close( ) throws IOException</a:t>
            </a:r>
          </a:p>
          <a:p>
            <a:pPr marL="174625" indent="-174625" eaLnBrk="1" hangingPunct="1">
              <a:lnSpc>
                <a:spcPct val="80000"/>
              </a:lnSpc>
              <a:tabLst>
                <a:tab pos="95250" algn="l"/>
              </a:tabLst>
            </a:pPr>
            <a:r>
              <a:rPr lang="en-US" sz="2600" smtClean="0"/>
              <a:t>When you're through with a socket, you should call its close( ) method to disconnect. Ideally, you put this in a finally block so that the socket is closed whether or not an exception is thrown. </a:t>
            </a:r>
          </a:p>
          <a:p>
            <a:pPr marL="0" indent="0" eaLnBrk="1" hangingPunct="1">
              <a:lnSpc>
                <a:spcPct val="80000"/>
              </a:lnSpc>
              <a:buNone/>
              <a:tabLst>
                <a:tab pos="95250" algn="l"/>
              </a:tabLst>
            </a:pPr>
            <a:r>
              <a:rPr lang="en-US" sz="2600" smtClean="0"/>
              <a:t>  Socket connection = null;</a:t>
            </a:r>
          </a:p>
          <a:p>
            <a:pPr marL="174625" indent="-174625" eaLnBrk="1" hangingPunct="1">
              <a:lnSpc>
                <a:spcPct val="90000"/>
              </a:lnSpc>
              <a:spcBef>
                <a:spcPct val="0"/>
              </a:spcBef>
              <a:buFont typeface="Wingdings" pitchFamily="2" charset="2"/>
              <a:buNone/>
              <a:tabLst>
                <a:tab pos="95250" algn="l"/>
              </a:tabLst>
            </a:pPr>
            <a:r>
              <a:rPr lang="en-US" sz="2600" smtClean="0"/>
              <a:t>  </a:t>
            </a:r>
            <a:r>
              <a:rPr lang="en-US" sz="2600" smtClean="0">
                <a:solidFill>
                  <a:srgbClr val="FF0000"/>
                </a:solidFill>
              </a:rPr>
              <a:t>try {</a:t>
            </a:r>
          </a:p>
          <a:p>
            <a:pPr marL="174625" indent="-174625" eaLnBrk="1" hangingPunct="1">
              <a:lnSpc>
                <a:spcPct val="90000"/>
              </a:lnSpc>
              <a:spcBef>
                <a:spcPct val="0"/>
              </a:spcBef>
              <a:buFont typeface="Wingdings" pitchFamily="2" charset="2"/>
              <a:buNone/>
              <a:tabLst>
                <a:tab pos="95250" algn="l"/>
              </a:tabLst>
            </a:pPr>
            <a:r>
              <a:rPr lang="en-US" sz="2600" smtClean="0"/>
              <a:t>		   </a:t>
            </a:r>
            <a:r>
              <a:rPr lang="en-US" sz="2600" smtClean="0">
                <a:solidFill>
                  <a:srgbClr val="0000FF"/>
                </a:solidFill>
              </a:rPr>
              <a:t>Socket connection = new Socket("www.oreilly.com", 13);</a:t>
            </a:r>
          </a:p>
          <a:p>
            <a:pPr marL="174625" indent="-174625" eaLnBrk="1" hangingPunct="1">
              <a:lnSpc>
                <a:spcPct val="90000"/>
              </a:lnSpc>
              <a:spcBef>
                <a:spcPct val="0"/>
              </a:spcBef>
              <a:buFont typeface="Wingdings" pitchFamily="2" charset="2"/>
              <a:buNone/>
              <a:tabLst>
                <a:tab pos="95250" algn="l"/>
              </a:tabLst>
            </a:pPr>
            <a:r>
              <a:rPr lang="en-US" sz="2600" smtClean="0"/>
              <a:t>		   // interact with the socket</a:t>
            </a:r>
          </a:p>
          <a:p>
            <a:pPr marL="174625" indent="-174625" eaLnBrk="1" hangingPunct="1">
              <a:lnSpc>
                <a:spcPct val="90000"/>
              </a:lnSpc>
              <a:spcBef>
                <a:spcPct val="0"/>
              </a:spcBef>
              <a:buFont typeface="Wingdings" pitchFamily="2" charset="2"/>
              <a:buNone/>
              <a:tabLst>
                <a:tab pos="95250" algn="l"/>
              </a:tabLst>
            </a:pPr>
            <a:r>
              <a:rPr lang="en-US" sz="2600" smtClean="0"/>
              <a:t>  </a:t>
            </a:r>
            <a:r>
              <a:rPr lang="en-US" sz="2600" smtClean="0">
                <a:solidFill>
                  <a:srgbClr val="FF0000"/>
                </a:solidFill>
              </a:rPr>
              <a:t>}</a:t>
            </a:r>
            <a:r>
              <a:rPr lang="en-US" sz="2600" smtClean="0"/>
              <a:t> // end try</a:t>
            </a:r>
          </a:p>
          <a:p>
            <a:pPr marL="174625" indent="-174625" eaLnBrk="1" hangingPunct="1">
              <a:lnSpc>
                <a:spcPct val="90000"/>
              </a:lnSpc>
              <a:spcBef>
                <a:spcPct val="0"/>
              </a:spcBef>
              <a:buFont typeface="Wingdings" pitchFamily="2" charset="2"/>
              <a:buNone/>
              <a:tabLst>
                <a:tab pos="95250" algn="l"/>
              </a:tabLst>
            </a:pPr>
            <a:r>
              <a:rPr lang="en-US" sz="2600" smtClean="0"/>
              <a:t>  catch (UnknownHostException e) { System.err.println(e); }</a:t>
            </a:r>
          </a:p>
          <a:p>
            <a:pPr marL="174625" indent="-174625" eaLnBrk="1" hangingPunct="1">
              <a:lnSpc>
                <a:spcPct val="90000"/>
              </a:lnSpc>
              <a:spcBef>
                <a:spcPct val="0"/>
              </a:spcBef>
              <a:buFont typeface="Wingdings" pitchFamily="2" charset="2"/>
              <a:buNone/>
              <a:tabLst>
                <a:tab pos="95250" algn="l"/>
              </a:tabLst>
            </a:pPr>
            <a:r>
              <a:rPr lang="en-US" sz="2600" smtClean="0"/>
              <a:t>  catch (IOException e) {System.err.println(e);}</a:t>
            </a:r>
          </a:p>
          <a:p>
            <a:pPr marL="174625" indent="-174625" eaLnBrk="1" hangingPunct="1">
              <a:lnSpc>
                <a:spcPct val="90000"/>
              </a:lnSpc>
              <a:spcBef>
                <a:spcPct val="0"/>
              </a:spcBef>
              <a:buFont typeface="Wingdings" pitchFamily="2" charset="2"/>
              <a:buNone/>
              <a:tabLst>
                <a:tab pos="95250" algn="l"/>
              </a:tabLst>
            </a:pPr>
            <a:r>
              <a:rPr lang="en-US" sz="2600" smtClean="0"/>
              <a:t>  </a:t>
            </a:r>
            <a:r>
              <a:rPr lang="en-US" sz="2600" b="1" smtClean="0">
                <a:solidFill>
                  <a:srgbClr val="FF0000"/>
                </a:solidFill>
              </a:rPr>
              <a:t>finally {</a:t>
            </a:r>
          </a:p>
          <a:p>
            <a:pPr marL="174625" indent="-174625" eaLnBrk="1" hangingPunct="1">
              <a:lnSpc>
                <a:spcPct val="90000"/>
              </a:lnSpc>
              <a:spcBef>
                <a:spcPct val="0"/>
              </a:spcBef>
              <a:buFont typeface="Wingdings" pitchFamily="2" charset="2"/>
              <a:buNone/>
              <a:tabLst>
                <a:tab pos="95250" algn="l"/>
              </a:tabLst>
            </a:pPr>
            <a:r>
              <a:rPr lang="en-US" sz="2600" b="1" smtClean="0"/>
              <a:t>			</a:t>
            </a:r>
            <a:r>
              <a:rPr lang="en-US" sz="2600" b="1" smtClean="0">
                <a:solidFill>
                  <a:srgbClr val="0000FF"/>
                </a:solidFill>
              </a:rPr>
              <a:t>if (connection != null) connection.close( );</a:t>
            </a:r>
          </a:p>
          <a:p>
            <a:pPr marL="174625" indent="-174625" eaLnBrk="1" hangingPunct="1">
              <a:lnSpc>
                <a:spcPct val="90000"/>
              </a:lnSpc>
              <a:spcBef>
                <a:spcPct val="0"/>
              </a:spcBef>
              <a:buFont typeface="Wingdings" pitchFamily="2" charset="2"/>
              <a:buNone/>
              <a:tabLst>
                <a:tab pos="95250" algn="l"/>
              </a:tabLst>
            </a:pPr>
            <a:r>
              <a:rPr lang="en-US" sz="2600" b="1" smtClean="0"/>
              <a:t> </a:t>
            </a:r>
            <a:r>
              <a:rPr lang="en-US" sz="2600" b="1" smtClean="0">
                <a:solidFill>
                  <a:srgbClr val="FF0000"/>
                </a:solidFill>
              </a:rPr>
              <a:t>}</a:t>
            </a:r>
          </a:p>
        </p:txBody>
      </p:sp>
    </p:spTree>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mtClean="0"/>
              <a:t>Socket Basics - Half-closed sockets</a:t>
            </a:r>
          </a:p>
        </p:txBody>
      </p:sp>
      <p:sp>
        <p:nvSpPr>
          <p:cNvPr id="40963" name="Rectangle 3"/>
          <p:cNvSpPr>
            <a:spLocks noGrp="1" noChangeArrowheads="1"/>
          </p:cNvSpPr>
          <p:nvPr>
            <p:ph type="body" idx="1"/>
          </p:nvPr>
        </p:nvSpPr>
        <p:spPr/>
        <p:txBody>
          <a:bodyPr/>
          <a:lstStyle/>
          <a:p>
            <a:pPr marL="174625" indent="-174625" eaLnBrk="1" hangingPunct="1">
              <a:lnSpc>
                <a:spcPct val="90000"/>
              </a:lnSpc>
              <a:spcBef>
                <a:spcPct val="10000"/>
              </a:spcBef>
            </a:pPr>
            <a:r>
              <a:rPr lang="en-US" sz="2600" smtClean="0">
                <a:solidFill>
                  <a:srgbClr val="0000FF"/>
                </a:solidFill>
              </a:rPr>
              <a:t>When a client program sends a request to the server, the server needs to be able to determine when the end of the request occurs</a:t>
            </a:r>
            <a:r>
              <a:rPr lang="en-US" sz="2600" smtClean="0"/>
              <a:t>. For that reason, many </a:t>
            </a:r>
            <a:r>
              <a:rPr lang="en-US" sz="2600" b="1" smtClean="0"/>
              <a:t>Internet protocols </a:t>
            </a:r>
            <a:r>
              <a:rPr lang="en-US" sz="2600" smtClean="0"/>
              <a:t>(such as </a:t>
            </a:r>
            <a:r>
              <a:rPr lang="en-US" sz="2600" b="1" smtClean="0"/>
              <a:t>SMTP</a:t>
            </a:r>
            <a:r>
              <a:rPr lang="en-US" sz="2600" smtClean="0"/>
              <a:t>) are </a:t>
            </a:r>
            <a:r>
              <a:rPr lang="en-US" sz="2600" b="1" smtClean="0"/>
              <a:t>line-oriented</a:t>
            </a:r>
            <a:r>
              <a:rPr lang="en-US" sz="2600" smtClean="0"/>
              <a:t>. Other protocols contain a header that specifies the size of the request data. Otherwise, indicating the end of the request data is harder than writing data to a file. With a file, you'd just close the file at the end of the data. But </a:t>
            </a:r>
            <a:r>
              <a:rPr lang="en-US" sz="2600" smtClean="0">
                <a:solidFill>
                  <a:srgbClr val="0000FF"/>
                </a:solidFill>
              </a:rPr>
              <a:t>if you close a socket, then you immediately disconnect from the server</a:t>
            </a:r>
            <a:r>
              <a:rPr lang="en-US" sz="2600" smtClean="0"/>
              <a:t>.</a:t>
            </a:r>
          </a:p>
          <a:p>
            <a:pPr marL="174625" indent="-174625" eaLnBrk="1" hangingPunct="1">
              <a:lnSpc>
                <a:spcPct val="90000"/>
              </a:lnSpc>
              <a:spcBef>
                <a:spcPct val="10000"/>
              </a:spcBef>
            </a:pPr>
            <a:r>
              <a:rPr lang="en-US" sz="2600" smtClean="0">
                <a:solidFill>
                  <a:srgbClr val="0000FF"/>
                </a:solidFill>
              </a:rPr>
              <a:t>The </a:t>
            </a:r>
            <a:r>
              <a:rPr lang="en-US" sz="2600" i="1" smtClean="0">
                <a:solidFill>
                  <a:srgbClr val="0000FF"/>
                </a:solidFill>
              </a:rPr>
              <a:t>half-close </a:t>
            </a:r>
            <a:r>
              <a:rPr lang="en-US" sz="2600" smtClean="0">
                <a:solidFill>
                  <a:srgbClr val="0000FF"/>
                </a:solidFill>
              </a:rPr>
              <a:t>overcomes this problem</a:t>
            </a:r>
            <a:r>
              <a:rPr lang="en-US" sz="2600" smtClean="0"/>
              <a:t>. </a:t>
            </a:r>
            <a:r>
              <a:rPr lang="en-US" sz="2600" smtClean="0">
                <a:solidFill>
                  <a:srgbClr val="0000FF"/>
                </a:solidFill>
              </a:rPr>
              <a:t>You can close the output stream of a socket</a:t>
            </a:r>
            <a:r>
              <a:rPr lang="en-US" sz="2600" smtClean="0"/>
              <a:t>, thereby indicating to the server the end of the request data, </a:t>
            </a:r>
            <a:r>
              <a:rPr lang="en-US" sz="2600" smtClean="0">
                <a:solidFill>
                  <a:srgbClr val="0000FF"/>
                </a:solidFill>
              </a:rPr>
              <a:t>but keep the input stream open so that you can read the response</a:t>
            </a:r>
            <a:r>
              <a:rPr lang="en-US" sz="2600" smtClean="0"/>
              <a:t>.</a:t>
            </a:r>
          </a:p>
          <a:p>
            <a:pPr marL="174625" indent="-174625" eaLnBrk="1" hangingPunct="1">
              <a:lnSpc>
                <a:spcPct val="90000"/>
              </a:lnSpc>
              <a:spcBef>
                <a:spcPct val="10000"/>
              </a:spcBef>
            </a:pPr>
            <a:r>
              <a:rPr lang="en-US" sz="2600" b="1" smtClean="0">
                <a:solidFill>
                  <a:srgbClr val="0000FF"/>
                </a:solidFill>
              </a:rPr>
              <a:t>public void shutdownInput( ) throws IOException </a:t>
            </a:r>
          </a:p>
          <a:p>
            <a:pPr marL="174625" indent="-174625" eaLnBrk="1" hangingPunct="1">
              <a:lnSpc>
                <a:spcPct val="90000"/>
              </a:lnSpc>
              <a:spcBef>
                <a:spcPct val="10000"/>
              </a:spcBef>
            </a:pPr>
            <a:r>
              <a:rPr lang="en-US" sz="2600" b="1" smtClean="0">
                <a:solidFill>
                  <a:srgbClr val="0000FF"/>
                </a:solidFill>
              </a:rPr>
              <a:t>public void shutdownOutput( ) throws IOException</a:t>
            </a:r>
            <a:r>
              <a:rPr lang="en-US" sz="2600" b="1" smtClean="0"/>
              <a:t> </a:t>
            </a:r>
          </a:p>
        </p:txBody>
      </p:sp>
    </p:spTree>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Socket Basics - Half-closed sockets</a:t>
            </a:r>
          </a:p>
        </p:txBody>
      </p:sp>
      <p:sp>
        <p:nvSpPr>
          <p:cNvPr id="41987" name="Rectangle 3"/>
          <p:cNvSpPr>
            <a:spLocks noGrp="1" noChangeArrowheads="1"/>
          </p:cNvSpPr>
          <p:nvPr>
            <p:ph type="body" idx="1"/>
          </p:nvPr>
        </p:nvSpPr>
        <p:spPr/>
        <p:txBody>
          <a:bodyPr/>
          <a:lstStyle/>
          <a:p>
            <a:pPr marL="177800" indent="-95250" eaLnBrk="1" hangingPunct="1">
              <a:lnSpc>
                <a:spcPct val="90000"/>
              </a:lnSpc>
              <a:spcBef>
                <a:spcPct val="0"/>
              </a:spcBef>
              <a:buFont typeface="Wingdings" pitchFamily="2" charset="2"/>
              <a:buNone/>
              <a:tabLst>
                <a:tab pos="95250" algn="l"/>
                <a:tab pos="531813" algn="l"/>
              </a:tabLst>
            </a:pPr>
            <a:r>
              <a:rPr lang="en-US" sz="2000" smtClean="0"/>
              <a:t>Socket connection = null;</a:t>
            </a:r>
          </a:p>
          <a:p>
            <a:pPr marL="177800" indent="-95250" eaLnBrk="1" hangingPunct="1">
              <a:lnSpc>
                <a:spcPct val="90000"/>
              </a:lnSpc>
              <a:spcBef>
                <a:spcPct val="0"/>
              </a:spcBef>
              <a:buFont typeface="Wingdings" pitchFamily="2" charset="2"/>
              <a:buNone/>
              <a:tabLst>
                <a:tab pos="95250" algn="l"/>
                <a:tab pos="531813" algn="l"/>
              </a:tabLst>
            </a:pPr>
            <a:r>
              <a:rPr lang="en-US" sz="2000" smtClean="0"/>
              <a:t>try {</a:t>
            </a:r>
          </a:p>
          <a:p>
            <a:pPr marL="177800" indent="-95250" eaLnBrk="1" hangingPunct="1">
              <a:lnSpc>
                <a:spcPct val="90000"/>
              </a:lnSpc>
              <a:spcBef>
                <a:spcPct val="0"/>
              </a:spcBef>
              <a:buFont typeface="Wingdings" pitchFamily="2" charset="2"/>
              <a:buNone/>
              <a:tabLst>
                <a:tab pos="95250" algn="l"/>
                <a:tab pos="531813" algn="l"/>
              </a:tabLst>
            </a:pPr>
            <a:r>
              <a:rPr lang="en-US" sz="2000" smtClean="0"/>
              <a:t>			connection = new Socket("www.oreilly.com", 80);</a:t>
            </a:r>
          </a:p>
          <a:p>
            <a:pPr marL="177800" indent="-95250" eaLnBrk="1" hangingPunct="1">
              <a:lnSpc>
                <a:spcPct val="90000"/>
              </a:lnSpc>
              <a:spcBef>
                <a:spcPct val="0"/>
              </a:spcBef>
              <a:buFont typeface="Wingdings" pitchFamily="2" charset="2"/>
              <a:buNone/>
              <a:tabLst>
                <a:tab pos="95250" algn="l"/>
                <a:tab pos="531813" algn="l"/>
              </a:tabLst>
            </a:pPr>
            <a:r>
              <a:rPr lang="en-US" sz="2000" smtClean="0"/>
              <a:t>         BufferedReader </a:t>
            </a:r>
            <a:r>
              <a:rPr lang="en-US" sz="2000" smtClean="0">
                <a:solidFill>
                  <a:srgbClr val="0000FF"/>
                </a:solidFill>
              </a:rPr>
              <a:t>reader</a:t>
            </a:r>
            <a:r>
              <a:rPr lang="en-US" sz="2000" smtClean="0"/>
              <a:t> = new BufferedReader( new 						InputStreamReader(socket.getInputStream()));</a:t>
            </a:r>
          </a:p>
          <a:p>
            <a:pPr marL="177800" indent="-95250" eaLnBrk="1" hangingPunct="1">
              <a:lnSpc>
                <a:spcPct val="90000"/>
              </a:lnSpc>
              <a:spcBef>
                <a:spcPct val="0"/>
              </a:spcBef>
              <a:buFont typeface="Wingdings" pitchFamily="2" charset="2"/>
              <a:buNone/>
              <a:tabLst>
                <a:tab pos="95250" algn="l"/>
                <a:tab pos="531813" algn="l"/>
              </a:tabLst>
            </a:pPr>
            <a:r>
              <a:rPr lang="en-US" sz="2000" smtClean="0"/>
              <a:t>			Writer </a:t>
            </a:r>
            <a:r>
              <a:rPr lang="en-US" sz="2000" smtClean="0">
                <a:solidFill>
                  <a:srgbClr val="0000FF"/>
                </a:solidFill>
              </a:rPr>
              <a:t>out </a:t>
            </a:r>
            <a:r>
              <a:rPr lang="en-US" sz="2000" smtClean="0"/>
              <a:t>= new OutputStreamWriter(connection.getOutputStream( ), 									“UTF-8");</a:t>
            </a:r>
          </a:p>
          <a:p>
            <a:pPr marL="177800" indent="-95250" eaLnBrk="1" hangingPunct="1">
              <a:lnSpc>
                <a:spcPct val="90000"/>
              </a:lnSpc>
              <a:spcBef>
                <a:spcPct val="0"/>
              </a:spcBef>
              <a:buFont typeface="Wingdings" pitchFamily="2" charset="2"/>
              <a:buNone/>
              <a:tabLst>
                <a:tab pos="95250" algn="l"/>
                <a:tab pos="531813" algn="l"/>
              </a:tabLst>
            </a:pPr>
            <a:r>
              <a:rPr lang="en-US" sz="2000" smtClean="0"/>
              <a:t>			out.write("GET / HTTP 1.0\r\n\r\n");</a:t>
            </a:r>
          </a:p>
          <a:p>
            <a:pPr marL="177800" indent="-95250" eaLnBrk="1" hangingPunct="1">
              <a:lnSpc>
                <a:spcPct val="90000"/>
              </a:lnSpc>
              <a:spcBef>
                <a:spcPct val="0"/>
              </a:spcBef>
              <a:buFont typeface="Wingdings" pitchFamily="2" charset="2"/>
              <a:buNone/>
              <a:tabLst>
                <a:tab pos="95250" algn="l"/>
                <a:tab pos="531813" algn="l"/>
              </a:tabLst>
            </a:pPr>
            <a:r>
              <a:rPr lang="en-US" sz="2000" smtClean="0"/>
              <a:t>			out.flush( );</a:t>
            </a:r>
          </a:p>
          <a:p>
            <a:pPr marL="177800" indent="-95250" eaLnBrk="1" hangingPunct="1">
              <a:lnSpc>
                <a:spcPct val="90000"/>
              </a:lnSpc>
              <a:spcBef>
                <a:spcPct val="0"/>
              </a:spcBef>
              <a:buFont typeface="Wingdings" pitchFamily="2" charset="2"/>
              <a:buNone/>
              <a:tabLst>
                <a:tab pos="95250" algn="l"/>
                <a:tab pos="531813" algn="l"/>
              </a:tabLst>
            </a:pPr>
            <a:r>
              <a:rPr lang="en-US" sz="2000" smtClean="0"/>
              <a:t>			</a:t>
            </a:r>
            <a:r>
              <a:rPr lang="en-US" sz="2000" smtClean="0">
                <a:solidFill>
                  <a:srgbClr val="0000FF"/>
                </a:solidFill>
              </a:rPr>
              <a:t>connection.shutdownOutput( );</a:t>
            </a:r>
          </a:p>
          <a:p>
            <a:pPr marL="177800" indent="-95250" eaLnBrk="1" hangingPunct="1">
              <a:lnSpc>
                <a:spcPct val="90000"/>
              </a:lnSpc>
              <a:spcBef>
                <a:spcPct val="0"/>
              </a:spcBef>
              <a:buFont typeface="Wingdings" pitchFamily="2" charset="2"/>
              <a:buNone/>
              <a:tabLst>
                <a:tab pos="95250" algn="l"/>
                <a:tab pos="531813" algn="l"/>
              </a:tabLst>
            </a:pPr>
            <a:r>
              <a:rPr lang="en-US" sz="2000" smtClean="0"/>
              <a:t>			// now socket is half closed;  read response data</a:t>
            </a:r>
          </a:p>
          <a:p>
            <a:pPr marL="177800" indent="-95250" eaLnBrk="1" hangingPunct="1">
              <a:lnSpc>
                <a:spcPct val="90000"/>
              </a:lnSpc>
              <a:spcBef>
                <a:spcPct val="0"/>
              </a:spcBef>
              <a:buFont typeface="Wingdings" pitchFamily="2" charset="2"/>
              <a:buNone/>
              <a:tabLst>
                <a:tab pos="95250" algn="l"/>
                <a:tab pos="531813" algn="l"/>
              </a:tabLst>
            </a:pPr>
            <a:r>
              <a:rPr lang="en-US" sz="2000" smtClean="0"/>
              <a:t>			String line;</a:t>
            </a:r>
          </a:p>
          <a:p>
            <a:pPr marL="177800" indent="-95250" eaLnBrk="1" hangingPunct="1">
              <a:lnSpc>
                <a:spcPct val="90000"/>
              </a:lnSpc>
              <a:spcBef>
                <a:spcPct val="0"/>
              </a:spcBef>
              <a:buFont typeface="Wingdings" pitchFamily="2" charset="2"/>
              <a:buNone/>
              <a:tabLst>
                <a:tab pos="95250" algn="l"/>
                <a:tab pos="531813" algn="l"/>
              </a:tabLst>
            </a:pPr>
            <a:r>
              <a:rPr lang="en-US" sz="2000" smtClean="0"/>
              <a:t>			while ((line = </a:t>
            </a:r>
            <a:r>
              <a:rPr lang="en-US" sz="2000" smtClean="0">
                <a:solidFill>
                  <a:srgbClr val="0000FF"/>
                </a:solidFill>
              </a:rPr>
              <a:t>reader.readLine()</a:t>
            </a:r>
            <a:r>
              <a:rPr lang="en-US" sz="2000" smtClean="0"/>
              <a:t>) != null)</a:t>
            </a:r>
          </a:p>
          <a:p>
            <a:pPr marL="177800" indent="-95250" eaLnBrk="1" hangingPunct="1">
              <a:lnSpc>
                <a:spcPct val="90000"/>
              </a:lnSpc>
              <a:spcBef>
                <a:spcPct val="0"/>
              </a:spcBef>
              <a:buFont typeface="Wingdings" pitchFamily="2" charset="2"/>
              <a:buNone/>
              <a:tabLst>
                <a:tab pos="95250" algn="l"/>
                <a:tab pos="531813" algn="l"/>
              </a:tabLst>
            </a:pPr>
            <a:r>
              <a:rPr lang="en-US" sz="2000" smtClean="0"/>
              <a:t>			. . .</a:t>
            </a:r>
          </a:p>
          <a:p>
            <a:pPr marL="177800" indent="-95250" eaLnBrk="1" hangingPunct="1">
              <a:lnSpc>
                <a:spcPct val="90000"/>
              </a:lnSpc>
              <a:spcBef>
                <a:spcPct val="0"/>
              </a:spcBef>
              <a:buFont typeface="Wingdings" pitchFamily="2" charset="2"/>
              <a:buNone/>
              <a:tabLst>
                <a:tab pos="95250" algn="l"/>
                <a:tab pos="531813" algn="l"/>
              </a:tabLst>
            </a:pPr>
            <a:r>
              <a:rPr lang="en-US" sz="2000" smtClean="0"/>
              <a:t>} catch (IOException e) {}</a:t>
            </a:r>
          </a:p>
          <a:p>
            <a:pPr marL="177800" indent="-95250" eaLnBrk="1" hangingPunct="1">
              <a:lnSpc>
                <a:spcPct val="90000"/>
              </a:lnSpc>
              <a:spcBef>
                <a:spcPct val="0"/>
              </a:spcBef>
              <a:buFont typeface="Wingdings" pitchFamily="2" charset="2"/>
              <a:buNone/>
              <a:tabLst>
                <a:tab pos="95250" algn="l"/>
                <a:tab pos="531813" algn="l"/>
              </a:tabLst>
            </a:pPr>
            <a:r>
              <a:rPr lang="en-US" sz="2000" smtClean="0"/>
              <a:t>finally {</a:t>
            </a:r>
          </a:p>
          <a:p>
            <a:pPr marL="177800" indent="-95250" eaLnBrk="1" hangingPunct="1">
              <a:lnSpc>
                <a:spcPct val="90000"/>
              </a:lnSpc>
              <a:spcBef>
                <a:spcPct val="0"/>
              </a:spcBef>
              <a:buFont typeface="Wingdings" pitchFamily="2" charset="2"/>
              <a:buNone/>
              <a:tabLst>
                <a:tab pos="95250" algn="l"/>
                <a:tab pos="531813" algn="l"/>
              </a:tabLst>
            </a:pPr>
            <a:r>
              <a:rPr lang="en-US" sz="2000" smtClean="0"/>
              <a:t>			try {</a:t>
            </a:r>
          </a:p>
          <a:p>
            <a:pPr marL="177800" indent="-95250" eaLnBrk="1" hangingPunct="1">
              <a:lnSpc>
                <a:spcPct val="90000"/>
              </a:lnSpc>
              <a:spcBef>
                <a:spcPct val="0"/>
              </a:spcBef>
              <a:buFont typeface="Wingdings" pitchFamily="2" charset="2"/>
              <a:buNone/>
              <a:tabLst>
                <a:tab pos="95250" algn="l"/>
                <a:tab pos="531813" algn="l"/>
              </a:tabLst>
            </a:pPr>
            <a:r>
              <a:rPr lang="en-US" sz="2000" smtClean="0"/>
              <a:t>				if (connection != null) connection.close( );</a:t>
            </a:r>
          </a:p>
          <a:p>
            <a:pPr marL="177800" indent="-95250" eaLnBrk="1" hangingPunct="1">
              <a:lnSpc>
                <a:spcPct val="90000"/>
              </a:lnSpc>
              <a:spcBef>
                <a:spcPct val="0"/>
              </a:spcBef>
              <a:buFont typeface="Wingdings" pitchFamily="2" charset="2"/>
              <a:buNone/>
              <a:tabLst>
                <a:tab pos="95250" algn="l"/>
                <a:tab pos="531813" algn="l"/>
              </a:tabLst>
            </a:pPr>
            <a:r>
              <a:rPr lang="en-US" sz="2000" smtClean="0"/>
              <a:t>			} catch (IOException e) {}</a:t>
            </a:r>
          </a:p>
          <a:p>
            <a:pPr marL="177800" indent="-95250" eaLnBrk="1" hangingPunct="1">
              <a:lnSpc>
                <a:spcPct val="90000"/>
              </a:lnSpc>
              <a:spcBef>
                <a:spcPct val="0"/>
              </a:spcBef>
              <a:buFont typeface="Wingdings" pitchFamily="2" charset="2"/>
              <a:buNone/>
              <a:tabLst>
                <a:tab pos="95250" algn="l"/>
                <a:tab pos="531813" algn="l"/>
              </a:tabLst>
            </a:pPr>
            <a:r>
              <a:rPr lang="en-US" sz="2000" smtClean="0"/>
              <a:t>}</a:t>
            </a:r>
          </a:p>
        </p:txBody>
      </p:sp>
    </p:spTree>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mtClean="0"/>
              <a:t>The socket API</a:t>
            </a:r>
          </a:p>
        </p:txBody>
      </p:sp>
      <p:sp>
        <p:nvSpPr>
          <p:cNvPr id="9219" name="Rectangle 3"/>
          <p:cNvSpPr>
            <a:spLocks noGrp="1" noChangeArrowheads="1"/>
          </p:cNvSpPr>
          <p:nvPr>
            <p:ph type="body" idx="1"/>
          </p:nvPr>
        </p:nvSpPr>
        <p:spPr/>
        <p:txBody>
          <a:bodyPr/>
          <a:lstStyle/>
          <a:p>
            <a:pPr eaLnBrk="1" hangingPunct="1"/>
            <a:r>
              <a:rPr lang="en-US" sz="3200" smtClean="0">
                <a:cs typeface="Times New Roman" pitchFamily="18" charset="0"/>
              </a:rPr>
              <a:t>A socket API provides </a:t>
            </a:r>
            <a:r>
              <a:rPr lang="en-US" sz="3200" b="1" u="sng" smtClean="0">
                <a:cs typeface="Times New Roman" pitchFamily="18" charset="0"/>
              </a:rPr>
              <a:t>a programming construct</a:t>
            </a:r>
            <a:r>
              <a:rPr lang="en-US" sz="3200" smtClean="0">
                <a:cs typeface="Times New Roman" pitchFamily="18" charset="0"/>
              </a:rPr>
              <a:t> termed a </a:t>
            </a:r>
            <a:r>
              <a:rPr lang="en-US" sz="3200" b="1" i="1" smtClean="0">
                <a:cs typeface="Times New Roman" pitchFamily="18" charset="0"/>
              </a:rPr>
              <a:t>socket</a:t>
            </a:r>
            <a:r>
              <a:rPr lang="en-US" sz="3200" smtClean="0">
                <a:cs typeface="Times New Roman" pitchFamily="18" charset="0"/>
              </a:rPr>
              <a:t>.  A process wishing to communicate with another process must create an instance, or instantiate, such a construct </a:t>
            </a:r>
          </a:p>
          <a:p>
            <a:pPr eaLnBrk="1" hangingPunct="1"/>
            <a:r>
              <a:rPr lang="en-US" sz="3200" smtClean="0">
                <a:cs typeface="Times New Roman" pitchFamily="18" charset="0"/>
              </a:rPr>
              <a:t>The two processes then issues operations provided by the API to send and receive data.</a:t>
            </a:r>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effectLst/>
              </a:rPr>
              <a:t>Socket Basics - Sockets for Servers</a:t>
            </a:r>
          </a:p>
        </p:txBody>
      </p:sp>
      <p:sp>
        <p:nvSpPr>
          <p:cNvPr id="44035" name="Rectangle 3"/>
          <p:cNvSpPr>
            <a:spLocks noGrp="1" noChangeArrowheads="1"/>
          </p:cNvSpPr>
          <p:nvPr>
            <p:ph type="body" idx="1"/>
          </p:nvPr>
        </p:nvSpPr>
        <p:spPr/>
        <p:txBody>
          <a:bodyPr/>
          <a:lstStyle/>
          <a:p>
            <a:pPr marL="338138" indent="-338138" eaLnBrk="1" hangingPunct="1">
              <a:lnSpc>
                <a:spcPct val="80000"/>
              </a:lnSpc>
              <a:tabLst>
                <a:tab pos="95250" algn="l"/>
              </a:tabLst>
            </a:pPr>
            <a:r>
              <a:rPr lang="en-US" b="1" smtClean="0">
                <a:solidFill>
                  <a:srgbClr val="0000FF"/>
                </a:solidFill>
              </a:rPr>
              <a:t>The basic life cycle of a server is:</a:t>
            </a:r>
          </a:p>
          <a:p>
            <a:pPr marL="338138" indent="-338138" eaLnBrk="1" hangingPunct="1">
              <a:lnSpc>
                <a:spcPct val="90000"/>
              </a:lnSpc>
              <a:spcBef>
                <a:spcPct val="15000"/>
              </a:spcBef>
              <a:buSzTx/>
              <a:buFont typeface="Wingdings" pitchFamily="2" charset="2"/>
              <a:buAutoNum type="arabicPeriod"/>
              <a:tabLst>
                <a:tab pos="95250" algn="l"/>
              </a:tabLst>
            </a:pPr>
            <a:r>
              <a:rPr lang="en-US" sz="2400" smtClean="0"/>
              <a:t>Create a new </a:t>
            </a:r>
            <a:r>
              <a:rPr lang="en-US" sz="2400" smtClean="0">
                <a:solidFill>
                  <a:srgbClr val="0000FF"/>
                </a:solidFill>
              </a:rPr>
              <a:t>ServerSocket</a:t>
            </a:r>
            <a:r>
              <a:rPr lang="en-US" sz="2400" smtClean="0"/>
              <a:t> on a particular port using a </a:t>
            </a:r>
            <a:r>
              <a:rPr lang="en-US" sz="2400" smtClean="0">
                <a:solidFill>
                  <a:srgbClr val="0000FF"/>
                </a:solidFill>
              </a:rPr>
              <a:t>ServerSocket()</a:t>
            </a:r>
            <a:r>
              <a:rPr lang="en-US" sz="2400" smtClean="0"/>
              <a:t> constructor.</a:t>
            </a:r>
          </a:p>
          <a:p>
            <a:pPr marL="338138" indent="-338138" eaLnBrk="1" hangingPunct="1">
              <a:lnSpc>
                <a:spcPct val="90000"/>
              </a:lnSpc>
              <a:spcBef>
                <a:spcPct val="15000"/>
              </a:spcBef>
              <a:buSzTx/>
              <a:buFont typeface="Wingdings" pitchFamily="2" charset="2"/>
              <a:buAutoNum type="arabicPeriod"/>
              <a:tabLst>
                <a:tab pos="95250" algn="l"/>
              </a:tabLst>
            </a:pPr>
            <a:r>
              <a:rPr lang="en-US" sz="2400" smtClean="0"/>
              <a:t>The </a:t>
            </a:r>
            <a:r>
              <a:rPr lang="en-US" sz="2400" smtClean="0">
                <a:solidFill>
                  <a:srgbClr val="0000FF"/>
                </a:solidFill>
              </a:rPr>
              <a:t>ServerSocket listens for incoming connection</a:t>
            </a:r>
            <a:r>
              <a:rPr lang="en-US" sz="2400" smtClean="0"/>
              <a:t> attempts on that port using its </a:t>
            </a:r>
            <a:r>
              <a:rPr lang="en-US" sz="2400" smtClean="0">
                <a:solidFill>
                  <a:srgbClr val="0000FF"/>
                </a:solidFill>
              </a:rPr>
              <a:t>accept</a:t>
            </a:r>
            <a:r>
              <a:rPr lang="en-US" sz="2400" smtClean="0"/>
              <a:t>( ) method. </a:t>
            </a:r>
            <a:r>
              <a:rPr lang="en-US" sz="2400" smtClean="0">
                <a:solidFill>
                  <a:srgbClr val="0000FF"/>
                </a:solidFill>
              </a:rPr>
              <a:t>accept</a:t>
            </a:r>
            <a:r>
              <a:rPr lang="en-US" sz="2400" smtClean="0"/>
              <a:t>( ) </a:t>
            </a:r>
            <a:r>
              <a:rPr lang="en-US" sz="2400" smtClean="0">
                <a:solidFill>
                  <a:srgbClr val="0000FF"/>
                </a:solidFill>
              </a:rPr>
              <a:t>blocks until a client attempts to make a connection</a:t>
            </a:r>
            <a:r>
              <a:rPr lang="en-US" sz="2400" smtClean="0"/>
              <a:t>, at which point </a:t>
            </a:r>
            <a:r>
              <a:rPr lang="en-US" sz="2400" smtClean="0">
                <a:solidFill>
                  <a:srgbClr val="0000FF"/>
                </a:solidFill>
              </a:rPr>
              <a:t>accept</a:t>
            </a:r>
            <a:r>
              <a:rPr lang="en-US" sz="2400" smtClean="0"/>
              <a:t>( ) returns a Socket object connecting the client and the server.</a:t>
            </a:r>
          </a:p>
          <a:p>
            <a:pPr marL="338138" indent="-338138" eaLnBrk="1" hangingPunct="1">
              <a:lnSpc>
                <a:spcPct val="90000"/>
              </a:lnSpc>
              <a:spcBef>
                <a:spcPct val="15000"/>
              </a:spcBef>
              <a:buSzTx/>
              <a:buFont typeface="Wingdings" pitchFamily="2" charset="2"/>
              <a:buAutoNum type="arabicPeriod"/>
              <a:tabLst>
                <a:tab pos="95250" algn="l"/>
              </a:tabLst>
            </a:pPr>
            <a:r>
              <a:rPr lang="en-US" sz="2400" smtClean="0"/>
              <a:t>Depending on the type of server, either the Socket's </a:t>
            </a:r>
            <a:r>
              <a:rPr lang="en-US" sz="2400" smtClean="0">
                <a:solidFill>
                  <a:srgbClr val="0000FF"/>
                </a:solidFill>
              </a:rPr>
              <a:t>getInputStream</a:t>
            </a:r>
            <a:r>
              <a:rPr lang="en-US" sz="2400" smtClean="0"/>
              <a:t>( ) method, </a:t>
            </a:r>
            <a:r>
              <a:rPr lang="en-US" sz="2400" smtClean="0">
                <a:solidFill>
                  <a:srgbClr val="0000FF"/>
                </a:solidFill>
              </a:rPr>
              <a:t>getOutputStream</a:t>
            </a:r>
            <a:r>
              <a:rPr lang="en-US" sz="2400" smtClean="0"/>
              <a:t>( ) method, or both are called to get input and output streams that communicate with the client.</a:t>
            </a:r>
          </a:p>
          <a:p>
            <a:pPr marL="338138" indent="-338138" eaLnBrk="1" hangingPunct="1">
              <a:lnSpc>
                <a:spcPct val="90000"/>
              </a:lnSpc>
              <a:spcBef>
                <a:spcPct val="15000"/>
              </a:spcBef>
              <a:buSzTx/>
              <a:buFont typeface="Wingdings" pitchFamily="2" charset="2"/>
              <a:buAutoNum type="arabicPeriod"/>
              <a:tabLst>
                <a:tab pos="95250" algn="l"/>
              </a:tabLst>
            </a:pPr>
            <a:r>
              <a:rPr lang="en-US" sz="2400" smtClean="0">
                <a:solidFill>
                  <a:srgbClr val="0000FF"/>
                </a:solidFill>
              </a:rPr>
              <a:t>The server and the client interact according to an agreed-upon protocol</a:t>
            </a:r>
            <a:r>
              <a:rPr lang="en-US" sz="2400" smtClean="0"/>
              <a:t> until it is time to close the connection.</a:t>
            </a:r>
          </a:p>
          <a:p>
            <a:pPr marL="338138" indent="-338138" eaLnBrk="1" hangingPunct="1">
              <a:lnSpc>
                <a:spcPct val="90000"/>
              </a:lnSpc>
              <a:spcBef>
                <a:spcPct val="15000"/>
              </a:spcBef>
              <a:buSzTx/>
              <a:buFont typeface="Wingdings" pitchFamily="2" charset="2"/>
              <a:buAutoNum type="arabicPeriod"/>
              <a:tabLst>
                <a:tab pos="95250" algn="l"/>
              </a:tabLst>
            </a:pPr>
            <a:r>
              <a:rPr lang="en-US" sz="2400" smtClean="0"/>
              <a:t>The server, the client, or both </a:t>
            </a:r>
            <a:r>
              <a:rPr lang="en-US" sz="2400" smtClean="0">
                <a:solidFill>
                  <a:srgbClr val="0000FF"/>
                </a:solidFill>
              </a:rPr>
              <a:t>close the connection</a:t>
            </a:r>
            <a:r>
              <a:rPr lang="en-US" sz="2400" smtClean="0"/>
              <a:t>.</a:t>
            </a:r>
          </a:p>
          <a:p>
            <a:pPr marL="338138" indent="-338138" eaLnBrk="1" hangingPunct="1">
              <a:lnSpc>
                <a:spcPct val="90000"/>
              </a:lnSpc>
              <a:spcBef>
                <a:spcPct val="15000"/>
              </a:spcBef>
              <a:buSzTx/>
              <a:buFont typeface="Wingdings" pitchFamily="2" charset="2"/>
              <a:buAutoNum type="arabicPeriod"/>
              <a:tabLst>
                <a:tab pos="95250" algn="l"/>
              </a:tabLst>
            </a:pPr>
            <a:r>
              <a:rPr lang="en-US" sz="2400" smtClean="0"/>
              <a:t>The server returns to step 2 and waits for the next connection</a:t>
            </a:r>
            <a:r>
              <a:rPr lang="en-US" sz="2400" b="1" smtClean="0"/>
              <a:t>.</a:t>
            </a:r>
          </a:p>
        </p:txBody>
      </p:sp>
    </p:spTree>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t>Socket Basics - Sockets for Servers</a:t>
            </a:r>
          </a:p>
        </p:txBody>
      </p:sp>
      <p:sp>
        <p:nvSpPr>
          <p:cNvPr id="45059" name="Rectangle 3"/>
          <p:cNvSpPr>
            <a:spLocks noGrp="1" noChangeArrowheads="1"/>
          </p:cNvSpPr>
          <p:nvPr>
            <p:ph type="body" idx="1"/>
          </p:nvPr>
        </p:nvSpPr>
        <p:spPr/>
        <p:txBody>
          <a:bodyPr/>
          <a:lstStyle/>
          <a:p>
            <a:pPr marL="174625" indent="-174625" eaLnBrk="1" hangingPunct="1">
              <a:lnSpc>
                <a:spcPct val="90000"/>
              </a:lnSpc>
              <a:spcBef>
                <a:spcPct val="10000"/>
              </a:spcBef>
            </a:pPr>
            <a:r>
              <a:rPr lang="en-US" sz="2400" b="1" smtClean="0">
                <a:solidFill>
                  <a:srgbClr val="0000FF"/>
                </a:solidFill>
              </a:rPr>
              <a:t>public ServerSocket(int port) throws IOException, BindException</a:t>
            </a:r>
          </a:p>
          <a:p>
            <a:pPr marL="174625" indent="-174625" eaLnBrk="1" hangingPunct="1">
              <a:lnSpc>
                <a:spcPct val="90000"/>
              </a:lnSpc>
              <a:spcBef>
                <a:spcPct val="10000"/>
              </a:spcBef>
            </a:pPr>
            <a:r>
              <a:rPr lang="en-US" sz="2400" smtClean="0"/>
              <a:t>This constructor creates a server socket on the port specified by the argument.</a:t>
            </a:r>
          </a:p>
          <a:p>
            <a:pPr marL="174625" indent="-174625" eaLnBrk="1" hangingPunct="1">
              <a:lnSpc>
                <a:spcPct val="90000"/>
              </a:lnSpc>
              <a:spcBef>
                <a:spcPct val="10000"/>
              </a:spcBef>
            </a:pPr>
            <a:r>
              <a:rPr lang="en-US" sz="2400" smtClean="0"/>
              <a:t>For example, to create a server socket that would be used by an HTTP server on port 80, you would write:</a:t>
            </a:r>
          </a:p>
          <a:p>
            <a:pPr marL="174625" indent="-174625" eaLnBrk="1" hangingPunct="1">
              <a:lnSpc>
                <a:spcPct val="90000"/>
              </a:lnSpc>
              <a:spcBef>
                <a:spcPct val="10000"/>
              </a:spcBef>
              <a:buFont typeface="Wingdings" pitchFamily="2" charset="2"/>
              <a:buNone/>
            </a:pPr>
            <a:r>
              <a:rPr lang="en-US" sz="2400" smtClean="0"/>
              <a:t> try {</a:t>
            </a:r>
          </a:p>
          <a:p>
            <a:pPr marL="174625" indent="-174625" eaLnBrk="1" hangingPunct="1">
              <a:lnSpc>
                <a:spcPct val="90000"/>
              </a:lnSpc>
              <a:spcBef>
                <a:spcPct val="10000"/>
              </a:spcBef>
              <a:buFont typeface="Wingdings" pitchFamily="2" charset="2"/>
              <a:buNone/>
            </a:pPr>
            <a:r>
              <a:rPr lang="en-US" sz="2400" smtClean="0"/>
              <a:t>    </a:t>
            </a:r>
            <a:r>
              <a:rPr lang="en-US" sz="2400" smtClean="0">
                <a:solidFill>
                  <a:srgbClr val="0000FF"/>
                </a:solidFill>
              </a:rPr>
              <a:t>ServerSocket httpd = new ServerSocket(80);</a:t>
            </a:r>
          </a:p>
          <a:p>
            <a:pPr marL="174625" indent="-174625" eaLnBrk="1" hangingPunct="1">
              <a:lnSpc>
                <a:spcPct val="90000"/>
              </a:lnSpc>
              <a:spcBef>
                <a:spcPct val="10000"/>
              </a:spcBef>
              <a:buFont typeface="Wingdings" pitchFamily="2" charset="2"/>
              <a:buNone/>
            </a:pPr>
            <a:r>
              <a:rPr lang="en-US" sz="2400" smtClean="0"/>
              <a:t> }  catch (IOException e) { System.err.println(e); }</a:t>
            </a:r>
          </a:p>
          <a:p>
            <a:pPr marL="174625" indent="-174625" eaLnBrk="1" hangingPunct="1">
              <a:lnSpc>
                <a:spcPct val="90000"/>
              </a:lnSpc>
              <a:spcBef>
                <a:spcPct val="10000"/>
              </a:spcBef>
            </a:pPr>
            <a:r>
              <a:rPr lang="en-US" sz="2400" smtClean="0"/>
              <a:t>The constructor throws an IOException (specifically, a BindException) if the socket cannot be created and bound to the requested port. </a:t>
            </a:r>
          </a:p>
          <a:p>
            <a:pPr marL="174625" indent="-174625" eaLnBrk="1" hangingPunct="1">
              <a:lnSpc>
                <a:spcPct val="90000"/>
              </a:lnSpc>
              <a:spcBef>
                <a:spcPct val="10000"/>
              </a:spcBef>
            </a:pPr>
            <a:r>
              <a:rPr lang="en-US" sz="2400" smtClean="0"/>
              <a:t>An </a:t>
            </a:r>
            <a:r>
              <a:rPr lang="en-US" sz="2400" b="1" smtClean="0"/>
              <a:t>IOException</a:t>
            </a:r>
            <a:r>
              <a:rPr lang="en-US" sz="2400" smtClean="0"/>
              <a:t> when creating a </a:t>
            </a:r>
            <a:r>
              <a:rPr lang="en-US" sz="2400" b="1"/>
              <a:t>ServerSocket</a:t>
            </a:r>
            <a:r>
              <a:rPr lang="en-US" sz="2400" smtClean="0"/>
              <a:t> almost always means one of two things. Either </a:t>
            </a:r>
            <a:r>
              <a:rPr lang="en-US" sz="2400" b="1"/>
              <a:t>another server socket is already using the requested port</a:t>
            </a:r>
            <a:r>
              <a:rPr lang="en-US" sz="2400" smtClean="0"/>
              <a:t>, or you're trying to connect to a </a:t>
            </a:r>
            <a:r>
              <a:rPr lang="en-US" sz="2400" b="1"/>
              <a:t>port from 1 to 1023 on Unix without root (superuser) privileges</a:t>
            </a:r>
            <a:r>
              <a:rPr lang="en-US" sz="2400" smtClean="0"/>
              <a:t>.</a:t>
            </a:r>
          </a:p>
        </p:txBody>
      </p:sp>
    </p:spTree>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z="2800" smtClean="0"/>
              <a:t>Socket Basics - LocalServerPortScanner</a:t>
            </a:r>
          </a:p>
        </p:txBody>
      </p:sp>
      <p:sp>
        <p:nvSpPr>
          <p:cNvPr id="46083" name="Rectangle 3"/>
          <p:cNvSpPr>
            <a:spLocks noGrp="1" noChangeArrowheads="1"/>
          </p:cNvSpPr>
          <p:nvPr>
            <p:ph type="body" idx="1"/>
          </p:nvPr>
        </p:nvSpPr>
        <p:spPr/>
        <p:txBody>
          <a:bodyPr/>
          <a:lstStyle/>
          <a:p>
            <a:pPr marL="273050" indent="-95250" eaLnBrk="1" hangingPunct="1">
              <a:lnSpc>
                <a:spcPct val="90000"/>
              </a:lnSpc>
              <a:spcBef>
                <a:spcPct val="0"/>
              </a:spcBef>
              <a:buFont typeface="Wingdings" pitchFamily="2" charset="2"/>
              <a:buNone/>
            </a:pPr>
            <a:r>
              <a:rPr lang="en-US" sz="2400" smtClean="0"/>
              <a:t>import java.net.*;</a:t>
            </a:r>
          </a:p>
          <a:p>
            <a:pPr marL="273050" indent="-95250" eaLnBrk="1" hangingPunct="1">
              <a:lnSpc>
                <a:spcPct val="90000"/>
              </a:lnSpc>
              <a:spcBef>
                <a:spcPct val="0"/>
              </a:spcBef>
              <a:buFont typeface="Wingdings" pitchFamily="2" charset="2"/>
              <a:buNone/>
            </a:pPr>
            <a:r>
              <a:rPr lang="en-US" sz="2400" smtClean="0"/>
              <a:t>import java.io.*;</a:t>
            </a:r>
          </a:p>
          <a:p>
            <a:pPr marL="273050" indent="-95250" eaLnBrk="1" hangingPunct="1">
              <a:lnSpc>
                <a:spcPct val="90000"/>
              </a:lnSpc>
              <a:spcBef>
                <a:spcPct val="0"/>
              </a:spcBef>
              <a:buFont typeface="Wingdings" pitchFamily="2" charset="2"/>
              <a:buNone/>
            </a:pPr>
            <a:endParaRPr lang="en-US" sz="2400" smtClean="0"/>
          </a:p>
          <a:p>
            <a:pPr marL="273050" indent="-95250" eaLnBrk="1" hangingPunct="1">
              <a:lnSpc>
                <a:spcPct val="90000"/>
              </a:lnSpc>
              <a:spcBef>
                <a:spcPct val="0"/>
              </a:spcBef>
              <a:buFont typeface="Wingdings" pitchFamily="2" charset="2"/>
              <a:buNone/>
            </a:pPr>
            <a:r>
              <a:rPr lang="en-US" sz="2400" smtClean="0"/>
              <a:t>public class LocalServerPortScanner {</a:t>
            </a:r>
          </a:p>
          <a:p>
            <a:pPr marL="273050" indent="-95250" eaLnBrk="1" hangingPunct="1">
              <a:lnSpc>
                <a:spcPct val="90000"/>
              </a:lnSpc>
              <a:spcBef>
                <a:spcPct val="0"/>
              </a:spcBef>
              <a:buFont typeface="Wingdings" pitchFamily="2" charset="2"/>
              <a:buNone/>
            </a:pPr>
            <a:r>
              <a:rPr lang="en-US" sz="2400" smtClean="0"/>
              <a:t>  public static void main(String[] args) {</a:t>
            </a:r>
          </a:p>
          <a:p>
            <a:pPr marL="273050" indent="-95250" eaLnBrk="1" hangingPunct="1">
              <a:lnSpc>
                <a:spcPct val="90000"/>
              </a:lnSpc>
              <a:spcBef>
                <a:spcPct val="0"/>
              </a:spcBef>
              <a:buFont typeface="Wingdings" pitchFamily="2" charset="2"/>
              <a:buNone/>
            </a:pPr>
            <a:r>
              <a:rPr lang="en-US" sz="2400" smtClean="0"/>
              <a:t>    for (int port = 1; port &lt;= 1024; port++) {</a:t>
            </a:r>
          </a:p>
          <a:p>
            <a:pPr marL="273050" indent="-95250" eaLnBrk="1" hangingPunct="1">
              <a:lnSpc>
                <a:spcPct val="90000"/>
              </a:lnSpc>
              <a:spcBef>
                <a:spcPct val="0"/>
              </a:spcBef>
              <a:buFont typeface="Wingdings" pitchFamily="2" charset="2"/>
              <a:buNone/>
            </a:pPr>
            <a:r>
              <a:rPr lang="en-US" sz="2400" smtClean="0"/>
              <a:t>      try {</a:t>
            </a:r>
          </a:p>
          <a:p>
            <a:pPr marL="273050" indent="-95250" eaLnBrk="1" hangingPunct="1">
              <a:lnSpc>
                <a:spcPct val="90000"/>
              </a:lnSpc>
              <a:spcBef>
                <a:spcPct val="0"/>
              </a:spcBef>
              <a:buFont typeface="Wingdings" pitchFamily="2" charset="2"/>
              <a:buNone/>
            </a:pPr>
            <a:r>
              <a:rPr lang="en-US" sz="2400" smtClean="0"/>
              <a:t>        // the next line will fail and drop into the catch block if</a:t>
            </a:r>
          </a:p>
          <a:p>
            <a:pPr marL="273050" indent="-95250" eaLnBrk="1" hangingPunct="1">
              <a:lnSpc>
                <a:spcPct val="90000"/>
              </a:lnSpc>
              <a:spcBef>
                <a:spcPct val="0"/>
              </a:spcBef>
              <a:buFont typeface="Wingdings" pitchFamily="2" charset="2"/>
              <a:buNone/>
            </a:pPr>
            <a:r>
              <a:rPr lang="en-US" sz="2400" smtClean="0"/>
              <a:t>        // there is already a server running on the port</a:t>
            </a:r>
          </a:p>
          <a:p>
            <a:pPr marL="273050" indent="-95250" eaLnBrk="1" hangingPunct="1">
              <a:lnSpc>
                <a:spcPct val="90000"/>
              </a:lnSpc>
              <a:spcBef>
                <a:spcPct val="0"/>
              </a:spcBef>
              <a:buFont typeface="Wingdings" pitchFamily="2" charset="2"/>
              <a:buNone/>
            </a:pPr>
            <a:r>
              <a:rPr lang="en-US" sz="2400" smtClean="0"/>
              <a:t>        </a:t>
            </a:r>
            <a:r>
              <a:rPr lang="en-US" sz="2400" smtClean="0">
                <a:solidFill>
                  <a:srgbClr val="0000FF"/>
                </a:solidFill>
              </a:rPr>
              <a:t>ServerSocket server = new ServerSocket(port);</a:t>
            </a:r>
          </a:p>
          <a:p>
            <a:pPr marL="273050" indent="-95250" eaLnBrk="1" hangingPunct="1">
              <a:lnSpc>
                <a:spcPct val="90000"/>
              </a:lnSpc>
              <a:spcBef>
                <a:spcPct val="0"/>
              </a:spcBef>
              <a:buFont typeface="Wingdings" pitchFamily="2" charset="2"/>
              <a:buNone/>
            </a:pPr>
            <a:r>
              <a:rPr lang="en-US" sz="2400" smtClean="0"/>
              <a:t>      }</a:t>
            </a:r>
          </a:p>
          <a:p>
            <a:pPr marL="273050" indent="-95250" eaLnBrk="1" hangingPunct="1">
              <a:lnSpc>
                <a:spcPct val="90000"/>
              </a:lnSpc>
              <a:spcBef>
                <a:spcPct val="0"/>
              </a:spcBef>
              <a:buFont typeface="Wingdings" pitchFamily="2" charset="2"/>
              <a:buNone/>
            </a:pPr>
            <a:r>
              <a:rPr lang="en-US" sz="2400" smtClean="0"/>
              <a:t>      </a:t>
            </a:r>
            <a:r>
              <a:rPr lang="en-US" sz="2400" smtClean="0">
                <a:solidFill>
                  <a:srgbClr val="FF0000"/>
                </a:solidFill>
              </a:rPr>
              <a:t>catch (IOException e) {</a:t>
            </a:r>
          </a:p>
          <a:p>
            <a:pPr marL="273050" indent="-95250" eaLnBrk="1" hangingPunct="1">
              <a:lnSpc>
                <a:spcPct val="90000"/>
              </a:lnSpc>
              <a:spcBef>
                <a:spcPct val="0"/>
              </a:spcBef>
              <a:buFont typeface="Wingdings" pitchFamily="2" charset="2"/>
              <a:buNone/>
            </a:pPr>
            <a:r>
              <a:rPr lang="en-US" sz="2400" smtClean="0"/>
              <a:t>        </a:t>
            </a:r>
            <a:r>
              <a:rPr lang="en-US" sz="2400" smtClean="0">
                <a:solidFill>
                  <a:srgbClr val="0000FF"/>
                </a:solidFill>
              </a:rPr>
              <a:t>System.out.println("There is a server on port " + </a:t>
            </a:r>
          </a:p>
          <a:p>
            <a:pPr marL="273050" indent="-95250" eaLnBrk="1" hangingPunct="1">
              <a:lnSpc>
                <a:spcPct val="90000"/>
              </a:lnSpc>
              <a:spcBef>
                <a:spcPct val="0"/>
              </a:spcBef>
              <a:buFont typeface="Wingdings" pitchFamily="2" charset="2"/>
              <a:buNone/>
            </a:pPr>
            <a:r>
              <a:rPr lang="en-US" sz="2400" smtClean="0">
                <a:solidFill>
                  <a:srgbClr val="0000FF"/>
                </a:solidFill>
              </a:rPr>
              <a:t>								port + ".");</a:t>
            </a:r>
          </a:p>
          <a:p>
            <a:pPr marL="273050" indent="-95250" eaLnBrk="1" hangingPunct="1">
              <a:lnSpc>
                <a:spcPct val="90000"/>
              </a:lnSpc>
              <a:spcBef>
                <a:spcPct val="0"/>
              </a:spcBef>
              <a:buFont typeface="Wingdings" pitchFamily="2" charset="2"/>
              <a:buNone/>
            </a:pPr>
            <a:r>
              <a:rPr lang="en-US" sz="2400" smtClean="0"/>
              <a:t>      </a:t>
            </a:r>
            <a:r>
              <a:rPr lang="en-US" sz="2400" smtClean="0">
                <a:solidFill>
                  <a:srgbClr val="FF0000"/>
                </a:solidFill>
              </a:rPr>
              <a:t>} // end try</a:t>
            </a:r>
          </a:p>
          <a:p>
            <a:pPr marL="273050" indent="-95250" eaLnBrk="1" hangingPunct="1">
              <a:lnSpc>
                <a:spcPct val="90000"/>
              </a:lnSpc>
              <a:spcBef>
                <a:spcPct val="0"/>
              </a:spcBef>
              <a:buFont typeface="Wingdings" pitchFamily="2" charset="2"/>
              <a:buNone/>
            </a:pPr>
            <a:r>
              <a:rPr lang="en-US" sz="2400" smtClean="0"/>
              <a:t>    } // end for</a:t>
            </a:r>
          </a:p>
          <a:p>
            <a:pPr marL="273050" indent="-95250" eaLnBrk="1" hangingPunct="1">
              <a:lnSpc>
                <a:spcPct val="90000"/>
              </a:lnSpc>
              <a:spcBef>
                <a:spcPct val="0"/>
              </a:spcBef>
              <a:buFont typeface="Wingdings" pitchFamily="2" charset="2"/>
              <a:buNone/>
            </a:pPr>
            <a:r>
              <a:rPr lang="en-US" sz="2400" smtClean="0"/>
              <a:t>}}</a:t>
            </a:r>
          </a:p>
        </p:txBody>
      </p:sp>
    </p:spTree>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Socket Basics - Sockets for Servers</a:t>
            </a:r>
          </a:p>
        </p:txBody>
      </p:sp>
      <p:sp>
        <p:nvSpPr>
          <p:cNvPr id="47107" name="Rectangle 3"/>
          <p:cNvSpPr>
            <a:spLocks noGrp="1" noChangeArrowheads="1"/>
          </p:cNvSpPr>
          <p:nvPr>
            <p:ph type="body" idx="1"/>
          </p:nvPr>
        </p:nvSpPr>
        <p:spPr/>
        <p:txBody>
          <a:bodyPr/>
          <a:lstStyle/>
          <a:p>
            <a:pPr marL="174625" indent="-174625" eaLnBrk="1" hangingPunct="1">
              <a:lnSpc>
                <a:spcPct val="80000"/>
              </a:lnSpc>
            </a:pPr>
            <a:r>
              <a:rPr lang="en-US" sz="2400" b="1" smtClean="0">
                <a:solidFill>
                  <a:srgbClr val="0000FF"/>
                </a:solidFill>
              </a:rPr>
              <a:t>public Socket accept( ) throws IOException</a:t>
            </a:r>
          </a:p>
          <a:p>
            <a:pPr marL="174625" indent="-174625" eaLnBrk="1" hangingPunct="1">
              <a:lnSpc>
                <a:spcPct val="90000"/>
              </a:lnSpc>
              <a:spcBef>
                <a:spcPct val="10000"/>
              </a:spcBef>
              <a:buFont typeface="Wingdings" pitchFamily="2" charset="2"/>
              <a:buNone/>
            </a:pPr>
            <a:r>
              <a:rPr lang="en-US" sz="2300" smtClean="0"/>
              <a:t>  </a:t>
            </a:r>
            <a:r>
              <a:rPr lang="en-US" sz="2300" b="1" smtClean="0"/>
              <a:t>T</a:t>
            </a:r>
            <a:r>
              <a:rPr lang="en-US" sz="2400" b="1" smtClean="0"/>
              <a:t>his method "blocks": it stops the flow of execution and waits until a client connects</a:t>
            </a:r>
            <a:r>
              <a:rPr lang="en-US" sz="2400" smtClean="0"/>
              <a:t>. When a client does connect, the </a:t>
            </a:r>
            <a:r>
              <a:rPr lang="en-US" sz="2400" i="1" smtClean="0">
                <a:solidFill>
                  <a:srgbClr val="0000FF"/>
                </a:solidFill>
              </a:rPr>
              <a:t>accept( )</a:t>
            </a:r>
            <a:r>
              <a:rPr lang="en-US" sz="2400" smtClean="0"/>
              <a:t> method returns a Socket object. You use the streams returned by this Socket's </a:t>
            </a:r>
            <a:r>
              <a:rPr lang="en-US" sz="2400" i="1" smtClean="0">
                <a:solidFill>
                  <a:srgbClr val="0000FF"/>
                </a:solidFill>
              </a:rPr>
              <a:t>getInputStream( )</a:t>
            </a:r>
            <a:r>
              <a:rPr lang="en-US" sz="2400" smtClean="0"/>
              <a:t> and </a:t>
            </a:r>
            <a:r>
              <a:rPr lang="en-US" sz="2400" i="1" smtClean="0">
                <a:solidFill>
                  <a:srgbClr val="0000FF"/>
                </a:solidFill>
              </a:rPr>
              <a:t>getOutputStream( )</a:t>
            </a:r>
            <a:r>
              <a:rPr lang="en-US" sz="2400" smtClean="0"/>
              <a:t> methods to communicate with the client. For example:</a:t>
            </a:r>
          </a:p>
          <a:p>
            <a:pPr marL="174625" indent="-174625" eaLnBrk="1" hangingPunct="1">
              <a:lnSpc>
                <a:spcPct val="90000"/>
              </a:lnSpc>
              <a:spcBef>
                <a:spcPct val="10000"/>
              </a:spcBef>
              <a:buFont typeface="Wingdings" pitchFamily="2" charset="2"/>
              <a:buNone/>
            </a:pPr>
            <a:endParaRPr lang="en-US" sz="2400" smtClean="0">
              <a:solidFill>
                <a:srgbClr val="0000FF"/>
              </a:solidFill>
            </a:endParaRPr>
          </a:p>
          <a:p>
            <a:pPr marL="174625" indent="-174625" eaLnBrk="1" hangingPunct="1">
              <a:lnSpc>
                <a:spcPct val="90000"/>
              </a:lnSpc>
              <a:spcBef>
                <a:spcPct val="10000"/>
              </a:spcBef>
              <a:buFont typeface="Wingdings" pitchFamily="2" charset="2"/>
              <a:buNone/>
            </a:pPr>
            <a:r>
              <a:rPr lang="en-US" sz="2400" smtClean="0">
                <a:solidFill>
                  <a:srgbClr val="0000FF"/>
                </a:solidFill>
              </a:rPr>
              <a:t>ServerSocket server = new ServerSocket(5776);</a:t>
            </a:r>
          </a:p>
          <a:p>
            <a:pPr marL="174625" indent="-174625" eaLnBrk="1" hangingPunct="1">
              <a:lnSpc>
                <a:spcPct val="90000"/>
              </a:lnSpc>
              <a:spcBef>
                <a:spcPct val="10000"/>
              </a:spcBef>
              <a:buFont typeface="Wingdings" pitchFamily="2" charset="2"/>
              <a:buNone/>
            </a:pPr>
            <a:r>
              <a:rPr lang="en-US" sz="2400" smtClean="0"/>
              <a:t>while (true) {</a:t>
            </a:r>
          </a:p>
          <a:p>
            <a:pPr marL="174625" indent="-174625" eaLnBrk="1" hangingPunct="1">
              <a:lnSpc>
                <a:spcPct val="90000"/>
              </a:lnSpc>
              <a:spcBef>
                <a:spcPct val="10000"/>
              </a:spcBef>
              <a:buFont typeface="Wingdings" pitchFamily="2" charset="2"/>
              <a:buNone/>
            </a:pPr>
            <a:r>
              <a:rPr lang="en-US" sz="2400" smtClean="0"/>
              <a:t>	</a:t>
            </a:r>
            <a:r>
              <a:rPr lang="en-US" sz="2400" smtClean="0">
                <a:solidFill>
                  <a:srgbClr val="0000FF"/>
                </a:solidFill>
              </a:rPr>
              <a:t>Socket connection = server.accept( );</a:t>
            </a:r>
          </a:p>
          <a:p>
            <a:pPr marL="174625" indent="-174625" eaLnBrk="1" hangingPunct="1">
              <a:lnSpc>
                <a:spcPct val="90000"/>
              </a:lnSpc>
              <a:spcBef>
                <a:spcPct val="10000"/>
              </a:spcBef>
              <a:buFont typeface="Wingdings" pitchFamily="2" charset="2"/>
              <a:buNone/>
            </a:pPr>
            <a:r>
              <a:rPr lang="en-US" sz="2400" smtClean="0"/>
              <a:t>	PrintWriter out</a:t>
            </a:r>
          </a:p>
          <a:p>
            <a:pPr marL="174625" indent="-174625" eaLnBrk="1" hangingPunct="1">
              <a:lnSpc>
                <a:spcPct val="90000"/>
              </a:lnSpc>
              <a:spcBef>
                <a:spcPct val="10000"/>
              </a:spcBef>
              <a:buFont typeface="Wingdings" pitchFamily="2" charset="2"/>
              <a:buNone/>
            </a:pPr>
            <a:r>
              <a:rPr lang="en-US" sz="2400" smtClean="0"/>
              <a:t>		= new PrintWriter(connection.getOutputStream( ),</a:t>
            </a:r>
            <a:r>
              <a:rPr lang="en-US" sz="2400" smtClean="0">
                <a:solidFill>
                  <a:srgbClr val="FF0000"/>
                </a:solidFill>
              </a:rPr>
              <a:t>TRUE</a:t>
            </a:r>
            <a:r>
              <a:rPr lang="en-US" sz="2400" smtClean="0"/>
              <a:t>);</a:t>
            </a:r>
          </a:p>
          <a:p>
            <a:pPr marL="174625" indent="-174625" eaLnBrk="1" hangingPunct="1">
              <a:lnSpc>
                <a:spcPct val="90000"/>
              </a:lnSpc>
              <a:spcBef>
                <a:spcPct val="10000"/>
              </a:spcBef>
              <a:buFont typeface="Wingdings" pitchFamily="2" charset="2"/>
              <a:buNone/>
            </a:pPr>
            <a:r>
              <a:rPr lang="en-US" sz="2400" smtClean="0"/>
              <a:t>	out. println("You've connected to this server. Bye-bye now.");</a:t>
            </a:r>
          </a:p>
          <a:p>
            <a:pPr marL="174625" indent="-174625" eaLnBrk="1" hangingPunct="1">
              <a:lnSpc>
                <a:spcPct val="90000"/>
              </a:lnSpc>
              <a:spcBef>
                <a:spcPct val="10000"/>
              </a:spcBef>
              <a:buFont typeface="Wingdings" pitchFamily="2" charset="2"/>
              <a:buNone/>
            </a:pPr>
            <a:r>
              <a:rPr lang="en-US" sz="2400" smtClean="0"/>
              <a:t>	</a:t>
            </a:r>
            <a:r>
              <a:rPr lang="en-US" sz="2400" smtClean="0">
                <a:solidFill>
                  <a:srgbClr val="0000FF"/>
                </a:solidFill>
              </a:rPr>
              <a:t>connection.close( );</a:t>
            </a:r>
          </a:p>
          <a:p>
            <a:pPr marL="174625" indent="-174625" eaLnBrk="1" hangingPunct="1">
              <a:lnSpc>
                <a:spcPct val="90000"/>
              </a:lnSpc>
              <a:spcBef>
                <a:spcPct val="10000"/>
              </a:spcBef>
              <a:buFont typeface="Wingdings" pitchFamily="2" charset="2"/>
              <a:buNone/>
            </a:pPr>
            <a:r>
              <a:rPr lang="en-US" sz="2400" smtClean="0"/>
              <a:t>}</a:t>
            </a:r>
          </a:p>
        </p:txBody>
      </p:sp>
    </p:spTree>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ServerSocket - Socket Options</a:t>
            </a:r>
          </a:p>
        </p:txBody>
      </p:sp>
      <p:sp>
        <p:nvSpPr>
          <p:cNvPr id="48131" name="Rectangle 3"/>
          <p:cNvSpPr>
            <a:spLocks noGrp="1" noChangeArrowheads="1"/>
          </p:cNvSpPr>
          <p:nvPr>
            <p:ph type="body" idx="1"/>
          </p:nvPr>
        </p:nvSpPr>
        <p:spPr/>
        <p:txBody>
          <a:bodyPr/>
          <a:lstStyle/>
          <a:p>
            <a:pPr marL="225425" indent="-225425" eaLnBrk="1" hangingPunct="1">
              <a:lnSpc>
                <a:spcPct val="90000"/>
              </a:lnSpc>
            </a:pPr>
            <a:r>
              <a:rPr lang="en-US" sz="2600" smtClean="0">
                <a:latin typeface="+mj-lt"/>
              </a:rPr>
              <a:t>The only socket option supported for server sockets is SO_TIMEOUT. </a:t>
            </a:r>
            <a:r>
              <a:rPr lang="en-US" sz="2600" smtClean="0">
                <a:solidFill>
                  <a:srgbClr val="0000FF"/>
                </a:solidFill>
                <a:latin typeface="+mj-lt"/>
              </a:rPr>
              <a:t>SO_TIMEOUT</a:t>
            </a:r>
            <a:r>
              <a:rPr lang="en-US" sz="2600" smtClean="0">
                <a:latin typeface="+mj-lt"/>
              </a:rPr>
              <a:t> is the amount of time, in milliseconds, that </a:t>
            </a:r>
            <a:r>
              <a:rPr lang="en-US" sz="2600" smtClean="0">
                <a:solidFill>
                  <a:srgbClr val="0000FF"/>
                </a:solidFill>
                <a:latin typeface="+mj-lt"/>
              </a:rPr>
              <a:t>accept</a:t>
            </a:r>
            <a:r>
              <a:rPr lang="en-US" sz="2600" smtClean="0">
                <a:latin typeface="+mj-lt"/>
              </a:rPr>
              <a:t>( ) waits for an incoming connection before throwing a </a:t>
            </a:r>
            <a:r>
              <a:rPr lang="en-US" sz="2600" smtClean="0">
                <a:solidFill>
                  <a:srgbClr val="0000FF"/>
                </a:solidFill>
                <a:latin typeface="+mj-lt"/>
              </a:rPr>
              <a:t>InterruptedIOException</a:t>
            </a:r>
            <a:r>
              <a:rPr lang="en-US" sz="2600" smtClean="0">
                <a:latin typeface="+mj-lt"/>
              </a:rPr>
              <a:t>. If SO_TIMEOUT is 0, then </a:t>
            </a:r>
            <a:r>
              <a:rPr lang="en-US" sz="2600" smtClean="0">
                <a:solidFill>
                  <a:srgbClr val="0000FF"/>
                </a:solidFill>
                <a:latin typeface="+mj-lt"/>
              </a:rPr>
              <a:t>accept</a:t>
            </a:r>
            <a:r>
              <a:rPr lang="en-US" sz="2600" smtClean="0">
                <a:latin typeface="+mj-lt"/>
              </a:rPr>
              <a:t>( ) will never time out. The default is to never time out.</a:t>
            </a:r>
          </a:p>
          <a:p>
            <a:pPr marL="225425" indent="-225425" eaLnBrk="1" hangingPunct="1">
              <a:lnSpc>
                <a:spcPct val="90000"/>
              </a:lnSpc>
            </a:pPr>
            <a:r>
              <a:rPr lang="en-US" sz="2600" b="1" smtClean="0">
                <a:solidFill>
                  <a:srgbClr val="0000FF"/>
                </a:solidFill>
                <a:latin typeface="+mj-lt"/>
              </a:rPr>
              <a:t>public void setSoTimeout(int timeout) throws SocketException</a:t>
            </a:r>
          </a:p>
          <a:p>
            <a:pPr marL="225425" indent="-225425" eaLnBrk="1" hangingPunct="1">
              <a:lnSpc>
                <a:spcPct val="90000"/>
              </a:lnSpc>
            </a:pPr>
            <a:r>
              <a:rPr lang="en-US" sz="2600" smtClean="0">
                <a:solidFill>
                  <a:srgbClr val="000000"/>
                </a:solidFill>
                <a:latin typeface="+mj-lt"/>
              </a:rPr>
              <a:t>The </a:t>
            </a:r>
            <a:r>
              <a:rPr lang="en-US" sz="2600" smtClean="0">
                <a:solidFill>
                  <a:srgbClr val="0000FF"/>
                </a:solidFill>
                <a:latin typeface="+mj-lt"/>
              </a:rPr>
              <a:t>setSoTimeout</a:t>
            </a:r>
            <a:r>
              <a:rPr lang="en-US" sz="2600" smtClean="0">
                <a:solidFill>
                  <a:srgbClr val="000000"/>
                </a:solidFill>
                <a:latin typeface="+mj-lt"/>
              </a:rPr>
              <a:t>() method sets the </a:t>
            </a:r>
            <a:r>
              <a:rPr lang="en-US" sz="2600" smtClean="0">
                <a:solidFill>
                  <a:srgbClr val="0000FF"/>
                </a:solidFill>
                <a:latin typeface="+mj-lt"/>
              </a:rPr>
              <a:t>SO_TIMEOUT</a:t>
            </a:r>
            <a:r>
              <a:rPr lang="en-US" sz="2600" smtClean="0">
                <a:solidFill>
                  <a:srgbClr val="000000"/>
                </a:solidFill>
                <a:latin typeface="+mj-lt"/>
              </a:rPr>
              <a:t> field for this server socket object. The countdown starts when </a:t>
            </a:r>
            <a:r>
              <a:rPr lang="en-US" sz="2600" smtClean="0">
                <a:solidFill>
                  <a:srgbClr val="0000FF"/>
                </a:solidFill>
                <a:latin typeface="+mj-lt"/>
              </a:rPr>
              <a:t>accept</a:t>
            </a:r>
            <a:r>
              <a:rPr lang="en-US" sz="2600" smtClean="0">
                <a:solidFill>
                  <a:srgbClr val="000000"/>
                </a:solidFill>
                <a:latin typeface="+mj-lt"/>
              </a:rPr>
              <a:t>() is invoked. When the timeout expires, </a:t>
            </a:r>
            <a:r>
              <a:rPr lang="en-US" sz="2600" smtClean="0">
                <a:solidFill>
                  <a:srgbClr val="0000FF"/>
                </a:solidFill>
                <a:latin typeface="+mj-lt"/>
              </a:rPr>
              <a:t>accept</a:t>
            </a:r>
            <a:r>
              <a:rPr lang="en-US" sz="2600" smtClean="0">
                <a:solidFill>
                  <a:srgbClr val="000000"/>
                </a:solidFill>
                <a:latin typeface="+mj-lt"/>
              </a:rPr>
              <a:t>() throws an </a:t>
            </a:r>
            <a:r>
              <a:rPr lang="en-US" sz="2600" smtClean="0">
                <a:solidFill>
                  <a:srgbClr val="0000FF"/>
                </a:solidFill>
                <a:latin typeface="+mj-lt"/>
              </a:rPr>
              <a:t>InterruptedIOException</a:t>
            </a:r>
            <a:r>
              <a:rPr lang="en-US" sz="2600" smtClean="0">
                <a:solidFill>
                  <a:srgbClr val="000000"/>
                </a:solidFill>
                <a:latin typeface="+mj-lt"/>
              </a:rPr>
              <a:t>. You should set this option before calling </a:t>
            </a:r>
            <a:r>
              <a:rPr lang="en-US" sz="2600" smtClean="0">
                <a:solidFill>
                  <a:srgbClr val="0000FF"/>
                </a:solidFill>
                <a:latin typeface="+mj-lt"/>
              </a:rPr>
              <a:t>accept</a:t>
            </a:r>
            <a:r>
              <a:rPr lang="en-US" sz="2600" smtClean="0">
                <a:solidFill>
                  <a:srgbClr val="000000"/>
                </a:solidFill>
                <a:latin typeface="+mj-lt"/>
              </a:rPr>
              <a:t>(); you cannot change the timeout value while </a:t>
            </a:r>
            <a:r>
              <a:rPr lang="en-US" sz="2600" smtClean="0">
                <a:solidFill>
                  <a:srgbClr val="0000FF"/>
                </a:solidFill>
                <a:latin typeface="+mj-lt"/>
              </a:rPr>
              <a:t>accept</a:t>
            </a:r>
            <a:r>
              <a:rPr lang="en-US" sz="2600" smtClean="0">
                <a:solidFill>
                  <a:srgbClr val="000000"/>
                </a:solidFill>
                <a:latin typeface="+mj-lt"/>
              </a:rPr>
              <a:t>() is waiting for a connection. The </a:t>
            </a:r>
            <a:r>
              <a:rPr lang="en-US" sz="2600" smtClean="0">
                <a:solidFill>
                  <a:srgbClr val="0000FF"/>
                </a:solidFill>
                <a:latin typeface="+mj-lt"/>
              </a:rPr>
              <a:t>timeout</a:t>
            </a:r>
            <a:r>
              <a:rPr lang="en-US" sz="2600" smtClean="0">
                <a:solidFill>
                  <a:srgbClr val="000000"/>
                </a:solidFill>
                <a:latin typeface="+mj-lt"/>
              </a:rPr>
              <a:t> argument must be greater than or equal to zero; </a:t>
            </a:r>
            <a:endParaRPr lang="en-US" sz="2600" smtClean="0">
              <a:latin typeface="+mj-lt"/>
            </a:endParaRPr>
          </a:p>
        </p:txBody>
      </p:sp>
    </p:spTree>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t>ServerSocket - Socket Options</a:t>
            </a:r>
          </a:p>
        </p:txBody>
      </p:sp>
      <p:sp>
        <p:nvSpPr>
          <p:cNvPr id="49155" name="Rectangle 3"/>
          <p:cNvSpPr>
            <a:spLocks noGrp="1" noChangeArrowheads="1"/>
          </p:cNvSpPr>
          <p:nvPr>
            <p:ph type="body" idx="1"/>
          </p:nvPr>
        </p:nvSpPr>
        <p:spPr/>
        <p:txBody>
          <a:bodyPr/>
          <a:lstStyle/>
          <a:p>
            <a:pPr marL="95250" indent="-95250" eaLnBrk="1" hangingPunct="1">
              <a:lnSpc>
                <a:spcPct val="85000"/>
              </a:lnSpc>
              <a:spcBef>
                <a:spcPct val="0"/>
              </a:spcBef>
              <a:buFont typeface="Wingdings" pitchFamily="2" charset="2"/>
              <a:buNone/>
              <a:tabLst>
                <a:tab pos="95250" algn="l"/>
              </a:tabLst>
            </a:pPr>
            <a:r>
              <a:rPr lang="en-US" sz="2300" smtClean="0"/>
              <a:t>try {</a:t>
            </a:r>
          </a:p>
          <a:p>
            <a:pPr marL="95250" indent="-95250" eaLnBrk="1" hangingPunct="1">
              <a:lnSpc>
                <a:spcPct val="85000"/>
              </a:lnSpc>
              <a:spcBef>
                <a:spcPct val="0"/>
              </a:spcBef>
              <a:buFont typeface="Wingdings" pitchFamily="2" charset="2"/>
              <a:buNone/>
              <a:tabLst>
                <a:tab pos="95250" algn="l"/>
              </a:tabLst>
            </a:pPr>
            <a:r>
              <a:rPr lang="en-US" sz="2300" smtClean="0"/>
              <a:t>	   </a:t>
            </a:r>
            <a:r>
              <a:rPr lang="en-US" sz="2300" smtClean="0">
                <a:solidFill>
                  <a:srgbClr val="0000FF"/>
                </a:solidFill>
              </a:rPr>
              <a:t>ServerSocket server = new ServerSocket(2048);</a:t>
            </a:r>
          </a:p>
          <a:p>
            <a:pPr marL="95250" indent="-95250" eaLnBrk="1" hangingPunct="1">
              <a:lnSpc>
                <a:spcPct val="85000"/>
              </a:lnSpc>
              <a:spcBef>
                <a:spcPct val="0"/>
              </a:spcBef>
              <a:buFont typeface="Wingdings" pitchFamily="2" charset="2"/>
              <a:buNone/>
              <a:tabLst>
                <a:tab pos="95250" algn="l"/>
              </a:tabLst>
            </a:pPr>
            <a:r>
              <a:rPr lang="en-US" sz="2300" smtClean="0"/>
              <a:t>	   // block for no more than 30 seconds</a:t>
            </a:r>
          </a:p>
          <a:p>
            <a:pPr marL="95250" indent="-95250" eaLnBrk="1" hangingPunct="1">
              <a:lnSpc>
                <a:spcPct val="85000"/>
              </a:lnSpc>
              <a:spcBef>
                <a:spcPct val="0"/>
              </a:spcBef>
              <a:buFont typeface="Wingdings" pitchFamily="2" charset="2"/>
              <a:buNone/>
              <a:tabLst>
                <a:tab pos="95250" algn="l"/>
              </a:tabLst>
            </a:pPr>
            <a:r>
              <a:rPr lang="en-US" sz="2300" smtClean="0"/>
              <a:t>	   </a:t>
            </a:r>
            <a:r>
              <a:rPr lang="en-US" sz="2300" smtClean="0">
                <a:solidFill>
                  <a:srgbClr val="0000FF"/>
                </a:solidFill>
              </a:rPr>
              <a:t>server.setSoTimeout(30000);</a:t>
            </a:r>
            <a:r>
              <a:rPr lang="en-US" sz="2300" smtClean="0"/>
              <a:t> </a:t>
            </a:r>
          </a:p>
          <a:p>
            <a:pPr marL="95250" indent="-95250" eaLnBrk="1" hangingPunct="1">
              <a:lnSpc>
                <a:spcPct val="85000"/>
              </a:lnSpc>
              <a:spcBef>
                <a:spcPct val="0"/>
              </a:spcBef>
              <a:buFont typeface="Wingdings" pitchFamily="2" charset="2"/>
              <a:buNone/>
              <a:tabLst>
                <a:tab pos="95250" algn="l"/>
              </a:tabLst>
            </a:pPr>
            <a:r>
              <a:rPr lang="en-US" sz="2300" smtClean="0"/>
              <a:t>    try {</a:t>
            </a:r>
          </a:p>
          <a:p>
            <a:pPr marL="95250" indent="-95250" eaLnBrk="1" hangingPunct="1">
              <a:lnSpc>
                <a:spcPct val="85000"/>
              </a:lnSpc>
              <a:spcBef>
                <a:spcPct val="0"/>
              </a:spcBef>
              <a:buFont typeface="Wingdings" pitchFamily="2" charset="2"/>
              <a:buNone/>
              <a:tabLst>
                <a:tab pos="95250" algn="l"/>
              </a:tabLst>
            </a:pPr>
            <a:r>
              <a:rPr lang="en-US" sz="2300" smtClean="0"/>
              <a:t>		Socket s = server.accept();</a:t>
            </a:r>
          </a:p>
          <a:p>
            <a:pPr marL="95250" indent="-95250" eaLnBrk="1" hangingPunct="1">
              <a:lnSpc>
                <a:spcPct val="85000"/>
              </a:lnSpc>
              <a:spcBef>
                <a:spcPct val="0"/>
              </a:spcBef>
              <a:buFont typeface="Wingdings" pitchFamily="2" charset="2"/>
              <a:buNone/>
              <a:tabLst>
                <a:tab pos="95250" algn="l"/>
              </a:tabLst>
            </a:pPr>
            <a:r>
              <a:rPr lang="en-US" sz="2300" smtClean="0"/>
              <a:t>		// handle the connection</a:t>
            </a:r>
          </a:p>
          <a:p>
            <a:pPr marL="95250" indent="-95250" eaLnBrk="1" hangingPunct="1">
              <a:lnSpc>
                <a:spcPct val="85000"/>
              </a:lnSpc>
              <a:spcBef>
                <a:spcPct val="0"/>
              </a:spcBef>
              <a:buFont typeface="Wingdings" pitchFamily="2" charset="2"/>
              <a:buNone/>
              <a:tabLst>
                <a:tab pos="95250" algn="l"/>
              </a:tabLst>
            </a:pPr>
            <a:r>
              <a:rPr lang="en-US" sz="2300" smtClean="0"/>
              <a:t>		// ...</a:t>
            </a:r>
          </a:p>
          <a:p>
            <a:pPr marL="95250" indent="-95250" eaLnBrk="1" hangingPunct="1">
              <a:lnSpc>
                <a:spcPct val="85000"/>
              </a:lnSpc>
              <a:spcBef>
                <a:spcPct val="0"/>
              </a:spcBef>
              <a:buFont typeface="Wingdings" pitchFamily="2" charset="2"/>
              <a:buNone/>
              <a:tabLst>
                <a:tab pos="95250" algn="l"/>
              </a:tabLst>
            </a:pPr>
            <a:r>
              <a:rPr lang="en-US" sz="2300" smtClean="0"/>
              <a:t>    }</a:t>
            </a:r>
          </a:p>
          <a:p>
            <a:pPr marL="95250" indent="-95250" eaLnBrk="1" hangingPunct="1">
              <a:lnSpc>
                <a:spcPct val="85000"/>
              </a:lnSpc>
              <a:spcBef>
                <a:spcPct val="0"/>
              </a:spcBef>
              <a:buFont typeface="Wingdings" pitchFamily="2" charset="2"/>
              <a:buNone/>
              <a:tabLst>
                <a:tab pos="95250" algn="l"/>
              </a:tabLst>
            </a:pPr>
            <a:r>
              <a:rPr lang="en-US" sz="2300" smtClean="0"/>
              <a:t>    </a:t>
            </a:r>
            <a:r>
              <a:rPr lang="en-US" sz="2300" smtClean="0">
                <a:solidFill>
                  <a:srgbClr val="FF0000"/>
                </a:solidFill>
              </a:rPr>
              <a:t>catch (InterruptedIOException e) {</a:t>
            </a:r>
          </a:p>
          <a:p>
            <a:pPr marL="95250" indent="-95250" eaLnBrk="1" hangingPunct="1">
              <a:lnSpc>
                <a:spcPct val="85000"/>
              </a:lnSpc>
              <a:spcBef>
                <a:spcPct val="0"/>
              </a:spcBef>
              <a:buFont typeface="Wingdings" pitchFamily="2" charset="2"/>
              <a:buNone/>
              <a:tabLst>
                <a:tab pos="95250" algn="l"/>
              </a:tabLst>
            </a:pPr>
            <a:r>
              <a:rPr lang="en-US" sz="2300" smtClean="0"/>
              <a:t>		 </a:t>
            </a:r>
            <a:r>
              <a:rPr lang="en-US" sz="2300" smtClean="0">
                <a:solidFill>
                  <a:srgbClr val="0000FF"/>
                </a:solidFill>
              </a:rPr>
              <a:t>System.err.println("No connection within 30 seconds");</a:t>
            </a:r>
          </a:p>
          <a:p>
            <a:pPr marL="95250" indent="-95250" eaLnBrk="1" hangingPunct="1">
              <a:lnSpc>
                <a:spcPct val="85000"/>
              </a:lnSpc>
              <a:spcBef>
                <a:spcPct val="0"/>
              </a:spcBef>
              <a:buFont typeface="Wingdings" pitchFamily="2" charset="2"/>
              <a:buNone/>
              <a:tabLst>
                <a:tab pos="95250" algn="l"/>
              </a:tabLst>
            </a:pPr>
            <a:r>
              <a:rPr lang="en-US" sz="2300" smtClean="0"/>
              <a:t>    </a:t>
            </a:r>
            <a:r>
              <a:rPr lang="en-US" sz="2300" smtClean="0">
                <a:solidFill>
                  <a:srgbClr val="FF0000"/>
                </a:solidFill>
              </a:rPr>
              <a:t>}</a:t>
            </a:r>
          </a:p>
          <a:p>
            <a:pPr marL="95250" indent="-95250" eaLnBrk="1" hangingPunct="1">
              <a:lnSpc>
                <a:spcPct val="85000"/>
              </a:lnSpc>
              <a:spcBef>
                <a:spcPct val="0"/>
              </a:spcBef>
              <a:buFont typeface="Wingdings" pitchFamily="2" charset="2"/>
              <a:buNone/>
              <a:tabLst>
                <a:tab pos="95250" algn="l"/>
              </a:tabLst>
            </a:pPr>
            <a:r>
              <a:rPr lang="en-US" sz="2300" smtClean="0"/>
              <a:t>    </a:t>
            </a:r>
            <a:r>
              <a:rPr lang="en-US" sz="2300" smtClean="0">
                <a:solidFill>
                  <a:srgbClr val="0000FF"/>
                </a:solidFill>
              </a:rPr>
              <a:t>finally {</a:t>
            </a:r>
          </a:p>
          <a:p>
            <a:pPr marL="95250" indent="-95250" eaLnBrk="1" hangingPunct="1">
              <a:lnSpc>
                <a:spcPct val="85000"/>
              </a:lnSpc>
              <a:spcBef>
                <a:spcPct val="0"/>
              </a:spcBef>
              <a:buFont typeface="Wingdings" pitchFamily="2" charset="2"/>
              <a:buNone/>
              <a:tabLst>
                <a:tab pos="95250" algn="l"/>
              </a:tabLst>
            </a:pPr>
            <a:r>
              <a:rPr lang="en-US" sz="2300" smtClean="0">
                <a:solidFill>
                  <a:srgbClr val="0000FF"/>
                </a:solidFill>
              </a:rPr>
              <a:t>		 server.close( );</a:t>
            </a:r>
          </a:p>
          <a:p>
            <a:pPr marL="95250" indent="-95250" eaLnBrk="1" hangingPunct="1">
              <a:lnSpc>
                <a:spcPct val="85000"/>
              </a:lnSpc>
              <a:spcBef>
                <a:spcPct val="0"/>
              </a:spcBef>
              <a:buFont typeface="Wingdings" pitchFamily="2" charset="2"/>
              <a:buNone/>
              <a:tabLst>
                <a:tab pos="95250" algn="l"/>
              </a:tabLst>
            </a:pPr>
            <a:r>
              <a:rPr lang="en-US" sz="2300" smtClean="0">
                <a:solidFill>
                  <a:srgbClr val="0000FF"/>
                </a:solidFill>
              </a:rPr>
              <a:t>    }</a:t>
            </a:r>
          </a:p>
          <a:p>
            <a:pPr marL="95250" indent="-95250" eaLnBrk="1" hangingPunct="1">
              <a:lnSpc>
                <a:spcPct val="85000"/>
              </a:lnSpc>
              <a:spcBef>
                <a:spcPct val="0"/>
              </a:spcBef>
              <a:buFont typeface="Wingdings" pitchFamily="2" charset="2"/>
              <a:buNone/>
              <a:tabLst>
                <a:tab pos="95250" algn="l"/>
              </a:tabLst>
            </a:pPr>
            <a:r>
              <a:rPr lang="en-US" sz="2300" smtClean="0"/>
              <a:t>    catch (IOException e) {</a:t>
            </a:r>
          </a:p>
          <a:p>
            <a:pPr marL="95250" indent="-95250" eaLnBrk="1" hangingPunct="1">
              <a:lnSpc>
                <a:spcPct val="85000"/>
              </a:lnSpc>
              <a:spcBef>
                <a:spcPct val="0"/>
              </a:spcBef>
              <a:buFont typeface="Wingdings" pitchFamily="2" charset="2"/>
              <a:buNone/>
              <a:tabLst>
                <a:tab pos="95250" algn="l"/>
              </a:tabLst>
            </a:pPr>
            <a:r>
              <a:rPr lang="en-US" sz="2300" smtClean="0"/>
              <a:t>		System.err.println("Unexpected IOException:" + e);</a:t>
            </a:r>
          </a:p>
          <a:p>
            <a:pPr marL="95250" indent="-95250" eaLnBrk="1" hangingPunct="1">
              <a:lnSpc>
                <a:spcPct val="85000"/>
              </a:lnSpc>
              <a:spcBef>
                <a:spcPct val="0"/>
              </a:spcBef>
              <a:buFont typeface="Wingdings" pitchFamily="2" charset="2"/>
              <a:buNone/>
              <a:tabLst>
                <a:tab pos="95250" algn="l"/>
              </a:tabLst>
            </a:pPr>
            <a:r>
              <a:rPr lang="en-US" sz="2300" smtClean="0"/>
              <a:t>    }</a:t>
            </a:r>
          </a:p>
          <a:p>
            <a:pPr marL="95250" indent="-95250" eaLnBrk="1" hangingPunct="1">
              <a:lnSpc>
                <a:spcPct val="85000"/>
              </a:lnSpc>
              <a:spcBef>
                <a:spcPct val="0"/>
              </a:spcBef>
              <a:buFont typeface="Wingdings" pitchFamily="2" charset="2"/>
              <a:buNone/>
              <a:tabLst>
                <a:tab pos="95250" algn="l"/>
              </a:tabLst>
            </a:pPr>
            <a:r>
              <a:rPr lang="en-US" sz="2300" smtClean="0"/>
              <a:t>}</a:t>
            </a:r>
          </a:p>
        </p:txBody>
      </p:sp>
    </p:spTree>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Implement EchoServer</a:t>
            </a:r>
          </a:p>
        </p:txBody>
      </p:sp>
      <p:sp>
        <p:nvSpPr>
          <p:cNvPr id="50179" name="Rectangle 3"/>
          <p:cNvSpPr>
            <a:spLocks noGrp="1" noChangeArrowheads="1"/>
          </p:cNvSpPr>
          <p:nvPr>
            <p:ph type="body" idx="1"/>
          </p:nvPr>
        </p:nvSpPr>
        <p:spPr/>
        <p:txBody>
          <a:bodyPr/>
          <a:lstStyle/>
          <a:p>
            <a:pPr marL="95250" indent="-95250" eaLnBrk="1" hangingPunct="1">
              <a:lnSpc>
                <a:spcPct val="90000"/>
              </a:lnSpc>
              <a:spcBef>
                <a:spcPct val="0"/>
              </a:spcBef>
              <a:buFont typeface="Wingdings" pitchFamily="2" charset="2"/>
              <a:buNone/>
              <a:tabLst>
                <a:tab pos="95250" algn="l"/>
              </a:tabLst>
            </a:pPr>
            <a:r>
              <a:rPr lang="en-US" sz="2600" b="1" smtClean="0">
                <a:solidFill>
                  <a:srgbClr val="7F0055"/>
                </a:solidFill>
              </a:rPr>
              <a:t>public</a:t>
            </a:r>
            <a:r>
              <a:rPr lang="en-US" sz="2600" smtClean="0">
                <a:solidFill>
                  <a:srgbClr val="000000"/>
                </a:solidFill>
              </a:rPr>
              <a:t> </a:t>
            </a:r>
            <a:r>
              <a:rPr lang="en-US" sz="2600" b="1" smtClean="0">
                <a:solidFill>
                  <a:srgbClr val="7F0055"/>
                </a:solidFill>
              </a:rPr>
              <a:t>class</a:t>
            </a:r>
            <a:r>
              <a:rPr lang="en-US" sz="2600" smtClean="0">
                <a:solidFill>
                  <a:srgbClr val="000000"/>
                </a:solidFill>
              </a:rPr>
              <a:t> EchoServer {</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a:t>
            </a:r>
            <a:r>
              <a:rPr lang="en-US" sz="2600" b="1" smtClean="0">
                <a:solidFill>
                  <a:srgbClr val="7F0055"/>
                </a:solidFill>
              </a:rPr>
              <a:t>public</a:t>
            </a:r>
            <a:r>
              <a:rPr lang="en-US" sz="2600" smtClean="0">
                <a:solidFill>
                  <a:srgbClr val="000000"/>
                </a:solidFill>
              </a:rPr>
              <a:t> </a:t>
            </a:r>
            <a:r>
              <a:rPr lang="en-US" sz="2600" b="1" smtClean="0">
                <a:solidFill>
                  <a:srgbClr val="7F0055"/>
                </a:solidFill>
              </a:rPr>
              <a:t>static</a:t>
            </a:r>
            <a:r>
              <a:rPr lang="en-US" sz="2600" smtClean="0">
                <a:solidFill>
                  <a:srgbClr val="000000"/>
                </a:solidFill>
              </a:rPr>
              <a:t> </a:t>
            </a:r>
            <a:r>
              <a:rPr lang="en-US" sz="2600" b="1" smtClean="0">
                <a:solidFill>
                  <a:srgbClr val="7F0055"/>
                </a:solidFill>
              </a:rPr>
              <a:t>final</a:t>
            </a:r>
            <a:r>
              <a:rPr lang="en-US" sz="2600" smtClean="0">
                <a:solidFill>
                  <a:srgbClr val="000000"/>
                </a:solidFill>
              </a:rPr>
              <a:t> </a:t>
            </a:r>
            <a:r>
              <a:rPr lang="en-US" sz="2600" b="1" smtClean="0">
                <a:solidFill>
                  <a:srgbClr val="7F0055"/>
                </a:solidFill>
              </a:rPr>
              <a:t>int</a:t>
            </a:r>
            <a:r>
              <a:rPr lang="en-US" sz="2600" smtClean="0">
                <a:solidFill>
                  <a:srgbClr val="000000"/>
                </a:solidFill>
              </a:rPr>
              <a:t> </a:t>
            </a:r>
            <a:r>
              <a:rPr lang="en-US" sz="2600" i="1" smtClean="0">
                <a:solidFill>
                  <a:srgbClr val="0000C0"/>
                </a:solidFill>
              </a:rPr>
              <a:t>ECHO_PORT</a:t>
            </a:r>
            <a:r>
              <a:rPr lang="en-US" sz="2600" smtClean="0">
                <a:solidFill>
                  <a:srgbClr val="000000"/>
                </a:solidFill>
              </a:rPr>
              <a:t> = 7;</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a:t>
            </a:r>
            <a:r>
              <a:rPr lang="en-US" sz="2600" b="1" smtClean="0">
                <a:solidFill>
                  <a:srgbClr val="7F0055"/>
                </a:solidFill>
              </a:rPr>
              <a:t>public</a:t>
            </a:r>
            <a:r>
              <a:rPr lang="en-US" sz="2600" smtClean="0">
                <a:solidFill>
                  <a:srgbClr val="000000"/>
                </a:solidFill>
              </a:rPr>
              <a:t> </a:t>
            </a:r>
            <a:r>
              <a:rPr lang="en-US" sz="2600" b="1" smtClean="0">
                <a:solidFill>
                  <a:srgbClr val="7F0055"/>
                </a:solidFill>
              </a:rPr>
              <a:t>static</a:t>
            </a:r>
            <a:r>
              <a:rPr lang="en-US" sz="2600" smtClean="0">
                <a:solidFill>
                  <a:srgbClr val="000000"/>
                </a:solidFill>
              </a:rPr>
              <a:t> </a:t>
            </a:r>
            <a:r>
              <a:rPr lang="en-US" sz="2600" b="1" smtClean="0">
                <a:solidFill>
                  <a:srgbClr val="7F0055"/>
                </a:solidFill>
              </a:rPr>
              <a:t>void</a:t>
            </a:r>
            <a:r>
              <a:rPr lang="en-US" sz="2600" smtClean="0">
                <a:solidFill>
                  <a:srgbClr val="000000"/>
                </a:solidFill>
              </a:rPr>
              <a:t> main(String[] args) {</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a:t>
            </a:r>
            <a:r>
              <a:rPr lang="en-US" sz="2600" b="1" smtClean="0">
                <a:solidFill>
                  <a:srgbClr val="7F0055"/>
                </a:solidFill>
              </a:rPr>
              <a:t>try</a:t>
            </a:r>
            <a:r>
              <a:rPr lang="en-US" sz="2600" smtClean="0">
                <a:solidFill>
                  <a:srgbClr val="000000"/>
                </a:solidFill>
              </a:rPr>
              <a:t> {</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a:t>
            </a:r>
            <a:r>
              <a:rPr lang="en-US" sz="2600" smtClean="0">
                <a:solidFill>
                  <a:srgbClr val="3F7F5F"/>
                </a:solidFill>
              </a:rPr>
              <a:t>// establish server socket</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ServerSocket s = </a:t>
            </a:r>
            <a:r>
              <a:rPr lang="en-US" sz="2600" b="1" smtClean="0">
                <a:solidFill>
                  <a:srgbClr val="7F0055"/>
                </a:solidFill>
              </a:rPr>
              <a:t>new</a:t>
            </a:r>
            <a:r>
              <a:rPr lang="en-US" sz="2600" smtClean="0">
                <a:solidFill>
                  <a:srgbClr val="000000"/>
                </a:solidFill>
              </a:rPr>
              <a:t> ServerSocket(</a:t>
            </a:r>
            <a:r>
              <a:rPr lang="en-US" sz="2600" i="1" smtClean="0">
                <a:solidFill>
                  <a:srgbClr val="0000C0"/>
                </a:solidFill>
              </a:rPr>
              <a:t>ECHO_PORT</a:t>
            </a:r>
            <a:r>
              <a:rPr lang="en-US" sz="2600" smtClean="0">
                <a:solidFill>
                  <a:srgbClr val="000000"/>
                </a:solidFill>
              </a:rPr>
              <a:t>);</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a:t>
            </a:r>
            <a:r>
              <a:rPr lang="en-US" sz="2600" smtClean="0">
                <a:solidFill>
                  <a:srgbClr val="3F7F5F"/>
                </a:solidFill>
              </a:rPr>
              <a:t>// wait for client connection</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Socket incoming = s.accept();</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BufferedReader in = </a:t>
            </a:r>
            <a:r>
              <a:rPr lang="en-US" sz="2600" b="1" smtClean="0">
                <a:solidFill>
                  <a:srgbClr val="7F0055"/>
                </a:solidFill>
              </a:rPr>
              <a:t>new</a:t>
            </a:r>
            <a:r>
              <a:rPr lang="en-US" sz="2600" smtClean="0">
                <a:solidFill>
                  <a:srgbClr val="000000"/>
                </a:solidFill>
              </a:rPr>
              <a:t> BufferedReader (</a:t>
            </a:r>
            <a:r>
              <a:rPr lang="en-US" sz="2600" b="1" smtClean="0">
                <a:solidFill>
                  <a:srgbClr val="7F0055"/>
                </a:solidFill>
              </a:rPr>
              <a:t>new</a:t>
            </a:r>
            <a:r>
              <a:rPr lang="en-US" sz="2600" smtClean="0">
                <a:solidFill>
                  <a:srgbClr val="000000"/>
                </a:solidFill>
              </a:rPr>
              <a:t> </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InputStreamReader(incoming.getInputStream()));</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PrintWriter out = </a:t>
            </a:r>
            <a:r>
              <a:rPr lang="en-US" sz="2600" b="1" smtClean="0">
                <a:solidFill>
                  <a:srgbClr val="7F0055"/>
                </a:solidFill>
              </a:rPr>
              <a:t>new</a:t>
            </a:r>
            <a:r>
              <a:rPr lang="en-US" sz="2600" smtClean="0">
                <a:solidFill>
                  <a:srgbClr val="000000"/>
                </a:solidFill>
              </a:rPr>
              <a:t> PrintWriter</a:t>
            </a: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(incoming.getOutputStream(), </a:t>
            </a:r>
            <a:r>
              <a:rPr lang="en-US" sz="2600" b="1" smtClean="0">
                <a:solidFill>
                  <a:srgbClr val="7F0055"/>
                </a:solidFill>
              </a:rPr>
              <a:t>true</a:t>
            </a:r>
            <a:r>
              <a:rPr lang="en-US" sz="2600" smtClean="0">
                <a:solidFill>
                  <a:srgbClr val="000000"/>
                </a:solidFill>
              </a:rPr>
              <a:t> </a:t>
            </a:r>
            <a:r>
              <a:rPr lang="en-US" sz="2600" smtClean="0">
                <a:solidFill>
                  <a:srgbClr val="3F7F5F"/>
                </a:solidFill>
              </a:rPr>
              <a:t>/* autoFlush */</a:t>
            </a:r>
            <a:r>
              <a:rPr lang="en-US" sz="2600" smtClean="0">
                <a:solidFill>
                  <a:srgbClr val="000000"/>
                </a:solidFill>
              </a:rPr>
              <a:t>);</a:t>
            </a:r>
            <a:endParaRPr lang="en-US" sz="2600" smtClean="0"/>
          </a:p>
          <a:p>
            <a:pPr marL="95250" indent="-95250" eaLnBrk="1" hangingPunct="1">
              <a:lnSpc>
                <a:spcPct val="90000"/>
              </a:lnSpc>
              <a:spcBef>
                <a:spcPct val="0"/>
              </a:spcBef>
              <a:buFont typeface="Wingdings" pitchFamily="2" charset="2"/>
              <a:buNone/>
              <a:tabLst>
                <a:tab pos="95250" algn="l"/>
              </a:tabLst>
            </a:pPr>
            <a:endParaRPr lang="en-US" sz="2600" smtClean="0"/>
          </a:p>
          <a:p>
            <a:pPr marL="95250" indent="-95250" eaLnBrk="1" hangingPunct="1">
              <a:lnSpc>
                <a:spcPct val="90000"/>
              </a:lnSpc>
              <a:spcBef>
                <a:spcPct val="0"/>
              </a:spcBef>
              <a:buFont typeface="Wingdings" pitchFamily="2" charset="2"/>
              <a:buNone/>
              <a:tabLst>
                <a:tab pos="95250" algn="l"/>
              </a:tabLst>
            </a:pPr>
            <a:r>
              <a:rPr lang="en-US" sz="2600" smtClean="0">
                <a:solidFill>
                  <a:srgbClr val="000000"/>
                </a:solidFill>
              </a:rPr>
              <a:t>      out.println(</a:t>
            </a:r>
            <a:r>
              <a:rPr lang="en-US" sz="2600" smtClean="0">
                <a:solidFill>
                  <a:srgbClr val="2A00FF"/>
                </a:solidFill>
              </a:rPr>
              <a:t>"Welcome to ECHO SERVER! Enter BYE to 								     exit."</a:t>
            </a:r>
            <a:r>
              <a:rPr lang="en-US" sz="2600" smtClean="0">
                <a:solidFill>
                  <a:srgbClr val="000000"/>
                </a:solidFill>
              </a:rPr>
              <a:t>);</a:t>
            </a:r>
          </a:p>
        </p:txBody>
      </p:sp>
    </p:spTree>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mtClean="0"/>
              <a:t>Implement EchoServer</a:t>
            </a:r>
          </a:p>
        </p:txBody>
      </p:sp>
      <p:sp>
        <p:nvSpPr>
          <p:cNvPr id="51203" name="Rectangle 3"/>
          <p:cNvSpPr>
            <a:spLocks noGrp="1" noChangeArrowheads="1"/>
          </p:cNvSpPr>
          <p:nvPr>
            <p:ph type="body" idx="1"/>
          </p:nvPr>
        </p:nvSpPr>
        <p:spPr/>
        <p:txBody>
          <a:bodyPr/>
          <a:lstStyle/>
          <a:p>
            <a:pPr marL="95250" indent="-95250" eaLnBrk="1" hangingPunct="1">
              <a:lnSpc>
                <a:spcPct val="80000"/>
              </a:lnSpc>
              <a:spcBef>
                <a:spcPct val="0"/>
              </a:spcBef>
              <a:buFont typeface="Wingdings" pitchFamily="2" charset="2"/>
              <a:buNone/>
              <a:tabLst>
                <a:tab pos="95250" algn="l"/>
              </a:tabLst>
            </a:pPr>
            <a:r>
              <a:rPr lang="en-US" sz="2000" smtClean="0"/>
              <a:t>      </a:t>
            </a:r>
            <a:r>
              <a:rPr lang="en-US" sz="2500" smtClean="0">
                <a:solidFill>
                  <a:srgbClr val="3F7F5F"/>
                </a:solidFill>
              </a:rPr>
              <a:t>//  echo client input</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r>
              <a:rPr lang="en-US" sz="2500" b="1" smtClean="0">
                <a:solidFill>
                  <a:srgbClr val="7F0055"/>
                </a:solidFill>
              </a:rPr>
              <a:t>boolean</a:t>
            </a:r>
            <a:r>
              <a:rPr lang="en-US" sz="2500" smtClean="0">
                <a:solidFill>
                  <a:srgbClr val="000000"/>
                </a:solidFill>
              </a:rPr>
              <a:t> done = </a:t>
            </a:r>
            <a:r>
              <a:rPr lang="en-US" sz="2500" b="1" smtClean="0">
                <a:solidFill>
                  <a:srgbClr val="7F0055"/>
                </a:solidFill>
              </a:rPr>
              <a:t>false</a:t>
            </a:r>
            <a:r>
              <a:rPr lang="en-US" sz="2500" smtClean="0">
                <a:solidFill>
                  <a:srgbClr val="000000"/>
                </a:solidFill>
              </a:rPr>
              <a:t>;</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r>
              <a:rPr lang="en-US" sz="2500" b="1" smtClean="0">
                <a:solidFill>
                  <a:srgbClr val="7F0055"/>
                </a:solidFill>
              </a:rPr>
              <a:t>while</a:t>
            </a:r>
            <a:r>
              <a:rPr lang="en-US" sz="2500" smtClean="0">
                <a:solidFill>
                  <a:srgbClr val="000000"/>
                </a:solidFill>
              </a:rPr>
              <a:t> (!done)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String line = in.readLine();</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r>
              <a:rPr lang="en-US" sz="2500" b="1" smtClean="0">
                <a:solidFill>
                  <a:srgbClr val="7F0055"/>
                </a:solidFill>
              </a:rPr>
              <a:t>if</a:t>
            </a:r>
            <a:r>
              <a:rPr lang="en-US" sz="2500" smtClean="0">
                <a:solidFill>
                  <a:srgbClr val="000000"/>
                </a:solidFill>
              </a:rPr>
              <a:t> (line == </a:t>
            </a:r>
            <a:r>
              <a:rPr lang="en-US" sz="2500" b="1" smtClean="0">
                <a:solidFill>
                  <a:srgbClr val="7F0055"/>
                </a:solidFill>
              </a:rPr>
              <a:t>null</a:t>
            </a:r>
            <a:r>
              <a:rPr lang="en-US" sz="2500" smtClean="0">
                <a:solidFill>
                  <a:srgbClr val="000000"/>
                </a:solidFill>
              </a:rPr>
              <a:t>)   done = </a:t>
            </a:r>
            <a:r>
              <a:rPr lang="en-US" sz="2500" b="1" smtClean="0">
                <a:solidFill>
                  <a:srgbClr val="7F0055"/>
                </a:solidFill>
              </a:rPr>
              <a:t>true</a:t>
            </a:r>
            <a:r>
              <a:rPr lang="en-US" sz="2500" smtClean="0">
                <a:solidFill>
                  <a:srgbClr val="000000"/>
                </a:solidFill>
              </a:rPr>
              <a:t>;</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r>
              <a:rPr lang="en-US" sz="2500" b="1" smtClean="0">
                <a:solidFill>
                  <a:srgbClr val="7F0055"/>
                </a:solidFill>
              </a:rPr>
              <a:t>else</a:t>
            </a:r>
            <a:r>
              <a:rPr lang="en-US" sz="2500" smtClean="0">
                <a:solidFill>
                  <a:srgbClr val="000000"/>
                </a:solidFill>
              </a:rPr>
              <a:t>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out.println(</a:t>
            </a:r>
            <a:r>
              <a:rPr lang="en-US" sz="2500" smtClean="0">
                <a:solidFill>
                  <a:srgbClr val="2A00FF"/>
                </a:solidFill>
              </a:rPr>
              <a:t>"Echo: "</a:t>
            </a:r>
            <a:r>
              <a:rPr lang="en-US" sz="2500" smtClean="0">
                <a:solidFill>
                  <a:srgbClr val="000000"/>
                </a:solidFill>
              </a:rPr>
              <a:t> + line);</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r>
              <a:rPr lang="en-US" sz="2500" b="1" smtClean="0">
                <a:solidFill>
                  <a:srgbClr val="7F0055"/>
                </a:solidFill>
              </a:rPr>
              <a:t>if</a:t>
            </a:r>
            <a:r>
              <a:rPr lang="en-US" sz="2500" smtClean="0">
                <a:solidFill>
                  <a:srgbClr val="000000"/>
                </a:solidFill>
              </a:rPr>
              <a:t> (line.trim().equals(</a:t>
            </a:r>
            <a:r>
              <a:rPr lang="en-US" sz="2500" smtClean="0">
                <a:solidFill>
                  <a:srgbClr val="2A00FF"/>
                </a:solidFill>
              </a:rPr>
              <a:t>"BYE"</a:t>
            </a:r>
            <a:r>
              <a:rPr lang="en-US" sz="2500" smtClean="0">
                <a:solidFill>
                  <a:srgbClr val="000000"/>
                </a:solidFill>
              </a:rPr>
              <a:t>))</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done = </a:t>
            </a:r>
            <a:r>
              <a:rPr lang="en-US" sz="2500" b="1" smtClean="0">
                <a:solidFill>
                  <a:srgbClr val="7F0055"/>
                </a:solidFill>
              </a:rPr>
              <a:t>true</a:t>
            </a:r>
            <a:r>
              <a:rPr lang="en-US" sz="2500" smtClean="0">
                <a:solidFill>
                  <a:srgbClr val="000000"/>
                </a:solidFill>
              </a:rPr>
              <a:t>;</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incoming.close();</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r>
              <a:rPr lang="en-US" sz="2500" b="1" smtClean="0">
                <a:solidFill>
                  <a:srgbClr val="7F0055"/>
                </a:solidFill>
              </a:rPr>
              <a:t>catch</a:t>
            </a:r>
            <a:r>
              <a:rPr lang="en-US" sz="2500" smtClean="0">
                <a:solidFill>
                  <a:srgbClr val="000000"/>
                </a:solidFill>
              </a:rPr>
              <a:t> (Exception e)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e.printStackTrace();</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  }</a:t>
            </a:r>
            <a:endParaRPr lang="en-US" sz="2500" smtClean="0"/>
          </a:p>
          <a:p>
            <a:pPr marL="95250" indent="-95250" eaLnBrk="1" hangingPunct="1">
              <a:lnSpc>
                <a:spcPct val="80000"/>
              </a:lnSpc>
              <a:spcBef>
                <a:spcPct val="0"/>
              </a:spcBef>
              <a:buFont typeface="Wingdings" pitchFamily="2" charset="2"/>
              <a:buNone/>
              <a:tabLst>
                <a:tab pos="95250" algn="l"/>
              </a:tabLst>
            </a:pPr>
            <a:r>
              <a:rPr lang="en-US" sz="2500" smtClean="0">
                <a:solidFill>
                  <a:srgbClr val="000000"/>
                </a:solidFill>
              </a:rPr>
              <a:t>}</a:t>
            </a:r>
          </a:p>
        </p:txBody>
      </p:sp>
    </p:spTree>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Implement ThreadedEchoServer</a:t>
            </a:r>
          </a:p>
        </p:txBody>
      </p:sp>
      <p:sp>
        <p:nvSpPr>
          <p:cNvPr id="52227" name="Rectangle 3"/>
          <p:cNvSpPr>
            <a:spLocks noGrp="1" noChangeArrowheads="1"/>
          </p:cNvSpPr>
          <p:nvPr>
            <p:ph type="body" idx="1"/>
          </p:nvPr>
        </p:nvSpPr>
        <p:spPr/>
        <p:txBody>
          <a:bodyPr/>
          <a:lstStyle/>
          <a:p>
            <a:pPr marL="95250" indent="-95250" eaLnBrk="1" hangingPunct="1">
              <a:lnSpc>
                <a:spcPct val="80000"/>
              </a:lnSpc>
              <a:spcBef>
                <a:spcPct val="5000"/>
              </a:spcBef>
              <a:buFont typeface="Wingdings" pitchFamily="2" charset="2"/>
              <a:buNone/>
              <a:tabLst>
                <a:tab pos="95250" algn="l"/>
              </a:tabLst>
            </a:pPr>
            <a:r>
              <a:rPr lang="en-US" sz="1600" smtClean="0"/>
              <a:t>  </a:t>
            </a:r>
            <a:r>
              <a:rPr lang="en-US" sz="2400" b="1" smtClean="0">
                <a:solidFill>
                  <a:srgbClr val="7F0055"/>
                </a:solidFill>
              </a:rPr>
              <a:t>public</a:t>
            </a:r>
            <a:r>
              <a:rPr lang="en-US" sz="2400" smtClean="0">
                <a:solidFill>
                  <a:srgbClr val="000000"/>
                </a:solidFill>
              </a:rPr>
              <a:t> </a:t>
            </a:r>
            <a:r>
              <a:rPr lang="en-US" sz="2400" b="1" smtClean="0">
                <a:solidFill>
                  <a:srgbClr val="7F0055"/>
                </a:solidFill>
              </a:rPr>
              <a:t>class</a:t>
            </a:r>
            <a:r>
              <a:rPr lang="en-US" sz="2400" smtClean="0">
                <a:solidFill>
                  <a:srgbClr val="000000"/>
                </a:solidFill>
              </a:rPr>
              <a:t> ThreadedEchoServer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b="1" smtClean="0">
                <a:solidFill>
                  <a:srgbClr val="7F0055"/>
                </a:solidFill>
              </a:rPr>
              <a:t>public</a:t>
            </a:r>
            <a:r>
              <a:rPr lang="en-US" sz="2400" smtClean="0">
                <a:solidFill>
                  <a:srgbClr val="000000"/>
                </a:solidFill>
              </a:rPr>
              <a:t> </a:t>
            </a:r>
            <a:r>
              <a:rPr lang="en-US" sz="2400" b="1" smtClean="0">
                <a:solidFill>
                  <a:srgbClr val="7F0055"/>
                </a:solidFill>
              </a:rPr>
              <a:t>static</a:t>
            </a:r>
            <a:r>
              <a:rPr lang="en-US" sz="2400" smtClean="0">
                <a:solidFill>
                  <a:srgbClr val="000000"/>
                </a:solidFill>
              </a:rPr>
              <a:t> </a:t>
            </a:r>
            <a:r>
              <a:rPr lang="en-US" sz="2400" b="1" smtClean="0">
                <a:solidFill>
                  <a:srgbClr val="7F0055"/>
                </a:solidFill>
              </a:rPr>
              <a:t>final</a:t>
            </a:r>
            <a:r>
              <a:rPr lang="en-US" sz="2400" smtClean="0">
                <a:solidFill>
                  <a:srgbClr val="000000"/>
                </a:solidFill>
              </a:rPr>
              <a:t> </a:t>
            </a:r>
            <a:r>
              <a:rPr lang="en-US" sz="2400" b="1" smtClean="0">
                <a:solidFill>
                  <a:srgbClr val="7F0055"/>
                </a:solidFill>
              </a:rPr>
              <a:t>int</a:t>
            </a:r>
            <a:r>
              <a:rPr lang="en-US" sz="2400" smtClean="0">
                <a:solidFill>
                  <a:srgbClr val="000000"/>
                </a:solidFill>
              </a:rPr>
              <a:t> </a:t>
            </a:r>
            <a:r>
              <a:rPr lang="en-US" sz="2400" i="1" smtClean="0">
                <a:solidFill>
                  <a:srgbClr val="0000C0"/>
                </a:solidFill>
              </a:rPr>
              <a:t>ECHO_PORT</a:t>
            </a:r>
            <a:r>
              <a:rPr lang="en-US" sz="2400" smtClean="0">
                <a:solidFill>
                  <a:srgbClr val="000000"/>
                </a:solidFill>
              </a:rPr>
              <a:t> = 7;</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b="1" smtClean="0">
                <a:solidFill>
                  <a:srgbClr val="7F0055"/>
                </a:solidFill>
              </a:rPr>
              <a:t>public</a:t>
            </a:r>
            <a:r>
              <a:rPr lang="en-US" sz="2400" smtClean="0">
                <a:solidFill>
                  <a:srgbClr val="000000"/>
                </a:solidFill>
              </a:rPr>
              <a:t> </a:t>
            </a:r>
            <a:r>
              <a:rPr lang="en-US" sz="2400" b="1" smtClean="0">
                <a:solidFill>
                  <a:srgbClr val="7F0055"/>
                </a:solidFill>
              </a:rPr>
              <a:t>static</a:t>
            </a:r>
            <a:r>
              <a:rPr lang="en-US" sz="2400" smtClean="0">
                <a:solidFill>
                  <a:srgbClr val="000000"/>
                </a:solidFill>
              </a:rPr>
              <a:t> </a:t>
            </a:r>
            <a:r>
              <a:rPr lang="en-US" sz="2400" b="1" smtClean="0">
                <a:solidFill>
                  <a:srgbClr val="7F0055"/>
                </a:solidFill>
              </a:rPr>
              <a:t>void</a:t>
            </a:r>
            <a:r>
              <a:rPr lang="en-US" sz="2400" smtClean="0">
                <a:solidFill>
                  <a:srgbClr val="000000"/>
                </a:solidFill>
              </a:rPr>
              <a:t> main(String[] args)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b="1" smtClean="0">
                <a:solidFill>
                  <a:srgbClr val="7F0055"/>
                </a:solidFill>
              </a:rPr>
              <a:t>try</a:t>
            </a:r>
            <a:r>
              <a:rPr lang="en-US" sz="2400" smtClean="0">
                <a:solidFill>
                  <a:srgbClr val="000000"/>
                </a:solidFill>
              </a:rPr>
              <a:t>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b="1" smtClean="0">
                <a:solidFill>
                  <a:srgbClr val="7F0055"/>
                </a:solidFill>
              </a:rPr>
              <a:t>int</a:t>
            </a:r>
            <a:r>
              <a:rPr lang="en-US" sz="2400" smtClean="0">
                <a:solidFill>
                  <a:srgbClr val="000000"/>
                </a:solidFill>
              </a:rPr>
              <a:t> i = 1;</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ServerSocket s = </a:t>
            </a:r>
            <a:r>
              <a:rPr lang="en-US" sz="2400" b="1" smtClean="0">
                <a:solidFill>
                  <a:srgbClr val="7F0055"/>
                </a:solidFill>
              </a:rPr>
              <a:t>new</a:t>
            </a:r>
            <a:r>
              <a:rPr lang="en-US" sz="2400" smtClean="0">
                <a:solidFill>
                  <a:srgbClr val="000000"/>
                </a:solidFill>
              </a:rPr>
              <a:t> ServerSocket(</a:t>
            </a:r>
            <a:r>
              <a:rPr lang="en-US" sz="2400" i="1" smtClean="0">
                <a:solidFill>
                  <a:srgbClr val="0000C0"/>
                </a:solidFill>
              </a:rPr>
              <a:t>ECHO_PORT</a:t>
            </a:r>
            <a:r>
              <a:rPr lang="en-US" sz="2400" smtClean="0">
                <a:solidFill>
                  <a:srgbClr val="000000"/>
                </a:solidFill>
              </a:rPr>
              <a:t>);</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b="1" smtClean="0">
                <a:solidFill>
                  <a:srgbClr val="7F0055"/>
                </a:solidFill>
              </a:rPr>
              <a:t>for</a:t>
            </a:r>
            <a:r>
              <a:rPr lang="en-US" sz="2400" smtClean="0">
                <a:solidFill>
                  <a:srgbClr val="000000"/>
                </a:solidFill>
              </a:rPr>
              <a:t> (; ; )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Socket incoming = s.accept();</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System.</a:t>
            </a:r>
            <a:r>
              <a:rPr lang="en-US" sz="2400" i="1" smtClean="0">
                <a:solidFill>
                  <a:srgbClr val="0000C0"/>
                </a:solidFill>
              </a:rPr>
              <a:t>out</a:t>
            </a:r>
            <a:r>
              <a:rPr lang="en-US" sz="2400" smtClean="0">
                <a:solidFill>
                  <a:srgbClr val="000000"/>
                </a:solidFill>
              </a:rPr>
              <a:t>.println(</a:t>
            </a:r>
            <a:r>
              <a:rPr lang="en-US" sz="2400" smtClean="0">
                <a:solidFill>
                  <a:srgbClr val="2A00FF"/>
                </a:solidFill>
              </a:rPr>
              <a:t>"Connection number:"</a:t>
            </a:r>
            <a:r>
              <a:rPr lang="en-US" sz="2400" smtClean="0">
                <a:solidFill>
                  <a:srgbClr val="000000"/>
                </a:solidFill>
              </a:rPr>
              <a:t> + i);</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System.</a:t>
            </a:r>
            <a:r>
              <a:rPr lang="en-US" sz="2400" i="1" smtClean="0">
                <a:solidFill>
                  <a:srgbClr val="0000C0"/>
                </a:solidFill>
              </a:rPr>
              <a:t>out</a:t>
            </a:r>
            <a:r>
              <a:rPr lang="en-US" sz="2400" smtClean="0">
                <a:solidFill>
                  <a:srgbClr val="000000"/>
                </a:solidFill>
              </a:rPr>
              <a:t>.println(</a:t>
            </a:r>
            <a:r>
              <a:rPr lang="en-US" sz="2400" smtClean="0">
                <a:solidFill>
                  <a:srgbClr val="2A00FF"/>
                </a:solidFill>
              </a:rPr>
              <a:t>"Local Port: "</a:t>
            </a:r>
            <a:r>
              <a:rPr lang="en-US" sz="2400" smtClean="0">
                <a:solidFill>
                  <a:srgbClr val="000000"/>
                </a:solidFill>
              </a:rPr>
              <a:t>+ incoming.getLocalPort()+</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smtClean="0">
                <a:solidFill>
                  <a:srgbClr val="2A00FF"/>
                </a:solidFill>
              </a:rPr>
              <a:t>"Foreign Port :"</a:t>
            </a:r>
            <a:r>
              <a:rPr lang="en-US" sz="2400" smtClean="0">
                <a:solidFill>
                  <a:srgbClr val="000000"/>
                </a:solidFill>
              </a:rPr>
              <a:t>+ incoming.getPort());</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Thread t = </a:t>
            </a:r>
            <a:r>
              <a:rPr lang="en-US" sz="2400" b="1" smtClean="0">
                <a:solidFill>
                  <a:srgbClr val="7F0055"/>
                </a:solidFill>
              </a:rPr>
              <a:t>new</a:t>
            </a:r>
            <a:r>
              <a:rPr lang="en-US" sz="2400" smtClean="0">
                <a:solidFill>
                  <a:srgbClr val="000000"/>
                </a:solidFill>
              </a:rPr>
              <a:t> ThreadedEchoHandler(incoming, i);</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t.start();  i++;</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r>
              <a:rPr lang="en-US" sz="2400" b="1" smtClean="0">
                <a:solidFill>
                  <a:srgbClr val="7F0055"/>
                </a:solidFill>
              </a:rPr>
              <a:t>catch</a:t>
            </a:r>
            <a:r>
              <a:rPr lang="en-US" sz="2400" smtClean="0">
                <a:solidFill>
                  <a:srgbClr val="000000"/>
                </a:solidFill>
              </a:rPr>
              <a:t> (Exception e) {</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e.printStackTrace();</a:t>
            </a:r>
            <a:endParaRPr lang="en-US" sz="2400" smtClean="0"/>
          </a:p>
          <a:p>
            <a:pPr marL="95250" indent="-95250" eaLnBrk="1" hangingPunct="1">
              <a:lnSpc>
                <a:spcPct val="80000"/>
              </a:lnSpc>
              <a:spcBef>
                <a:spcPct val="5000"/>
              </a:spcBef>
              <a:buFont typeface="Wingdings" pitchFamily="2" charset="2"/>
              <a:buNone/>
              <a:tabLst>
                <a:tab pos="95250" algn="l"/>
              </a:tabLst>
            </a:pPr>
            <a:r>
              <a:rPr lang="en-US" sz="2400" smtClean="0">
                <a:solidFill>
                  <a:srgbClr val="000000"/>
                </a:solidFill>
              </a:rPr>
              <a:t> }}}</a:t>
            </a:r>
          </a:p>
        </p:txBody>
      </p:sp>
    </p:spTree>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Implement ThreadedEchoServer</a:t>
            </a:r>
          </a:p>
        </p:txBody>
      </p:sp>
      <p:sp>
        <p:nvSpPr>
          <p:cNvPr id="53251" name="Rectangle 3"/>
          <p:cNvSpPr>
            <a:spLocks noGrp="1" noChangeArrowheads="1"/>
          </p:cNvSpPr>
          <p:nvPr>
            <p:ph type="body" idx="1"/>
          </p:nvPr>
        </p:nvSpPr>
        <p:spPr/>
        <p:txBody>
          <a:bodyPr/>
          <a:lstStyle/>
          <a:p>
            <a:pPr marL="95250" indent="-95250" eaLnBrk="1" hangingPunct="1">
              <a:lnSpc>
                <a:spcPct val="80000"/>
              </a:lnSpc>
              <a:spcBef>
                <a:spcPct val="0"/>
              </a:spcBef>
              <a:buFont typeface="Wingdings" pitchFamily="2" charset="2"/>
              <a:buNone/>
              <a:tabLst>
                <a:tab pos="95250" algn="l"/>
              </a:tabLst>
            </a:pPr>
            <a:r>
              <a:rPr lang="en-US" sz="1200" smtClean="0"/>
              <a:t>  </a:t>
            </a:r>
            <a:r>
              <a:rPr lang="en-US" sz="1800" b="1" smtClean="0">
                <a:solidFill>
                  <a:srgbClr val="7F0055"/>
                </a:solidFill>
              </a:rPr>
              <a:t>class</a:t>
            </a:r>
            <a:r>
              <a:rPr lang="en-US" sz="1800" smtClean="0">
                <a:solidFill>
                  <a:srgbClr val="000000"/>
                </a:solidFill>
              </a:rPr>
              <a:t> ThreadedEchoHandler  </a:t>
            </a:r>
            <a:r>
              <a:rPr lang="en-US" sz="1800" b="1" smtClean="0">
                <a:solidFill>
                  <a:srgbClr val="7F0055"/>
                </a:solidFill>
              </a:rPr>
              <a:t>extends</a:t>
            </a:r>
            <a:r>
              <a:rPr lang="en-US" sz="1800" smtClean="0">
                <a:solidFill>
                  <a:srgbClr val="000000"/>
                </a:solidFill>
              </a:rPr>
              <a:t> Thread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private</a:t>
            </a:r>
            <a:r>
              <a:rPr lang="en-US" sz="1800" smtClean="0">
                <a:solidFill>
                  <a:srgbClr val="000000"/>
                </a:solidFill>
              </a:rPr>
              <a:t> Socket </a:t>
            </a:r>
            <a:r>
              <a:rPr lang="en-US" sz="1800" smtClean="0">
                <a:solidFill>
                  <a:srgbClr val="0000C0"/>
                </a:solidFill>
              </a:rPr>
              <a:t>incoming</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private</a:t>
            </a:r>
            <a:r>
              <a:rPr lang="en-US" sz="1800" smtClean="0">
                <a:solidFill>
                  <a:srgbClr val="000000"/>
                </a:solidFill>
              </a:rPr>
              <a:t> </a:t>
            </a:r>
            <a:r>
              <a:rPr lang="en-US" sz="1800" b="1" smtClean="0">
                <a:solidFill>
                  <a:srgbClr val="7F0055"/>
                </a:solidFill>
              </a:rPr>
              <a:t>int</a:t>
            </a:r>
            <a:r>
              <a:rPr lang="en-US" sz="1800" smtClean="0">
                <a:solidFill>
                  <a:srgbClr val="000000"/>
                </a:solidFill>
              </a:rPr>
              <a:t> </a:t>
            </a:r>
            <a:r>
              <a:rPr lang="en-US" sz="1800" smtClean="0">
                <a:solidFill>
                  <a:srgbClr val="0000C0"/>
                </a:solidFill>
              </a:rPr>
              <a:t>counter</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public</a:t>
            </a:r>
            <a:r>
              <a:rPr lang="en-US" sz="1800" smtClean="0">
                <a:solidFill>
                  <a:srgbClr val="000000"/>
                </a:solidFill>
              </a:rPr>
              <a:t> ThreadedEchoHandler(Socket i, </a:t>
            </a:r>
            <a:r>
              <a:rPr lang="en-US" sz="1800" b="1" smtClean="0">
                <a:solidFill>
                  <a:srgbClr val="7F0055"/>
                </a:solidFill>
              </a:rPr>
              <a:t>int</a:t>
            </a:r>
            <a:r>
              <a:rPr lang="en-US" sz="1800" smtClean="0">
                <a:solidFill>
                  <a:srgbClr val="000000"/>
                </a:solidFill>
              </a:rPr>
              <a:t> c)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smtClean="0">
                <a:solidFill>
                  <a:srgbClr val="0000C0"/>
                </a:solidFill>
              </a:rPr>
              <a:t>incoming</a:t>
            </a:r>
            <a:r>
              <a:rPr lang="en-US" sz="1800" smtClean="0">
                <a:solidFill>
                  <a:srgbClr val="000000"/>
                </a:solidFill>
              </a:rPr>
              <a:t> = i;</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smtClean="0">
                <a:solidFill>
                  <a:srgbClr val="0000C0"/>
                </a:solidFill>
              </a:rPr>
              <a:t>counter</a:t>
            </a:r>
            <a:r>
              <a:rPr lang="en-US" sz="1800" smtClean="0">
                <a:solidFill>
                  <a:srgbClr val="000000"/>
                </a:solidFill>
              </a:rPr>
              <a:t> = c;</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public</a:t>
            </a:r>
            <a:r>
              <a:rPr lang="en-US" sz="1800" smtClean="0">
                <a:solidFill>
                  <a:srgbClr val="000000"/>
                </a:solidFill>
              </a:rPr>
              <a:t> </a:t>
            </a:r>
            <a:r>
              <a:rPr lang="en-US" sz="1800" b="1" smtClean="0">
                <a:solidFill>
                  <a:srgbClr val="7F0055"/>
                </a:solidFill>
              </a:rPr>
              <a:t>void</a:t>
            </a:r>
            <a:r>
              <a:rPr lang="en-US" sz="1800" smtClean="0">
                <a:solidFill>
                  <a:srgbClr val="000000"/>
                </a:solidFill>
              </a:rPr>
              <a:t> run()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try</a:t>
            </a:r>
            <a:r>
              <a:rPr lang="en-US" sz="1800" smtClean="0">
                <a:solidFill>
                  <a:srgbClr val="000000"/>
                </a:solidFill>
              </a:rPr>
              <a:t>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BufferedReader in = </a:t>
            </a:r>
            <a:r>
              <a:rPr lang="en-US" sz="1800" b="1" smtClean="0">
                <a:solidFill>
                  <a:srgbClr val="7F0055"/>
                </a:solidFill>
              </a:rPr>
              <a:t>new</a:t>
            </a:r>
            <a:r>
              <a:rPr lang="en-US" sz="1800" smtClean="0">
                <a:solidFill>
                  <a:srgbClr val="000000"/>
                </a:solidFill>
              </a:rPr>
              <a:t> BufferedReader (</a:t>
            </a:r>
            <a:r>
              <a:rPr lang="en-US" sz="1800" b="1" smtClean="0">
                <a:solidFill>
                  <a:srgbClr val="7F0055"/>
                </a:solidFill>
              </a:rPr>
              <a:t>new</a:t>
            </a:r>
            <a:r>
              <a:rPr lang="en-US" sz="1800" smtClean="0">
                <a:solidFill>
                  <a:srgbClr val="000000"/>
                </a:solidFill>
              </a:rPr>
              <a:t>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InputStreamReader(</a:t>
            </a:r>
            <a:r>
              <a:rPr lang="en-US" sz="1800" smtClean="0">
                <a:solidFill>
                  <a:srgbClr val="0000C0"/>
                </a:solidFill>
              </a:rPr>
              <a:t>incoming</a:t>
            </a:r>
            <a:r>
              <a:rPr lang="en-US" sz="1800" smtClean="0">
                <a:solidFill>
                  <a:srgbClr val="000000"/>
                </a:solidFill>
              </a:rPr>
              <a:t>.getInputStream()));</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PrintWriter out = </a:t>
            </a:r>
            <a:r>
              <a:rPr lang="en-US" sz="1800" b="1" smtClean="0">
                <a:solidFill>
                  <a:srgbClr val="7F0055"/>
                </a:solidFill>
              </a:rPr>
              <a:t>new</a:t>
            </a:r>
            <a:r>
              <a:rPr lang="en-US" sz="1800" smtClean="0">
                <a:solidFill>
                  <a:srgbClr val="000000"/>
                </a:solidFill>
              </a:rPr>
              <a:t> PrintWriter (</a:t>
            </a:r>
            <a:r>
              <a:rPr lang="en-US" sz="1800" smtClean="0">
                <a:solidFill>
                  <a:srgbClr val="0000C0"/>
                </a:solidFill>
              </a:rPr>
              <a:t>incoming</a:t>
            </a:r>
            <a:r>
              <a:rPr lang="en-US" sz="1800" smtClean="0">
                <a:solidFill>
                  <a:srgbClr val="000000"/>
                </a:solidFill>
              </a:rPr>
              <a:t>.getOutputStream(), </a:t>
            </a:r>
            <a:r>
              <a:rPr lang="en-US" sz="1800" b="1" smtClean="0">
                <a:solidFill>
                  <a:srgbClr val="7F0055"/>
                </a:solidFill>
              </a:rPr>
              <a:t>true</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out.println(</a:t>
            </a:r>
            <a:r>
              <a:rPr lang="en-US" sz="1800" smtClean="0">
                <a:solidFill>
                  <a:srgbClr val="2A00FF"/>
                </a:solidFill>
              </a:rPr>
              <a:t>"Welcom to Threaded ECHO SERVER! Enter BYE to exit."</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boolean</a:t>
            </a:r>
            <a:r>
              <a:rPr lang="en-US" sz="1800" smtClean="0">
                <a:solidFill>
                  <a:srgbClr val="000000"/>
                </a:solidFill>
              </a:rPr>
              <a:t> done = </a:t>
            </a:r>
            <a:r>
              <a:rPr lang="en-US" sz="1800" b="1" smtClean="0">
                <a:solidFill>
                  <a:srgbClr val="7F0055"/>
                </a:solidFill>
              </a:rPr>
              <a:t>false</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while</a:t>
            </a:r>
            <a:r>
              <a:rPr lang="en-US" sz="1800" smtClean="0">
                <a:solidFill>
                  <a:srgbClr val="000000"/>
                </a:solidFill>
              </a:rPr>
              <a:t> (!done)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String str = in.readLine();</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if</a:t>
            </a:r>
            <a:r>
              <a:rPr lang="en-US" sz="1800" smtClean="0">
                <a:solidFill>
                  <a:srgbClr val="000000"/>
                </a:solidFill>
              </a:rPr>
              <a:t> (str == </a:t>
            </a:r>
            <a:r>
              <a:rPr lang="en-US" sz="1800" b="1" smtClean="0">
                <a:solidFill>
                  <a:srgbClr val="7F0055"/>
                </a:solidFill>
              </a:rPr>
              <a:t>null</a:t>
            </a:r>
            <a:r>
              <a:rPr lang="en-US" sz="1800" smtClean="0">
                <a:solidFill>
                  <a:srgbClr val="000000"/>
                </a:solidFill>
              </a:rPr>
              <a:t>)   done = </a:t>
            </a:r>
            <a:r>
              <a:rPr lang="en-US" sz="1800" b="1" smtClean="0">
                <a:solidFill>
                  <a:srgbClr val="7F0055"/>
                </a:solidFill>
              </a:rPr>
              <a:t>true</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else</a:t>
            </a:r>
            <a:r>
              <a:rPr lang="en-US" sz="1800" smtClean="0">
                <a:solidFill>
                  <a:srgbClr val="000000"/>
                </a:solidFill>
              </a:rPr>
              <a:t>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out.println(</a:t>
            </a:r>
            <a:r>
              <a:rPr lang="en-US" sz="1800" smtClean="0">
                <a:solidFill>
                  <a:srgbClr val="2A00FF"/>
                </a:solidFill>
              </a:rPr>
              <a:t>"Echo ("</a:t>
            </a:r>
            <a:r>
              <a:rPr lang="en-US" sz="1800" smtClean="0">
                <a:solidFill>
                  <a:srgbClr val="000000"/>
                </a:solidFill>
              </a:rPr>
              <a:t> + </a:t>
            </a:r>
            <a:r>
              <a:rPr lang="en-US" sz="1800" smtClean="0">
                <a:solidFill>
                  <a:srgbClr val="0000C0"/>
                </a:solidFill>
              </a:rPr>
              <a:t>counter</a:t>
            </a:r>
            <a:r>
              <a:rPr lang="en-US" sz="1800" smtClean="0">
                <a:solidFill>
                  <a:srgbClr val="000000"/>
                </a:solidFill>
              </a:rPr>
              <a:t> + </a:t>
            </a:r>
            <a:r>
              <a:rPr lang="en-US" sz="1800" smtClean="0">
                <a:solidFill>
                  <a:srgbClr val="2A00FF"/>
                </a:solidFill>
              </a:rPr>
              <a:t>"): "</a:t>
            </a:r>
            <a:r>
              <a:rPr lang="en-US" sz="1800" smtClean="0">
                <a:solidFill>
                  <a:srgbClr val="000000"/>
                </a:solidFill>
              </a:rPr>
              <a:t> + str);</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if</a:t>
            </a:r>
            <a:r>
              <a:rPr lang="en-US" sz="1800" smtClean="0">
                <a:solidFill>
                  <a:srgbClr val="000000"/>
                </a:solidFill>
              </a:rPr>
              <a:t> (str.trim().equals(</a:t>
            </a:r>
            <a:r>
              <a:rPr lang="en-US" sz="1800" smtClean="0">
                <a:solidFill>
                  <a:srgbClr val="2A00FF"/>
                </a:solidFill>
              </a:rPr>
              <a:t>"BYE"</a:t>
            </a:r>
            <a:r>
              <a:rPr lang="en-US" sz="1800" smtClean="0">
                <a:solidFill>
                  <a:srgbClr val="000000"/>
                </a:solidFill>
              </a:rPr>
              <a:t>))  done = </a:t>
            </a:r>
            <a:r>
              <a:rPr lang="en-US" sz="1800" b="1" smtClean="0">
                <a:solidFill>
                  <a:srgbClr val="7F0055"/>
                </a:solidFill>
              </a:rPr>
              <a:t>true</a:t>
            </a:r>
            <a:r>
              <a:rPr lang="en-US" sz="1800" smtClean="0">
                <a:solidFill>
                  <a:srgbClr val="000000"/>
                </a:solidFill>
              </a:rPr>
              <a:t>;</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smtClean="0">
                <a:solidFill>
                  <a:srgbClr val="0000C0"/>
                </a:solidFill>
              </a:rPr>
              <a:t>incoming</a:t>
            </a:r>
            <a:r>
              <a:rPr lang="en-US" sz="1800" smtClean="0">
                <a:solidFill>
                  <a:srgbClr val="000000"/>
                </a:solidFill>
              </a:rPr>
              <a:t>.close();</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r>
              <a:rPr lang="en-US" sz="1800" b="1" smtClean="0">
                <a:solidFill>
                  <a:srgbClr val="7F0055"/>
                </a:solidFill>
              </a:rPr>
              <a:t>catch</a:t>
            </a:r>
            <a:r>
              <a:rPr lang="en-US" sz="1800" smtClean="0">
                <a:solidFill>
                  <a:srgbClr val="000000"/>
                </a:solidFill>
              </a:rPr>
              <a:t> (Exception e) {</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e.printStackTrace();</a:t>
            </a:r>
            <a:endParaRPr lang="en-US" sz="1800" smtClean="0"/>
          </a:p>
          <a:p>
            <a:pPr marL="95250" indent="-95250" eaLnBrk="1" hangingPunct="1">
              <a:lnSpc>
                <a:spcPct val="80000"/>
              </a:lnSpc>
              <a:spcBef>
                <a:spcPct val="0"/>
              </a:spcBef>
              <a:buFont typeface="Wingdings" pitchFamily="2" charset="2"/>
              <a:buNone/>
              <a:tabLst>
                <a:tab pos="95250" algn="l"/>
              </a:tabLst>
            </a:pPr>
            <a:r>
              <a:rPr lang="en-US" sz="1800" smtClean="0">
                <a:solidFill>
                  <a:srgbClr val="000000"/>
                </a:solidFill>
              </a:rPr>
              <a:t>  }}}</a:t>
            </a:r>
          </a:p>
        </p:txBody>
      </p:sp>
    </p:spTree>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1188" y="0"/>
            <a:ext cx="8778875" cy="533400"/>
          </a:xfrm>
        </p:spPr>
        <p:txBody>
          <a:bodyPr/>
          <a:lstStyle/>
          <a:p>
            <a:pPr eaLnBrk="1" hangingPunct="1">
              <a:defRPr/>
            </a:pPr>
            <a:r>
              <a:rPr lang="en-US" sz="2400" smtClean="0"/>
              <a:t>Connection-oriented &amp; connectionless datagram socket</a:t>
            </a:r>
          </a:p>
        </p:txBody>
      </p:sp>
      <p:sp>
        <p:nvSpPr>
          <p:cNvPr id="10243" name="Rectangle 3"/>
          <p:cNvSpPr>
            <a:spLocks noGrp="1" noChangeArrowheads="1"/>
          </p:cNvSpPr>
          <p:nvPr>
            <p:ph type="body" idx="1"/>
          </p:nvPr>
        </p:nvSpPr>
        <p:spPr/>
        <p:txBody>
          <a:bodyPr/>
          <a:lstStyle/>
          <a:p>
            <a:pPr eaLnBrk="1" hangingPunct="1"/>
            <a:r>
              <a:rPr lang="en-US" smtClean="0">
                <a:latin typeface="Arial Unicode MS" pitchFamily="34" charset="-128"/>
                <a:cs typeface="Times New Roman" pitchFamily="18" charset="0"/>
              </a:rPr>
              <a:t>A socket programming construct  can make use of either the UDP or TCP protocol.  </a:t>
            </a:r>
          </a:p>
          <a:p>
            <a:pPr eaLnBrk="1" hangingPunct="1"/>
            <a:r>
              <a:rPr lang="en-US" smtClean="0">
                <a:latin typeface="Arial Unicode MS" pitchFamily="34" charset="-128"/>
                <a:cs typeface="Times New Roman" pitchFamily="18" charset="0"/>
              </a:rPr>
              <a:t>Sockets that use UDP for transport are known as </a:t>
            </a:r>
            <a:r>
              <a:rPr lang="en-US" b="1" i="1" smtClean="0">
                <a:latin typeface="Arial Unicode MS" pitchFamily="34" charset="-128"/>
                <a:cs typeface="Times New Roman" pitchFamily="18" charset="0"/>
              </a:rPr>
              <a:t>datagram sockets</a:t>
            </a:r>
            <a:r>
              <a:rPr lang="en-US" smtClean="0">
                <a:latin typeface="Arial Unicode MS" pitchFamily="34" charset="-128"/>
                <a:cs typeface="Times New Roman" pitchFamily="18" charset="0"/>
              </a:rPr>
              <a:t>, while sockets that use TCP are termed </a:t>
            </a:r>
            <a:r>
              <a:rPr lang="en-US" b="1" i="1" smtClean="0">
                <a:latin typeface="Arial Unicode MS" pitchFamily="34" charset="-128"/>
                <a:cs typeface="Times New Roman" pitchFamily="18" charset="0"/>
              </a:rPr>
              <a:t>stream sockets</a:t>
            </a:r>
            <a:r>
              <a:rPr lang="en-US" smtClean="0">
                <a:latin typeface="Arial Unicode MS" pitchFamily="34" charset="-128"/>
                <a:cs typeface="Times New Roman" pitchFamily="18" charset="0"/>
              </a:rPr>
              <a:t>. </a:t>
            </a:r>
          </a:p>
          <a:p>
            <a:pPr eaLnBrk="1" hangingPunct="1"/>
            <a:r>
              <a:rPr lang="en-US" smtClean="0">
                <a:latin typeface="Arial Unicode MS" pitchFamily="34" charset="-128"/>
                <a:cs typeface="Times New Roman" pitchFamily="18" charset="0"/>
              </a:rPr>
              <a:t>Datagram sockets can support both </a:t>
            </a:r>
            <a:r>
              <a:rPr lang="en-US" b="1" smtClean="0">
                <a:latin typeface="Arial Unicode MS" pitchFamily="34" charset="-128"/>
                <a:cs typeface="Times New Roman" pitchFamily="18" charset="0"/>
              </a:rPr>
              <a:t>connectionless</a:t>
            </a:r>
            <a:r>
              <a:rPr lang="en-US" smtClean="0">
                <a:latin typeface="Arial Unicode MS" pitchFamily="34" charset="-128"/>
                <a:cs typeface="Times New Roman" pitchFamily="18" charset="0"/>
              </a:rPr>
              <a:t> and </a:t>
            </a:r>
            <a:r>
              <a:rPr lang="en-US" b="1" smtClean="0">
                <a:latin typeface="Arial Unicode MS" pitchFamily="34" charset="-128"/>
                <a:cs typeface="Times New Roman" pitchFamily="18" charset="0"/>
              </a:rPr>
              <a:t>connection-oriented</a:t>
            </a:r>
            <a:r>
              <a:rPr lang="en-US" smtClean="0">
                <a:latin typeface="Arial Unicode MS" pitchFamily="34" charset="-128"/>
                <a:cs typeface="Times New Roman" pitchFamily="18" charset="0"/>
              </a:rPr>
              <a:t> communication at the </a:t>
            </a:r>
            <a:r>
              <a:rPr lang="en-US" i="1" smtClean="0">
                <a:latin typeface="Arial Unicode MS" pitchFamily="34" charset="-128"/>
                <a:cs typeface="Times New Roman" pitchFamily="18" charset="0"/>
              </a:rPr>
              <a:t>application layer</a:t>
            </a:r>
            <a:r>
              <a:rPr lang="en-US" smtClean="0">
                <a:latin typeface="Arial Unicode MS" pitchFamily="34" charset="-128"/>
                <a:cs typeface="Times New Roman" pitchFamily="18" charset="0"/>
              </a:rPr>
              <a:t>. This is so because even though datagrams are sent or received without the notion of connections at the </a:t>
            </a:r>
            <a:r>
              <a:rPr lang="en-US" i="1" smtClean="0">
                <a:latin typeface="Arial Unicode MS" pitchFamily="34" charset="-128"/>
                <a:cs typeface="Times New Roman" pitchFamily="18" charset="0"/>
              </a:rPr>
              <a:t>transport layer</a:t>
            </a:r>
            <a:r>
              <a:rPr lang="en-US" smtClean="0">
                <a:latin typeface="Arial Unicode MS" pitchFamily="34" charset="-128"/>
                <a:cs typeface="Times New Roman" pitchFamily="18" charset="0"/>
              </a:rPr>
              <a:t>, the </a:t>
            </a:r>
            <a:r>
              <a:rPr lang="en-US" b="1" smtClean="0">
                <a:latin typeface="Arial Unicode MS" pitchFamily="34" charset="-128"/>
                <a:cs typeface="Times New Roman" pitchFamily="18" charset="0"/>
              </a:rPr>
              <a:t>runtime support of the socket API</a:t>
            </a:r>
            <a:r>
              <a:rPr lang="en-US" smtClean="0">
                <a:latin typeface="Arial Unicode MS" pitchFamily="34" charset="-128"/>
                <a:cs typeface="Times New Roman" pitchFamily="18" charset="0"/>
              </a:rPr>
              <a:t> can create and maintain logical connections for datagrams exchanged between two processes, as you will see in the next section</a:t>
            </a:r>
          </a:p>
        </p:txBody>
      </p:sp>
    </p:spTree>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InetAddress class</a:t>
            </a:r>
          </a:p>
        </p:txBody>
      </p:sp>
      <p:sp>
        <p:nvSpPr>
          <p:cNvPr id="54275" name="Rectangle 3"/>
          <p:cNvSpPr>
            <a:spLocks noGrp="1" noChangeArrowheads="1"/>
          </p:cNvSpPr>
          <p:nvPr>
            <p:ph type="body" idx="1"/>
          </p:nvPr>
        </p:nvSpPr>
        <p:spPr/>
        <p:txBody>
          <a:bodyPr/>
          <a:lstStyle/>
          <a:p>
            <a:pPr marL="185738" indent="-185738" eaLnBrk="1" hangingPunct="1">
              <a:lnSpc>
                <a:spcPct val="90000"/>
              </a:lnSpc>
              <a:spcBef>
                <a:spcPct val="10000"/>
              </a:spcBef>
            </a:pPr>
            <a:r>
              <a:rPr lang="en-US" sz="2600" smtClean="0">
                <a:solidFill>
                  <a:srgbClr val="000000"/>
                </a:solidFill>
              </a:rPr>
              <a:t>Usually, you don't have to worry too much about Internet addresses—the numerical host addresses that consist of four bytes such as 132.163.4.102. However, you can use the </a:t>
            </a:r>
            <a:r>
              <a:rPr lang="en-US" sz="2600" smtClean="0">
                <a:solidFill>
                  <a:srgbClr val="0000FF"/>
                </a:solidFill>
              </a:rPr>
              <a:t>InetAddress</a:t>
            </a:r>
            <a:r>
              <a:rPr lang="en-US" sz="2600" smtClean="0">
                <a:solidFill>
                  <a:srgbClr val="918879"/>
                </a:solidFill>
              </a:rPr>
              <a:t> </a:t>
            </a:r>
            <a:r>
              <a:rPr lang="en-US" sz="2600" smtClean="0">
                <a:solidFill>
                  <a:srgbClr val="000000"/>
                </a:solidFill>
              </a:rPr>
              <a:t>class if you need to convert between host names and Internet addresses.</a:t>
            </a:r>
          </a:p>
          <a:p>
            <a:pPr marL="185738" indent="-185738" eaLnBrk="1" hangingPunct="1">
              <a:lnSpc>
                <a:spcPct val="90000"/>
              </a:lnSpc>
              <a:spcBef>
                <a:spcPct val="10000"/>
              </a:spcBef>
            </a:pPr>
            <a:r>
              <a:rPr lang="en-US" sz="2600" smtClean="0">
                <a:solidFill>
                  <a:srgbClr val="000000"/>
                </a:solidFill>
              </a:rPr>
              <a:t>The static </a:t>
            </a:r>
            <a:r>
              <a:rPr lang="en-US" sz="2600" smtClean="0">
                <a:solidFill>
                  <a:srgbClr val="0000FF"/>
                </a:solidFill>
              </a:rPr>
              <a:t>getByName</a:t>
            </a:r>
            <a:r>
              <a:rPr lang="en-US" sz="2600" smtClean="0">
                <a:solidFill>
                  <a:srgbClr val="918879"/>
                </a:solidFill>
              </a:rPr>
              <a:t> </a:t>
            </a:r>
            <a:r>
              <a:rPr lang="en-US" sz="2600" smtClean="0">
                <a:solidFill>
                  <a:srgbClr val="000000"/>
                </a:solidFill>
              </a:rPr>
              <a:t>method returns an </a:t>
            </a:r>
            <a:r>
              <a:rPr lang="en-US" sz="2600" smtClean="0">
                <a:solidFill>
                  <a:srgbClr val="0000FF"/>
                </a:solidFill>
              </a:rPr>
              <a:t>InetAddress</a:t>
            </a:r>
            <a:r>
              <a:rPr lang="en-US" sz="2600" smtClean="0">
                <a:solidFill>
                  <a:srgbClr val="918879"/>
                </a:solidFill>
              </a:rPr>
              <a:t> </a:t>
            </a:r>
            <a:r>
              <a:rPr lang="en-US" sz="2600" smtClean="0">
                <a:solidFill>
                  <a:srgbClr val="000000"/>
                </a:solidFill>
              </a:rPr>
              <a:t>object of a host.</a:t>
            </a:r>
          </a:p>
          <a:p>
            <a:pPr marL="185738" indent="-185738" eaLnBrk="1" hangingPunct="1">
              <a:lnSpc>
                <a:spcPct val="90000"/>
              </a:lnSpc>
              <a:spcBef>
                <a:spcPct val="10000"/>
              </a:spcBef>
            </a:pPr>
            <a:r>
              <a:rPr lang="en-US" sz="2600" smtClean="0">
                <a:solidFill>
                  <a:srgbClr val="000000"/>
                </a:solidFill>
              </a:rPr>
              <a:t>For example,</a:t>
            </a:r>
          </a:p>
          <a:p>
            <a:pPr marL="228600" indent="0" eaLnBrk="1" hangingPunct="1">
              <a:lnSpc>
                <a:spcPct val="90000"/>
              </a:lnSpc>
              <a:spcBef>
                <a:spcPct val="10000"/>
              </a:spcBef>
              <a:buNone/>
            </a:pPr>
            <a:r>
              <a:rPr lang="en-US" sz="2600" smtClean="0">
                <a:solidFill>
                  <a:srgbClr val="0000FF"/>
                </a:solidFill>
              </a:rPr>
              <a:t>InetAddress</a:t>
            </a:r>
            <a:r>
              <a:rPr lang="en-US" sz="2600" smtClean="0">
                <a:solidFill>
                  <a:srgbClr val="918879"/>
                </a:solidFill>
              </a:rPr>
              <a:t> </a:t>
            </a:r>
            <a:r>
              <a:rPr lang="en-US" sz="2600" smtClean="0">
                <a:solidFill>
                  <a:srgbClr val="0000FF"/>
                </a:solidFill>
              </a:rPr>
              <a:t>address</a:t>
            </a:r>
            <a:r>
              <a:rPr lang="en-US" sz="2600" smtClean="0">
                <a:solidFill>
                  <a:srgbClr val="918879"/>
                </a:solidFill>
              </a:rPr>
              <a:t> = </a:t>
            </a:r>
            <a:br>
              <a:rPr lang="en-US" sz="2600" smtClean="0">
                <a:solidFill>
                  <a:srgbClr val="918879"/>
                </a:solidFill>
              </a:rPr>
            </a:br>
            <a:r>
              <a:rPr lang="en-US" sz="2600" smtClean="0">
                <a:solidFill>
                  <a:srgbClr val="918879"/>
                </a:solidFill>
              </a:rPr>
              <a:t>    </a:t>
            </a:r>
            <a:r>
              <a:rPr lang="en-US" sz="2600" smtClean="0">
                <a:solidFill>
                  <a:srgbClr val="0000FF"/>
                </a:solidFill>
              </a:rPr>
              <a:t>InetAddress.getByName</a:t>
            </a:r>
            <a:r>
              <a:rPr lang="en-US" sz="2600" smtClean="0">
                <a:solidFill>
                  <a:schemeClr val="hlink"/>
                </a:solidFill>
              </a:rPr>
              <a:t>("time-A.timefreq.bldrdoc.gov")</a:t>
            </a:r>
            <a:r>
              <a:rPr lang="en-US" sz="2600" smtClean="0">
                <a:solidFill>
                  <a:srgbClr val="918879"/>
                </a:solidFill>
              </a:rPr>
              <a:t>;</a:t>
            </a:r>
          </a:p>
          <a:p>
            <a:pPr marL="185738" indent="-185738" eaLnBrk="1" hangingPunct="1">
              <a:lnSpc>
                <a:spcPct val="90000"/>
              </a:lnSpc>
              <a:spcBef>
                <a:spcPct val="10000"/>
              </a:spcBef>
            </a:pPr>
            <a:r>
              <a:rPr lang="en-US" sz="2600" smtClean="0">
                <a:solidFill>
                  <a:srgbClr val="000000"/>
                </a:solidFill>
              </a:rPr>
              <a:t>returns an </a:t>
            </a:r>
            <a:r>
              <a:rPr lang="en-US" sz="2600" smtClean="0">
                <a:solidFill>
                  <a:srgbClr val="0000FF"/>
                </a:solidFill>
              </a:rPr>
              <a:t>InetAddress</a:t>
            </a:r>
            <a:r>
              <a:rPr lang="en-US" sz="2600" smtClean="0">
                <a:solidFill>
                  <a:srgbClr val="918879"/>
                </a:solidFill>
              </a:rPr>
              <a:t> </a:t>
            </a:r>
            <a:r>
              <a:rPr lang="en-US" sz="2600" smtClean="0">
                <a:solidFill>
                  <a:srgbClr val="000000"/>
                </a:solidFill>
              </a:rPr>
              <a:t>object that encapsulates the sequence of four bytes 132.163.4.102. You can access the bytes with the </a:t>
            </a:r>
            <a:r>
              <a:rPr lang="en-US" sz="2600" smtClean="0">
                <a:solidFill>
                  <a:srgbClr val="0000FF"/>
                </a:solidFill>
              </a:rPr>
              <a:t>getAddress</a:t>
            </a:r>
            <a:r>
              <a:rPr lang="en-US" sz="2600" smtClean="0">
                <a:solidFill>
                  <a:srgbClr val="918879"/>
                </a:solidFill>
              </a:rPr>
              <a:t> </a:t>
            </a:r>
            <a:r>
              <a:rPr lang="en-US" sz="2600" smtClean="0">
                <a:solidFill>
                  <a:srgbClr val="000000"/>
                </a:solidFill>
              </a:rPr>
              <a:t>method.</a:t>
            </a:r>
          </a:p>
          <a:p>
            <a:pPr marL="185738" indent="-185738" eaLnBrk="1" hangingPunct="1">
              <a:lnSpc>
                <a:spcPct val="90000"/>
              </a:lnSpc>
              <a:spcBef>
                <a:spcPct val="10000"/>
              </a:spcBef>
            </a:pPr>
            <a:r>
              <a:rPr lang="en-US" sz="2600" smtClean="0">
                <a:solidFill>
                  <a:srgbClr val="0000FF"/>
                </a:solidFill>
              </a:rPr>
              <a:t>byte[]</a:t>
            </a:r>
            <a:r>
              <a:rPr lang="en-US" sz="2600" smtClean="0">
                <a:solidFill>
                  <a:srgbClr val="918879"/>
                </a:solidFill>
              </a:rPr>
              <a:t> </a:t>
            </a:r>
            <a:r>
              <a:rPr lang="en-US" sz="2600" smtClean="0">
                <a:solidFill>
                  <a:srgbClr val="0000FF"/>
                </a:solidFill>
              </a:rPr>
              <a:t>addressBytes</a:t>
            </a:r>
            <a:r>
              <a:rPr lang="en-US" sz="2600" smtClean="0">
                <a:solidFill>
                  <a:srgbClr val="918879"/>
                </a:solidFill>
              </a:rPr>
              <a:t> </a:t>
            </a:r>
            <a:r>
              <a:rPr lang="en-US" sz="2600" smtClean="0"/>
              <a:t>=</a:t>
            </a:r>
            <a:r>
              <a:rPr lang="en-US" sz="2600" smtClean="0">
                <a:solidFill>
                  <a:srgbClr val="918879"/>
                </a:solidFill>
              </a:rPr>
              <a:t> </a:t>
            </a:r>
            <a:r>
              <a:rPr lang="en-US" sz="2600" smtClean="0">
                <a:solidFill>
                  <a:srgbClr val="0000FF"/>
                </a:solidFill>
              </a:rPr>
              <a:t>address.getAddress()</a:t>
            </a:r>
            <a:r>
              <a:rPr lang="en-US" sz="2600" smtClean="0">
                <a:solidFill>
                  <a:srgbClr val="918879"/>
                </a:solidFill>
              </a:rPr>
              <a:t>;</a:t>
            </a:r>
            <a:endParaRPr lang="en-US" sz="2600" smtClean="0">
              <a:solidFill>
                <a:srgbClr val="000000"/>
              </a:solidFill>
            </a:endParaRPr>
          </a:p>
        </p:txBody>
      </p:sp>
    </p:spTree>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InetAddress class</a:t>
            </a:r>
          </a:p>
        </p:txBody>
      </p:sp>
      <p:sp>
        <p:nvSpPr>
          <p:cNvPr id="55299" name="Rectangle 3"/>
          <p:cNvSpPr>
            <a:spLocks noGrp="1" noChangeArrowheads="1"/>
          </p:cNvSpPr>
          <p:nvPr>
            <p:ph type="body" idx="1"/>
          </p:nvPr>
        </p:nvSpPr>
        <p:spPr/>
        <p:txBody>
          <a:bodyPr/>
          <a:lstStyle/>
          <a:p>
            <a:pPr marL="185738" indent="-185738" eaLnBrk="1" hangingPunct="1">
              <a:lnSpc>
                <a:spcPct val="90000"/>
              </a:lnSpc>
              <a:spcBef>
                <a:spcPct val="10000"/>
              </a:spcBef>
            </a:pPr>
            <a:r>
              <a:rPr lang="en-US" smtClean="0">
                <a:solidFill>
                  <a:srgbClr val="000000"/>
                </a:solidFill>
                <a:latin typeface="+mj-lt"/>
              </a:rPr>
              <a:t>Some host names with a lot of traffic correspond to multiple Internet addresses, to</a:t>
            </a:r>
          </a:p>
          <a:p>
            <a:pPr marL="185738" indent="-185738" eaLnBrk="1" hangingPunct="1">
              <a:lnSpc>
                <a:spcPct val="90000"/>
              </a:lnSpc>
              <a:spcBef>
                <a:spcPct val="10000"/>
              </a:spcBef>
            </a:pPr>
            <a:r>
              <a:rPr lang="en-US" smtClean="0">
                <a:solidFill>
                  <a:srgbClr val="000000"/>
                </a:solidFill>
                <a:latin typeface="+mj-lt"/>
              </a:rPr>
              <a:t>facilitate load balancing. You can get all hosts with the </a:t>
            </a:r>
            <a:r>
              <a:rPr lang="en-US" smtClean="0">
                <a:solidFill>
                  <a:srgbClr val="FF0000"/>
                </a:solidFill>
                <a:latin typeface="+mj-lt"/>
              </a:rPr>
              <a:t>getAllByName</a:t>
            </a:r>
            <a:r>
              <a:rPr lang="en-US" smtClean="0">
                <a:solidFill>
                  <a:srgbClr val="918879"/>
                </a:solidFill>
                <a:latin typeface="+mj-lt"/>
              </a:rPr>
              <a:t> </a:t>
            </a:r>
            <a:r>
              <a:rPr lang="en-US" smtClean="0">
                <a:solidFill>
                  <a:srgbClr val="000000"/>
                </a:solidFill>
                <a:latin typeface="+mj-lt"/>
              </a:rPr>
              <a:t>method.</a:t>
            </a:r>
          </a:p>
          <a:p>
            <a:pPr marL="185738" indent="-185738" eaLnBrk="1" hangingPunct="1">
              <a:lnSpc>
                <a:spcPct val="90000"/>
              </a:lnSpc>
              <a:spcBef>
                <a:spcPct val="10000"/>
              </a:spcBef>
            </a:pPr>
            <a:r>
              <a:rPr lang="en-US" smtClean="0">
                <a:solidFill>
                  <a:srgbClr val="0000FF"/>
                </a:solidFill>
                <a:latin typeface="+mj-lt"/>
              </a:rPr>
              <a:t>InetAddress[] addresses = 		InetAddress.</a:t>
            </a:r>
            <a:r>
              <a:rPr lang="en-US" smtClean="0">
                <a:solidFill>
                  <a:srgbClr val="FF0000"/>
                </a:solidFill>
                <a:latin typeface="+mj-lt"/>
              </a:rPr>
              <a:t>getAllByName(host);</a:t>
            </a:r>
          </a:p>
          <a:p>
            <a:pPr marL="185738" indent="-185738" eaLnBrk="1" hangingPunct="1">
              <a:lnSpc>
                <a:spcPct val="90000"/>
              </a:lnSpc>
              <a:spcBef>
                <a:spcPct val="10000"/>
              </a:spcBef>
            </a:pPr>
            <a:r>
              <a:rPr lang="en-US" smtClean="0">
                <a:solidFill>
                  <a:srgbClr val="000000"/>
                </a:solidFill>
                <a:latin typeface="+mj-lt"/>
              </a:rPr>
              <a:t>Finally, you sometimes need the address of the local host. If you simply ask for the address of </a:t>
            </a:r>
            <a:r>
              <a:rPr lang="en-US" smtClean="0">
                <a:solidFill>
                  <a:srgbClr val="0000FF"/>
                </a:solidFill>
                <a:latin typeface="+mj-lt"/>
              </a:rPr>
              <a:t>localhost</a:t>
            </a:r>
            <a:r>
              <a:rPr lang="en-US" smtClean="0">
                <a:solidFill>
                  <a:srgbClr val="000000"/>
                </a:solidFill>
                <a:latin typeface="+mj-lt"/>
              </a:rPr>
              <a:t>, you always get the address 127.0.0.1, which isn't very useful. Instead, use the static </a:t>
            </a:r>
            <a:r>
              <a:rPr lang="en-US" smtClean="0">
                <a:solidFill>
                  <a:srgbClr val="0000FF"/>
                </a:solidFill>
                <a:latin typeface="+mj-lt"/>
              </a:rPr>
              <a:t>getLocalHost</a:t>
            </a:r>
            <a:r>
              <a:rPr lang="en-US" smtClean="0">
                <a:solidFill>
                  <a:srgbClr val="918879"/>
                </a:solidFill>
                <a:latin typeface="+mj-lt"/>
              </a:rPr>
              <a:t> </a:t>
            </a:r>
            <a:r>
              <a:rPr lang="en-US" smtClean="0">
                <a:solidFill>
                  <a:srgbClr val="000000"/>
                </a:solidFill>
                <a:latin typeface="+mj-lt"/>
              </a:rPr>
              <a:t>method to get the address of your local host.</a:t>
            </a:r>
          </a:p>
          <a:p>
            <a:pPr marL="185738" indent="-185738" eaLnBrk="1" hangingPunct="1">
              <a:lnSpc>
                <a:spcPct val="90000"/>
              </a:lnSpc>
              <a:spcBef>
                <a:spcPct val="10000"/>
              </a:spcBef>
            </a:pPr>
            <a:r>
              <a:rPr lang="en-US" smtClean="0">
                <a:solidFill>
                  <a:srgbClr val="0000FF"/>
                </a:solidFill>
                <a:latin typeface="+mj-lt"/>
              </a:rPr>
              <a:t>InetAddress</a:t>
            </a:r>
            <a:r>
              <a:rPr lang="en-US" smtClean="0">
                <a:solidFill>
                  <a:srgbClr val="918879"/>
                </a:solidFill>
                <a:latin typeface="+mj-lt"/>
              </a:rPr>
              <a:t> </a:t>
            </a:r>
            <a:r>
              <a:rPr lang="en-US" smtClean="0">
                <a:solidFill>
                  <a:srgbClr val="0000FF"/>
                </a:solidFill>
                <a:latin typeface="+mj-lt"/>
              </a:rPr>
              <a:t>address</a:t>
            </a:r>
            <a:r>
              <a:rPr lang="en-US" smtClean="0">
                <a:solidFill>
                  <a:srgbClr val="918879"/>
                </a:solidFill>
                <a:latin typeface="+mj-lt"/>
              </a:rPr>
              <a:t> </a:t>
            </a:r>
            <a:r>
              <a:rPr lang="en-US" smtClean="0">
                <a:solidFill>
                  <a:srgbClr val="0000FF"/>
                </a:solidFill>
                <a:latin typeface="+mj-lt"/>
              </a:rPr>
              <a:t>=</a:t>
            </a:r>
            <a:r>
              <a:rPr lang="en-US" smtClean="0">
                <a:solidFill>
                  <a:srgbClr val="918879"/>
                </a:solidFill>
                <a:latin typeface="+mj-lt"/>
              </a:rPr>
              <a:t> </a:t>
            </a:r>
            <a:r>
              <a:rPr lang="en-US" smtClean="0">
                <a:solidFill>
                  <a:srgbClr val="0000FF"/>
                </a:solidFill>
                <a:latin typeface="+mj-lt"/>
              </a:rPr>
              <a:t>InetAddress.getLocalHost();</a:t>
            </a:r>
          </a:p>
        </p:txBody>
      </p:sp>
    </p:spTree>
  </p:cSld>
  <p:clrMapOvr>
    <a:masterClrMapping/>
  </p:clrMapOvr>
  <p:transition spd="med">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InetAddress class</a:t>
            </a:r>
          </a:p>
        </p:txBody>
      </p:sp>
      <p:sp>
        <p:nvSpPr>
          <p:cNvPr id="56323" name="Rectangle 3"/>
          <p:cNvSpPr>
            <a:spLocks noGrp="1" noChangeArrowheads="1"/>
          </p:cNvSpPr>
          <p:nvPr>
            <p:ph type="body" idx="1"/>
          </p:nvPr>
        </p:nvSpPr>
        <p:spPr>
          <a:xfrm>
            <a:off x="0" y="620713"/>
            <a:ext cx="9144000" cy="5715000"/>
          </a:xfrm>
        </p:spPr>
        <p:txBody>
          <a:bodyPr/>
          <a:lstStyle/>
          <a:p>
            <a:pPr marL="185738" indent="-185738" eaLnBrk="1" hangingPunct="1">
              <a:lnSpc>
                <a:spcPct val="90000"/>
              </a:lnSpc>
              <a:spcBef>
                <a:spcPct val="10000"/>
              </a:spcBef>
            </a:pPr>
            <a:r>
              <a:rPr lang="en-US" sz="2600" b="1" smtClean="0">
                <a:solidFill>
                  <a:srgbClr val="0000FF"/>
                </a:solidFill>
              </a:rPr>
              <a:t>public String getHostName()</a:t>
            </a:r>
            <a:r>
              <a:rPr lang="en-US" sz="2600" smtClean="0">
                <a:solidFill>
                  <a:srgbClr val="0000FF"/>
                </a:solidFill>
              </a:rPr>
              <a:t> </a:t>
            </a:r>
          </a:p>
          <a:p>
            <a:pPr marL="463550" lvl="1" indent="-6350" eaLnBrk="1" hangingPunct="1">
              <a:lnSpc>
                <a:spcPct val="90000"/>
              </a:lnSpc>
              <a:spcBef>
                <a:spcPct val="10000"/>
              </a:spcBef>
              <a:buFont typeface="Wingdings" pitchFamily="2" charset="2"/>
              <a:buNone/>
            </a:pPr>
            <a:r>
              <a:rPr lang="en-US" smtClean="0"/>
              <a:t>Gets the host name for this IP address. If this InetAddress was created with a host name, this host name will be remembered and returned; otherwise, a reverse name lookup will be performed and the result will be returned based on the system configured name lookup service. </a:t>
            </a:r>
          </a:p>
          <a:p>
            <a:pPr marL="185738" indent="-185738" eaLnBrk="1" hangingPunct="1">
              <a:lnSpc>
                <a:spcPct val="90000"/>
              </a:lnSpc>
              <a:spcBef>
                <a:spcPct val="10000"/>
              </a:spcBef>
            </a:pPr>
            <a:r>
              <a:rPr lang="en-US" sz="2600" b="1" smtClean="0">
                <a:solidFill>
                  <a:srgbClr val="0000FF"/>
                </a:solidFill>
              </a:rPr>
              <a:t>public String getCanonicalHostName() </a:t>
            </a:r>
          </a:p>
          <a:p>
            <a:pPr marL="463550" lvl="1" indent="-6350" eaLnBrk="1" hangingPunct="1">
              <a:lnSpc>
                <a:spcPct val="90000"/>
              </a:lnSpc>
              <a:spcBef>
                <a:spcPct val="10000"/>
              </a:spcBef>
              <a:buFont typeface="Wingdings" pitchFamily="2" charset="2"/>
              <a:buNone/>
            </a:pPr>
            <a:r>
              <a:rPr lang="en-US" smtClean="0"/>
              <a:t>Gets the fully qualified domain name for this IP address. Best effort method, meaning we may not be able to return the FQDN depending on the underlying system configuration. </a:t>
            </a:r>
          </a:p>
          <a:p>
            <a:pPr marL="185738" indent="-185738" eaLnBrk="1" hangingPunct="1">
              <a:lnSpc>
                <a:spcPct val="90000"/>
              </a:lnSpc>
              <a:spcBef>
                <a:spcPct val="10000"/>
              </a:spcBef>
            </a:pPr>
            <a:r>
              <a:rPr lang="en-US" sz="2600" b="1" smtClean="0">
                <a:solidFill>
                  <a:srgbClr val="0000FF"/>
                </a:solidFill>
              </a:rPr>
              <a:t>public byte[] getAddress()</a:t>
            </a:r>
            <a:r>
              <a:rPr lang="en-US" sz="2600" smtClean="0"/>
              <a:t> </a:t>
            </a:r>
          </a:p>
          <a:p>
            <a:pPr marL="463550" lvl="1" indent="-6350" eaLnBrk="1" hangingPunct="1">
              <a:lnSpc>
                <a:spcPct val="90000"/>
              </a:lnSpc>
              <a:spcBef>
                <a:spcPct val="10000"/>
              </a:spcBef>
              <a:buFont typeface="Wingdings" pitchFamily="2" charset="2"/>
              <a:buNone/>
            </a:pPr>
            <a:r>
              <a:rPr lang="en-US" smtClean="0"/>
              <a:t>Returns the raw IP address of this InetAddress object. The result is in network byte order: the highest order byte of the address is in getAddress()[0]. </a:t>
            </a:r>
            <a:endParaRPr lang="en-US" smtClean="0">
              <a:solidFill>
                <a:srgbClr val="000000"/>
              </a:solidFill>
              <a:latin typeface="Courier New" pitchFamily="49" charset="0"/>
            </a:endParaRPr>
          </a:p>
        </p:txBody>
      </p:sp>
    </p:spTree>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mtClean="0"/>
              <a:t>InetAddress class</a:t>
            </a:r>
          </a:p>
        </p:txBody>
      </p:sp>
      <p:sp>
        <p:nvSpPr>
          <p:cNvPr id="57347" name="Rectangle 3"/>
          <p:cNvSpPr>
            <a:spLocks noGrp="1" noChangeArrowheads="1"/>
          </p:cNvSpPr>
          <p:nvPr>
            <p:ph type="body" idx="1"/>
          </p:nvPr>
        </p:nvSpPr>
        <p:spPr/>
        <p:txBody>
          <a:bodyPr/>
          <a:lstStyle/>
          <a:p>
            <a:pPr marL="185738" indent="-185738" eaLnBrk="1" hangingPunct="1">
              <a:spcBef>
                <a:spcPct val="10000"/>
              </a:spcBef>
            </a:pPr>
            <a:r>
              <a:rPr lang="en-US" b="1" smtClean="0">
                <a:solidFill>
                  <a:srgbClr val="0000FF"/>
                </a:solidFill>
              </a:rPr>
              <a:t>public String getHostAddress()</a:t>
            </a:r>
            <a:r>
              <a:rPr lang="en-US" sz="2400" smtClean="0">
                <a:solidFill>
                  <a:srgbClr val="0000FF"/>
                </a:solidFill>
              </a:rPr>
              <a:t> </a:t>
            </a:r>
          </a:p>
          <a:p>
            <a:pPr marL="576263" lvl="1" indent="-39688" eaLnBrk="1" hangingPunct="1">
              <a:buFont typeface="Wingdings" pitchFamily="2" charset="2"/>
              <a:buNone/>
            </a:pPr>
            <a:r>
              <a:rPr lang="en-US" sz="2400" smtClean="0"/>
              <a:t>Returns the IP address string in textual presentation for example "132.163.4.102".</a:t>
            </a:r>
          </a:p>
          <a:p>
            <a:pPr marL="185738" indent="-185738" eaLnBrk="1" hangingPunct="1">
              <a:spcBef>
                <a:spcPct val="10000"/>
              </a:spcBef>
            </a:pPr>
            <a:r>
              <a:rPr lang="en-US" b="1" smtClean="0">
                <a:solidFill>
                  <a:srgbClr val="0000FF"/>
                </a:solidFill>
              </a:rPr>
              <a:t>public String toString()</a:t>
            </a:r>
            <a:r>
              <a:rPr lang="en-US" sz="2400" b="1" smtClean="0">
                <a:solidFill>
                  <a:srgbClr val="0000FF"/>
                </a:solidFill>
              </a:rPr>
              <a:t> </a:t>
            </a:r>
          </a:p>
          <a:p>
            <a:pPr marL="576263" lvl="1" indent="-39688" eaLnBrk="1" hangingPunct="1">
              <a:buFont typeface="Wingdings" pitchFamily="2" charset="2"/>
              <a:buNone/>
            </a:pPr>
            <a:r>
              <a:rPr lang="en-US" sz="2400" smtClean="0"/>
              <a:t>Converts this IP address to a String. The string returned is of the form: hostname / literal IP address. If the host name is unresolved, no reverse name service loopup is performed. The hostname part will be represented by an empty string. </a:t>
            </a:r>
          </a:p>
          <a:p>
            <a:pPr marL="185738" indent="-185738" eaLnBrk="1" hangingPunct="1"/>
            <a:r>
              <a:rPr lang="en-US" sz="2600" b="1" smtClean="0">
                <a:solidFill>
                  <a:srgbClr val="0000FF"/>
                </a:solidFill>
              </a:rPr>
              <a:t>public static InetAddress getByName(String host)</a:t>
            </a:r>
            <a:r>
              <a:rPr lang="en-US" sz="2400" b="1" smtClean="0"/>
              <a:t> throws UnknownHostException </a:t>
            </a:r>
          </a:p>
          <a:p>
            <a:pPr marL="576263" lvl="1" indent="-39688" eaLnBrk="1" hangingPunct="1">
              <a:buFont typeface="Wingdings" pitchFamily="2" charset="2"/>
              <a:buNone/>
            </a:pPr>
            <a:r>
              <a:rPr lang="en-US" sz="2400" smtClean="0"/>
              <a:t>Determines the IP address of a host, given the host's name. The host name can either be a machine name, such as "java.sun.com", or a textual representation of its IP address. </a:t>
            </a:r>
          </a:p>
        </p:txBody>
      </p:sp>
    </p:spTree>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mtClean="0"/>
              <a:t>InetAddress class</a:t>
            </a:r>
          </a:p>
        </p:txBody>
      </p:sp>
      <p:sp>
        <p:nvSpPr>
          <p:cNvPr id="58371" name="Rectangle 3"/>
          <p:cNvSpPr>
            <a:spLocks noGrp="1" noChangeArrowheads="1"/>
          </p:cNvSpPr>
          <p:nvPr>
            <p:ph type="body" idx="1"/>
          </p:nvPr>
        </p:nvSpPr>
        <p:spPr/>
        <p:txBody>
          <a:bodyPr/>
          <a:lstStyle/>
          <a:p>
            <a:pPr marL="185738" indent="-185738" eaLnBrk="1" hangingPunct="1">
              <a:lnSpc>
                <a:spcPct val="90000"/>
              </a:lnSpc>
              <a:spcBef>
                <a:spcPct val="10000"/>
              </a:spcBef>
            </a:pPr>
            <a:r>
              <a:rPr lang="en-US" sz="2400" b="1" smtClean="0">
                <a:solidFill>
                  <a:srgbClr val="0000FF"/>
                </a:solidFill>
              </a:rPr>
              <a:t>public static InetAddress[] getAllByName(String host) throws UnknownHostException</a:t>
            </a:r>
            <a:r>
              <a:rPr lang="en-US" sz="2400" smtClean="0"/>
              <a:t> </a:t>
            </a:r>
          </a:p>
          <a:p>
            <a:pPr marL="576263" lvl="1" indent="-39688" eaLnBrk="1" hangingPunct="1">
              <a:lnSpc>
                <a:spcPct val="90000"/>
              </a:lnSpc>
              <a:spcBef>
                <a:spcPct val="10000"/>
              </a:spcBef>
              <a:buFont typeface="Wingdings" pitchFamily="2" charset="2"/>
              <a:buNone/>
            </a:pPr>
            <a:r>
              <a:rPr lang="en-US" sz="2400" smtClean="0"/>
              <a:t>Given the name of a host, returns an array of its IP addresses, based on the configured name service on the system. The host name can either be a machine name, such as "java.sun.com", or a textual representation of its IP address.</a:t>
            </a:r>
          </a:p>
          <a:p>
            <a:pPr marL="185738" indent="-185738" eaLnBrk="1" hangingPunct="1">
              <a:lnSpc>
                <a:spcPct val="90000"/>
              </a:lnSpc>
            </a:pPr>
            <a:r>
              <a:rPr lang="en-US" sz="2400" b="1" smtClean="0">
                <a:solidFill>
                  <a:srgbClr val="0000FF"/>
                </a:solidFill>
              </a:rPr>
              <a:t>public static InetAddress getByAddress(byte[] addr) throws UnknownHostException </a:t>
            </a:r>
          </a:p>
          <a:p>
            <a:pPr marL="576263" lvl="1" indent="-39688" eaLnBrk="1" hangingPunct="1">
              <a:lnSpc>
                <a:spcPct val="90000"/>
              </a:lnSpc>
              <a:buFont typeface="Wingdings" pitchFamily="2" charset="2"/>
              <a:buNone/>
            </a:pPr>
            <a:r>
              <a:rPr lang="en-US" sz="2400" smtClean="0"/>
              <a:t>Returns an InetAddress object given the raw IP address . The argument is in network byte order: the highest order byte of the address is in getAddress()[0].</a:t>
            </a:r>
          </a:p>
          <a:p>
            <a:pPr marL="185738" indent="-185738" eaLnBrk="1" hangingPunct="1">
              <a:lnSpc>
                <a:spcPct val="90000"/>
              </a:lnSpc>
            </a:pPr>
            <a:r>
              <a:rPr lang="en-US" sz="2400" b="1" smtClean="0">
                <a:solidFill>
                  <a:srgbClr val="0000FF"/>
                </a:solidFill>
              </a:rPr>
              <a:t>public static InetAddress getLocalHost() throws UnknownHostException</a:t>
            </a:r>
            <a:r>
              <a:rPr lang="en-US" sz="2400" smtClean="0"/>
              <a:t> </a:t>
            </a:r>
          </a:p>
          <a:p>
            <a:pPr marL="576263" lvl="1" indent="-39688" eaLnBrk="1" hangingPunct="1">
              <a:lnSpc>
                <a:spcPct val="90000"/>
              </a:lnSpc>
              <a:buFont typeface="Wingdings" pitchFamily="2" charset="2"/>
              <a:buNone/>
            </a:pPr>
            <a:r>
              <a:rPr lang="en-US" sz="2400" smtClean="0"/>
              <a:t>Returns the local host. </a:t>
            </a:r>
          </a:p>
        </p:txBody>
      </p:sp>
    </p:spTree>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NSLookup</a:t>
            </a:r>
          </a:p>
        </p:txBody>
      </p:sp>
      <p:sp>
        <p:nvSpPr>
          <p:cNvPr id="59395" name="Rectangle 3"/>
          <p:cNvSpPr>
            <a:spLocks noGrp="1" noChangeArrowheads="1"/>
          </p:cNvSpPr>
          <p:nvPr>
            <p:ph type="body" idx="1"/>
          </p:nvPr>
        </p:nvSpPr>
        <p:spPr/>
        <p:txBody>
          <a:bodyPr/>
          <a:lstStyle/>
          <a:p>
            <a:pPr marL="60325" indent="0" eaLnBrk="1" hangingPunct="1">
              <a:lnSpc>
                <a:spcPct val="80000"/>
              </a:lnSpc>
              <a:spcBef>
                <a:spcPct val="10000"/>
              </a:spcBef>
              <a:buFont typeface="Wingdings" pitchFamily="2" charset="2"/>
              <a:buNone/>
            </a:pPr>
            <a:r>
              <a:rPr lang="en-US" sz="2000" b="1" smtClean="0">
                <a:solidFill>
                  <a:srgbClr val="7F0055"/>
                </a:solidFill>
              </a:rPr>
              <a:t>public</a:t>
            </a:r>
            <a:r>
              <a:rPr lang="en-US" sz="2000" smtClean="0">
                <a:solidFill>
                  <a:srgbClr val="000000"/>
                </a:solidFill>
              </a:rPr>
              <a:t> </a:t>
            </a:r>
            <a:r>
              <a:rPr lang="en-US" sz="2000" b="1" smtClean="0">
                <a:solidFill>
                  <a:srgbClr val="7F0055"/>
                </a:solidFill>
              </a:rPr>
              <a:t>class</a:t>
            </a:r>
            <a:r>
              <a:rPr lang="en-US" sz="2000" smtClean="0">
                <a:solidFill>
                  <a:srgbClr val="000000"/>
                </a:solidFill>
              </a:rPr>
              <a:t> NSLookup {</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a:t>
            </a:r>
            <a:r>
              <a:rPr lang="en-US" sz="2000" b="1" smtClean="0">
                <a:solidFill>
                  <a:srgbClr val="7F0055"/>
                </a:solidFill>
              </a:rPr>
              <a:t>public</a:t>
            </a:r>
            <a:r>
              <a:rPr lang="en-US" sz="2000" smtClean="0">
                <a:solidFill>
                  <a:srgbClr val="000000"/>
                </a:solidFill>
              </a:rPr>
              <a:t> </a:t>
            </a:r>
            <a:r>
              <a:rPr lang="en-US" sz="2000" b="1" smtClean="0">
                <a:solidFill>
                  <a:srgbClr val="7F0055"/>
                </a:solidFill>
              </a:rPr>
              <a:t>static</a:t>
            </a:r>
            <a:r>
              <a:rPr lang="en-US" sz="2000" smtClean="0">
                <a:solidFill>
                  <a:srgbClr val="000000"/>
                </a:solidFill>
              </a:rPr>
              <a:t> </a:t>
            </a:r>
            <a:r>
              <a:rPr lang="en-US" sz="2000" b="1" smtClean="0">
                <a:solidFill>
                  <a:srgbClr val="7F0055"/>
                </a:solidFill>
              </a:rPr>
              <a:t>void</a:t>
            </a:r>
            <a:r>
              <a:rPr lang="en-US" sz="2000" smtClean="0">
                <a:solidFill>
                  <a:srgbClr val="000000"/>
                </a:solidFill>
              </a:rPr>
              <a:t> main(String[] args) {</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String hostName = </a:t>
            </a:r>
            <a:r>
              <a:rPr lang="en-US" sz="2000" smtClean="0">
                <a:solidFill>
                  <a:srgbClr val="2A00FF"/>
                </a:solidFill>
              </a:rPr>
              <a:t>"localhost"</a:t>
            </a:r>
            <a:r>
              <a:rPr lang="en-US" sz="2000" smtClean="0">
                <a:solidFill>
                  <a:srgbClr val="000000"/>
                </a:solidFill>
              </a:rPr>
              <a:t>;</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String hostNameIP = </a:t>
            </a:r>
            <a:r>
              <a:rPr lang="en-US" sz="2000" smtClean="0">
                <a:solidFill>
                  <a:srgbClr val="2A00FF"/>
                </a:solidFill>
              </a:rPr>
              <a:t>"127.0.0.1"</a:t>
            </a:r>
            <a:r>
              <a:rPr lang="en-US" sz="2000" smtClean="0">
                <a:solidFill>
                  <a:srgbClr val="000000"/>
                </a:solidFill>
              </a:rPr>
              <a:t>;</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InetAddress add;</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a:t>
            </a:r>
            <a:r>
              <a:rPr lang="en-US" sz="2000" b="1" smtClean="0">
                <a:solidFill>
                  <a:srgbClr val="7F0055"/>
                </a:solidFill>
              </a:rPr>
              <a:t>try</a:t>
            </a:r>
            <a:r>
              <a:rPr lang="en-US" sz="2000" smtClean="0">
                <a:solidFill>
                  <a:srgbClr val="000000"/>
                </a:solidFill>
              </a:rPr>
              <a:t>{</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add = InetAddress.</a:t>
            </a:r>
            <a:r>
              <a:rPr lang="en-US" sz="2000" i="1" smtClean="0">
                <a:solidFill>
                  <a:srgbClr val="000000"/>
                </a:solidFill>
              </a:rPr>
              <a:t>getByName</a:t>
            </a:r>
            <a:r>
              <a:rPr lang="en-US" sz="2000" smtClean="0">
                <a:solidFill>
                  <a:srgbClr val="000000"/>
                </a:solidFill>
              </a:rPr>
              <a:t>(hostName);</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"DNS host name: "</a:t>
            </a:r>
            <a:r>
              <a:rPr lang="en-US" sz="2000" smtClean="0">
                <a:solidFill>
                  <a:srgbClr val="000000"/>
                </a:solidFill>
              </a:rPr>
              <a:t>+add.getCanonicalHostName());</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"IP Address: "</a:t>
            </a:r>
            <a:r>
              <a:rPr lang="en-US" sz="2000" smtClean="0">
                <a:solidFill>
                  <a:srgbClr val="000000"/>
                </a:solidFill>
              </a:rPr>
              <a:t>+add.getHostAddress());</a:t>
            </a:r>
            <a:endParaRPr lang="en-US" sz="2000" smtClean="0"/>
          </a:p>
          <a:p>
            <a:pPr marL="60325" indent="0" eaLnBrk="1" hangingPunct="1">
              <a:lnSpc>
                <a:spcPct val="80000"/>
              </a:lnSpc>
              <a:spcBef>
                <a:spcPct val="10000"/>
              </a:spcBef>
              <a:buFont typeface="Wingdings" pitchFamily="2" charset="2"/>
              <a:buNone/>
            </a:pP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add = InetAddress.</a:t>
            </a:r>
            <a:r>
              <a:rPr lang="en-US" sz="2000" i="1" smtClean="0">
                <a:solidFill>
                  <a:srgbClr val="000000"/>
                </a:solidFill>
              </a:rPr>
              <a:t>getByName</a:t>
            </a:r>
            <a:r>
              <a:rPr lang="en-US" sz="2000" smtClean="0">
                <a:solidFill>
                  <a:srgbClr val="000000"/>
                </a:solidFill>
              </a:rPr>
              <a:t>(hostNameIP);</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"DNS host name: "</a:t>
            </a:r>
            <a:r>
              <a:rPr lang="en-US" sz="2000" smtClean="0">
                <a:solidFill>
                  <a:srgbClr val="000000"/>
                </a:solidFill>
              </a:rPr>
              <a:t>+add.getCanonicalHostName());</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"IP Address: "</a:t>
            </a:r>
            <a:r>
              <a:rPr lang="en-US" sz="2000" smtClean="0">
                <a:solidFill>
                  <a:srgbClr val="000000"/>
                </a:solidFill>
              </a:rPr>
              <a:t>+add.getHostAddress());</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"InetAddress toString: "</a:t>
            </a:r>
            <a:r>
              <a:rPr lang="en-US" sz="2000" smtClean="0">
                <a:solidFill>
                  <a:srgbClr val="000000"/>
                </a:solidFill>
              </a:rPr>
              <a:t>+add);</a:t>
            </a:r>
            <a:endParaRPr lang="en-US" sz="2000" smtClean="0"/>
          </a:p>
          <a:p>
            <a:pPr marL="60325" indent="0" eaLnBrk="1" hangingPunct="1">
              <a:lnSpc>
                <a:spcPct val="80000"/>
              </a:lnSpc>
              <a:spcBef>
                <a:spcPct val="10000"/>
              </a:spcBef>
              <a:buFont typeface="Wingdings" pitchFamily="2" charset="2"/>
              <a:buNone/>
            </a:pP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InetAddress[] addresses = InetAddress.</a:t>
            </a:r>
            <a:r>
              <a:rPr lang="en-US" sz="2000" i="1" smtClean="0">
                <a:solidFill>
                  <a:srgbClr val="000000"/>
                </a:solidFill>
              </a:rPr>
              <a:t>getAllByName</a:t>
            </a:r>
            <a:r>
              <a:rPr lang="en-US" sz="2000" smtClean="0">
                <a:solidFill>
                  <a:srgbClr val="000000"/>
                </a:solidFill>
              </a:rPr>
              <a:t>(hostName);</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a:t>
            </a:r>
            <a:r>
              <a:rPr lang="en-US" sz="2000" b="1" smtClean="0">
                <a:solidFill>
                  <a:srgbClr val="7F0055"/>
                </a:solidFill>
              </a:rPr>
              <a:t>for</a:t>
            </a:r>
            <a:r>
              <a:rPr lang="en-US" sz="2000" smtClean="0">
                <a:solidFill>
                  <a:srgbClr val="000000"/>
                </a:solidFill>
              </a:rPr>
              <a:t> (</a:t>
            </a:r>
            <a:r>
              <a:rPr lang="en-US" sz="2000" b="1" smtClean="0">
                <a:solidFill>
                  <a:srgbClr val="7F0055"/>
                </a:solidFill>
              </a:rPr>
              <a:t>int</a:t>
            </a:r>
            <a:r>
              <a:rPr lang="en-US" sz="2000" smtClean="0">
                <a:solidFill>
                  <a:srgbClr val="000000"/>
                </a:solidFill>
              </a:rPr>
              <a:t> i = 0; i &lt; addresses.</a:t>
            </a:r>
            <a:r>
              <a:rPr lang="en-US" sz="2000" smtClean="0">
                <a:solidFill>
                  <a:srgbClr val="0000C0"/>
                </a:solidFill>
              </a:rPr>
              <a:t>length</a:t>
            </a:r>
            <a:r>
              <a:rPr lang="en-US" sz="2000" smtClean="0">
                <a:solidFill>
                  <a:srgbClr val="000000"/>
                </a:solidFill>
              </a:rPr>
              <a:t>; i++)  									System.</a:t>
            </a:r>
            <a:r>
              <a:rPr lang="en-US" sz="2000" i="1" smtClean="0">
                <a:solidFill>
                  <a:srgbClr val="0000C0"/>
                </a:solidFill>
              </a:rPr>
              <a:t>out</a:t>
            </a:r>
            <a:r>
              <a:rPr lang="en-US" sz="2000" smtClean="0">
                <a:solidFill>
                  <a:srgbClr val="000000"/>
                </a:solidFill>
              </a:rPr>
              <a:t>.println(addresses[i]);</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 </a:t>
            </a:r>
            <a:r>
              <a:rPr lang="en-US" sz="2000" b="1" smtClean="0">
                <a:solidFill>
                  <a:srgbClr val="7F0055"/>
                </a:solidFill>
              </a:rPr>
              <a:t>catch</a:t>
            </a:r>
            <a:r>
              <a:rPr lang="en-US" sz="2000" smtClean="0">
                <a:solidFill>
                  <a:srgbClr val="000000"/>
                </a:solidFill>
              </a:rPr>
              <a:t>(UnknownHostException e){  </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System.</a:t>
            </a:r>
            <a:r>
              <a:rPr lang="en-US" sz="2000" i="1" smtClean="0">
                <a:solidFill>
                  <a:srgbClr val="0000C0"/>
                </a:solidFill>
              </a:rPr>
              <a:t>out</a:t>
            </a:r>
            <a:r>
              <a:rPr lang="en-US" sz="2000" smtClean="0">
                <a:solidFill>
                  <a:srgbClr val="000000"/>
                </a:solidFill>
              </a:rPr>
              <a:t>.println(</a:t>
            </a:r>
            <a:r>
              <a:rPr lang="en-US" sz="2000" smtClean="0">
                <a:solidFill>
                  <a:srgbClr val="2A00FF"/>
                </a:solidFill>
              </a:rPr>
              <a:t>"The Address not exist"</a:t>
            </a:r>
            <a:r>
              <a:rPr lang="en-US" sz="2000" smtClean="0">
                <a:solidFill>
                  <a:srgbClr val="000000"/>
                </a:solidFill>
              </a:rPr>
              <a:t>); }</a:t>
            </a:r>
            <a:endParaRPr lang="en-US" sz="2000" smtClean="0"/>
          </a:p>
          <a:p>
            <a:pPr marL="60325" indent="0" eaLnBrk="1" hangingPunct="1">
              <a:lnSpc>
                <a:spcPct val="80000"/>
              </a:lnSpc>
              <a:spcBef>
                <a:spcPct val="10000"/>
              </a:spcBef>
              <a:buFont typeface="Wingdings" pitchFamily="2" charset="2"/>
              <a:buNone/>
            </a:pPr>
            <a:r>
              <a:rPr lang="en-US" sz="2000" smtClean="0">
                <a:solidFill>
                  <a:srgbClr val="000000"/>
                </a:solidFill>
              </a:rPr>
              <a:t> }}</a:t>
            </a:r>
          </a:p>
        </p:txBody>
      </p:sp>
    </p:spTree>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ctrTitle"/>
          </p:nvPr>
        </p:nvSpPr>
        <p:spPr/>
        <p:txBody>
          <a:bodyPr/>
          <a:lstStyle/>
          <a:p>
            <a:pPr>
              <a:defRPr/>
            </a:pPr>
            <a:r>
              <a:rPr lang="en-US" sz="4000">
                <a:solidFill>
                  <a:srgbClr val="FF0000"/>
                </a:solidFill>
              </a:rPr>
              <a:t>UDP Programming</a:t>
            </a:r>
          </a:p>
        </p:txBody>
      </p:sp>
      <p:sp>
        <p:nvSpPr>
          <p:cNvPr id="66563"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UDP Advantages</a:t>
            </a:r>
          </a:p>
        </p:txBody>
      </p:sp>
      <p:sp>
        <p:nvSpPr>
          <p:cNvPr id="3" name="Content Placeholder 2"/>
          <p:cNvSpPr>
            <a:spLocks noGrp="1"/>
          </p:cNvSpPr>
          <p:nvPr>
            <p:ph idx="1"/>
          </p:nvPr>
        </p:nvSpPr>
        <p:spPr/>
        <p:txBody>
          <a:bodyPr/>
          <a:lstStyle/>
          <a:p>
            <a:r>
              <a:rPr lang="en-US" sz="3200"/>
              <a:t>Less overhead (no </a:t>
            </a:r>
            <a:r>
              <a:rPr lang="en-US" sz="3200" smtClean="0"/>
              <a:t>connection establishment</a:t>
            </a:r>
            <a:r>
              <a:rPr lang="en-US" sz="3200"/>
              <a:t>)</a:t>
            </a:r>
          </a:p>
          <a:p>
            <a:r>
              <a:rPr lang="en-US" sz="3200" smtClean="0"/>
              <a:t>More </a:t>
            </a:r>
            <a:r>
              <a:rPr lang="en-US" sz="3200"/>
              <a:t>efficient (no guaranteed delivery)</a:t>
            </a:r>
          </a:p>
          <a:p>
            <a:r>
              <a:rPr lang="en-US" sz="3200" smtClean="0"/>
              <a:t>Real-time </a:t>
            </a:r>
            <a:r>
              <a:rPr lang="en-US" sz="3200"/>
              <a:t>applications (no </a:t>
            </a:r>
            <a:r>
              <a:rPr lang="en-US" sz="3200" smtClean="0"/>
              <a:t>error checking </a:t>
            </a:r>
            <a:r>
              <a:rPr lang="en-US" sz="3200"/>
              <a:t>or flow-control</a:t>
            </a:r>
            <a:r>
              <a:rPr lang="en-US" sz="3200" smtClean="0"/>
              <a:t>): weather</a:t>
            </a:r>
            <a:r>
              <a:rPr lang="en-US" sz="3200"/>
              <a:t>, time, video, audio, games </a:t>
            </a:r>
            <a:endParaRPr lang="en-US" sz="3200" smtClean="0"/>
          </a:p>
          <a:p>
            <a:r>
              <a:rPr lang="en-US" sz="3200" smtClean="0"/>
              <a:t>Data </a:t>
            </a:r>
            <a:r>
              <a:rPr lang="en-US" sz="3200"/>
              <a:t>reception from more than </a:t>
            </a:r>
            <a:r>
              <a:rPr lang="en-US" sz="3200" smtClean="0"/>
              <a:t>one machine</a:t>
            </a:r>
            <a:endParaRPr lang="vi-VN" sz="3200"/>
          </a:p>
        </p:txBody>
      </p:sp>
    </p:spTree>
    <p:extLst>
      <p:ext uri="{BB962C8B-B14F-4D97-AF65-F5344CB8AC3E}">
        <p14:creationId xmlns:p14="http://schemas.microsoft.com/office/powerpoint/2010/main" val="3551884534"/>
      </p:ext>
    </p:extLst>
  </p:cSld>
  <p:clrMapOvr>
    <a:masterClrMapping/>
  </p:clrMapOvr>
  <p:transition spd="med">
    <p:comb/>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effectLst>
                  <a:outerShdw blurRad="38100" dist="38100" dir="2700000" algn="tl">
                    <a:srgbClr val="000000">
                      <a:alpha val="43137"/>
                    </a:srgbClr>
                  </a:outerShdw>
                </a:effectLst>
              </a:rPr>
              <a:t>Overview</a:t>
            </a:r>
          </a:p>
        </p:txBody>
      </p:sp>
      <p:graphicFrame>
        <p:nvGraphicFramePr>
          <p:cNvPr id="4098" name="Object 2"/>
          <p:cNvGraphicFramePr>
            <a:graphicFrameLocks noGrp="1" noChangeAspect="1"/>
          </p:cNvGraphicFramePr>
          <p:nvPr>
            <p:ph idx="1"/>
          </p:nvPr>
        </p:nvGraphicFramePr>
        <p:xfrm>
          <a:off x="909638" y="765175"/>
          <a:ext cx="7078662" cy="5635625"/>
        </p:xfrm>
        <a:graphic>
          <a:graphicData uri="http://schemas.openxmlformats.org/presentationml/2006/ole">
            <mc:AlternateContent xmlns:mc="http://schemas.openxmlformats.org/markup-compatibility/2006">
              <mc:Choice xmlns:v="urn:schemas-microsoft-com:vml" Requires="v">
                <p:oleObj spid="_x0000_s4124" name="Bitmap Image" r:id="rId3" imgW="3840813" imgH="4458086" progId="Paint.Picture">
                  <p:embed/>
                </p:oleObj>
              </mc:Choice>
              <mc:Fallback>
                <p:oleObj name="Bitmap Image" r:id="rId3" imgW="3840813" imgH="445808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765175"/>
                        <a:ext cx="7078662" cy="563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Grp="1" noChangeArrowheads="1"/>
          </p:cNvSpPr>
          <p:nvPr>
            <p:ph type="title"/>
          </p:nvPr>
        </p:nvSpPr>
        <p:spPr/>
        <p:txBody>
          <a:bodyPr/>
          <a:lstStyle/>
          <a:p>
            <a:pPr>
              <a:defRPr/>
            </a:pPr>
            <a:r>
              <a:rPr lang="en-US"/>
              <a:t>DatagramPacket Class</a:t>
            </a:r>
          </a:p>
        </p:txBody>
      </p:sp>
      <p:pic>
        <p:nvPicPr>
          <p:cNvPr id="68611" name="Picture 4"/>
          <p:cNvPicPr>
            <a:picLocks noGrp="1" noChangeAspect="1" noChangeArrowheads="1"/>
          </p:cNvPicPr>
          <p:nvPr>
            <p:ph idx="1"/>
          </p:nvPr>
        </p:nvPicPr>
        <p:blipFill rotWithShape="1">
          <a:blip r:embed="rId2" cstate="print"/>
          <a:srcRect l="1" r="-1113" b="18008"/>
          <a:stretch/>
        </p:blipFill>
        <p:spPr>
          <a:xfrm>
            <a:off x="3501795" y="1989138"/>
            <a:ext cx="5625635" cy="4104456"/>
          </a:xfrm>
          <a:noFill/>
        </p:spPr>
      </p:pic>
      <p:sp>
        <p:nvSpPr>
          <p:cNvPr id="68612" name="Text Box 6"/>
          <p:cNvSpPr txBox="1">
            <a:spLocks noChangeArrowheads="1"/>
          </p:cNvSpPr>
          <p:nvPr/>
        </p:nvSpPr>
        <p:spPr bwMode="auto">
          <a:xfrm>
            <a:off x="352493" y="2348880"/>
            <a:ext cx="3167062" cy="1552575"/>
          </a:xfrm>
          <a:prstGeom prst="rect">
            <a:avLst/>
          </a:prstGeom>
          <a:noFill/>
          <a:ln w="9525">
            <a:noFill/>
            <a:miter lim="800000"/>
            <a:headEnd type="none" w="sm" len="sm"/>
            <a:tailEnd type="none" w="sm" len="sm"/>
          </a:ln>
        </p:spPr>
        <p:txBody>
          <a:bodyPr>
            <a:spAutoFit/>
          </a:bodyPr>
          <a:lstStyle/>
          <a:p>
            <a:pPr>
              <a:spcBef>
                <a:spcPct val="50000"/>
              </a:spcBef>
              <a:buClr>
                <a:srgbClr val="6699FF"/>
              </a:buClr>
            </a:pPr>
            <a:r>
              <a:rPr lang="en-US" sz="2400" b="1">
                <a:solidFill>
                  <a:srgbClr val="FF0000"/>
                </a:solidFill>
              </a:rPr>
              <a:t>Port (Remote Port)</a:t>
            </a:r>
          </a:p>
          <a:p>
            <a:pPr>
              <a:spcBef>
                <a:spcPct val="50000"/>
              </a:spcBef>
              <a:buClr>
                <a:srgbClr val="6699FF"/>
              </a:buClr>
            </a:pPr>
            <a:r>
              <a:rPr lang="en-US" sz="2400" b="1">
                <a:solidFill>
                  <a:srgbClr val="0000FF"/>
                </a:solidFill>
                <a:latin typeface="Arial" pitchFamily="34" charset="0"/>
              </a:rPr>
              <a:t>DataPacket(port)</a:t>
            </a:r>
          </a:p>
          <a:p>
            <a:pPr>
              <a:spcBef>
                <a:spcPct val="50000"/>
              </a:spcBef>
              <a:buClr>
                <a:srgbClr val="6699FF"/>
              </a:buClr>
            </a:pPr>
            <a:r>
              <a:rPr lang="en-US" sz="2400" b="1">
                <a:solidFill>
                  <a:srgbClr val="0000FF"/>
                </a:solidFill>
                <a:latin typeface="Arial" pitchFamily="34" charset="0"/>
              </a:rPr>
              <a:t>…setPort(port)</a:t>
            </a:r>
          </a:p>
        </p:txBody>
      </p:sp>
      <p:sp>
        <p:nvSpPr>
          <p:cNvPr id="2" name="Rectangle 1"/>
          <p:cNvSpPr/>
          <p:nvPr/>
        </p:nvSpPr>
        <p:spPr>
          <a:xfrm>
            <a:off x="251520" y="716503"/>
            <a:ext cx="8875910" cy="1200329"/>
          </a:xfrm>
          <a:prstGeom prst="rect">
            <a:avLst/>
          </a:prstGeom>
        </p:spPr>
        <p:txBody>
          <a:bodyPr wrap="square">
            <a:spAutoFit/>
          </a:bodyPr>
          <a:lstStyle/>
          <a:p>
            <a:r>
              <a:rPr lang="en-US" sz="2400" smtClean="0">
                <a:solidFill>
                  <a:srgbClr val="000000"/>
                </a:solidFill>
                <a:latin typeface="+mj-lt"/>
              </a:rPr>
              <a:t>is </a:t>
            </a:r>
            <a:r>
              <a:rPr lang="en-US" sz="2400">
                <a:solidFill>
                  <a:srgbClr val="000000"/>
                </a:solidFill>
                <a:latin typeface="+mj-lt"/>
              </a:rPr>
              <a:t>a wrapper for an array of bytes from which data will be sentor into </a:t>
            </a:r>
            <a:r>
              <a:rPr lang="en-US" sz="2400" smtClean="0">
                <a:solidFill>
                  <a:srgbClr val="000000"/>
                </a:solidFill>
                <a:latin typeface="+mj-lt"/>
              </a:rPr>
              <a:t>which </a:t>
            </a:r>
            <a:r>
              <a:rPr lang="en-US" sz="2400">
                <a:solidFill>
                  <a:srgbClr val="000000"/>
                </a:solidFill>
                <a:latin typeface="+mj-lt"/>
              </a:rPr>
              <a:t>data will be received. It also contains the address and port to </a:t>
            </a:r>
            <a:r>
              <a:rPr lang="en-US" sz="2400" smtClean="0">
                <a:solidFill>
                  <a:srgbClr val="000000"/>
                </a:solidFill>
                <a:latin typeface="+mj-lt"/>
              </a:rPr>
              <a:t>which </a:t>
            </a:r>
            <a:r>
              <a:rPr lang="en-US" sz="2400">
                <a:solidFill>
                  <a:srgbClr val="000000"/>
                </a:solidFill>
                <a:latin typeface="+mj-lt"/>
              </a:rPr>
              <a:t>the packet will be sent.</a:t>
            </a:r>
          </a:p>
        </p:txBody>
      </p:sp>
    </p:spTree>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1188" y="76200"/>
            <a:ext cx="8785225" cy="533400"/>
          </a:xfrm>
        </p:spPr>
        <p:txBody>
          <a:bodyPr/>
          <a:lstStyle/>
          <a:p>
            <a:pPr eaLnBrk="1" hangingPunct="1">
              <a:defRPr/>
            </a:pPr>
            <a:r>
              <a:rPr lang="en-US" sz="2400" smtClean="0"/>
              <a:t>Connection-oriented &amp; connectionless datagram socket</a:t>
            </a:r>
          </a:p>
        </p:txBody>
      </p:sp>
      <p:graphicFrame>
        <p:nvGraphicFramePr>
          <p:cNvPr id="2050" name="Object 3"/>
          <p:cNvGraphicFramePr>
            <a:graphicFrameLocks noGrp="1" noChangeAspect="1"/>
          </p:cNvGraphicFramePr>
          <p:nvPr>
            <p:ph type="body" idx="1"/>
            <p:extLst>
              <p:ext uri="{D42A27DB-BD31-4B8C-83A1-F6EECF244321}">
                <p14:modId xmlns:p14="http://schemas.microsoft.com/office/powerpoint/2010/main" val="2180302669"/>
              </p:ext>
            </p:extLst>
          </p:nvPr>
        </p:nvGraphicFramePr>
        <p:xfrm>
          <a:off x="611188" y="685800"/>
          <a:ext cx="7921251" cy="5742956"/>
        </p:xfrm>
        <a:graphic>
          <a:graphicData uri="http://schemas.openxmlformats.org/presentationml/2006/ole">
            <mc:AlternateContent xmlns:mc="http://schemas.openxmlformats.org/markup-compatibility/2006">
              <mc:Choice xmlns:v="urn:schemas-microsoft-com:vml" Requires="v">
                <p:oleObj spid="_x0000_s2075" name="SmartDraw" r:id="rId3" imgW="5202720" imgH="3602520" progId="SmartDraw.2">
                  <p:embed/>
                </p:oleObj>
              </mc:Choice>
              <mc:Fallback>
                <p:oleObj name="SmartDraw" r:id="rId3" imgW="5202720" imgH="360252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85800"/>
                        <a:ext cx="7921251" cy="5742956"/>
                      </a:xfrm>
                      <a:prstGeom prst="rect">
                        <a:avLst/>
                      </a:prstGeom>
                      <a:noFill/>
                      <a:extLst/>
                    </p:spPr>
                  </p:pic>
                </p:oleObj>
              </mc:Fallback>
            </mc:AlternateContent>
          </a:graphicData>
        </a:graphic>
      </p:graphicFrame>
    </p:spTree>
  </p:cSld>
  <p:clrMapOvr>
    <a:masterClrMapping/>
  </p:clrMapOvr>
  <p:transition spd="med">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Creating </a:t>
            </a:r>
            <a:r>
              <a:rPr lang="vi-VN"/>
              <a:t>a UDP D</a:t>
            </a:r>
            <a:r>
              <a:rPr lang="vi-VN" smtClean="0"/>
              <a:t>atagramPacket </a:t>
            </a:r>
            <a:endParaRPr lang="vi-VN"/>
          </a:p>
        </p:txBody>
      </p:sp>
      <p:sp>
        <p:nvSpPr>
          <p:cNvPr id="3" name="Content Placeholder 2"/>
          <p:cNvSpPr>
            <a:spLocks noGrp="1"/>
          </p:cNvSpPr>
          <p:nvPr>
            <p:ph idx="1"/>
          </p:nvPr>
        </p:nvSpPr>
        <p:spPr/>
        <p:txBody>
          <a:bodyPr/>
          <a:lstStyle/>
          <a:p>
            <a:r>
              <a:rPr lang="en-US"/>
              <a:t>Constructor requires the specification of a byte array, which will be used to store the UDP packet contents, </a:t>
            </a:r>
            <a:r>
              <a:rPr lang="en-US" smtClean="0"/>
              <a:t>and </a:t>
            </a:r>
            <a:r>
              <a:rPr lang="en-US"/>
              <a:t>the length of the data </a:t>
            </a:r>
            <a:r>
              <a:rPr lang="en-US" smtClean="0"/>
              <a:t>packet</a:t>
            </a:r>
          </a:p>
          <a:p>
            <a:pPr marL="0" indent="0">
              <a:buNone/>
            </a:pPr>
            <a:r>
              <a:rPr lang="en-US" b="1" smtClean="0"/>
              <a:t>1. </a:t>
            </a:r>
            <a:r>
              <a:rPr lang="en-US" b="1"/>
              <a:t>to receive data from a remote </a:t>
            </a:r>
            <a:r>
              <a:rPr lang="en-US" b="1" smtClean="0"/>
              <a:t>machine</a:t>
            </a:r>
          </a:p>
          <a:p>
            <a:r>
              <a:rPr lang="en-US"/>
              <a:t>DatagramPacket(byte[] buffer, int </a:t>
            </a:r>
            <a:r>
              <a:rPr lang="en-US" smtClean="0"/>
              <a:t>length)</a:t>
            </a:r>
            <a:endParaRPr lang="en-US"/>
          </a:p>
          <a:p>
            <a:r>
              <a:rPr lang="en-US" smtClean="0"/>
              <a:t>DatagramPacket </a:t>
            </a:r>
            <a:r>
              <a:rPr lang="en-US"/>
              <a:t>packet </a:t>
            </a:r>
            <a:r>
              <a:rPr lang="en-US" smtClean="0"/>
              <a:t>=</a:t>
            </a:r>
            <a:br>
              <a:rPr lang="en-US" smtClean="0"/>
            </a:br>
            <a:r>
              <a:rPr lang="en-US" smtClean="0"/>
              <a:t>	new </a:t>
            </a:r>
            <a:r>
              <a:rPr lang="en-US"/>
              <a:t>DatagramPacket(new byte[256], 256</a:t>
            </a:r>
            <a:r>
              <a:rPr lang="en-US" smtClean="0"/>
              <a:t>);</a:t>
            </a:r>
          </a:p>
          <a:p>
            <a:pPr marL="0" indent="0">
              <a:buNone/>
            </a:pPr>
            <a:r>
              <a:rPr lang="en-US" b="1" smtClean="0"/>
              <a:t>2. </a:t>
            </a:r>
            <a:r>
              <a:rPr lang="en-US" b="1"/>
              <a:t>to send data to a remote </a:t>
            </a:r>
            <a:r>
              <a:rPr lang="en-US" b="1" smtClean="0"/>
              <a:t>machine</a:t>
            </a:r>
            <a:endParaRPr lang="en-US" b="1"/>
          </a:p>
          <a:p>
            <a:r>
              <a:rPr lang="en-US"/>
              <a:t>DatagramPacket(byte[] buffer, int length, </a:t>
            </a:r>
            <a:br>
              <a:rPr lang="en-US"/>
            </a:br>
            <a:r>
              <a:rPr lang="en-US"/>
              <a:t>InetAddress dest_addr, int dest_port)</a:t>
            </a:r>
          </a:p>
          <a:p>
            <a:r>
              <a:rPr lang="en-US" smtClean="0"/>
              <a:t>DatagramPacket </a:t>
            </a:r>
            <a:r>
              <a:rPr lang="en-US"/>
              <a:t>packet </a:t>
            </a:r>
            <a:r>
              <a:rPr lang="en-US" smtClean="0"/>
              <a:t>= </a:t>
            </a:r>
            <a:br>
              <a:rPr lang="en-US" smtClean="0"/>
            </a:br>
            <a:r>
              <a:rPr lang="en-US" smtClean="0"/>
              <a:t>	new </a:t>
            </a:r>
            <a:r>
              <a:rPr lang="en-US"/>
              <a:t>DatagramPacket( new byte[128], 128</a:t>
            </a:r>
            <a:r>
              <a:rPr lang="en-US" smtClean="0"/>
              <a:t>, </a:t>
            </a:r>
            <a:br>
              <a:rPr lang="en-US" smtClean="0"/>
            </a:br>
            <a:r>
              <a:rPr lang="en-US" smtClean="0"/>
              <a:t>							address</a:t>
            </a:r>
            <a:r>
              <a:rPr lang="en-US"/>
              <a:t>, port );</a:t>
            </a:r>
            <a:endParaRPr lang="vi-VN"/>
          </a:p>
        </p:txBody>
      </p:sp>
    </p:spTree>
    <p:extLst>
      <p:ext uri="{BB962C8B-B14F-4D97-AF65-F5344CB8AC3E}">
        <p14:creationId xmlns:p14="http://schemas.microsoft.com/office/powerpoint/2010/main" val="1944925316"/>
      </p:ext>
    </p:extLst>
  </p:cSld>
  <p:clrMapOvr>
    <a:masterClrMapping/>
  </p:clrMapOvr>
  <p:transition spd="med">
    <p:comb/>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lstStyle/>
          <a:p>
            <a:pPr>
              <a:defRPr/>
            </a:pPr>
            <a:r>
              <a:rPr lang="en-US"/>
              <a:t>Using a DatagramPacket</a:t>
            </a:r>
          </a:p>
        </p:txBody>
      </p:sp>
      <p:sp>
        <p:nvSpPr>
          <p:cNvPr id="70659" name="Rectangle 3"/>
          <p:cNvSpPr>
            <a:spLocks noGrp="1" noChangeArrowheads="1"/>
          </p:cNvSpPr>
          <p:nvPr>
            <p:ph type="body" idx="1"/>
          </p:nvPr>
        </p:nvSpPr>
        <p:spPr/>
        <p:txBody>
          <a:bodyPr/>
          <a:lstStyle/>
          <a:p>
            <a:pPr marL="185738" indent="-185738">
              <a:lnSpc>
                <a:spcPct val="90000"/>
              </a:lnSpc>
            </a:pPr>
            <a:r>
              <a:rPr lang="en-US" b="1" smtClean="0">
                <a:solidFill>
                  <a:srgbClr val="0000FF"/>
                </a:solidFill>
              </a:rPr>
              <a:t>InetAddress</a:t>
            </a:r>
            <a:r>
              <a:rPr lang="en-US" smtClean="0">
                <a:solidFill>
                  <a:srgbClr val="0000FF"/>
                </a:solidFill>
              </a:rPr>
              <a:t> </a:t>
            </a:r>
            <a:r>
              <a:rPr lang="en-US" b="1" smtClean="0">
                <a:solidFill>
                  <a:srgbClr val="0000FF"/>
                </a:solidFill>
              </a:rPr>
              <a:t>getAddress</a:t>
            </a:r>
            <a:r>
              <a:rPr lang="en-US" smtClean="0">
                <a:solidFill>
                  <a:srgbClr val="0000FF"/>
                </a:solidFill>
              </a:rPr>
              <a:t>()</a:t>
            </a:r>
            <a:r>
              <a:rPr lang="en-US" smtClean="0"/>
              <a:t>— returns the IP address from which a DatagramPacket was sent, or (if the packet is going to be sent to a remote machine), the destination IP address.</a:t>
            </a:r>
          </a:p>
          <a:p>
            <a:pPr marL="185738" indent="-185738">
              <a:lnSpc>
                <a:spcPct val="90000"/>
              </a:lnSpc>
            </a:pPr>
            <a:r>
              <a:rPr lang="en-US" b="1" smtClean="0">
                <a:solidFill>
                  <a:srgbClr val="0000FF"/>
                </a:solidFill>
              </a:rPr>
              <a:t>byte[]</a:t>
            </a:r>
            <a:r>
              <a:rPr lang="en-US" smtClean="0">
                <a:solidFill>
                  <a:srgbClr val="0000FF"/>
                </a:solidFill>
              </a:rPr>
              <a:t> </a:t>
            </a:r>
            <a:r>
              <a:rPr lang="en-US" b="1" smtClean="0">
                <a:solidFill>
                  <a:srgbClr val="0000FF"/>
                </a:solidFill>
              </a:rPr>
              <a:t>getData()</a:t>
            </a:r>
            <a:r>
              <a:rPr lang="en-US" smtClean="0">
                <a:solidFill>
                  <a:srgbClr val="0000FF"/>
                </a:solidFill>
              </a:rPr>
              <a:t>—</a:t>
            </a:r>
            <a:r>
              <a:rPr lang="en-US" smtClean="0"/>
              <a:t> returns the contents of the DatagramPacket, represented as an array of bytes.</a:t>
            </a:r>
          </a:p>
          <a:p>
            <a:pPr marL="185738" indent="-185738">
              <a:lnSpc>
                <a:spcPct val="90000"/>
              </a:lnSpc>
            </a:pPr>
            <a:r>
              <a:rPr lang="en-US" b="1" smtClean="0">
                <a:solidFill>
                  <a:srgbClr val="0000FF"/>
                </a:solidFill>
              </a:rPr>
              <a:t>int</a:t>
            </a:r>
            <a:r>
              <a:rPr lang="en-US" smtClean="0">
                <a:solidFill>
                  <a:srgbClr val="0000FF"/>
                </a:solidFill>
              </a:rPr>
              <a:t> </a:t>
            </a:r>
            <a:r>
              <a:rPr lang="en-US" b="1" smtClean="0">
                <a:solidFill>
                  <a:srgbClr val="0000FF"/>
                </a:solidFill>
              </a:rPr>
              <a:t>getLength()</a:t>
            </a:r>
            <a:r>
              <a:rPr lang="en-US" smtClean="0">
                <a:solidFill>
                  <a:srgbClr val="0000FF"/>
                </a:solidFill>
              </a:rPr>
              <a:t>—</a:t>
            </a:r>
            <a:r>
              <a:rPr lang="en-US" smtClean="0"/>
              <a:t> returns the length of the data stored in a DatagramPacket. This can be less than the actual size of the data buffer.</a:t>
            </a:r>
          </a:p>
          <a:p>
            <a:pPr marL="185738" indent="-185738">
              <a:lnSpc>
                <a:spcPct val="90000"/>
              </a:lnSpc>
            </a:pPr>
            <a:r>
              <a:rPr lang="en-US" b="1" smtClean="0">
                <a:solidFill>
                  <a:srgbClr val="0000FF"/>
                </a:solidFill>
              </a:rPr>
              <a:t>int</a:t>
            </a:r>
            <a:r>
              <a:rPr lang="en-US" smtClean="0">
                <a:solidFill>
                  <a:srgbClr val="0000FF"/>
                </a:solidFill>
              </a:rPr>
              <a:t> </a:t>
            </a:r>
            <a:r>
              <a:rPr lang="en-US" b="1" smtClean="0">
                <a:solidFill>
                  <a:srgbClr val="0000FF"/>
                </a:solidFill>
              </a:rPr>
              <a:t>getPort()</a:t>
            </a:r>
            <a:r>
              <a:rPr lang="en-US" smtClean="0">
                <a:solidFill>
                  <a:srgbClr val="0000FF"/>
                </a:solidFill>
              </a:rPr>
              <a:t>—</a:t>
            </a:r>
            <a:r>
              <a:rPr lang="en-US" smtClean="0"/>
              <a:t> returns the port number from which a DatagramPacket was sent,or (if the packet is going to be sent to a remote machine), the destination port number.</a:t>
            </a:r>
          </a:p>
        </p:txBody>
      </p:sp>
    </p:spTree>
  </p:cSld>
  <p:clrMapOvr>
    <a:masterClrMapping/>
  </p:clrMapOvr>
  <p:transition spd="med">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ChangeArrowheads="1"/>
          </p:cNvSpPr>
          <p:nvPr>
            <p:ph type="title"/>
          </p:nvPr>
        </p:nvSpPr>
        <p:spPr/>
        <p:txBody>
          <a:bodyPr/>
          <a:lstStyle/>
          <a:p>
            <a:pPr>
              <a:defRPr/>
            </a:pPr>
            <a:r>
              <a:rPr lang="en-US"/>
              <a:t>Using a DatagramPacket</a:t>
            </a:r>
          </a:p>
        </p:txBody>
      </p:sp>
      <p:sp>
        <p:nvSpPr>
          <p:cNvPr id="71683" name="Rectangle 3"/>
          <p:cNvSpPr>
            <a:spLocks noGrp="1" noChangeArrowheads="1"/>
          </p:cNvSpPr>
          <p:nvPr>
            <p:ph type="body" idx="1"/>
          </p:nvPr>
        </p:nvSpPr>
        <p:spPr/>
        <p:txBody>
          <a:bodyPr/>
          <a:lstStyle/>
          <a:p>
            <a:pPr marL="185738" indent="-185738">
              <a:lnSpc>
                <a:spcPct val="80000"/>
              </a:lnSpc>
            </a:pPr>
            <a:r>
              <a:rPr lang="en-US" b="1" smtClean="0">
                <a:solidFill>
                  <a:srgbClr val="0000FF"/>
                </a:solidFill>
              </a:rPr>
              <a:t>void</a:t>
            </a:r>
            <a:r>
              <a:rPr lang="en-US" smtClean="0">
                <a:solidFill>
                  <a:srgbClr val="0000FF"/>
                </a:solidFill>
              </a:rPr>
              <a:t> </a:t>
            </a:r>
            <a:r>
              <a:rPr lang="en-US" b="1" smtClean="0">
                <a:solidFill>
                  <a:srgbClr val="0000FF"/>
                </a:solidFill>
              </a:rPr>
              <a:t>setAddress(InetAddress</a:t>
            </a:r>
            <a:r>
              <a:rPr lang="en-US" smtClean="0">
                <a:solidFill>
                  <a:srgbClr val="0000FF"/>
                </a:solidFill>
              </a:rPr>
              <a:t> </a:t>
            </a:r>
            <a:r>
              <a:rPr lang="en-US" b="1" smtClean="0">
                <a:solidFill>
                  <a:srgbClr val="0000FF"/>
                </a:solidFill>
              </a:rPr>
              <a:t>addr)</a:t>
            </a:r>
            <a:r>
              <a:rPr lang="en-US" smtClean="0">
                <a:solidFill>
                  <a:srgbClr val="0000FF"/>
                </a:solidFill>
              </a:rPr>
              <a:t>—</a:t>
            </a:r>
            <a:r>
              <a:rPr lang="en-US" smtClean="0"/>
              <a:t> assigns a new destination address to a DatagramPacket.</a:t>
            </a:r>
          </a:p>
          <a:p>
            <a:pPr marL="185738" indent="-185738">
              <a:lnSpc>
                <a:spcPct val="80000"/>
              </a:lnSpc>
            </a:pPr>
            <a:r>
              <a:rPr lang="en-US" b="1" smtClean="0">
                <a:solidFill>
                  <a:srgbClr val="0000FF"/>
                </a:solidFill>
              </a:rPr>
              <a:t>void</a:t>
            </a:r>
            <a:r>
              <a:rPr lang="en-US" smtClean="0">
                <a:solidFill>
                  <a:srgbClr val="0000FF"/>
                </a:solidFill>
              </a:rPr>
              <a:t> </a:t>
            </a:r>
            <a:r>
              <a:rPr lang="en-US" b="1" smtClean="0">
                <a:solidFill>
                  <a:srgbClr val="0000FF"/>
                </a:solidFill>
              </a:rPr>
              <a:t>setData(byte[]</a:t>
            </a:r>
            <a:r>
              <a:rPr lang="en-US" smtClean="0">
                <a:solidFill>
                  <a:srgbClr val="0000FF"/>
                </a:solidFill>
              </a:rPr>
              <a:t> </a:t>
            </a:r>
            <a:r>
              <a:rPr lang="en-US" b="1" smtClean="0">
                <a:solidFill>
                  <a:srgbClr val="0000FF"/>
                </a:solidFill>
              </a:rPr>
              <a:t>buffer</a:t>
            </a:r>
            <a:r>
              <a:rPr lang="en-US" smtClean="0">
                <a:solidFill>
                  <a:srgbClr val="0000FF"/>
                </a:solidFill>
              </a:rPr>
              <a:t>)—</a:t>
            </a:r>
            <a:r>
              <a:rPr lang="en-US" smtClean="0"/>
              <a:t> assigns a new data buffer to the DatagramPacket. Remember to make the buffer long enough, to prevent data loss.</a:t>
            </a:r>
          </a:p>
          <a:p>
            <a:pPr marL="185738" indent="-185738">
              <a:lnSpc>
                <a:spcPct val="80000"/>
              </a:lnSpc>
            </a:pPr>
            <a:r>
              <a:rPr lang="en-US" b="1" smtClean="0">
                <a:solidFill>
                  <a:srgbClr val="0000FF"/>
                </a:solidFill>
              </a:rPr>
              <a:t>void</a:t>
            </a:r>
            <a:r>
              <a:rPr lang="en-US" smtClean="0">
                <a:solidFill>
                  <a:srgbClr val="0000FF"/>
                </a:solidFill>
              </a:rPr>
              <a:t> </a:t>
            </a:r>
            <a:r>
              <a:rPr lang="en-US" b="1" smtClean="0">
                <a:solidFill>
                  <a:srgbClr val="0000FF"/>
                </a:solidFill>
              </a:rPr>
              <a:t>setLength(int</a:t>
            </a:r>
            <a:r>
              <a:rPr lang="en-US" smtClean="0">
                <a:solidFill>
                  <a:srgbClr val="0000FF"/>
                </a:solidFill>
              </a:rPr>
              <a:t> </a:t>
            </a:r>
            <a:r>
              <a:rPr lang="en-US" b="1" smtClean="0">
                <a:solidFill>
                  <a:srgbClr val="0000FF"/>
                </a:solidFill>
              </a:rPr>
              <a:t>length)</a:t>
            </a:r>
            <a:r>
              <a:rPr lang="en-US" smtClean="0">
                <a:solidFill>
                  <a:srgbClr val="0000FF"/>
                </a:solidFill>
              </a:rPr>
              <a:t>—</a:t>
            </a:r>
            <a:r>
              <a:rPr lang="en-US" smtClean="0"/>
              <a:t> assigns a new length to the DatagramPacket. Remember that the length must be less than or equal to the maximum size of the data buffer, or an IllegalArgumentException will be thrown. When sending a smaller amount of data, you can adjust the length to fit—you do not need to resize the data buffer.</a:t>
            </a:r>
          </a:p>
          <a:p>
            <a:pPr marL="185738" indent="-185738">
              <a:lnSpc>
                <a:spcPct val="80000"/>
              </a:lnSpc>
            </a:pPr>
            <a:r>
              <a:rPr lang="en-US" b="1" smtClean="0">
                <a:solidFill>
                  <a:srgbClr val="0000FF"/>
                </a:solidFill>
              </a:rPr>
              <a:t>void setPort(int port)—</a:t>
            </a:r>
            <a:r>
              <a:rPr lang="en-US" smtClean="0"/>
              <a:t> assigns a new destination port to a DatagramPacket.</a:t>
            </a:r>
          </a:p>
        </p:txBody>
      </p:sp>
    </p:spTree>
  </p:cSld>
  <p:clrMapOvr>
    <a:masterClrMapping/>
  </p:clrMapOvr>
  <p:transition spd="med">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pPr>
              <a:defRPr/>
            </a:pPr>
            <a:r>
              <a:rPr lang="en-US"/>
              <a:t>DatagramSocket Class</a:t>
            </a:r>
          </a:p>
        </p:txBody>
      </p:sp>
      <p:sp>
        <p:nvSpPr>
          <p:cNvPr id="72707" name="Rectangle 3"/>
          <p:cNvSpPr>
            <a:spLocks noGrp="1" noChangeArrowheads="1"/>
          </p:cNvSpPr>
          <p:nvPr>
            <p:ph type="body" idx="1"/>
          </p:nvPr>
        </p:nvSpPr>
        <p:spPr/>
        <p:txBody>
          <a:bodyPr/>
          <a:lstStyle/>
          <a:p>
            <a:pPr marL="185738" indent="-185738">
              <a:lnSpc>
                <a:spcPct val="90000"/>
              </a:lnSpc>
            </a:pPr>
            <a:r>
              <a:rPr lang="en-US" sz="2700" smtClean="0">
                <a:solidFill>
                  <a:srgbClr val="0000FF"/>
                </a:solidFill>
              </a:rPr>
              <a:t>The DatagramSocket class provides access to a UDP socket, which allows UDP packets to be sent and received</a:t>
            </a:r>
            <a:r>
              <a:rPr lang="en-US" sz="2700" smtClean="0"/>
              <a:t>. </a:t>
            </a:r>
          </a:p>
          <a:p>
            <a:pPr marL="185738" indent="-185738">
              <a:lnSpc>
                <a:spcPct val="90000"/>
              </a:lnSpc>
            </a:pPr>
            <a:r>
              <a:rPr lang="en-US" sz="2700" smtClean="0"/>
              <a:t>The same DatagramSocket can be used to receive packets as well as to send them. However, read operations are blocking, meaning that the application will continue to wait until a packet arrives.</a:t>
            </a:r>
          </a:p>
          <a:p>
            <a:pPr marL="185738" indent="-185738">
              <a:lnSpc>
                <a:spcPct val="90000"/>
              </a:lnSpc>
            </a:pPr>
            <a:r>
              <a:rPr lang="en-US" sz="2700" smtClean="0"/>
              <a:t>A DatagramSocket can be used to both send and receive packets. </a:t>
            </a:r>
            <a:r>
              <a:rPr lang="en-US" sz="2700" smtClean="0">
                <a:solidFill>
                  <a:srgbClr val="0000FF"/>
                </a:solidFill>
              </a:rPr>
              <a:t>Each DatagramSocket binds to a port on the local machine, which is used for addressing packets</a:t>
            </a:r>
            <a:r>
              <a:rPr lang="en-US" sz="2700" smtClean="0"/>
              <a:t>. The application is a UDP </a:t>
            </a:r>
            <a:r>
              <a:rPr lang="en-US" sz="2700" smtClean="0">
                <a:solidFill>
                  <a:srgbClr val="0000FF"/>
                </a:solidFill>
              </a:rPr>
              <a:t>server</a:t>
            </a:r>
            <a:r>
              <a:rPr lang="en-US" sz="2700" smtClean="0"/>
              <a:t>, it will usually </a:t>
            </a:r>
            <a:r>
              <a:rPr lang="en-US" sz="2700" smtClean="0">
                <a:solidFill>
                  <a:srgbClr val="0000FF"/>
                </a:solidFill>
              </a:rPr>
              <a:t>choose a specific port number</a:t>
            </a:r>
            <a:r>
              <a:rPr lang="en-US" sz="2700" smtClean="0"/>
              <a:t>. If the DatagramSocket is intended to be a </a:t>
            </a:r>
            <a:r>
              <a:rPr lang="en-US" sz="2700" smtClean="0">
                <a:solidFill>
                  <a:srgbClr val="0000FF"/>
                </a:solidFill>
              </a:rPr>
              <a:t>client</a:t>
            </a:r>
            <a:r>
              <a:rPr lang="en-US" sz="2700" smtClean="0"/>
              <a:t>, and doesn't need to bind to a specific port number, a </a:t>
            </a:r>
            <a:r>
              <a:rPr lang="en-US" sz="2700" smtClean="0">
                <a:solidFill>
                  <a:srgbClr val="0000FF"/>
                </a:solidFill>
              </a:rPr>
              <a:t>blank constructor can be specified</a:t>
            </a:r>
            <a:r>
              <a:rPr lang="en-US" sz="2700" smtClean="0"/>
              <a:t>.</a:t>
            </a:r>
          </a:p>
        </p:txBody>
      </p:sp>
    </p:spTree>
  </p:cSld>
  <p:clrMapOvr>
    <a:masterClrMapping/>
  </p:clrMapOvr>
  <p:transition spd="med">
    <p:comb/>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Creating a DatagramSocket</a:t>
            </a:r>
          </a:p>
        </p:txBody>
      </p:sp>
      <p:sp>
        <p:nvSpPr>
          <p:cNvPr id="3" name="Content Placeholder 2"/>
          <p:cNvSpPr>
            <a:spLocks noGrp="1"/>
          </p:cNvSpPr>
          <p:nvPr>
            <p:ph idx="1"/>
          </p:nvPr>
        </p:nvSpPr>
        <p:spPr/>
        <p:txBody>
          <a:bodyPr/>
          <a:lstStyle/>
          <a:p>
            <a:pPr marL="0" indent="0">
              <a:buNone/>
            </a:pPr>
            <a:r>
              <a:rPr lang="vi-VN" b="1" smtClean="0"/>
              <a:t>1. Create </a:t>
            </a:r>
            <a:r>
              <a:rPr lang="vi-VN" b="1"/>
              <a:t>C</a:t>
            </a:r>
            <a:r>
              <a:rPr lang="vi-VN" b="1" smtClean="0"/>
              <a:t>lient </a:t>
            </a:r>
            <a:r>
              <a:rPr lang="vi-VN" b="1"/>
              <a:t>datagram socket:</a:t>
            </a:r>
          </a:p>
          <a:p>
            <a:r>
              <a:rPr lang="en-US"/>
              <a:t>public DatagramSocket() throws SocketException</a:t>
            </a:r>
          </a:p>
          <a:p>
            <a:r>
              <a:rPr lang="vi-VN" smtClean="0"/>
              <a:t>DatagramSocket </a:t>
            </a:r>
            <a:r>
              <a:rPr lang="vi-VN"/>
              <a:t>clientSocket </a:t>
            </a:r>
            <a:r>
              <a:rPr lang="vi-VN" smtClean="0"/>
              <a:t>= </a:t>
            </a:r>
            <a:br>
              <a:rPr lang="vi-VN" smtClean="0"/>
            </a:br>
            <a:r>
              <a:rPr lang="vi-VN" smtClean="0"/>
              <a:t>		new </a:t>
            </a:r>
            <a:r>
              <a:rPr lang="vi-VN"/>
              <a:t>DatagramSocket</a:t>
            </a:r>
            <a:r>
              <a:rPr lang="vi-VN" smtClean="0"/>
              <a:t>();</a:t>
            </a:r>
          </a:p>
          <a:p>
            <a:pPr marL="0" indent="0">
              <a:buNone/>
            </a:pPr>
            <a:endParaRPr lang="vi-VN"/>
          </a:p>
          <a:p>
            <a:pPr marL="0" indent="0">
              <a:buNone/>
            </a:pPr>
            <a:r>
              <a:rPr lang="vi-VN" b="1" smtClean="0"/>
              <a:t>2. Create </a:t>
            </a:r>
            <a:r>
              <a:rPr lang="vi-VN" b="1"/>
              <a:t>S</a:t>
            </a:r>
            <a:r>
              <a:rPr lang="vi-VN" b="1" smtClean="0"/>
              <a:t>erver </a:t>
            </a:r>
            <a:r>
              <a:rPr lang="vi-VN" b="1"/>
              <a:t>datagram socket</a:t>
            </a:r>
            <a:r>
              <a:rPr lang="vi-VN" b="1" smtClean="0"/>
              <a:t>:</a:t>
            </a:r>
          </a:p>
          <a:p>
            <a:r>
              <a:rPr lang="en-US"/>
              <a:t>public </a:t>
            </a:r>
            <a:r>
              <a:rPr lang="en-US" smtClean="0"/>
              <a:t>DatagramSocket(</a:t>
            </a:r>
            <a:r>
              <a:rPr lang="en-US" b="1" smtClean="0"/>
              <a:t>int port</a:t>
            </a:r>
            <a:r>
              <a:rPr lang="en-US"/>
              <a:t>) throws </a:t>
            </a:r>
            <a:r>
              <a:rPr lang="en-US" smtClean="0"/>
              <a:t>								SocketException</a:t>
            </a:r>
            <a:endParaRPr lang="en-US"/>
          </a:p>
          <a:p>
            <a:r>
              <a:rPr lang="vi-VN" smtClean="0"/>
              <a:t>DatagramSocket </a:t>
            </a:r>
            <a:r>
              <a:rPr lang="vi-VN"/>
              <a:t>serverSocket </a:t>
            </a:r>
            <a:r>
              <a:rPr lang="vi-VN" smtClean="0"/>
              <a:t>= </a:t>
            </a:r>
            <a:br>
              <a:rPr lang="vi-VN" smtClean="0"/>
            </a:br>
            <a:r>
              <a:rPr lang="vi-VN" smtClean="0"/>
              <a:t>		new </a:t>
            </a:r>
            <a:r>
              <a:rPr lang="vi-VN"/>
              <a:t>DatagramSocket(port);</a:t>
            </a:r>
          </a:p>
        </p:txBody>
      </p:sp>
    </p:spTree>
    <p:extLst>
      <p:ext uri="{BB962C8B-B14F-4D97-AF65-F5344CB8AC3E}">
        <p14:creationId xmlns:p14="http://schemas.microsoft.com/office/powerpoint/2010/main" val="3799536759"/>
      </p:ext>
    </p:extLst>
  </p:cSld>
  <p:clrMapOvr>
    <a:masterClrMapping/>
  </p:clrMapOvr>
  <p:transition spd="med">
    <p:comb/>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DatagramSocket API</a:t>
            </a:r>
          </a:p>
        </p:txBody>
      </p:sp>
      <p:sp>
        <p:nvSpPr>
          <p:cNvPr id="3" name="Content Placeholder 2"/>
          <p:cNvSpPr>
            <a:spLocks noGrp="1"/>
          </p:cNvSpPr>
          <p:nvPr>
            <p:ph idx="1"/>
          </p:nvPr>
        </p:nvSpPr>
        <p:spPr/>
        <p:txBody>
          <a:bodyPr/>
          <a:lstStyle/>
          <a:p>
            <a:r>
              <a:rPr lang="en-US">
                <a:solidFill>
                  <a:srgbClr val="0000FF"/>
                </a:solidFill>
              </a:rPr>
              <a:t>public </a:t>
            </a:r>
            <a:r>
              <a:rPr lang="en-US">
                <a:solidFill>
                  <a:srgbClr val="0000FF"/>
                </a:solidFill>
              </a:rPr>
              <a:t>DatagramSocket</a:t>
            </a:r>
            <a:r>
              <a:rPr lang="en-US" smtClean="0">
                <a:solidFill>
                  <a:srgbClr val="0000FF"/>
                </a:solidFill>
              </a:rPr>
              <a:t>() throws SocketException</a:t>
            </a:r>
          </a:p>
          <a:p>
            <a:pPr indent="0">
              <a:buNone/>
            </a:pPr>
            <a:r>
              <a:rPr lang="en-US" smtClean="0"/>
              <a:t>Constructs </a:t>
            </a:r>
            <a:r>
              <a:rPr lang="en-US"/>
              <a:t>a datagram socket and binds it to </a:t>
            </a:r>
            <a:r>
              <a:rPr lang="en-US" b="1"/>
              <a:t>any available port</a:t>
            </a:r>
            <a:r>
              <a:rPr lang="en-US"/>
              <a:t> on the local host </a:t>
            </a:r>
            <a:r>
              <a:rPr lang="en-US"/>
              <a:t>machine</a:t>
            </a:r>
            <a:r>
              <a:rPr lang="en-US" smtClean="0"/>
              <a:t>.</a:t>
            </a:r>
          </a:p>
          <a:p>
            <a:pPr marL="457200" indent="-457200"/>
            <a:r>
              <a:rPr lang="en-US">
                <a:solidFill>
                  <a:srgbClr val="0000FF"/>
                </a:solidFill>
              </a:rPr>
              <a:t>public DatagramSocket(int </a:t>
            </a:r>
            <a:r>
              <a:rPr lang="en-US">
                <a:solidFill>
                  <a:srgbClr val="0000FF"/>
                </a:solidFill>
              </a:rPr>
              <a:t>port</a:t>
            </a:r>
            <a:r>
              <a:rPr lang="en-US" smtClean="0">
                <a:solidFill>
                  <a:srgbClr val="0000FF"/>
                </a:solidFill>
              </a:rPr>
              <a:t>) throws 								SocketException</a:t>
            </a:r>
            <a:endParaRPr lang="en-US">
              <a:solidFill>
                <a:srgbClr val="0000FF"/>
              </a:solidFill>
            </a:endParaRPr>
          </a:p>
          <a:p>
            <a:pPr indent="0">
              <a:buNone/>
            </a:pPr>
            <a:r>
              <a:rPr lang="en-US"/>
              <a:t>Constructs a datagram socket and binds it to the </a:t>
            </a:r>
            <a:r>
              <a:rPr lang="en-US" b="1"/>
              <a:t>specified port </a:t>
            </a:r>
            <a:r>
              <a:rPr lang="en-US"/>
              <a:t>on the local </a:t>
            </a:r>
            <a:r>
              <a:rPr lang="en-US"/>
              <a:t>host </a:t>
            </a:r>
            <a:r>
              <a:rPr lang="en-US" smtClean="0"/>
              <a:t>machine</a:t>
            </a:r>
          </a:p>
          <a:p>
            <a:pPr marL="457200" indent="-457200"/>
            <a:r>
              <a:rPr lang="en-US" smtClean="0">
                <a:solidFill>
                  <a:srgbClr val="0000FF"/>
                </a:solidFill>
              </a:rPr>
              <a:t>public </a:t>
            </a:r>
            <a:r>
              <a:rPr lang="en-US">
                <a:solidFill>
                  <a:srgbClr val="0000FF"/>
                </a:solidFill>
              </a:rPr>
              <a:t>void </a:t>
            </a:r>
            <a:r>
              <a:rPr lang="en-US">
                <a:solidFill>
                  <a:srgbClr val="0000FF"/>
                </a:solidFill>
              </a:rPr>
              <a:t>close</a:t>
            </a:r>
            <a:r>
              <a:rPr lang="en-US" smtClean="0">
                <a:solidFill>
                  <a:srgbClr val="0000FF"/>
                </a:solidFill>
              </a:rPr>
              <a:t>()</a:t>
            </a:r>
          </a:p>
          <a:p>
            <a:pPr indent="0">
              <a:buNone/>
            </a:pPr>
            <a:r>
              <a:rPr lang="en-US"/>
              <a:t>closes</a:t>
            </a:r>
            <a:r>
              <a:rPr lang="en-US" smtClean="0"/>
              <a:t> </a:t>
            </a:r>
            <a:r>
              <a:rPr lang="en-US"/>
              <a:t>a socket, and unbinds it from the local port.</a:t>
            </a:r>
          </a:p>
          <a:p>
            <a:pPr indent="0">
              <a:buNone/>
            </a:pPr>
            <a:endParaRPr lang="vi-VN"/>
          </a:p>
        </p:txBody>
      </p:sp>
    </p:spTree>
    <p:extLst>
      <p:ext uri="{BB962C8B-B14F-4D97-AF65-F5344CB8AC3E}">
        <p14:creationId xmlns:p14="http://schemas.microsoft.com/office/powerpoint/2010/main" val="3482945736"/>
      </p:ext>
    </p:extLst>
  </p:cSld>
  <p:clrMapOvr>
    <a:masterClrMapping/>
  </p:clrMapOvr>
  <p:transition spd="med">
    <p:comb/>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pPr>
              <a:defRPr/>
            </a:pPr>
            <a:r>
              <a:rPr lang="en-US" smtClean="0"/>
              <a:t>DatagramSocket API</a:t>
            </a:r>
            <a:endParaRPr lang="en-US"/>
          </a:p>
        </p:txBody>
      </p:sp>
      <p:sp>
        <p:nvSpPr>
          <p:cNvPr id="75779" name="Rectangle 3"/>
          <p:cNvSpPr>
            <a:spLocks noGrp="1" noChangeArrowheads="1"/>
          </p:cNvSpPr>
          <p:nvPr>
            <p:ph type="body" idx="1"/>
          </p:nvPr>
        </p:nvSpPr>
        <p:spPr/>
        <p:txBody>
          <a:bodyPr/>
          <a:lstStyle/>
          <a:p>
            <a:pPr marL="185738" indent="-185738"/>
            <a:r>
              <a:rPr lang="en-US" b="1" smtClean="0">
                <a:solidFill>
                  <a:srgbClr val="0000FF"/>
                </a:solidFill>
              </a:rPr>
              <a:t>void receive(DatagramPacket packet)</a:t>
            </a:r>
            <a:r>
              <a:rPr lang="en-US" b="1" smtClean="0"/>
              <a:t> throws java.io.IOException</a:t>
            </a:r>
            <a:r>
              <a:rPr lang="en-US" smtClean="0"/>
              <a:t> — reads a UDP packet and stores the contents in the specified packet. The address and port fields of the packet will be overwritten with the sender address and port fields, and the length field of the packet will contain the length of the original packet, which can be less than the size of the packet's byte-array. If a timeout value has been specified, a java.io.InterruptedIOException will be thrown if the time is exceeded.</a:t>
            </a:r>
          </a:p>
          <a:p>
            <a:pPr marL="185738" indent="-185738">
              <a:lnSpc>
                <a:spcPct val="80000"/>
              </a:lnSpc>
            </a:pPr>
            <a:r>
              <a:rPr lang="en-US" b="1" smtClean="0">
                <a:solidFill>
                  <a:srgbClr val="0000FF"/>
                </a:solidFill>
              </a:rPr>
              <a:t>void send(DatagramPacket packet)</a:t>
            </a:r>
            <a:r>
              <a:rPr lang="en-US" b="1" smtClean="0"/>
              <a:t> throws java.io.IOException</a:t>
            </a:r>
            <a:r>
              <a:rPr lang="en-US" smtClean="0"/>
              <a:t>— sends a UDP packet, represented by the specified packet parameter.</a:t>
            </a:r>
          </a:p>
        </p:txBody>
      </p:sp>
    </p:spTree>
  </p:cSld>
  <p:clrMapOvr>
    <a:masterClrMapping/>
  </p:clrMapOvr>
  <p:transition spd="med">
    <p:comb/>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lstStyle/>
          <a:p>
            <a:pPr>
              <a:defRPr/>
            </a:pPr>
            <a:r>
              <a:rPr lang="en-US" smtClean="0"/>
              <a:t>DatagramSocket API</a:t>
            </a:r>
            <a:endParaRPr lang="en-US"/>
          </a:p>
        </p:txBody>
      </p:sp>
      <p:sp>
        <p:nvSpPr>
          <p:cNvPr id="74755" name="Rectangle 3"/>
          <p:cNvSpPr>
            <a:spLocks noGrp="1" noChangeArrowheads="1"/>
          </p:cNvSpPr>
          <p:nvPr>
            <p:ph type="body" idx="1"/>
          </p:nvPr>
        </p:nvSpPr>
        <p:spPr/>
        <p:txBody>
          <a:bodyPr/>
          <a:lstStyle/>
          <a:p>
            <a:pPr marL="185738" indent="-185738">
              <a:lnSpc>
                <a:spcPct val="90000"/>
              </a:lnSpc>
              <a:spcBef>
                <a:spcPts val="300"/>
              </a:spcBef>
            </a:pPr>
            <a:r>
              <a:rPr lang="en-US" sz="2600" smtClean="0">
                <a:solidFill>
                  <a:srgbClr val="0000FF"/>
                </a:solidFill>
              </a:rPr>
              <a:t>InetAddress </a:t>
            </a:r>
            <a:r>
              <a:rPr lang="en-US" sz="2600">
                <a:solidFill>
                  <a:srgbClr val="0000FF"/>
                </a:solidFill>
              </a:rPr>
              <a:t>getInetAddress() </a:t>
            </a:r>
            <a:r>
              <a:rPr lang="en-US" sz="2600"/>
              <a:t>— Returns the address to which this socket is connected</a:t>
            </a:r>
            <a:r>
              <a:rPr lang="en-US" sz="2600" smtClean="0"/>
              <a:t>.</a:t>
            </a:r>
          </a:p>
          <a:p>
            <a:pPr marL="185738" indent="-185738">
              <a:lnSpc>
                <a:spcPct val="90000"/>
              </a:lnSpc>
              <a:spcBef>
                <a:spcPts val="300"/>
              </a:spcBef>
            </a:pPr>
            <a:r>
              <a:rPr lang="en-US" sz="2600" smtClean="0">
                <a:solidFill>
                  <a:srgbClr val="0000FF"/>
                </a:solidFill>
              </a:rPr>
              <a:t>int</a:t>
            </a:r>
            <a:r>
              <a:rPr lang="en-US" sz="2600" smtClean="0"/>
              <a:t> </a:t>
            </a:r>
            <a:r>
              <a:rPr lang="en-US" sz="2600" smtClean="0">
                <a:solidFill>
                  <a:srgbClr val="0000FF"/>
                </a:solidFill>
              </a:rPr>
              <a:t>getPort</a:t>
            </a:r>
            <a:r>
              <a:rPr lang="en-US" sz="2600" smtClean="0"/>
              <a:t>()— returns the remote port to which the socket is connected, or –1 if no  such connection exists.</a:t>
            </a:r>
          </a:p>
          <a:p>
            <a:pPr marL="185738" indent="-185738">
              <a:lnSpc>
                <a:spcPct val="90000"/>
              </a:lnSpc>
              <a:spcBef>
                <a:spcPts val="300"/>
              </a:spcBef>
            </a:pPr>
            <a:r>
              <a:rPr lang="en-US" sz="2600" smtClean="0">
                <a:solidFill>
                  <a:srgbClr val="0000FF"/>
                </a:solidFill>
              </a:rPr>
              <a:t>InetAddress</a:t>
            </a:r>
            <a:r>
              <a:rPr lang="en-US" sz="2600" smtClean="0"/>
              <a:t> </a:t>
            </a:r>
            <a:r>
              <a:rPr lang="en-US" sz="2600" smtClean="0">
                <a:solidFill>
                  <a:srgbClr val="0000FF"/>
                </a:solidFill>
              </a:rPr>
              <a:t>getLocalAddress()—</a:t>
            </a:r>
            <a:r>
              <a:rPr lang="en-US" sz="2600" smtClean="0"/>
              <a:t> returns the local address to which the socket is bound.</a:t>
            </a:r>
          </a:p>
          <a:p>
            <a:pPr marL="185738" indent="-185738">
              <a:lnSpc>
                <a:spcPct val="90000"/>
              </a:lnSpc>
              <a:spcBef>
                <a:spcPts val="300"/>
              </a:spcBef>
            </a:pPr>
            <a:r>
              <a:rPr lang="en-US" sz="2600" smtClean="0">
                <a:solidFill>
                  <a:srgbClr val="0000FF"/>
                </a:solidFill>
              </a:rPr>
              <a:t>int</a:t>
            </a:r>
            <a:r>
              <a:rPr lang="en-US" sz="2600" smtClean="0"/>
              <a:t> </a:t>
            </a:r>
            <a:r>
              <a:rPr lang="en-US" sz="2600" smtClean="0">
                <a:solidFill>
                  <a:srgbClr val="0000FF"/>
                </a:solidFill>
              </a:rPr>
              <a:t>getLocalPort</a:t>
            </a:r>
            <a:r>
              <a:rPr lang="en-US" sz="2600" smtClean="0"/>
              <a:t>()— returns the local port to which the socket is bound.</a:t>
            </a:r>
          </a:p>
          <a:p>
            <a:pPr marL="185738" indent="-185738">
              <a:lnSpc>
                <a:spcPct val="90000"/>
              </a:lnSpc>
              <a:spcBef>
                <a:spcPts val="300"/>
              </a:spcBef>
            </a:pPr>
            <a:r>
              <a:rPr lang="en-US" sz="2600" smtClean="0">
                <a:solidFill>
                  <a:srgbClr val="0000FF"/>
                </a:solidFill>
              </a:rPr>
              <a:t>int</a:t>
            </a:r>
            <a:r>
              <a:rPr lang="en-US" sz="2600" smtClean="0"/>
              <a:t> </a:t>
            </a:r>
            <a:r>
              <a:rPr lang="en-US" sz="2600" smtClean="0">
                <a:solidFill>
                  <a:srgbClr val="0000FF"/>
                </a:solidFill>
              </a:rPr>
              <a:t>getReceiveBufferSize</a:t>
            </a:r>
            <a:r>
              <a:rPr lang="en-US" sz="2600" smtClean="0"/>
              <a:t>() throws java.net.SocketException— returns the maximum buffer size used for incoming UDP packets</a:t>
            </a:r>
            <a:r>
              <a:rPr lang="en-US" sz="2300" smtClean="0"/>
              <a:t>.</a:t>
            </a:r>
          </a:p>
          <a:p>
            <a:pPr marL="185738" indent="-185738">
              <a:lnSpc>
                <a:spcPct val="90000"/>
              </a:lnSpc>
              <a:spcBef>
                <a:spcPts val="300"/>
              </a:spcBef>
            </a:pPr>
            <a:r>
              <a:rPr lang="en-US" sz="2600">
                <a:solidFill>
                  <a:srgbClr val="0000FF"/>
                </a:solidFill>
              </a:rPr>
              <a:t>int getSendBufferSize()</a:t>
            </a:r>
            <a:r>
              <a:rPr lang="en-US" sz="2600"/>
              <a:t> throws java.net.SocketException— returns the maximum buffer size used for outgoing UDP packets.</a:t>
            </a:r>
          </a:p>
          <a:p>
            <a:pPr marL="0" indent="0">
              <a:lnSpc>
                <a:spcPct val="85000"/>
              </a:lnSpc>
              <a:spcBef>
                <a:spcPct val="5000"/>
              </a:spcBef>
              <a:buNone/>
            </a:pPr>
            <a:endParaRPr lang="en-US" sz="2600" smtClean="0"/>
          </a:p>
        </p:txBody>
      </p:sp>
    </p:spTree>
  </p:cSld>
  <p:clrMapOvr>
    <a:masterClrMapping/>
  </p:clrMapOvr>
  <p:transition spd="med">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title"/>
          </p:nvPr>
        </p:nvSpPr>
        <p:spPr/>
        <p:txBody>
          <a:bodyPr/>
          <a:lstStyle/>
          <a:p>
            <a:pPr>
              <a:defRPr/>
            </a:pPr>
            <a:r>
              <a:rPr lang="en-US" smtClean="0"/>
              <a:t>DatagramSocket API</a:t>
            </a:r>
            <a:endParaRPr lang="en-US"/>
          </a:p>
        </p:txBody>
      </p:sp>
      <p:sp>
        <p:nvSpPr>
          <p:cNvPr id="76803" name="Rectangle 3"/>
          <p:cNvSpPr>
            <a:spLocks noGrp="1" noChangeArrowheads="1"/>
          </p:cNvSpPr>
          <p:nvPr>
            <p:ph type="body" idx="1"/>
          </p:nvPr>
        </p:nvSpPr>
        <p:spPr/>
        <p:txBody>
          <a:bodyPr/>
          <a:lstStyle/>
          <a:p>
            <a:pPr marL="185738" indent="-185738">
              <a:lnSpc>
                <a:spcPct val="80000"/>
              </a:lnSpc>
            </a:pPr>
            <a:r>
              <a:rPr lang="en-US" smtClean="0">
                <a:solidFill>
                  <a:srgbClr val="0000FF"/>
                </a:solidFill>
              </a:rPr>
              <a:t>void setReceiveBufferSize(int length)</a:t>
            </a:r>
            <a:r>
              <a:rPr lang="en-US" smtClean="0"/>
              <a:t> throws java.net.SocketException— sets the maximum buffer size used for incoming UDP packets. Whether the specified length will be adhered to is dependent on the operating system.</a:t>
            </a:r>
          </a:p>
          <a:p>
            <a:pPr marL="185738" indent="-185738">
              <a:lnSpc>
                <a:spcPct val="80000"/>
              </a:lnSpc>
            </a:pPr>
            <a:r>
              <a:rPr lang="en-US" smtClean="0">
                <a:solidFill>
                  <a:srgbClr val="0000FF"/>
                </a:solidFill>
              </a:rPr>
              <a:t>void setSendBufferSize(int length)</a:t>
            </a:r>
            <a:r>
              <a:rPr lang="en-US" smtClean="0"/>
              <a:t> throws java.net.SocketException— sets the maximum buffer size used for outgoing UDP packets. Whether the specified length will be adhered to is dependent on the operating system.</a:t>
            </a:r>
          </a:p>
          <a:p>
            <a:pPr marL="185738" indent="-185738">
              <a:lnSpc>
                <a:spcPct val="80000"/>
              </a:lnSpc>
            </a:pPr>
            <a:r>
              <a:rPr lang="en-US" smtClean="0">
                <a:solidFill>
                  <a:srgbClr val="0000FF"/>
                </a:solidFill>
              </a:rPr>
              <a:t>void setSoTimeout(int duration)</a:t>
            </a:r>
            <a:r>
              <a:rPr lang="en-US" smtClean="0"/>
              <a:t> throws java.net.SocketException— sets the value of the timeout socket option. This value is the number of milliseconds a read operation will block before throwing a java.io.InterruptedIOException.</a:t>
            </a:r>
          </a:p>
        </p:txBody>
      </p:sp>
    </p:spTree>
  </p:cSld>
  <p:clrMapOvr>
    <a:masterClrMapping/>
  </p:clrMapOvr>
  <p:transition spd="med">
    <p:comb/>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pPr>
              <a:defRPr/>
            </a:pPr>
            <a:r>
              <a:rPr lang="en-US"/>
              <a:t>Listening for UDP Packets</a:t>
            </a:r>
          </a:p>
        </p:txBody>
      </p:sp>
      <p:pic>
        <p:nvPicPr>
          <p:cNvPr id="77827" name="Picture 9"/>
          <p:cNvPicPr>
            <a:picLocks noGrp="1" noChangeAspect="1" noChangeArrowheads="1"/>
          </p:cNvPicPr>
          <p:nvPr>
            <p:ph idx="1"/>
          </p:nvPr>
        </p:nvPicPr>
        <p:blipFill>
          <a:blip r:embed="rId2" cstate="print"/>
          <a:srcRect/>
          <a:stretch>
            <a:fillRect/>
          </a:stretch>
        </p:blipFill>
        <p:spPr>
          <a:xfrm>
            <a:off x="0" y="901923"/>
            <a:ext cx="8977312" cy="2600325"/>
          </a:xfrm>
          <a:noFill/>
        </p:spPr>
      </p:pic>
      <p:sp>
        <p:nvSpPr>
          <p:cNvPr id="77828" name="Rectangle 10"/>
          <p:cNvSpPr>
            <a:spLocks noChangeArrowheads="1"/>
          </p:cNvSpPr>
          <p:nvPr/>
        </p:nvSpPr>
        <p:spPr bwMode="auto">
          <a:xfrm>
            <a:off x="0" y="3860800"/>
            <a:ext cx="8977312" cy="2492990"/>
          </a:xfrm>
          <a:prstGeom prst="rect">
            <a:avLst/>
          </a:prstGeom>
          <a:noFill/>
          <a:ln w="9525">
            <a:noFill/>
            <a:miter lim="800000"/>
            <a:headEnd type="none" w="sm" len="sm"/>
            <a:tailEnd type="none" w="sm" len="sm"/>
          </a:ln>
        </p:spPr>
        <p:txBody>
          <a:bodyPr wrap="square">
            <a:spAutoFit/>
          </a:bodyPr>
          <a:lstStyle/>
          <a:p>
            <a:pPr marL="342900" indent="-342900">
              <a:lnSpc>
                <a:spcPct val="90000"/>
              </a:lnSpc>
              <a:spcBef>
                <a:spcPct val="20000"/>
              </a:spcBef>
              <a:buClr>
                <a:srgbClr val="002060"/>
              </a:buClr>
              <a:buFont typeface="Wingdings" panose="05000000000000000000" pitchFamily="2" charset="2"/>
              <a:buChar char="§"/>
            </a:pPr>
            <a:r>
              <a:rPr lang="en-US" sz="2400" b="1">
                <a:latin typeface="+mj-lt"/>
              </a:rPr>
              <a:t>UDP packets are received by a DatagramSocket and  translated into a DatagramPacket object.</a:t>
            </a:r>
          </a:p>
          <a:p>
            <a:pPr marL="342900" indent="-342900">
              <a:lnSpc>
                <a:spcPct val="90000"/>
              </a:lnSpc>
              <a:spcBef>
                <a:spcPct val="20000"/>
              </a:spcBef>
              <a:buClr>
                <a:srgbClr val="002060"/>
              </a:buClr>
              <a:buFont typeface="Wingdings" panose="05000000000000000000" pitchFamily="2" charset="2"/>
              <a:buChar char="§"/>
            </a:pPr>
            <a:r>
              <a:rPr lang="en-US" sz="2400">
                <a:latin typeface="+mj-lt"/>
              </a:rPr>
              <a:t>When an application wishes to read UDP packets, it calls the </a:t>
            </a:r>
            <a:r>
              <a:rPr lang="en-US" sz="2400" b="1">
                <a:latin typeface="+mj-lt"/>
              </a:rPr>
              <a:t>DatagramSocket.receive</a:t>
            </a:r>
            <a:r>
              <a:rPr lang="en-US" sz="2400">
                <a:latin typeface="+mj-lt"/>
              </a:rPr>
              <a:t> method, which copies a UDP packet into the specified </a:t>
            </a:r>
            <a:r>
              <a:rPr lang="en-US" sz="2400" b="1">
                <a:latin typeface="+mj-lt"/>
              </a:rPr>
              <a:t>DatagramPacket</a:t>
            </a:r>
            <a:r>
              <a:rPr lang="en-US" sz="2400">
                <a:latin typeface="+mj-lt"/>
              </a:rPr>
              <a:t>. The contents of the DatagramPacket are processed, and the process is repeated as needed.</a:t>
            </a:r>
          </a:p>
        </p:txBody>
      </p:sp>
    </p:spTree>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smtClean="0"/>
              <a:t>Networking Basics</a:t>
            </a:r>
            <a:r>
              <a:rPr lang="en-US" b="0" smtClean="0"/>
              <a:t> </a:t>
            </a:r>
          </a:p>
        </p:txBody>
      </p:sp>
      <p:sp>
        <p:nvSpPr>
          <p:cNvPr id="11267" name="Rectangle 3"/>
          <p:cNvSpPr>
            <a:spLocks noGrp="1" noChangeArrowheads="1"/>
          </p:cNvSpPr>
          <p:nvPr>
            <p:ph type="body" idx="1"/>
          </p:nvPr>
        </p:nvSpPr>
        <p:spPr/>
        <p:txBody>
          <a:bodyPr/>
          <a:lstStyle/>
          <a:p>
            <a:pPr marL="177800" indent="-177800" eaLnBrk="1" hangingPunct="1">
              <a:lnSpc>
                <a:spcPct val="80000"/>
              </a:lnSpc>
            </a:pPr>
            <a:r>
              <a:rPr lang="en-US" b="1" smtClean="0">
                <a:solidFill>
                  <a:srgbClr val="0000FF"/>
                </a:solidFill>
              </a:rPr>
              <a:t>TCP</a:t>
            </a:r>
          </a:p>
          <a:p>
            <a:pPr marL="820738" lvl="1" eaLnBrk="1" hangingPunct="1">
              <a:lnSpc>
                <a:spcPct val="80000"/>
              </a:lnSpc>
            </a:pPr>
            <a:r>
              <a:rPr lang="en-US" smtClean="0"/>
              <a:t>When two applications want to communicate to each other reliably, they establish a connection and send data back and forth over that connection</a:t>
            </a:r>
          </a:p>
          <a:p>
            <a:pPr marL="820738" lvl="1" eaLnBrk="1" hangingPunct="1">
              <a:lnSpc>
                <a:spcPct val="80000"/>
              </a:lnSpc>
            </a:pPr>
            <a:r>
              <a:rPr lang="en-US" smtClean="0"/>
              <a:t>TCP provides a point-to-point channel for applications that require reliable communications. The Hypertext Transfer Protocol (HTTP), File Transfer Protocol (FTP), and Telnet are all examples of applications that require a reliable communication channel </a:t>
            </a:r>
          </a:p>
          <a:p>
            <a:pPr marL="177800" indent="-177800" eaLnBrk="1" hangingPunct="1">
              <a:lnSpc>
                <a:spcPct val="80000"/>
              </a:lnSpc>
            </a:pPr>
            <a:r>
              <a:rPr lang="en-US" b="1" smtClean="0">
                <a:solidFill>
                  <a:srgbClr val="0000FF"/>
                </a:solidFill>
              </a:rPr>
              <a:t>UDP</a:t>
            </a:r>
          </a:p>
          <a:p>
            <a:pPr marL="820738" lvl="1" eaLnBrk="1" hangingPunct="1">
              <a:lnSpc>
                <a:spcPct val="80000"/>
              </a:lnSpc>
            </a:pPr>
            <a:r>
              <a:rPr lang="en-US" smtClean="0"/>
              <a:t>The UDP protocol provides for communication that is not guaranteed between two applications on the network. UDP is not connection-based like TCP. Rather, it sends independent packets of data, called </a:t>
            </a:r>
            <a:r>
              <a:rPr lang="en-US" i="1" smtClean="0"/>
              <a:t>datagrams</a:t>
            </a:r>
            <a:r>
              <a:rPr lang="en-US" smtClean="0"/>
              <a:t>, from one application to another</a:t>
            </a:r>
          </a:p>
        </p:txBody>
      </p:sp>
    </p:spTree>
  </p:cSld>
  <p:clrMapOvr>
    <a:masterClrMapping/>
  </p:clrMapOvr>
  <p:transition spd="med">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pPr>
              <a:defRPr/>
            </a:pPr>
            <a:r>
              <a:rPr lang="en-US"/>
              <a:t>Listening for UDP Packets</a:t>
            </a:r>
          </a:p>
        </p:txBody>
      </p:sp>
      <p:sp>
        <p:nvSpPr>
          <p:cNvPr id="78851" name="Rectangle 3"/>
          <p:cNvSpPr>
            <a:spLocks noGrp="1" noChangeArrowheads="1"/>
          </p:cNvSpPr>
          <p:nvPr>
            <p:ph type="body" idx="1"/>
          </p:nvPr>
        </p:nvSpPr>
        <p:spPr/>
        <p:txBody>
          <a:bodyPr/>
          <a:lstStyle/>
          <a:p>
            <a:pPr marL="185738" indent="0">
              <a:lnSpc>
                <a:spcPct val="80000"/>
              </a:lnSpc>
              <a:spcBef>
                <a:spcPct val="10000"/>
              </a:spcBef>
              <a:buNone/>
            </a:pPr>
            <a:r>
              <a:rPr lang="en-US" sz="2600"/>
              <a:t>// create datagram packet</a:t>
            </a:r>
          </a:p>
          <a:p>
            <a:pPr marL="185738" indent="0">
              <a:lnSpc>
                <a:spcPct val="80000"/>
              </a:lnSpc>
              <a:spcBef>
                <a:spcPct val="10000"/>
              </a:spcBef>
              <a:buNone/>
            </a:pPr>
            <a:r>
              <a:rPr lang="en-US" sz="2600">
                <a:solidFill>
                  <a:srgbClr val="0000FF"/>
                </a:solidFill>
              </a:rPr>
              <a:t>DatagramPacket</a:t>
            </a:r>
            <a:r>
              <a:rPr lang="en-US" sz="2600">
                <a:solidFill>
                  <a:srgbClr val="FF0000"/>
                </a:solidFill>
              </a:rPr>
              <a:t> packet</a:t>
            </a:r>
            <a:r>
              <a:rPr lang="en-US" sz="2600">
                <a:solidFill>
                  <a:srgbClr val="0000FF"/>
                </a:solidFill>
              </a:rPr>
              <a:t> = new DatagramPacket (</a:t>
            </a:r>
            <a:r>
              <a:rPr lang="en-US" sz="2600">
                <a:solidFill>
                  <a:srgbClr val="FF0000"/>
                </a:solidFill>
              </a:rPr>
              <a:t>new 							byte[256</a:t>
            </a:r>
            <a:r>
              <a:rPr lang="en-US" sz="2600">
                <a:solidFill>
                  <a:srgbClr val="FF0000"/>
                </a:solidFill>
              </a:rPr>
              <a:t>], </a:t>
            </a:r>
            <a:r>
              <a:rPr lang="en-US" sz="2600" smtClean="0">
                <a:solidFill>
                  <a:srgbClr val="FF0000"/>
                </a:solidFill>
              </a:rPr>
              <a:t>256</a:t>
            </a:r>
            <a:r>
              <a:rPr lang="en-US" sz="2600">
                <a:solidFill>
                  <a:srgbClr val="0000FF"/>
                </a:solidFill>
              </a:rPr>
              <a:t>);</a:t>
            </a:r>
          </a:p>
          <a:p>
            <a:pPr marL="185738" indent="0">
              <a:lnSpc>
                <a:spcPct val="80000"/>
              </a:lnSpc>
              <a:spcBef>
                <a:spcPct val="10000"/>
              </a:spcBef>
              <a:buNone/>
            </a:pPr>
            <a:endParaRPr lang="en-US" sz="2600">
              <a:solidFill>
                <a:srgbClr val="0000FF"/>
              </a:solidFill>
            </a:endParaRPr>
          </a:p>
          <a:p>
            <a:pPr marL="185738" indent="0">
              <a:lnSpc>
                <a:spcPct val="80000"/>
              </a:lnSpc>
              <a:spcBef>
                <a:spcPct val="10000"/>
              </a:spcBef>
              <a:buNone/>
            </a:pPr>
            <a:r>
              <a:rPr lang="en-US" sz="2600"/>
              <a:t>// create datagram server socket</a:t>
            </a:r>
          </a:p>
          <a:p>
            <a:pPr marL="185738" indent="0">
              <a:lnSpc>
                <a:spcPct val="80000"/>
              </a:lnSpc>
              <a:spcBef>
                <a:spcPct val="10000"/>
              </a:spcBef>
              <a:buFont typeface="Wingdings" pitchFamily="2" charset="2"/>
              <a:buNone/>
            </a:pPr>
            <a:r>
              <a:rPr lang="en-US" sz="2600" smtClean="0">
                <a:solidFill>
                  <a:srgbClr val="0000FF"/>
                </a:solidFill>
              </a:rPr>
              <a:t>DatagramSocket </a:t>
            </a:r>
            <a:r>
              <a:rPr lang="en-US" sz="2600" smtClean="0">
                <a:solidFill>
                  <a:srgbClr val="FF0000"/>
                </a:solidFill>
              </a:rPr>
              <a:t>socket</a:t>
            </a:r>
            <a:r>
              <a:rPr lang="en-US" sz="2600" smtClean="0">
                <a:solidFill>
                  <a:srgbClr val="0000FF"/>
                </a:solidFill>
              </a:rPr>
              <a:t> = new DatagramSocket(</a:t>
            </a:r>
            <a:r>
              <a:rPr lang="en-US" sz="2600" smtClean="0">
                <a:solidFill>
                  <a:srgbClr val="FF0000"/>
                </a:solidFill>
              </a:rPr>
              <a:t>2000</a:t>
            </a:r>
            <a:r>
              <a:rPr lang="en-US" sz="2600" smtClean="0">
                <a:solidFill>
                  <a:srgbClr val="0000FF"/>
                </a:solidFill>
              </a:rPr>
              <a:t>);</a:t>
            </a:r>
          </a:p>
          <a:p>
            <a:pPr marL="185738" indent="0">
              <a:lnSpc>
                <a:spcPct val="80000"/>
              </a:lnSpc>
              <a:spcBef>
                <a:spcPct val="10000"/>
              </a:spcBef>
              <a:buFont typeface="Wingdings" pitchFamily="2" charset="2"/>
              <a:buNone/>
            </a:pPr>
            <a:endParaRPr lang="en-US" sz="2600" smtClean="0">
              <a:solidFill>
                <a:srgbClr val="0000FF"/>
              </a:solidFill>
            </a:endParaRPr>
          </a:p>
          <a:p>
            <a:pPr marL="185738" indent="0">
              <a:lnSpc>
                <a:spcPct val="80000"/>
              </a:lnSpc>
              <a:spcBef>
                <a:spcPct val="10000"/>
              </a:spcBef>
              <a:buFont typeface="Wingdings" pitchFamily="2" charset="2"/>
              <a:buNone/>
            </a:pPr>
            <a:r>
              <a:rPr lang="en-US" sz="2600" smtClean="0">
                <a:solidFill>
                  <a:srgbClr val="0000FF"/>
                </a:solidFill>
              </a:rPr>
              <a:t>boolean </a:t>
            </a:r>
            <a:r>
              <a:rPr lang="en-US" sz="2600" smtClean="0">
                <a:solidFill>
                  <a:srgbClr val="0000FF"/>
                </a:solidFill>
              </a:rPr>
              <a:t>finished = false;</a:t>
            </a:r>
          </a:p>
          <a:p>
            <a:pPr marL="185738" indent="0">
              <a:lnSpc>
                <a:spcPct val="80000"/>
              </a:lnSpc>
              <a:spcBef>
                <a:spcPct val="10000"/>
              </a:spcBef>
              <a:buFont typeface="Wingdings" pitchFamily="2" charset="2"/>
              <a:buNone/>
            </a:pPr>
            <a:r>
              <a:rPr lang="en-US" sz="2600" smtClean="0">
                <a:solidFill>
                  <a:srgbClr val="0000FF"/>
                </a:solidFill>
              </a:rPr>
              <a:t>while (! finished ){</a:t>
            </a:r>
          </a:p>
          <a:p>
            <a:pPr marL="185738" indent="0">
              <a:lnSpc>
                <a:spcPct val="80000"/>
              </a:lnSpc>
              <a:spcBef>
                <a:spcPct val="10000"/>
              </a:spcBef>
              <a:buFont typeface="Wingdings" pitchFamily="2" charset="2"/>
              <a:buNone/>
            </a:pPr>
            <a:r>
              <a:rPr lang="en-US" sz="2600" smtClean="0">
                <a:solidFill>
                  <a:srgbClr val="0000FF"/>
                </a:solidFill>
              </a:rPr>
              <a:t>   socket.receive (packet);</a:t>
            </a:r>
          </a:p>
          <a:p>
            <a:pPr marL="185738" indent="0">
              <a:lnSpc>
                <a:spcPct val="80000"/>
              </a:lnSpc>
              <a:spcBef>
                <a:spcPct val="10000"/>
              </a:spcBef>
              <a:buFont typeface="Wingdings" pitchFamily="2" charset="2"/>
              <a:buNone/>
            </a:pPr>
            <a:r>
              <a:rPr lang="en-US" sz="2600" smtClean="0">
                <a:solidFill>
                  <a:srgbClr val="0000FF"/>
                </a:solidFill>
              </a:rPr>
              <a:t>   </a:t>
            </a:r>
            <a:r>
              <a:rPr lang="en-US" sz="2600" smtClean="0"/>
              <a:t>// process the packet</a:t>
            </a:r>
          </a:p>
          <a:p>
            <a:pPr marL="185738" indent="0">
              <a:lnSpc>
                <a:spcPct val="80000"/>
              </a:lnSpc>
              <a:spcBef>
                <a:spcPct val="10000"/>
              </a:spcBef>
              <a:buFont typeface="Wingdings" pitchFamily="2" charset="2"/>
              <a:buNone/>
            </a:pPr>
            <a:r>
              <a:rPr lang="en-US" sz="2600" smtClean="0">
                <a:solidFill>
                  <a:srgbClr val="0000FF"/>
                </a:solidFill>
              </a:rPr>
              <a:t>}</a:t>
            </a:r>
          </a:p>
          <a:p>
            <a:pPr marL="185738" indent="0">
              <a:lnSpc>
                <a:spcPct val="80000"/>
              </a:lnSpc>
              <a:spcBef>
                <a:spcPct val="10000"/>
              </a:spcBef>
              <a:buFont typeface="Wingdings" pitchFamily="2" charset="2"/>
              <a:buNone/>
            </a:pPr>
            <a:endParaRPr lang="en-US" sz="2600" smtClean="0">
              <a:solidFill>
                <a:srgbClr val="0000FF"/>
              </a:solidFill>
            </a:endParaRPr>
          </a:p>
          <a:p>
            <a:pPr marL="185738" indent="0">
              <a:lnSpc>
                <a:spcPct val="80000"/>
              </a:lnSpc>
              <a:spcBef>
                <a:spcPct val="10000"/>
              </a:spcBef>
              <a:buFont typeface="Wingdings" pitchFamily="2" charset="2"/>
              <a:buNone/>
            </a:pPr>
            <a:r>
              <a:rPr lang="en-US" sz="2600" smtClean="0">
                <a:solidFill>
                  <a:srgbClr val="0000FF"/>
                </a:solidFill>
              </a:rPr>
              <a:t>socket.close();</a:t>
            </a:r>
          </a:p>
          <a:p>
            <a:pPr marL="185738" indent="0">
              <a:lnSpc>
                <a:spcPct val="80000"/>
              </a:lnSpc>
              <a:spcBef>
                <a:spcPct val="10000"/>
              </a:spcBef>
              <a:buFont typeface="Wingdings" pitchFamily="2" charset="2"/>
              <a:buNone/>
            </a:pPr>
            <a:endParaRPr lang="en-US" sz="2600" smtClean="0">
              <a:solidFill>
                <a:srgbClr val="0000FF"/>
              </a:solidFill>
            </a:endParaRPr>
          </a:p>
        </p:txBody>
      </p:sp>
    </p:spTree>
  </p:cSld>
  <p:clrMapOvr>
    <a:masterClrMapping/>
  </p:clrMapOvr>
  <p:transition spd="med">
    <p:comb/>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p:txBody>
          <a:bodyPr/>
          <a:lstStyle/>
          <a:p>
            <a:pPr>
              <a:defRPr/>
            </a:pPr>
            <a:r>
              <a:rPr lang="en-US" smtClean="0"/>
              <a:t>Processing UDP </a:t>
            </a:r>
            <a:r>
              <a:rPr lang="en-US"/>
              <a:t>Packets</a:t>
            </a:r>
          </a:p>
        </p:txBody>
      </p:sp>
      <p:pic>
        <p:nvPicPr>
          <p:cNvPr id="79875" name="Picture 7"/>
          <p:cNvPicPr>
            <a:picLocks noGrp="1" noChangeAspect="1" noChangeArrowheads="1"/>
          </p:cNvPicPr>
          <p:nvPr>
            <p:ph idx="1"/>
          </p:nvPr>
        </p:nvPicPr>
        <p:blipFill>
          <a:blip r:embed="rId2" cstate="print"/>
          <a:srcRect/>
          <a:stretch>
            <a:fillRect/>
          </a:stretch>
        </p:blipFill>
        <p:spPr>
          <a:xfrm>
            <a:off x="53975" y="792163"/>
            <a:ext cx="9053513" cy="2932112"/>
          </a:xfrm>
          <a:noFill/>
        </p:spPr>
      </p:pic>
      <p:sp>
        <p:nvSpPr>
          <p:cNvPr id="79876" name="Rectangle 8"/>
          <p:cNvSpPr>
            <a:spLocks noChangeArrowheads="1"/>
          </p:cNvSpPr>
          <p:nvPr/>
        </p:nvSpPr>
        <p:spPr bwMode="auto">
          <a:xfrm>
            <a:off x="187326" y="4293096"/>
            <a:ext cx="8920162" cy="2355850"/>
          </a:xfrm>
          <a:prstGeom prst="rect">
            <a:avLst/>
          </a:prstGeom>
          <a:noFill/>
          <a:ln w="9525">
            <a:noFill/>
            <a:miter lim="800000"/>
            <a:headEnd type="none" w="sm" len="sm"/>
            <a:tailEnd type="none" w="sm" len="sm"/>
          </a:ln>
        </p:spPr>
        <p:txBody>
          <a:bodyPr wrap="square">
            <a:spAutoFit/>
          </a:bodyPr>
          <a:lstStyle/>
          <a:p>
            <a:pPr>
              <a:spcBef>
                <a:spcPct val="10000"/>
              </a:spcBef>
              <a:buClr>
                <a:srgbClr val="6699FF"/>
              </a:buClr>
            </a:pPr>
            <a:r>
              <a:rPr lang="en-US" sz="2800" b="1">
                <a:solidFill>
                  <a:srgbClr val="0000FF"/>
                </a:solidFill>
                <a:latin typeface="Arial" pitchFamily="34" charset="0"/>
              </a:rPr>
              <a:t>ByteArrayInputStream</a:t>
            </a:r>
            <a:r>
              <a:rPr lang="en-US" sz="2800">
                <a:solidFill>
                  <a:schemeClr val="tx2"/>
                </a:solidFill>
                <a:latin typeface="Arial" pitchFamily="34" charset="0"/>
              </a:rPr>
              <a:t> bin = new 		</a:t>
            </a:r>
            <a:r>
              <a:rPr lang="en-US" sz="2800" b="1">
                <a:solidFill>
                  <a:srgbClr val="FF0000"/>
                </a:solidFill>
                <a:latin typeface="Arial" pitchFamily="34" charset="0"/>
              </a:rPr>
              <a:t>ByteArrayInputStream</a:t>
            </a:r>
            <a:r>
              <a:rPr lang="en-US" sz="2800">
                <a:solidFill>
                  <a:schemeClr val="tx2"/>
                </a:solidFill>
                <a:latin typeface="Arial" pitchFamily="34" charset="0"/>
              </a:rPr>
              <a:t>(</a:t>
            </a:r>
            <a:r>
              <a:rPr lang="en-US" sz="2800" b="1">
                <a:solidFill>
                  <a:srgbClr val="0000FF"/>
                </a:solidFill>
                <a:latin typeface="Arial" pitchFamily="34" charset="0"/>
              </a:rPr>
              <a:t>packet.getData()</a:t>
            </a:r>
            <a:r>
              <a:rPr lang="en-US" sz="2800">
                <a:solidFill>
                  <a:schemeClr val="tx2"/>
                </a:solidFill>
                <a:latin typeface="Arial" pitchFamily="34" charset="0"/>
              </a:rPr>
              <a:t> );</a:t>
            </a:r>
          </a:p>
          <a:p>
            <a:pPr>
              <a:spcBef>
                <a:spcPct val="10000"/>
              </a:spcBef>
              <a:buClr>
                <a:srgbClr val="6699FF"/>
              </a:buClr>
            </a:pPr>
            <a:r>
              <a:rPr lang="en-US" sz="2800" b="1">
                <a:solidFill>
                  <a:srgbClr val="0000FF"/>
                </a:solidFill>
                <a:latin typeface="Arial" pitchFamily="34" charset="0"/>
              </a:rPr>
              <a:t>DataInputStream</a:t>
            </a:r>
            <a:r>
              <a:rPr lang="en-US" sz="2800">
                <a:solidFill>
                  <a:schemeClr val="tx2"/>
                </a:solidFill>
                <a:latin typeface="Arial" pitchFamily="34" charset="0"/>
              </a:rPr>
              <a:t> din = new DataInputStream (bin);</a:t>
            </a:r>
          </a:p>
          <a:p>
            <a:pPr>
              <a:spcBef>
                <a:spcPct val="10000"/>
              </a:spcBef>
              <a:buClr>
                <a:srgbClr val="6699FF"/>
              </a:buClr>
            </a:pPr>
            <a:r>
              <a:rPr lang="en-US" sz="2800">
                <a:solidFill>
                  <a:schemeClr val="tx2"/>
                </a:solidFill>
                <a:latin typeface="Arial" pitchFamily="34" charset="0"/>
              </a:rPr>
              <a:t>// Read the contents of the UDP packet</a:t>
            </a:r>
          </a:p>
          <a:p>
            <a:pPr>
              <a:spcBef>
                <a:spcPct val="10000"/>
              </a:spcBef>
              <a:buClr>
                <a:srgbClr val="6699FF"/>
              </a:buClr>
            </a:pPr>
            <a:r>
              <a:rPr lang="en-US" sz="2800">
                <a:solidFill>
                  <a:schemeClr val="tx2"/>
                </a:solidFill>
                <a:latin typeface="Arial" pitchFamily="34" charset="0"/>
              </a:rPr>
              <a:t>.......</a:t>
            </a:r>
          </a:p>
        </p:txBody>
      </p:sp>
    </p:spTree>
  </p:cSld>
  <p:clrMapOvr>
    <a:masterClrMapping/>
  </p:clrMapOvr>
  <p:transition spd="med">
    <p:comb/>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lstStyle/>
          <a:p>
            <a:pPr>
              <a:defRPr/>
            </a:pPr>
            <a:r>
              <a:rPr lang="en-US"/>
              <a:t>Sending UDP packets</a:t>
            </a:r>
          </a:p>
        </p:txBody>
      </p:sp>
      <p:pic>
        <p:nvPicPr>
          <p:cNvPr id="80899" name="Picture 4"/>
          <p:cNvPicPr>
            <a:picLocks noGrp="1" noChangeAspect="1" noChangeArrowheads="1"/>
          </p:cNvPicPr>
          <p:nvPr>
            <p:ph idx="1"/>
          </p:nvPr>
        </p:nvPicPr>
        <p:blipFill>
          <a:blip r:embed="rId2" cstate="print"/>
          <a:srcRect/>
          <a:stretch>
            <a:fillRect/>
          </a:stretch>
        </p:blipFill>
        <p:spPr>
          <a:xfrm>
            <a:off x="90488" y="792163"/>
            <a:ext cx="9053512" cy="4460875"/>
          </a:xfrm>
          <a:noFill/>
        </p:spPr>
      </p:pic>
    </p:spTree>
  </p:cSld>
  <p:clrMapOvr>
    <a:masterClrMapping/>
  </p:clrMapOvr>
  <p:transition spd="med">
    <p:comb/>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pPr>
              <a:defRPr/>
            </a:pPr>
            <a:r>
              <a:rPr lang="en-US"/>
              <a:t>Sending UDP packets</a:t>
            </a:r>
          </a:p>
        </p:txBody>
      </p:sp>
      <p:sp>
        <p:nvSpPr>
          <p:cNvPr id="81923" name="Rectangle 3"/>
          <p:cNvSpPr>
            <a:spLocks noGrp="1" noChangeArrowheads="1"/>
          </p:cNvSpPr>
          <p:nvPr>
            <p:ph type="body" idx="1"/>
          </p:nvPr>
        </p:nvSpPr>
        <p:spPr/>
        <p:txBody>
          <a:bodyPr/>
          <a:lstStyle/>
          <a:p>
            <a:pPr marL="185738" indent="0">
              <a:lnSpc>
                <a:spcPct val="80000"/>
              </a:lnSpc>
              <a:spcBef>
                <a:spcPct val="10000"/>
              </a:spcBef>
              <a:buNone/>
            </a:pPr>
            <a:r>
              <a:rPr lang="en-US" sz="2400"/>
              <a:t>// create </a:t>
            </a:r>
            <a:r>
              <a:rPr lang="en-US" sz="2400"/>
              <a:t>datagram </a:t>
            </a:r>
            <a:r>
              <a:rPr lang="en-US" sz="2400" smtClean="0"/>
              <a:t>client socket</a:t>
            </a:r>
            <a:endParaRPr lang="en-US" sz="2400"/>
          </a:p>
          <a:p>
            <a:pPr marL="85725" indent="0">
              <a:lnSpc>
                <a:spcPct val="80000"/>
              </a:lnSpc>
              <a:spcBef>
                <a:spcPct val="10000"/>
              </a:spcBef>
              <a:buFont typeface="Wingdings" pitchFamily="2" charset="2"/>
              <a:buNone/>
            </a:pPr>
            <a:r>
              <a:rPr lang="en-US" sz="2300" smtClean="0">
                <a:solidFill>
                  <a:srgbClr val="0000FF"/>
                </a:solidFill>
              </a:rPr>
              <a:t>DatagramSocket </a:t>
            </a:r>
            <a:r>
              <a:rPr lang="en-US" sz="2300" smtClean="0">
                <a:solidFill>
                  <a:srgbClr val="0000FF"/>
                </a:solidFill>
              </a:rPr>
              <a:t>socket = new DatagramSocket();</a:t>
            </a:r>
          </a:p>
          <a:p>
            <a:pPr marL="85725" indent="0">
              <a:lnSpc>
                <a:spcPct val="80000"/>
              </a:lnSpc>
              <a:spcBef>
                <a:spcPct val="10000"/>
              </a:spcBef>
              <a:buNone/>
            </a:pPr>
            <a:r>
              <a:rPr lang="en-US" sz="2400" smtClean="0"/>
              <a:t>// </a:t>
            </a:r>
            <a:r>
              <a:rPr lang="en-US" sz="2400"/>
              <a:t>create datagram packet</a:t>
            </a:r>
          </a:p>
          <a:p>
            <a:pPr marL="85725" indent="0">
              <a:lnSpc>
                <a:spcPct val="80000"/>
              </a:lnSpc>
              <a:spcBef>
                <a:spcPct val="10000"/>
              </a:spcBef>
              <a:buFont typeface="Wingdings" pitchFamily="2" charset="2"/>
              <a:buNone/>
            </a:pPr>
            <a:r>
              <a:rPr lang="en-US" sz="2300" smtClean="0">
                <a:solidFill>
                  <a:srgbClr val="0000FF"/>
                </a:solidFill>
              </a:rPr>
              <a:t>DatagramPacket packet = new DatagramPacket (new byte[1], 1);</a:t>
            </a:r>
          </a:p>
          <a:p>
            <a:pPr marL="85725" indent="0">
              <a:lnSpc>
                <a:spcPct val="80000"/>
              </a:lnSpc>
              <a:spcBef>
                <a:spcPct val="10000"/>
              </a:spcBef>
              <a:buFont typeface="Wingdings" pitchFamily="2" charset="2"/>
              <a:buNone/>
            </a:pPr>
            <a:r>
              <a:rPr lang="en-US" sz="2300" smtClean="0">
                <a:solidFill>
                  <a:srgbClr val="0000FF"/>
                </a:solidFill>
              </a:rPr>
              <a:t>packet.setAddress </a:t>
            </a:r>
            <a:r>
              <a:rPr lang="en-US" sz="2300" smtClean="0">
                <a:solidFill>
                  <a:srgbClr val="0000FF"/>
                </a:solidFill>
              </a:rPr>
              <a:t>(InetAddress.getByName (someServer));</a:t>
            </a:r>
          </a:p>
          <a:p>
            <a:pPr marL="85725" indent="0">
              <a:lnSpc>
                <a:spcPct val="80000"/>
              </a:lnSpc>
              <a:spcBef>
                <a:spcPct val="10000"/>
              </a:spcBef>
              <a:buFont typeface="Wingdings" pitchFamily="2" charset="2"/>
              <a:buNone/>
            </a:pPr>
            <a:r>
              <a:rPr lang="en-US" sz="2300" smtClean="0">
                <a:solidFill>
                  <a:srgbClr val="0000FF"/>
                </a:solidFill>
              </a:rPr>
              <a:t>packet.setPort (2000);</a:t>
            </a:r>
          </a:p>
          <a:p>
            <a:pPr marL="85725" indent="0">
              <a:lnSpc>
                <a:spcPct val="80000"/>
              </a:lnSpc>
              <a:spcBef>
                <a:spcPct val="10000"/>
              </a:spcBef>
              <a:buFont typeface="Wingdings" pitchFamily="2" charset="2"/>
              <a:buNone/>
            </a:pPr>
            <a:r>
              <a:rPr lang="en-US" sz="2300" smtClean="0"/>
              <a:t>boolean finished = false;</a:t>
            </a:r>
          </a:p>
          <a:p>
            <a:pPr marL="85725" indent="0">
              <a:lnSpc>
                <a:spcPct val="80000"/>
              </a:lnSpc>
              <a:spcBef>
                <a:spcPct val="10000"/>
              </a:spcBef>
              <a:buFont typeface="Wingdings" pitchFamily="2" charset="2"/>
              <a:buNone/>
            </a:pPr>
            <a:r>
              <a:rPr lang="en-US" sz="2300" smtClean="0"/>
              <a:t>while !finished ){</a:t>
            </a:r>
          </a:p>
          <a:p>
            <a:pPr marL="85725" indent="0">
              <a:lnSpc>
                <a:spcPct val="80000"/>
              </a:lnSpc>
              <a:spcBef>
                <a:spcPct val="10000"/>
              </a:spcBef>
              <a:buFont typeface="Wingdings" pitchFamily="2" charset="2"/>
              <a:buNone/>
            </a:pPr>
            <a:r>
              <a:rPr lang="en-US" sz="2300" smtClean="0"/>
              <a:t>	// Write data to packet buffer</a:t>
            </a:r>
          </a:p>
          <a:p>
            <a:pPr marL="85725" indent="0">
              <a:lnSpc>
                <a:spcPct val="80000"/>
              </a:lnSpc>
              <a:spcBef>
                <a:spcPct val="10000"/>
              </a:spcBef>
              <a:buFont typeface="Wingdings" pitchFamily="2" charset="2"/>
              <a:buNone/>
            </a:pPr>
            <a:r>
              <a:rPr lang="en-US" sz="2300" smtClean="0"/>
              <a:t>	.........</a:t>
            </a:r>
          </a:p>
          <a:p>
            <a:pPr marL="85725" indent="0">
              <a:lnSpc>
                <a:spcPct val="80000"/>
              </a:lnSpc>
              <a:spcBef>
                <a:spcPct val="10000"/>
              </a:spcBef>
              <a:buFont typeface="Wingdings" pitchFamily="2" charset="2"/>
              <a:buNone/>
            </a:pPr>
            <a:r>
              <a:rPr lang="en-US" sz="2300" smtClean="0"/>
              <a:t>	</a:t>
            </a:r>
            <a:r>
              <a:rPr lang="en-US" sz="2300" smtClean="0">
                <a:solidFill>
                  <a:srgbClr val="0000FF"/>
                </a:solidFill>
              </a:rPr>
              <a:t>packet.setData(…..);</a:t>
            </a:r>
          </a:p>
          <a:p>
            <a:pPr marL="85725" indent="0">
              <a:lnSpc>
                <a:spcPct val="80000"/>
              </a:lnSpc>
              <a:spcBef>
                <a:spcPct val="10000"/>
              </a:spcBef>
              <a:buFont typeface="Wingdings" pitchFamily="2" charset="2"/>
              <a:buNone/>
            </a:pPr>
            <a:r>
              <a:rPr lang="en-US" sz="2300" smtClean="0">
                <a:solidFill>
                  <a:srgbClr val="0000FF"/>
                </a:solidFill>
              </a:rPr>
              <a:t>	packet.setLength(…);</a:t>
            </a:r>
          </a:p>
          <a:p>
            <a:pPr marL="85725" indent="0">
              <a:lnSpc>
                <a:spcPct val="80000"/>
              </a:lnSpc>
              <a:spcBef>
                <a:spcPct val="10000"/>
              </a:spcBef>
              <a:buFont typeface="Wingdings" pitchFamily="2" charset="2"/>
              <a:buNone/>
            </a:pPr>
            <a:r>
              <a:rPr lang="en-US" sz="2300" smtClean="0">
                <a:solidFill>
                  <a:srgbClr val="0000FF"/>
                </a:solidFill>
              </a:rPr>
              <a:t>	socket.send (packet);</a:t>
            </a:r>
          </a:p>
          <a:p>
            <a:pPr marL="85725" indent="0">
              <a:lnSpc>
                <a:spcPct val="80000"/>
              </a:lnSpc>
              <a:spcBef>
                <a:spcPct val="10000"/>
              </a:spcBef>
              <a:buFont typeface="Wingdings" pitchFamily="2" charset="2"/>
              <a:buNone/>
            </a:pPr>
            <a:r>
              <a:rPr lang="en-US" sz="2300" smtClean="0"/>
              <a:t>      // Do something else, like read other packets, or check to</a:t>
            </a:r>
          </a:p>
          <a:p>
            <a:pPr marL="85725" indent="0">
              <a:lnSpc>
                <a:spcPct val="80000"/>
              </a:lnSpc>
              <a:spcBef>
                <a:spcPct val="10000"/>
              </a:spcBef>
              <a:buFont typeface="Wingdings" pitchFamily="2" charset="2"/>
              <a:buNone/>
            </a:pPr>
            <a:r>
              <a:rPr lang="en-US" sz="2300" smtClean="0"/>
              <a:t>      // see if no more packets to send</a:t>
            </a:r>
          </a:p>
          <a:p>
            <a:pPr marL="85725" indent="0">
              <a:lnSpc>
                <a:spcPct val="80000"/>
              </a:lnSpc>
              <a:spcBef>
                <a:spcPct val="10000"/>
              </a:spcBef>
              <a:buFont typeface="Wingdings" pitchFamily="2" charset="2"/>
              <a:buNone/>
            </a:pPr>
            <a:r>
              <a:rPr lang="en-US" sz="2300" smtClean="0"/>
              <a:t>.........</a:t>
            </a:r>
          </a:p>
          <a:p>
            <a:pPr marL="85725" indent="0">
              <a:lnSpc>
                <a:spcPct val="80000"/>
              </a:lnSpc>
              <a:spcBef>
                <a:spcPct val="10000"/>
              </a:spcBef>
              <a:buFont typeface="Wingdings" pitchFamily="2" charset="2"/>
              <a:buNone/>
            </a:pPr>
            <a:r>
              <a:rPr lang="en-US" sz="2300" smtClean="0"/>
              <a:t>}</a:t>
            </a:r>
          </a:p>
          <a:p>
            <a:pPr marL="85725" indent="0">
              <a:lnSpc>
                <a:spcPct val="80000"/>
              </a:lnSpc>
              <a:spcBef>
                <a:spcPct val="10000"/>
              </a:spcBef>
              <a:buFont typeface="Wingdings" pitchFamily="2" charset="2"/>
              <a:buNone/>
            </a:pPr>
            <a:r>
              <a:rPr lang="en-US" sz="2300" smtClean="0">
                <a:solidFill>
                  <a:srgbClr val="0000FF"/>
                </a:solidFill>
              </a:rPr>
              <a:t>socket.close();</a:t>
            </a:r>
          </a:p>
        </p:txBody>
      </p:sp>
    </p:spTree>
  </p:cSld>
  <p:clrMapOvr>
    <a:masterClrMapping/>
  </p:clrMapOvr>
  <p:transition spd="med">
    <p:comb/>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p:cNvSpPr>
            <a:spLocks noGrp="1" noChangeArrowheads="1"/>
          </p:cNvSpPr>
          <p:nvPr>
            <p:ph type="title"/>
          </p:nvPr>
        </p:nvSpPr>
        <p:spPr/>
        <p:txBody>
          <a:bodyPr/>
          <a:lstStyle/>
          <a:p>
            <a:pPr>
              <a:defRPr/>
            </a:pPr>
            <a:r>
              <a:rPr lang="en-US" smtClean="0"/>
              <a:t>UDP: EchoServer</a:t>
            </a:r>
            <a:endParaRPr lang="en-US"/>
          </a:p>
        </p:txBody>
      </p:sp>
      <p:sp>
        <p:nvSpPr>
          <p:cNvPr id="2" name="Rectangle 1"/>
          <p:cNvSpPr/>
          <p:nvPr/>
        </p:nvSpPr>
        <p:spPr>
          <a:xfrm>
            <a:off x="251520" y="764704"/>
            <a:ext cx="8712968" cy="4893647"/>
          </a:xfrm>
          <a:prstGeom prst="rect">
            <a:avLst/>
          </a:prstGeom>
        </p:spPr>
        <p:txBody>
          <a:bodyPr wrap="square">
            <a:spAutoFit/>
          </a:bodyPr>
          <a:lstStyle/>
          <a:p>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[256];</a:t>
            </a:r>
          </a:p>
          <a:p>
            <a:r>
              <a:rPr lang="vi-VN" sz="2400" b="1">
                <a:solidFill>
                  <a:srgbClr val="7F0055"/>
                </a:solidFill>
                <a:latin typeface="Consolas" panose="020B0609020204030204" pitchFamily="49" charset="0"/>
              </a:rPr>
              <a:t>int</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serverPort</a:t>
            </a:r>
            <a:r>
              <a:rPr lang="vi-VN" sz="2400" b="1">
                <a:solidFill>
                  <a:srgbClr val="000000"/>
                </a:solidFill>
                <a:latin typeface="Consolas" panose="020B0609020204030204" pitchFamily="49" charset="0"/>
              </a:rPr>
              <a:t> = 7;</a:t>
            </a:r>
          </a:p>
          <a:p>
            <a:r>
              <a:rPr lang="vi-VN" sz="2400">
                <a:solidFill>
                  <a:srgbClr val="000000"/>
                </a:solidFill>
                <a:latin typeface="Consolas" panose="020B0609020204030204" pitchFamily="49" charset="0"/>
              </a:rPr>
              <a:t>DatagramSocket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DatagramSocket(</a:t>
            </a:r>
            <a:r>
              <a:rPr lang="vi-VN" sz="2400" b="1">
                <a:solidFill>
                  <a:srgbClr val="6A3E3E"/>
                </a:solidFill>
                <a:latin typeface="Consolas" panose="020B0609020204030204" pitchFamily="49" charset="0"/>
              </a:rPr>
              <a:t>serverPort</a:t>
            </a:r>
            <a:r>
              <a:rPr lang="vi-VN"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DatagramPacket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DatagramPacket(</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 </a:t>
            </a:r>
            <a:r>
              <a:rPr lang="vi-VN" sz="2400" b="1" smtClean="0">
                <a:solidFill>
                  <a:srgbClr val="000000"/>
                </a:solidFill>
                <a:latin typeface="Consolas" panose="020B0609020204030204" pitchFamily="49" charset="0"/>
              </a:rPr>
              <a:t>						</a:t>
            </a:r>
            <a:r>
              <a:rPr lang="vi-VN" sz="2400" b="1" smtClean="0">
                <a:solidFill>
                  <a:srgbClr val="6A3E3E"/>
                </a:solidFill>
                <a:latin typeface="Consolas" panose="020B0609020204030204" pitchFamily="49" charset="0"/>
              </a:rPr>
              <a:t>buff</a:t>
            </a:r>
            <a:r>
              <a:rPr lang="vi-VN" sz="2400" b="1" smtClean="0">
                <a:solidFill>
                  <a:srgbClr val="000000"/>
                </a:solidFill>
                <a:latin typeface="Consolas" panose="020B0609020204030204" pitchFamily="49" charset="0"/>
              </a:rPr>
              <a:t>.</a:t>
            </a:r>
            <a:r>
              <a:rPr lang="vi-VN" sz="2400" b="1" smtClean="0">
                <a:solidFill>
                  <a:srgbClr val="0000C0"/>
                </a:solidFill>
                <a:latin typeface="Consolas" panose="020B0609020204030204" pitchFamily="49" charset="0"/>
              </a:rPr>
              <a:t>length</a:t>
            </a:r>
            <a:r>
              <a:rPr lang="vi-VN" sz="2400" b="1">
                <a:solidFill>
                  <a:srgbClr val="000000"/>
                </a:solidFill>
                <a:latin typeface="Consolas" panose="020B0609020204030204" pitchFamily="49" charset="0"/>
              </a:rPr>
              <a:t>);</a:t>
            </a:r>
          </a:p>
          <a:p>
            <a:r>
              <a:rPr lang="vi-VN" sz="2400" b="1">
                <a:solidFill>
                  <a:srgbClr val="7F0055"/>
                </a:solidFill>
                <a:latin typeface="Consolas" panose="020B0609020204030204" pitchFamily="49" charset="0"/>
              </a:rPr>
              <a:t>while</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true</a:t>
            </a:r>
            <a:r>
              <a:rPr lang="vi-VN" sz="2400" b="1">
                <a:solidFill>
                  <a:srgbClr val="000000"/>
                </a:solidFill>
                <a:latin typeface="Consolas" panose="020B0609020204030204" pitchFamily="49" charset="0"/>
              </a:rPr>
              <a:t>) </a:t>
            </a:r>
            <a:r>
              <a:rPr lang="vi-VN" sz="2400" b="1" smtClean="0">
                <a:solidFill>
                  <a:srgbClr val="000000"/>
                </a:solidFill>
                <a:latin typeface="Consolas" panose="020B0609020204030204" pitchFamily="49" charset="0"/>
              </a:rPr>
              <a:t>{</a:t>
            </a:r>
          </a:p>
          <a:p>
            <a:r>
              <a:rPr lang="vi-VN" sz="2400">
                <a:solidFill>
                  <a:srgbClr val="6A3E3E"/>
                </a:solidFill>
                <a:latin typeface="Consolas" panose="020B0609020204030204" pitchFamily="49" charset="0"/>
              </a:rPr>
              <a:t> </a:t>
            </a:r>
            <a:r>
              <a:rPr lang="vi-VN" sz="2400" smtClean="0">
                <a:solidFill>
                  <a:srgbClr val="6A3E3E"/>
                </a:solidFill>
                <a:latin typeface="Consolas" panose="020B0609020204030204" pitchFamily="49" charset="0"/>
              </a:rPr>
              <a:t>  packet</a:t>
            </a:r>
            <a:r>
              <a:rPr lang="vi-VN" sz="2400" smtClean="0">
                <a:solidFill>
                  <a:srgbClr val="000000"/>
                </a:solidFill>
                <a:latin typeface="Consolas" panose="020B0609020204030204" pitchFamily="49" charset="0"/>
              </a:rPr>
              <a:t>.setData(</a:t>
            </a:r>
            <a:r>
              <a:rPr lang="vi-VN" sz="2400" smtClean="0">
                <a:solidFill>
                  <a:srgbClr val="6A3E3E"/>
                </a:solidFill>
                <a:latin typeface="Consolas" panose="020B0609020204030204" pitchFamily="49" charset="0"/>
              </a:rPr>
              <a:t>buff</a:t>
            </a:r>
            <a:r>
              <a:rPr lang="vi-VN" sz="2400" smtClean="0">
                <a:solidFill>
                  <a:srgbClr val="000000"/>
                </a:solidFill>
                <a:latin typeface="Consolas" panose="020B0609020204030204" pitchFamily="49" charset="0"/>
              </a:rPr>
              <a:t>);</a:t>
            </a:r>
          </a:p>
          <a:p>
            <a:r>
              <a:rPr lang="vi-VN" sz="2400" smtClean="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.setLength(</a:t>
            </a:r>
            <a:r>
              <a:rPr lang="vi-VN" sz="2400" smtClean="0">
                <a:solidFill>
                  <a:srgbClr val="6A3E3E"/>
                </a:solidFill>
                <a:latin typeface="Consolas" panose="020B0609020204030204" pitchFamily="49" charset="0"/>
              </a:rPr>
              <a:t>buff</a:t>
            </a:r>
            <a:r>
              <a:rPr lang="vi-VN" sz="2400" smtClean="0">
                <a:solidFill>
                  <a:srgbClr val="000000"/>
                </a:solidFill>
                <a:latin typeface="Consolas" panose="020B0609020204030204" pitchFamily="49" charset="0"/>
              </a:rPr>
              <a:t>.</a:t>
            </a:r>
            <a:r>
              <a:rPr lang="vi-VN" sz="2400" smtClean="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socket</a:t>
            </a:r>
            <a:r>
              <a:rPr lang="vi-VN" sz="2400" smtClean="0">
                <a:solidFill>
                  <a:srgbClr val="000000"/>
                </a:solidFill>
                <a:latin typeface="Consolas" panose="020B0609020204030204" pitchFamily="49" charset="0"/>
              </a:rPr>
              <a:t>.receive(</a:t>
            </a:r>
            <a:r>
              <a:rPr lang="vi-VN" sz="2400" smtClean="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smtClean="0">
                <a:solidFill>
                  <a:srgbClr val="000000"/>
                </a:solidFill>
                <a:latin typeface="Consolas" panose="020B0609020204030204" pitchFamily="49" charset="0"/>
              </a:rPr>
              <a:t>String </a:t>
            </a:r>
            <a:r>
              <a:rPr lang="en-US" sz="2400">
                <a:solidFill>
                  <a:srgbClr val="6A3E3E"/>
                </a:solidFill>
                <a:latin typeface="Consolas" panose="020B0609020204030204" pitchFamily="49" charset="0"/>
              </a:rPr>
              <a:t>received</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a:t>
            </a:r>
            <a:r>
              <a:rPr lang="en-US" sz="2400" b="1">
                <a:solidFill>
                  <a:srgbClr val="000000"/>
                </a:solidFill>
                <a:latin typeface="Consolas" panose="020B0609020204030204" pitchFamily="49" charset="0"/>
              </a:rPr>
              <a:t>String(</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.getData</a:t>
            </a:r>
            <a:r>
              <a:rPr lang="en-US" sz="2400" b="1" smtClean="0">
                <a:solidFill>
                  <a:srgbClr val="000000"/>
                </a:solidFill>
                <a:latin typeface="Consolas" panose="020B0609020204030204" pitchFamily="49" charset="0"/>
              </a:rPr>
              <a:t>(),</a:t>
            </a:r>
            <a:br>
              <a:rPr lang="en-US" sz="2400" b="1" smtClean="0">
                <a:solidFill>
                  <a:srgbClr val="000000"/>
                </a:solidFill>
                <a:latin typeface="Consolas" panose="020B0609020204030204" pitchFamily="49" charset="0"/>
              </a:rPr>
            </a:br>
            <a:r>
              <a:rPr lang="en-US" sz="2400" b="1" smtClean="0">
                <a:solidFill>
                  <a:srgbClr val="000000"/>
                </a:solidFill>
                <a:latin typeface="Consolas" panose="020B0609020204030204" pitchFamily="49" charset="0"/>
              </a:rPr>
              <a:t>				 </a:t>
            </a:r>
            <a:r>
              <a:rPr lang="en-US" sz="2400" b="1">
                <a:solidFill>
                  <a:srgbClr val="000000"/>
                </a:solidFill>
                <a:latin typeface="Consolas" panose="020B0609020204030204" pitchFamily="49" charset="0"/>
              </a:rPr>
              <a:t>0, </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.getLength());</a:t>
            </a:r>
          </a:p>
          <a:p>
            <a:r>
              <a:rPr lang="vi-VN" sz="2400">
                <a:solidFill>
                  <a:srgbClr val="000000"/>
                </a:solidFill>
                <a:latin typeface="Consolas" panose="020B0609020204030204" pitchFamily="49" charset="0"/>
              </a:rPr>
              <a:t>   </a:t>
            </a:r>
            <a:endParaRPr lang="vi-VN" sz="2400"/>
          </a:p>
        </p:txBody>
      </p:sp>
    </p:spTree>
  </p:cSld>
  <p:clrMapOvr>
    <a:masterClrMapping/>
  </p:clrMapOvr>
  <p:transition spd="med">
    <p:comb/>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p:cNvSpPr>
            <a:spLocks noGrp="1" noChangeArrowheads="1"/>
          </p:cNvSpPr>
          <p:nvPr>
            <p:ph type="title"/>
          </p:nvPr>
        </p:nvSpPr>
        <p:spPr/>
        <p:txBody>
          <a:bodyPr/>
          <a:lstStyle/>
          <a:p>
            <a:pPr>
              <a:defRPr/>
            </a:pPr>
            <a:r>
              <a:rPr lang="en-US" smtClean="0"/>
              <a:t>UDP: EchoServer</a:t>
            </a:r>
            <a:endParaRPr lang="en-US"/>
          </a:p>
        </p:txBody>
      </p:sp>
      <p:sp>
        <p:nvSpPr>
          <p:cNvPr id="2" name="Rectangle 1"/>
          <p:cNvSpPr/>
          <p:nvPr/>
        </p:nvSpPr>
        <p:spPr>
          <a:xfrm>
            <a:off x="251520" y="764704"/>
            <a:ext cx="8712968" cy="3785652"/>
          </a:xfrm>
          <a:prstGeom prst="rect">
            <a:avLst/>
          </a:prstGeom>
        </p:spPr>
        <p:txBody>
          <a:bodyPr wrap="square">
            <a:spAutoFit/>
          </a:bodyPr>
          <a:lstStyle/>
          <a:p>
            <a:r>
              <a:rPr lang="vi-VN" sz="2400" b="1" smtClean="0">
                <a:solidFill>
                  <a:srgbClr val="7F0055"/>
                </a:solidFill>
                <a:latin typeface="Consolas" panose="020B0609020204030204" pitchFamily="49" charset="0"/>
              </a:rPr>
              <a:t>if</a:t>
            </a:r>
            <a:r>
              <a:rPr lang="vi-VN" sz="2400" b="1" smtClean="0">
                <a:solidFill>
                  <a:srgbClr val="000000"/>
                </a:solidFill>
                <a:latin typeface="Consolas" panose="020B0609020204030204" pitchFamily="49" charset="0"/>
              </a:rPr>
              <a:t> </a:t>
            </a:r>
            <a:r>
              <a:rPr lang="vi-VN" sz="2400" b="1">
                <a:solidFill>
                  <a:srgbClr val="000000"/>
                </a:solidFill>
                <a:latin typeface="Consolas" panose="020B0609020204030204" pitchFamily="49" charset="0"/>
              </a:rPr>
              <a:t>(</a:t>
            </a:r>
            <a:r>
              <a:rPr lang="vi-VN" sz="2400" b="1">
                <a:solidFill>
                  <a:srgbClr val="6A3E3E"/>
                </a:solidFill>
                <a:latin typeface="Consolas" panose="020B0609020204030204" pitchFamily="49" charset="0"/>
              </a:rPr>
              <a:t>received</a:t>
            </a:r>
            <a:r>
              <a:rPr lang="vi-VN" sz="2400" b="1">
                <a:solidFill>
                  <a:srgbClr val="000000"/>
                </a:solidFill>
                <a:latin typeface="Consolas" panose="020B0609020204030204" pitchFamily="49" charset="0"/>
              </a:rPr>
              <a:t>.equals(</a:t>
            </a:r>
            <a:r>
              <a:rPr lang="vi-VN" sz="2400" b="1">
                <a:solidFill>
                  <a:srgbClr val="2A00FF"/>
                </a:solidFill>
                <a:latin typeface="Consolas" panose="020B0609020204030204" pitchFamily="49" charset="0"/>
              </a:rPr>
              <a:t>"end"</a:t>
            </a:r>
            <a:r>
              <a:rPr lang="vi-VN" sz="2400" b="1">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smtClean="0">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break</a:t>
            </a:r>
            <a:r>
              <a:rPr lang="vi-VN"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000000"/>
                </a:solidFill>
                <a:latin typeface="Consolas" panose="020B0609020204030204" pitchFamily="49" charset="0"/>
              </a:rPr>
              <a:t>}</a:t>
            </a:r>
            <a:endParaRPr lang="vi-VN" sz="2400">
              <a:solidFill>
                <a:srgbClr val="000000"/>
              </a:solidFill>
              <a:latin typeface="Consolas" panose="020B0609020204030204" pitchFamily="49" charset="0"/>
            </a:endParaRP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received</a:t>
            </a:r>
            <a:r>
              <a:rPr lang="vi-VN" sz="2400" smtClean="0">
                <a:solidFill>
                  <a:srgbClr val="000000"/>
                </a:solidFill>
                <a:latin typeface="Consolas" panose="020B0609020204030204" pitchFamily="49" charset="0"/>
              </a:rPr>
              <a:t> </a:t>
            </a:r>
            <a:r>
              <a:rPr lang="vi-VN" sz="2400">
                <a:solidFill>
                  <a:srgbClr val="000000"/>
                </a:solidFill>
                <a:latin typeface="Consolas" panose="020B0609020204030204" pitchFamily="49" charset="0"/>
              </a:rPr>
              <a:t>= </a:t>
            </a:r>
            <a:r>
              <a:rPr lang="vi-VN" sz="2400">
                <a:solidFill>
                  <a:srgbClr val="2A00FF"/>
                </a:solidFill>
                <a:latin typeface="Consolas" panose="020B0609020204030204" pitchFamily="49" charset="0"/>
              </a:rPr>
              <a:t>"Echo:"</a:t>
            </a:r>
            <a:r>
              <a:rPr lang="vi-VN" sz="2400">
                <a:solidFill>
                  <a:srgbClr val="000000"/>
                </a:solidFill>
                <a:latin typeface="Consolas" panose="020B0609020204030204" pitchFamily="49" charset="0"/>
              </a:rPr>
              <a:t>  + </a:t>
            </a:r>
            <a:r>
              <a:rPr lang="vi-VN" sz="2400">
                <a:solidFill>
                  <a:srgbClr val="6A3E3E"/>
                </a:solidFill>
                <a:latin typeface="Consolas" panose="020B0609020204030204" pitchFamily="49" charset="0"/>
              </a:rPr>
              <a:t>received</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b="1" smtClean="0">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data</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received</a:t>
            </a:r>
            <a:r>
              <a:rPr lang="vi-VN" sz="2400" b="1">
                <a:solidFill>
                  <a:srgbClr val="000000"/>
                </a:solidFill>
                <a:latin typeface="Consolas" panose="020B0609020204030204" pitchFamily="49" charset="0"/>
              </a:rPr>
              <a:t>.getBytes();</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.setData(</a:t>
            </a:r>
            <a:r>
              <a:rPr lang="vi-VN" sz="2400" smtClean="0">
                <a:solidFill>
                  <a:srgbClr val="6A3E3E"/>
                </a:solidFill>
                <a:latin typeface="Consolas" panose="020B0609020204030204" pitchFamily="49" charset="0"/>
              </a:rPr>
              <a:t>data</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.setLength(</a:t>
            </a:r>
            <a:r>
              <a:rPr lang="vi-VN" sz="2400" smtClean="0">
                <a:solidFill>
                  <a:srgbClr val="6A3E3E"/>
                </a:solidFill>
                <a:latin typeface="Consolas" panose="020B0609020204030204" pitchFamily="49" charset="0"/>
              </a:rPr>
              <a:t>data</a:t>
            </a:r>
            <a:r>
              <a:rPr lang="vi-VN" sz="2400" smtClean="0">
                <a:solidFill>
                  <a:srgbClr val="000000"/>
                </a:solidFill>
                <a:latin typeface="Consolas" panose="020B0609020204030204" pitchFamily="49" charset="0"/>
              </a:rPr>
              <a:t>.</a:t>
            </a:r>
            <a:r>
              <a:rPr lang="vi-VN" sz="2400" smtClean="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socket</a:t>
            </a:r>
            <a:r>
              <a:rPr lang="vi-VN" sz="2400" smtClean="0">
                <a:solidFill>
                  <a:srgbClr val="000000"/>
                </a:solidFill>
                <a:latin typeface="Consolas" panose="020B0609020204030204" pitchFamily="49" charset="0"/>
              </a:rPr>
              <a:t>.send(</a:t>
            </a:r>
            <a:r>
              <a:rPr lang="vi-VN" sz="2400" smtClean="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vi-VN" sz="2400" smtClean="0">
                <a:solidFill>
                  <a:srgbClr val="000000"/>
                </a:solidFill>
                <a:latin typeface="Consolas" panose="020B0609020204030204" pitchFamily="49" charset="0"/>
              </a:rPr>
              <a:t>}</a:t>
            </a:r>
            <a:endParaRPr lang="vi-VN" sz="2400">
              <a:solidFill>
                <a:srgbClr val="000000"/>
              </a:solidFill>
              <a:latin typeface="Consolas" panose="020B0609020204030204" pitchFamily="49" charset="0"/>
            </a:endParaRPr>
          </a:p>
          <a:p>
            <a:r>
              <a:rPr lang="vi-VN" sz="2400" smtClean="0">
                <a:solidFill>
                  <a:srgbClr val="6A3E3E"/>
                </a:solidFill>
                <a:latin typeface="Consolas" panose="020B0609020204030204" pitchFamily="49" charset="0"/>
              </a:rPr>
              <a:t>socket</a:t>
            </a:r>
            <a:r>
              <a:rPr lang="vi-VN" sz="2400" smtClean="0">
                <a:solidFill>
                  <a:srgbClr val="000000"/>
                </a:solidFill>
                <a:latin typeface="Consolas" panose="020B0609020204030204" pitchFamily="49" charset="0"/>
              </a:rPr>
              <a:t>.close</a:t>
            </a:r>
            <a:r>
              <a:rPr lang="vi-VN" sz="2400">
                <a:solidFill>
                  <a:srgbClr val="000000"/>
                </a:solidFill>
                <a:latin typeface="Consolas" panose="020B0609020204030204" pitchFamily="49" charset="0"/>
              </a:rPr>
              <a:t>();</a:t>
            </a:r>
            <a:endParaRPr lang="vi-VN" sz="2400"/>
          </a:p>
        </p:txBody>
      </p:sp>
    </p:spTree>
    <p:extLst>
      <p:ext uri="{BB962C8B-B14F-4D97-AF65-F5344CB8AC3E}">
        <p14:creationId xmlns:p14="http://schemas.microsoft.com/office/powerpoint/2010/main" val="305780057"/>
      </p:ext>
    </p:extLst>
  </p:cSld>
  <p:clrMapOvr>
    <a:masterClrMapping/>
  </p:clrMapOvr>
  <p:transition spd="med">
    <p:comb/>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pPr>
              <a:defRPr/>
            </a:pPr>
            <a:r>
              <a:rPr lang="en-US" smtClean="0"/>
              <a:t>UDP: EchoClient</a:t>
            </a:r>
            <a:endParaRPr lang="en-US"/>
          </a:p>
        </p:txBody>
      </p:sp>
      <p:sp>
        <p:nvSpPr>
          <p:cNvPr id="2" name="Rectangle 1"/>
          <p:cNvSpPr/>
          <p:nvPr/>
        </p:nvSpPr>
        <p:spPr>
          <a:xfrm>
            <a:off x="323528" y="764704"/>
            <a:ext cx="8820472" cy="6370975"/>
          </a:xfrm>
          <a:prstGeom prst="rect">
            <a:avLst/>
          </a:prstGeom>
        </p:spPr>
        <p:txBody>
          <a:bodyPr wrap="square">
            <a:spAutoFit/>
          </a:bodyPr>
          <a:lstStyle/>
          <a:p>
            <a:r>
              <a:rPr lang="vi-VN" sz="2400">
                <a:solidFill>
                  <a:srgbClr val="000000"/>
                </a:solidFill>
                <a:latin typeface="Consolas" panose="020B0609020204030204" pitchFamily="49" charset="0"/>
              </a:rPr>
              <a:t>DatagramSocket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a:t>
            </a:r>
          </a:p>
          <a:p>
            <a:r>
              <a:rPr lang="vi-VN" sz="2400" smtClean="0">
                <a:solidFill>
                  <a:srgbClr val="000000"/>
                </a:solidFill>
                <a:latin typeface="Consolas" panose="020B0609020204030204" pitchFamily="49" charset="0"/>
              </a:rPr>
              <a:t>InetAddress </a:t>
            </a:r>
            <a:r>
              <a:rPr lang="vi-VN" sz="2400">
                <a:solidFill>
                  <a:srgbClr val="6A3E3E"/>
                </a:solidFill>
                <a:latin typeface="Consolas" panose="020B0609020204030204" pitchFamily="49" charset="0"/>
              </a:rPr>
              <a:t>address</a:t>
            </a:r>
            <a:r>
              <a:rPr lang="vi-VN" sz="2400">
                <a:solidFill>
                  <a:srgbClr val="000000"/>
                </a:solidFill>
                <a:latin typeface="Consolas" panose="020B0609020204030204" pitchFamily="49" charset="0"/>
              </a:rPr>
              <a:t>;</a:t>
            </a:r>
          </a:p>
          <a:p>
            <a:r>
              <a:rPr lang="vi-VN" sz="2400" b="1" smtClean="0">
                <a:solidFill>
                  <a:srgbClr val="7F0055"/>
                </a:solidFill>
                <a:latin typeface="Consolas" panose="020B0609020204030204" pitchFamily="49" charset="0"/>
              </a:rPr>
              <a:t>int</a:t>
            </a:r>
            <a:r>
              <a:rPr lang="vi-VN" sz="2400" b="1" smtClean="0">
                <a:solidFill>
                  <a:srgbClr val="000000"/>
                </a:solidFill>
                <a:latin typeface="Consolas" panose="020B0609020204030204" pitchFamily="49" charset="0"/>
              </a:rPr>
              <a:t> </a:t>
            </a:r>
            <a:r>
              <a:rPr lang="vi-VN" sz="2400" b="1">
                <a:solidFill>
                  <a:srgbClr val="6A3E3E"/>
                </a:solidFill>
                <a:latin typeface="Consolas" panose="020B0609020204030204" pitchFamily="49" charset="0"/>
              </a:rPr>
              <a:t>serverPort</a:t>
            </a:r>
            <a:r>
              <a:rPr lang="vi-VN" sz="2400" b="1">
                <a:solidFill>
                  <a:srgbClr val="000000"/>
                </a:solidFill>
                <a:latin typeface="Consolas" panose="020B0609020204030204" pitchFamily="49" charset="0"/>
              </a:rPr>
              <a:t> = 7;</a:t>
            </a:r>
          </a:p>
          <a:p>
            <a:r>
              <a:rPr lang="vi-VN" sz="2400" b="1" smtClean="0">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[256];</a:t>
            </a:r>
          </a:p>
          <a:p>
            <a:r>
              <a:rPr lang="vi-VN" sz="2400">
                <a:solidFill>
                  <a:srgbClr val="000000"/>
                </a:solidFill>
                <a:latin typeface="Consolas" panose="020B0609020204030204" pitchFamily="49" charset="0"/>
              </a:rPr>
              <a:t>    </a:t>
            </a:r>
          </a:p>
          <a:p>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DatagramSocket();</a:t>
            </a:r>
          </a:p>
          <a:p>
            <a:r>
              <a:rPr lang="vi-VN" sz="2400" smtClean="0">
                <a:solidFill>
                  <a:srgbClr val="6A3E3E"/>
                </a:solidFill>
                <a:latin typeface="Consolas" panose="020B0609020204030204" pitchFamily="49" charset="0"/>
              </a:rPr>
              <a:t>address</a:t>
            </a:r>
            <a:r>
              <a:rPr lang="vi-VN" sz="2400" smtClean="0">
                <a:solidFill>
                  <a:srgbClr val="000000"/>
                </a:solidFill>
                <a:latin typeface="Consolas" panose="020B0609020204030204" pitchFamily="49" charset="0"/>
              </a:rPr>
              <a:t> </a:t>
            </a:r>
            <a:r>
              <a:rPr lang="vi-VN" sz="2400">
                <a:solidFill>
                  <a:srgbClr val="000000"/>
                </a:solidFill>
                <a:latin typeface="Consolas" panose="020B0609020204030204" pitchFamily="49" charset="0"/>
              </a:rPr>
              <a:t>= InetAddress.</a:t>
            </a:r>
            <a:r>
              <a:rPr lang="vi-VN" sz="2400" i="1">
                <a:solidFill>
                  <a:srgbClr val="000000"/>
                </a:solidFill>
                <a:latin typeface="Consolas" panose="020B0609020204030204" pitchFamily="49" charset="0"/>
              </a:rPr>
              <a:t>getByName(</a:t>
            </a:r>
            <a:r>
              <a:rPr lang="vi-VN" sz="2400" i="1">
                <a:solidFill>
                  <a:srgbClr val="2A00FF"/>
                </a:solidFill>
                <a:latin typeface="Consolas" panose="020B0609020204030204" pitchFamily="49" charset="0"/>
              </a:rPr>
              <a:t>"localhost"</a:t>
            </a:r>
            <a:r>
              <a:rPr lang="vi-VN" sz="2400" i="1">
                <a:solidFill>
                  <a:srgbClr val="000000"/>
                </a:solidFill>
                <a:latin typeface="Consolas" panose="020B0609020204030204" pitchFamily="49" charset="0"/>
              </a:rPr>
              <a:t>);</a:t>
            </a:r>
          </a:p>
          <a:p>
            <a:r>
              <a:rPr lang="en-US" sz="2400" smtClean="0">
                <a:solidFill>
                  <a:srgbClr val="000000"/>
                </a:solidFill>
                <a:latin typeface="Consolas" panose="020B0609020204030204" pitchFamily="49" charset="0"/>
              </a:rPr>
              <a:t>DatagramPacket </a:t>
            </a:r>
            <a:r>
              <a:rPr lang="en-US" sz="2400">
                <a:solidFill>
                  <a:srgbClr val="6A3E3E"/>
                </a:solidFill>
                <a:latin typeface="Consolas" panose="020B0609020204030204" pitchFamily="49" charset="0"/>
              </a:rPr>
              <a:t>packet</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DatagramPacket(</a:t>
            </a:r>
            <a:r>
              <a:rPr lang="en-US" sz="2400" b="1">
                <a:solidFill>
                  <a:srgbClr val="6A3E3E"/>
                </a:solidFill>
                <a:latin typeface="Consolas" panose="020B0609020204030204" pitchFamily="49" charset="0"/>
              </a:rPr>
              <a:t>buff</a:t>
            </a:r>
            <a:r>
              <a:rPr lang="en-US" sz="2400" b="1">
                <a:solidFill>
                  <a:srgbClr val="000000"/>
                </a:solidFill>
                <a:latin typeface="Consolas" panose="020B0609020204030204" pitchFamily="49" charset="0"/>
              </a:rPr>
              <a:t>, </a:t>
            </a:r>
            <a:r>
              <a:rPr lang="en-US" sz="2400" b="1" smtClean="0">
                <a:solidFill>
                  <a:srgbClr val="000000"/>
                </a:solidFill>
                <a:latin typeface="Consolas" panose="020B0609020204030204" pitchFamily="49" charset="0"/>
              </a:rPr>
              <a:t>			</a:t>
            </a:r>
            <a:r>
              <a:rPr lang="en-US" sz="2400" b="1" smtClean="0">
                <a:solidFill>
                  <a:srgbClr val="6A3E3E"/>
                </a:solidFill>
                <a:latin typeface="Consolas" panose="020B0609020204030204" pitchFamily="49" charset="0"/>
              </a:rPr>
              <a:t>buff</a:t>
            </a:r>
            <a:r>
              <a:rPr lang="en-US" sz="2400" b="1" smtClean="0">
                <a:solidFill>
                  <a:srgbClr val="000000"/>
                </a:solidFill>
                <a:latin typeface="Consolas" panose="020B0609020204030204" pitchFamily="49" charset="0"/>
              </a:rPr>
              <a:t>.</a:t>
            </a:r>
            <a:r>
              <a:rPr lang="en-US" sz="2400" b="1" smtClean="0">
                <a:solidFill>
                  <a:srgbClr val="0000C0"/>
                </a:solidFill>
                <a:latin typeface="Consolas" panose="020B0609020204030204" pitchFamily="49" charset="0"/>
              </a:rPr>
              <a:t>length</a:t>
            </a:r>
            <a:r>
              <a:rPr lang="en-US" sz="2400" b="1">
                <a:solidFill>
                  <a:srgbClr val="000000"/>
                </a:solidFill>
                <a:latin typeface="Consolas" panose="020B0609020204030204" pitchFamily="49" charset="0"/>
              </a:rPr>
              <a:t>, </a:t>
            </a:r>
            <a:r>
              <a:rPr lang="en-US" sz="2400" b="1">
                <a:solidFill>
                  <a:srgbClr val="6A3E3E"/>
                </a:solidFill>
                <a:latin typeface="Consolas" panose="020B0609020204030204" pitchFamily="49" charset="0"/>
              </a:rPr>
              <a:t>address</a:t>
            </a:r>
            <a:r>
              <a:rPr lang="en-US" sz="2400" b="1">
                <a:solidFill>
                  <a:srgbClr val="000000"/>
                </a:solidFill>
                <a:latin typeface="Consolas" panose="020B0609020204030204" pitchFamily="49" charset="0"/>
              </a:rPr>
              <a:t>, </a:t>
            </a:r>
            <a:r>
              <a:rPr lang="en-US" sz="2400" b="1">
                <a:solidFill>
                  <a:srgbClr val="6A3E3E"/>
                </a:solidFill>
                <a:latin typeface="Consolas" panose="020B0609020204030204" pitchFamily="49" charset="0"/>
              </a:rPr>
              <a:t>serverPort</a:t>
            </a:r>
            <a:r>
              <a:rPr lang="en-US"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en-US" sz="2400" smtClean="0">
                <a:solidFill>
                  <a:srgbClr val="000000"/>
                </a:solidFill>
                <a:latin typeface="Consolas" panose="020B0609020204030204" pitchFamily="49" charset="0"/>
              </a:rPr>
              <a:t>BufferedReader </a:t>
            </a:r>
            <a:r>
              <a:rPr lang="en-US" sz="2400">
                <a:solidFill>
                  <a:srgbClr val="6A3E3E"/>
                </a:solidFill>
                <a:latin typeface="Consolas" panose="020B0609020204030204" pitchFamily="49" charset="0"/>
              </a:rPr>
              <a:t>userIn</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a:t>
            </a:r>
            <a:r>
              <a:rPr lang="en-US" sz="2400" b="1">
                <a:solidFill>
                  <a:srgbClr val="000000"/>
                </a:solidFill>
                <a:latin typeface="Consolas" panose="020B0609020204030204" pitchFamily="49" charset="0"/>
              </a:rPr>
              <a:t>BufferedReader(</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a:t>
            </a:r>
            <a:r>
              <a:rPr lang="en-US" sz="2400" b="1" smtClean="0">
                <a:solidFill>
                  <a:srgbClr val="000000"/>
                </a:solidFill>
                <a:latin typeface="Consolas" panose="020B0609020204030204" pitchFamily="49" charset="0"/>
              </a:rPr>
              <a:t>				InputStreamReader(System.</a:t>
            </a:r>
            <a:r>
              <a:rPr lang="en-US" sz="2400" b="1" i="1" smtClean="0">
                <a:solidFill>
                  <a:srgbClr val="0000C0"/>
                </a:solidFill>
                <a:latin typeface="Consolas" panose="020B0609020204030204" pitchFamily="49" charset="0"/>
              </a:rPr>
              <a:t>in</a:t>
            </a:r>
            <a:r>
              <a:rPr lang="en-US" sz="2400" b="1" i="1">
                <a:solidFill>
                  <a:srgbClr val="000000"/>
                </a:solidFill>
                <a:latin typeface="Consolas" panose="020B0609020204030204" pitchFamily="49" charset="0"/>
              </a:rPr>
              <a:t>));</a:t>
            </a:r>
          </a:p>
          <a:p>
            <a:r>
              <a:rPr lang="vi-VN" sz="2400" smtClean="0">
                <a:solidFill>
                  <a:srgbClr val="000000"/>
                </a:solidFill>
                <a:latin typeface="Consolas" panose="020B0609020204030204" pitchFamily="49" charset="0"/>
              </a:rPr>
              <a:t>String </a:t>
            </a:r>
            <a:r>
              <a:rPr lang="vi-VN" sz="2400">
                <a:solidFill>
                  <a:srgbClr val="6A3E3E"/>
                </a:solidFill>
                <a:latin typeface="Consolas" panose="020B0609020204030204" pitchFamily="49" charset="0"/>
              </a:rPr>
              <a:t>line</a:t>
            </a:r>
            <a:r>
              <a:rPr lang="vi-VN" sz="2400">
                <a:solidFill>
                  <a:srgbClr val="000000"/>
                </a:solidFill>
                <a:latin typeface="Consolas" panose="020B0609020204030204" pitchFamily="49" charset="0"/>
              </a:rPr>
              <a:t>;</a:t>
            </a:r>
          </a:p>
          <a:p>
            <a:r>
              <a:rPr lang="vi-VN" sz="2400" b="1" smtClean="0">
                <a:solidFill>
                  <a:srgbClr val="7F0055"/>
                </a:solidFill>
                <a:latin typeface="Consolas" panose="020B0609020204030204" pitchFamily="49" charset="0"/>
              </a:rPr>
              <a:t>while</a:t>
            </a:r>
            <a:r>
              <a:rPr lang="vi-VN" sz="2400" b="1" smtClean="0">
                <a:solidFill>
                  <a:srgbClr val="000000"/>
                </a:solidFill>
                <a:latin typeface="Consolas" panose="020B0609020204030204" pitchFamily="49" charset="0"/>
              </a:rPr>
              <a:t> </a:t>
            </a:r>
            <a:r>
              <a:rPr lang="vi-VN" sz="2400" b="1">
                <a:solidFill>
                  <a:srgbClr val="000000"/>
                </a:solidFill>
                <a:latin typeface="Consolas" panose="020B0609020204030204" pitchFamily="49" charset="0"/>
              </a:rPr>
              <a:t>((</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userIn</a:t>
            </a:r>
            <a:r>
              <a:rPr lang="vi-VN" sz="2400" b="1">
                <a:solidFill>
                  <a:srgbClr val="000000"/>
                </a:solidFill>
                <a:latin typeface="Consolas" panose="020B0609020204030204" pitchFamily="49" charset="0"/>
              </a:rPr>
              <a:t>.readLine())!=</a:t>
            </a:r>
            <a:r>
              <a:rPr lang="vi-VN" sz="2400" b="1">
                <a:solidFill>
                  <a:srgbClr val="7F0055"/>
                </a:solidFill>
                <a:latin typeface="Consolas" panose="020B0609020204030204" pitchFamily="49" charset="0"/>
              </a:rPr>
              <a:t>null</a:t>
            </a:r>
            <a:r>
              <a:rPr lang="vi-VN" sz="2400" b="1">
                <a:solidFill>
                  <a:srgbClr val="000000"/>
                </a:solidFill>
                <a:latin typeface="Consolas" panose="020B0609020204030204" pitchFamily="49" charset="0"/>
              </a:rPr>
              <a:t>) {</a:t>
            </a:r>
          </a:p>
          <a:p>
            <a:r>
              <a:rPr lang="vi-VN" sz="2400" smtClean="0">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data</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.getBytes();</a:t>
            </a:r>
          </a:p>
          <a:p>
            <a:r>
              <a:rPr lang="vi-VN" sz="2400">
                <a:solidFill>
                  <a:srgbClr val="000000"/>
                </a:solidFill>
                <a:latin typeface="Consolas" panose="020B0609020204030204" pitchFamily="49" charset="0"/>
              </a:rPr>
              <a:t>            </a:t>
            </a:r>
            <a:r>
              <a:rPr lang="vi-VN" sz="2400" smtClean="0">
                <a:solidFill>
                  <a:srgbClr val="000000"/>
                </a:solidFill>
                <a:latin typeface="Consolas" panose="020B0609020204030204" pitchFamily="49" charset="0"/>
              </a:rPr>
              <a:t>            </a:t>
            </a:r>
            <a:endParaRPr lang="vi-VN" sz="2400">
              <a:solidFill>
                <a:srgbClr val="000000"/>
              </a:solidFill>
              <a:latin typeface="Consolas" panose="020B0609020204030204" pitchFamily="49" charset="0"/>
            </a:endParaRPr>
          </a:p>
          <a:p>
            <a:r>
              <a:rPr lang="vi-VN" sz="2400">
                <a:solidFill>
                  <a:srgbClr val="000000"/>
                </a:solidFill>
                <a:latin typeface="Consolas" panose="020B0609020204030204" pitchFamily="49" charset="0"/>
              </a:rPr>
              <a:t>            </a:t>
            </a:r>
            <a:endParaRPr lang="vi-VN" sz="2400"/>
          </a:p>
        </p:txBody>
      </p:sp>
    </p:spTree>
    <p:extLst>
      <p:ext uri="{BB962C8B-B14F-4D97-AF65-F5344CB8AC3E}">
        <p14:creationId xmlns:p14="http://schemas.microsoft.com/office/powerpoint/2010/main" val="4221721820"/>
      </p:ext>
    </p:extLst>
  </p:cSld>
  <p:clrMapOvr>
    <a:masterClrMapping/>
  </p:clrMapOvr>
  <p:transition spd="med">
    <p:comb/>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pPr>
              <a:defRPr/>
            </a:pPr>
            <a:r>
              <a:rPr lang="en-US" smtClean="0"/>
              <a:t>UDP: EchoClient</a:t>
            </a:r>
            <a:endParaRPr lang="en-US"/>
          </a:p>
        </p:txBody>
      </p:sp>
      <p:sp>
        <p:nvSpPr>
          <p:cNvPr id="2" name="Rectangle 1"/>
          <p:cNvSpPr/>
          <p:nvPr/>
        </p:nvSpPr>
        <p:spPr>
          <a:xfrm>
            <a:off x="301799" y="609600"/>
            <a:ext cx="8820472" cy="5632311"/>
          </a:xfrm>
          <a:prstGeom prst="rect">
            <a:avLst/>
          </a:prstGeom>
        </p:spPr>
        <p:txBody>
          <a:bodyPr wrap="square">
            <a:spAutoFit/>
          </a:bodyPr>
          <a:lstStyle/>
          <a:p>
            <a:r>
              <a:rPr lang="vi-VN" sz="2400" b="1" smtClean="0">
                <a:solidFill>
                  <a:srgbClr val="7F0055"/>
                </a:solidFill>
                <a:latin typeface="Consolas" panose="020B0609020204030204" pitchFamily="49" charset="0"/>
              </a:rPr>
              <a:t>     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data</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.getBytes();</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.setData(</a:t>
            </a:r>
            <a:r>
              <a:rPr lang="vi-VN" sz="2400" smtClean="0">
                <a:solidFill>
                  <a:srgbClr val="6A3E3E"/>
                </a:solidFill>
                <a:latin typeface="Consolas" panose="020B0609020204030204" pitchFamily="49" charset="0"/>
              </a:rPr>
              <a:t>data</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.setLength(</a:t>
            </a:r>
            <a:r>
              <a:rPr lang="vi-VN" sz="2400" smtClean="0">
                <a:solidFill>
                  <a:srgbClr val="6A3E3E"/>
                </a:solidFill>
                <a:latin typeface="Consolas" panose="020B0609020204030204" pitchFamily="49" charset="0"/>
              </a:rPr>
              <a:t>data</a:t>
            </a:r>
            <a:r>
              <a:rPr lang="vi-VN" sz="2400" smtClean="0">
                <a:solidFill>
                  <a:srgbClr val="000000"/>
                </a:solidFill>
                <a:latin typeface="Consolas" panose="020B0609020204030204" pitchFamily="49" charset="0"/>
              </a:rPr>
              <a:t>.</a:t>
            </a:r>
            <a:r>
              <a:rPr lang="vi-VN" sz="2400" smtClean="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socket</a:t>
            </a:r>
            <a:r>
              <a:rPr lang="vi-VN" sz="2400" smtClean="0">
                <a:solidFill>
                  <a:srgbClr val="000000"/>
                </a:solidFill>
                <a:latin typeface="Consolas" panose="020B0609020204030204" pitchFamily="49" charset="0"/>
              </a:rPr>
              <a:t>.send(</a:t>
            </a:r>
            <a:r>
              <a:rPr lang="vi-VN" sz="2400" smtClean="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b="1" smtClean="0">
                <a:solidFill>
                  <a:srgbClr val="7F0055"/>
                </a:solidFill>
                <a:latin typeface="Consolas" panose="020B0609020204030204" pitchFamily="49" charset="0"/>
              </a:rPr>
              <a:t>if</a:t>
            </a:r>
            <a:r>
              <a:rPr lang="vi-VN" sz="2400" b="1" smtClean="0">
                <a:solidFill>
                  <a:srgbClr val="000000"/>
                </a:solidFill>
                <a:latin typeface="Consolas" panose="020B0609020204030204" pitchFamily="49" charset="0"/>
              </a:rPr>
              <a:t> </a:t>
            </a:r>
            <a:r>
              <a:rPr lang="vi-VN" sz="2400" b="1">
                <a:solidFill>
                  <a:srgbClr val="000000"/>
                </a:solidFill>
                <a:latin typeface="Consolas" panose="020B0609020204030204" pitchFamily="49" charset="0"/>
              </a:rPr>
              <a:t>(</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.equals(</a:t>
            </a:r>
            <a:r>
              <a:rPr lang="vi-VN" sz="2400" b="1">
                <a:solidFill>
                  <a:srgbClr val="2A00FF"/>
                </a:solidFill>
                <a:latin typeface="Consolas" panose="020B0609020204030204" pitchFamily="49" charset="0"/>
              </a:rPr>
              <a:t>"end"</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break</a:t>
            </a:r>
            <a:r>
              <a:rPr lang="vi-VN"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.setData(</a:t>
            </a:r>
            <a:r>
              <a:rPr lang="vi-VN" sz="2400" smtClean="0">
                <a:solidFill>
                  <a:srgbClr val="6A3E3E"/>
                </a:solidFill>
                <a:latin typeface="Consolas" panose="020B0609020204030204" pitchFamily="49" charset="0"/>
              </a:rPr>
              <a:t>buff</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packet</a:t>
            </a:r>
            <a:r>
              <a:rPr lang="vi-VN" sz="2400" smtClean="0">
                <a:solidFill>
                  <a:srgbClr val="000000"/>
                </a:solidFill>
                <a:latin typeface="Consolas" panose="020B0609020204030204" pitchFamily="49" charset="0"/>
              </a:rPr>
              <a:t>.setLength(</a:t>
            </a:r>
            <a:r>
              <a:rPr lang="vi-VN" sz="2400" smtClean="0">
                <a:solidFill>
                  <a:srgbClr val="6A3E3E"/>
                </a:solidFill>
                <a:latin typeface="Consolas" panose="020B0609020204030204" pitchFamily="49" charset="0"/>
              </a:rPr>
              <a:t>buff</a:t>
            </a:r>
            <a:r>
              <a:rPr lang="vi-VN" sz="2400" smtClean="0">
                <a:solidFill>
                  <a:srgbClr val="000000"/>
                </a:solidFill>
                <a:latin typeface="Consolas" panose="020B0609020204030204" pitchFamily="49" charset="0"/>
              </a:rPr>
              <a:t>.</a:t>
            </a:r>
            <a:r>
              <a:rPr lang="vi-VN" sz="2400" smtClean="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smtClean="0">
                <a:solidFill>
                  <a:srgbClr val="6A3E3E"/>
                </a:solidFill>
                <a:latin typeface="Consolas" panose="020B0609020204030204" pitchFamily="49" charset="0"/>
              </a:rPr>
              <a:t>socket</a:t>
            </a:r>
            <a:r>
              <a:rPr lang="vi-VN" sz="2400" smtClean="0">
                <a:solidFill>
                  <a:srgbClr val="000000"/>
                </a:solidFill>
                <a:latin typeface="Consolas" panose="020B0609020204030204" pitchFamily="49" charset="0"/>
              </a:rPr>
              <a:t>.receive(</a:t>
            </a:r>
            <a:r>
              <a:rPr lang="vi-VN" sz="2400" smtClean="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smtClean="0">
                <a:solidFill>
                  <a:srgbClr val="000000"/>
                </a:solidFill>
                <a:latin typeface="Consolas" panose="020B0609020204030204" pitchFamily="49" charset="0"/>
              </a:rPr>
              <a:t>String </a:t>
            </a:r>
            <a:r>
              <a:rPr lang="en-US" sz="2400">
                <a:solidFill>
                  <a:srgbClr val="6A3E3E"/>
                </a:solidFill>
                <a:latin typeface="Consolas" panose="020B0609020204030204" pitchFamily="49" charset="0"/>
              </a:rPr>
              <a:t>received</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String(</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.getData</a:t>
            </a:r>
            <a:r>
              <a:rPr lang="en-US" sz="2400" b="1">
                <a:solidFill>
                  <a:srgbClr val="000000"/>
                </a:solidFill>
                <a:latin typeface="Consolas" panose="020B0609020204030204" pitchFamily="49" charset="0"/>
              </a:rPr>
              <a:t>(), </a:t>
            </a:r>
            <a:r>
              <a:rPr lang="en-US" sz="2400" b="1" smtClean="0">
                <a:solidFill>
                  <a:srgbClr val="000000"/>
                </a:solidFill>
                <a:latin typeface="Consolas" panose="020B0609020204030204" pitchFamily="49" charset="0"/>
              </a:rPr>
              <a:t>				0</a:t>
            </a:r>
            <a:r>
              <a:rPr lang="en-US" sz="2400" b="1">
                <a:solidFill>
                  <a:srgbClr val="000000"/>
                </a:solidFill>
                <a:latin typeface="Consolas" panose="020B0609020204030204" pitchFamily="49" charset="0"/>
              </a:rPr>
              <a:t>, </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.getLength());</a:t>
            </a:r>
          </a:p>
          <a:p>
            <a:r>
              <a:rPr lang="vi-VN" sz="2400">
                <a:solidFill>
                  <a:srgbClr val="000000"/>
                </a:solidFill>
                <a:latin typeface="Consolas" panose="020B0609020204030204" pitchFamily="49" charset="0"/>
              </a:rPr>
              <a:t>     </a:t>
            </a:r>
            <a:r>
              <a:rPr lang="vi-VN" sz="2400" smtClean="0">
                <a:solidFill>
                  <a:srgbClr val="000000"/>
                </a:solidFill>
                <a:latin typeface="Consolas" panose="020B0609020204030204" pitchFamily="49" charset="0"/>
              </a:rPr>
              <a:t>System.</a:t>
            </a:r>
            <a:r>
              <a:rPr lang="vi-VN" sz="2400" b="1" i="1" smtClean="0">
                <a:solidFill>
                  <a:srgbClr val="0000C0"/>
                </a:solidFill>
                <a:latin typeface="Consolas" panose="020B0609020204030204" pitchFamily="49" charset="0"/>
              </a:rPr>
              <a:t>out</a:t>
            </a:r>
            <a:r>
              <a:rPr lang="vi-VN" sz="2400" b="1" i="1" smtClean="0">
                <a:solidFill>
                  <a:srgbClr val="000000"/>
                </a:solidFill>
                <a:latin typeface="Consolas" panose="020B0609020204030204" pitchFamily="49" charset="0"/>
              </a:rPr>
              <a:t>.println(</a:t>
            </a:r>
            <a:r>
              <a:rPr lang="vi-VN" sz="2400" b="1" i="1" smtClean="0">
                <a:solidFill>
                  <a:srgbClr val="6A3E3E"/>
                </a:solidFill>
                <a:latin typeface="Consolas" panose="020B0609020204030204" pitchFamily="49" charset="0"/>
              </a:rPr>
              <a:t>received</a:t>
            </a:r>
            <a:r>
              <a:rPr lang="vi-VN" sz="2400" b="1" i="1">
                <a:solidFill>
                  <a:srgbClr val="000000"/>
                </a:solidFill>
                <a:latin typeface="Consolas" panose="020B0609020204030204" pitchFamily="49" charset="0"/>
              </a:rPr>
              <a:t>);</a:t>
            </a:r>
          </a:p>
          <a:p>
            <a:r>
              <a:rPr lang="vi-VN" sz="2400" smtClean="0">
                <a:solidFill>
                  <a:srgbClr val="000000"/>
                </a:solidFill>
                <a:latin typeface="Consolas" panose="020B0609020204030204" pitchFamily="49" charset="0"/>
              </a:rPr>
              <a:t>}//while</a:t>
            </a:r>
            <a:endParaRPr lang="vi-VN" sz="2400">
              <a:solidFill>
                <a:srgbClr val="000000"/>
              </a:solidFill>
              <a:latin typeface="Consolas" panose="020B0609020204030204" pitchFamily="49" charset="0"/>
            </a:endParaRPr>
          </a:p>
          <a:p>
            <a:r>
              <a:rPr lang="vi-VN" sz="2400" smtClean="0">
                <a:solidFill>
                  <a:srgbClr val="6A3E3E"/>
                </a:solidFill>
                <a:latin typeface="Consolas" panose="020B0609020204030204" pitchFamily="49" charset="0"/>
              </a:rPr>
              <a:t>socket</a:t>
            </a:r>
            <a:r>
              <a:rPr lang="vi-VN" sz="2400" smtClean="0">
                <a:solidFill>
                  <a:srgbClr val="000000"/>
                </a:solidFill>
                <a:latin typeface="Consolas" panose="020B0609020204030204" pitchFamily="49" charset="0"/>
              </a:rPr>
              <a:t>.close</a:t>
            </a:r>
            <a:r>
              <a:rPr lang="vi-VN" sz="2400">
                <a:solidFill>
                  <a:srgbClr val="000000"/>
                </a:solidFill>
                <a:latin typeface="Consolas" panose="020B0609020204030204" pitchFamily="49" charset="0"/>
              </a:rPr>
              <a:t>();</a:t>
            </a:r>
            <a:endParaRPr lang="vi-VN" sz="2400"/>
          </a:p>
        </p:txBody>
      </p:sp>
    </p:spTree>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2075" tIns="46038" rIns="92075" bIns="46038" anchor="ctr"/>
          <a:lstStyle/>
          <a:p>
            <a:pPr eaLnBrk="1" hangingPunct="1">
              <a:defRPr/>
            </a:pPr>
            <a:r>
              <a:rPr lang="en-US" smtClean="0"/>
              <a:t>Client-Server</a:t>
            </a:r>
          </a:p>
        </p:txBody>
      </p:sp>
      <p:sp>
        <p:nvSpPr>
          <p:cNvPr id="12291" name="Rectangle 3"/>
          <p:cNvSpPr>
            <a:spLocks noGrp="1" noChangeArrowheads="1"/>
          </p:cNvSpPr>
          <p:nvPr>
            <p:ph type="body" idx="1"/>
          </p:nvPr>
        </p:nvSpPr>
        <p:spPr>
          <a:noFill/>
        </p:spPr>
        <p:txBody>
          <a:bodyPr lIns="92075" tIns="46038" rIns="92075" bIns="46038"/>
          <a:lstStyle/>
          <a:p>
            <a:pPr eaLnBrk="1" hangingPunct="1"/>
            <a:r>
              <a:rPr lang="en-US" smtClean="0"/>
              <a:t>Client - initiates connection</a:t>
            </a:r>
          </a:p>
          <a:p>
            <a:pPr marL="0" indent="0" eaLnBrk="1" hangingPunct="1">
              <a:buNone/>
            </a:pPr>
            <a:r>
              <a:rPr lang="en-US" b="1" smtClean="0"/>
              <a:t>Client responds </a:t>
            </a:r>
            <a:r>
              <a:rPr lang="en-US" b="1"/>
              <a:t>to user input</a:t>
            </a:r>
          </a:p>
          <a:p>
            <a:pPr lvl="1" eaLnBrk="1" hangingPunct="1"/>
            <a:r>
              <a:rPr lang="en-US" smtClean="0"/>
              <a:t>Retrieves user input</a:t>
            </a:r>
            <a:endParaRPr lang="en-US"/>
          </a:p>
          <a:p>
            <a:pPr lvl="1" eaLnBrk="1" hangingPunct="1"/>
            <a:r>
              <a:rPr lang="en-US" smtClean="0"/>
              <a:t>Sends request to Server</a:t>
            </a:r>
          </a:p>
          <a:p>
            <a:pPr lvl="1" eaLnBrk="1" hangingPunct="1"/>
            <a:r>
              <a:rPr lang="en-US"/>
              <a:t>R</a:t>
            </a:r>
            <a:r>
              <a:rPr lang="en-US" smtClean="0"/>
              <a:t>etrieves data</a:t>
            </a:r>
            <a:r>
              <a:rPr lang="en-US"/>
              <a:t> </a:t>
            </a:r>
            <a:r>
              <a:rPr lang="en-US" smtClean="0"/>
              <a:t>(response) from Server</a:t>
            </a:r>
          </a:p>
          <a:p>
            <a:pPr lvl="1" eaLnBrk="1" hangingPunct="1"/>
            <a:r>
              <a:rPr lang="en-US"/>
              <a:t>D</a:t>
            </a:r>
            <a:r>
              <a:rPr lang="en-US" smtClean="0"/>
              <a:t>isplays data</a:t>
            </a:r>
          </a:p>
          <a:p>
            <a:pPr lvl="1" eaLnBrk="1" hangingPunct="1"/>
            <a:r>
              <a:rPr lang="en-US"/>
              <a:t>R</a:t>
            </a:r>
            <a:r>
              <a:rPr lang="en-US" smtClean="0"/>
              <a:t>equests more data</a:t>
            </a:r>
          </a:p>
          <a:p>
            <a:pPr eaLnBrk="1" hangingPunct="1"/>
            <a:r>
              <a:rPr lang="en-US" smtClean="0"/>
              <a:t>Examples:</a:t>
            </a:r>
          </a:p>
          <a:p>
            <a:pPr lvl="1" eaLnBrk="1" hangingPunct="1"/>
            <a:r>
              <a:rPr lang="en-US" smtClean="0"/>
              <a:t>Web Browser</a:t>
            </a:r>
          </a:p>
          <a:p>
            <a:pPr lvl="1" eaLnBrk="1" hangingPunct="1"/>
            <a:r>
              <a:rPr lang="en-US" smtClean="0"/>
              <a:t>Chat Program</a:t>
            </a:r>
          </a:p>
          <a:p>
            <a:pPr lvl="1" eaLnBrk="1" hangingPunct="1"/>
            <a:r>
              <a:rPr lang="en-US" smtClean="0"/>
              <a:t>PC accessing files</a:t>
            </a:r>
          </a:p>
        </p:txBody>
      </p:sp>
    </p:spTree>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lIns="92075" tIns="46038" rIns="92075" bIns="46038" anchor="ctr"/>
          <a:lstStyle/>
          <a:p>
            <a:pPr eaLnBrk="1" hangingPunct="1">
              <a:defRPr/>
            </a:pPr>
            <a:r>
              <a:rPr lang="en-US" smtClean="0"/>
              <a:t>Client-Server</a:t>
            </a:r>
          </a:p>
        </p:txBody>
      </p:sp>
      <p:sp>
        <p:nvSpPr>
          <p:cNvPr id="13315" name="Rectangle 3"/>
          <p:cNvSpPr>
            <a:spLocks noGrp="1" noChangeArrowheads="1"/>
          </p:cNvSpPr>
          <p:nvPr>
            <p:ph type="body" idx="1"/>
          </p:nvPr>
        </p:nvSpPr>
        <p:spPr>
          <a:noFill/>
        </p:spPr>
        <p:txBody>
          <a:bodyPr lIns="92075" tIns="46038" rIns="92075" bIns="46038"/>
          <a:lstStyle/>
          <a:p>
            <a:pPr eaLnBrk="1" hangingPunct="1"/>
            <a:r>
              <a:rPr lang="en-US" smtClean="0"/>
              <a:t>Server - responds to connection</a:t>
            </a:r>
          </a:p>
          <a:p>
            <a:pPr marL="0" indent="0" eaLnBrk="1" hangingPunct="1">
              <a:buNone/>
            </a:pPr>
            <a:r>
              <a:rPr lang="en-US" b="1" smtClean="0"/>
              <a:t>Server responds to client’s requests</a:t>
            </a:r>
          </a:p>
          <a:p>
            <a:pPr lvl="1" eaLnBrk="1" hangingPunct="1"/>
            <a:r>
              <a:rPr lang="en-US" smtClean="0"/>
              <a:t>Receives request from client for data</a:t>
            </a:r>
          </a:p>
          <a:p>
            <a:pPr lvl="1" eaLnBrk="1" hangingPunct="1"/>
            <a:r>
              <a:rPr lang="en-US"/>
              <a:t>L</a:t>
            </a:r>
            <a:r>
              <a:rPr lang="en-US" smtClean="0"/>
              <a:t>ooks it up </a:t>
            </a:r>
          </a:p>
          <a:p>
            <a:pPr lvl="1" eaLnBrk="1" hangingPunct="1"/>
            <a:r>
              <a:rPr lang="en-US"/>
              <a:t>D</a:t>
            </a:r>
            <a:r>
              <a:rPr lang="en-US" smtClean="0"/>
              <a:t>elivers it (Sends response to client)</a:t>
            </a:r>
          </a:p>
          <a:p>
            <a:pPr eaLnBrk="1" hangingPunct="1"/>
            <a:r>
              <a:rPr lang="en-US" smtClean="0"/>
              <a:t>Examples:</a:t>
            </a:r>
          </a:p>
          <a:p>
            <a:pPr lvl="1" eaLnBrk="1" hangingPunct="1"/>
            <a:r>
              <a:rPr lang="en-US" smtClean="0"/>
              <a:t>Web Server</a:t>
            </a:r>
          </a:p>
          <a:p>
            <a:pPr lvl="1" eaLnBrk="1" hangingPunct="1"/>
            <a:r>
              <a:rPr lang="en-US" smtClean="0"/>
              <a:t>Database Server</a:t>
            </a:r>
          </a:p>
          <a:p>
            <a:pPr lvl="1" eaLnBrk="1" hangingPunct="1"/>
            <a:r>
              <a:rPr lang="en-US" smtClean="0"/>
              <a:t>Domain Name Server</a:t>
            </a:r>
          </a:p>
          <a:p>
            <a:pPr lvl="1" eaLnBrk="1" hangingPunct="1"/>
            <a:r>
              <a:rPr lang="en-US" smtClean="0"/>
              <a:t>Stock Quote Server</a:t>
            </a:r>
          </a:p>
        </p:txBody>
      </p:sp>
    </p:spTree>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LTA1</Template>
  <TotalTime>2296</TotalTime>
  <Words>4750</Words>
  <Application>Microsoft Office PowerPoint</Application>
  <PresentationFormat>On-screen Show (4:3)</PresentationFormat>
  <Paragraphs>693</Paragraphs>
  <Slides>77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7" baseType="lpstr">
      <vt:lpstr>Arial Unicode MS</vt:lpstr>
      <vt:lpstr>Arial</vt:lpstr>
      <vt:lpstr>Consolas</vt:lpstr>
      <vt:lpstr>Courier New</vt:lpstr>
      <vt:lpstr>Tahoma</vt:lpstr>
      <vt:lpstr>Times New Roman</vt:lpstr>
      <vt:lpstr>Wingdings</vt:lpstr>
      <vt:lpstr>Blends</vt:lpstr>
      <vt:lpstr>SmartDraw</vt:lpstr>
      <vt:lpstr>Bitmap Image</vt:lpstr>
      <vt:lpstr>SOCKET PROGRAMMING</vt:lpstr>
      <vt:lpstr>Introduction</vt:lpstr>
      <vt:lpstr>The conceptual model of the socket API </vt:lpstr>
      <vt:lpstr>The socket API</vt:lpstr>
      <vt:lpstr>Connection-oriented &amp; connectionless datagram socket</vt:lpstr>
      <vt:lpstr>Connection-oriented &amp; connectionless datagram socket</vt:lpstr>
      <vt:lpstr>Networking Basics </vt:lpstr>
      <vt:lpstr>Client-Server</vt:lpstr>
      <vt:lpstr>Client-Server</vt:lpstr>
      <vt:lpstr>Client-Server</vt:lpstr>
      <vt:lpstr>TCP/IP: The Internet Protocol</vt:lpstr>
      <vt:lpstr>TCP/UDP/IP</vt:lpstr>
      <vt:lpstr>The Three ‘I’s</vt:lpstr>
      <vt:lpstr>Sockets and Ports</vt:lpstr>
      <vt:lpstr>Well-Known Ports</vt:lpstr>
      <vt:lpstr>Sockets and Ports (Diagram)</vt:lpstr>
      <vt:lpstr>Understanding Ports </vt:lpstr>
      <vt:lpstr>Communication between Applications Using Ports</vt:lpstr>
      <vt:lpstr>Transmission Control Protocol</vt:lpstr>
      <vt:lpstr>TCP Programmning in Java</vt:lpstr>
      <vt:lpstr>TCP Programmning in Java</vt:lpstr>
      <vt:lpstr>Socket Basics</vt:lpstr>
      <vt:lpstr>Program using client socket</vt:lpstr>
      <vt:lpstr>Socket Basics - Constructors</vt:lpstr>
      <vt:lpstr>LowPortScanner Program</vt:lpstr>
      <vt:lpstr>Socket Basics - Constructor</vt:lpstr>
      <vt:lpstr>Socket Basics - Constructor</vt:lpstr>
      <vt:lpstr>Socket Basics - Constructor</vt:lpstr>
      <vt:lpstr>Getting Information About a  Socket</vt:lpstr>
      <vt:lpstr>Getting Information About a  Socket</vt:lpstr>
      <vt:lpstr>Socket Basics – SocketInfo Program</vt:lpstr>
      <vt:lpstr>Getting Information About a  Socket</vt:lpstr>
      <vt:lpstr>Getting Information About a  Socket</vt:lpstr>
      <vt:lpstr>From FileCopy to NetCopy</vt:lpstr>
      <vt:lpstr>Socket Basics - An Echo Client</vt:lpstr>
      <vt:lpstr>Socket Basics - An Echo Client</vt:lpstr>
      <vt:lpstr>Socket Basics - Closing the Socket</vt:lpstr>
      <vt:lpstr>Socket Basics - Half-closed sockets</vt:lpstr>
      <vt:lpstr>Socket Basics - Half-closed sockets</vt:lpstr>
      <vt:lpstr>Socket Basics - Sockets for Servers</vt:lpstr>
      <vt:lpstr>Socket Basics - Sockets for Servers</vt:lpstr>
      <vt:lpstr>Socket Basics - LocalServerPortScanner</vt:lpstr>
      <vt:lpstr>Socket Basics - Sockets for Servers</vt:lpstr>
      <vt:lpstr>ServerSocket - Socket Options</vt:lpstr>
      <vt:lpstr>ServerSocket - Socket Options</vt:lpstr>
      <vt:lpstr>Implement EchoServer</vt:lpstr>
      <vt:lpstr>Implement EchoServer</vt:lpstr>
      <vt:lpstr>Implement ThreadedEchoServer</vt:lpstr>
      <vt:lpstr>Implement ThreadedEchoServer</vt:lpstr>
      <vt:lpstr>InetAddress class</vt:lpstr>
      <vt:lpstr>InetAddress class</vt:lpstr>
      <vt:lpstr>InetAddress class</vt:lpstr>
      <vt:lpstr>InetAddress class</vt:lpstr>
      <vt:lpstr>InetAddress class</vt:lpstr>
      <vt:lpstr>NSLookup</vt:lpstr>
      <vt:lpstr>UDP Programming</vt:lpstr>
      <vt:lpstr>UDP Advantages</vt:lpstr>
      <vt:lpstr>Overview</vt:lpstr>
      <vt:lpstr>DatagramPacket Class</vt:lpstr>
      <vt:lpstr>Creating a UDP DatagramPacket </vt:lpstr>
      <vt:lpstr>Using a DatagramPacket</vt:lpstr>
      <vt:lpstr>Using a DatagramPacket</vt:lpstr>
      <vt:lpstr>DatagramSocket Class</vt:lpstr>
      <vt:lpstr>Creating a DatagramSocket</vt:lpstr>
      <vt:lpstr>DatagramSocket API</vt:lpstr>
      <vt:lpstr>DatagramSocket API</vt:lpstr>
      <vt:lpstr>DatagramSocket API</vt:lpstr>
      <vt:lpstr>DatagramSocket API</vt:lpstr>
      <vt:lpstr>Listening for UDP Packets</vt:lpstr>
      <vt:lpstr>Listening for UDP Packets</vt:lpstr>
      <vt:lpstr>Processing UDP Packets</vt:lpstr>
      <vt:lpstr>Sending UDP packets</vt:lpstr>
      <vt:lpstr>Sending UDP packets</vt:lpstr>
      <vt:lpstr>UDP: EchoServer</vt:lpstr>
      <vt:lpstr>UDP: EchoServer</vt:lpstr>
      <vt:lpstr>UDP: EchoClient</vt:lpstr>
      <vt:lpstr>UDP: EchoClient</vt:lpstr>
    </vt:vector>
  </TitlesOfParts>
  <Company>VUNG TAU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Tinh</dc:creator>
  <cp:lastModifiedBy>Pham Van Tinh</cp:lastModifiedBy>
  <cp:revision>141</cp:revision>
  <dcterms:created xsi:type="dcterms:W3CDTF">2005-03-24T05:55:03Z</dcterms:created>
  <dcterms:modified xsi:type="dcterms:W3CDTF">2018-09-26T03:45:18Z</dcterms:modified>
</cp:coreProperties>
</file>