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324" r:id="rId3"/>
    <p:sldId id="326" r:id="rId4"/>
    <p:sldId id="327" r:id="rId5"/>
    <p:sldId id="328" r:id="rId6"/>
    <p:sldId id="329" r:id="rId7"/>
    <p:sldId id="330" r:id="rId8"/>
    <p:sldId id="331" r:id="rId9"/>
    <p:sldId id="332" r:id="rId10"/>
    <p:sldId id="336" r:id="rId11"/>
    <p:sldId id="333" r:id="rId12"/>
    <p:sldId id="334" r:id="rId13"/>
    <p:sldId id="337" r:id="rId14"/>
    <p:sldId id="338" r:id="rId15"/>
    <p:sldId id="339" r:id="rId16"/>
    <p:sldId id="340" r:id="rId17"/>
    <p:sldId id="355" r:id="rId18"/>
    <p:sldId id="344" r:id="rId19"/>
    <p:sldId id="345" r:id="rId20"/>
    <p:sldId id="346" r:id="rId21"/>
    <p:sldId id="347" r:id="rId22"/>
    <p:sldId id="348" r:id="rId23"/>
    <p:sldId id="349" r:id="rId24"/>
    <p:sldId id="350" r:id="rId25"/>
    <p:sldId id="351" r:id="rId26"/>
    <p:sldId id="352" r:id="rId27"/>
    <p:sldId id="353" r:id="rId28"/>
    <p:sldId id="354" r:id="rId29"/>
    <p:sldId id="357" r:id="rId30"/>
    <p:sldId id="358" r:id="rId31"/>
    <p:sldId id="359" r:id="rId32"/>
    <p:sldId id="311" r:id="rId33"/>
    <p:sldId id="360" r:id="rId34"/>
    <p:sldId id="361" r:id="rId35"/>
    <p:sldId id="365" r:id="rId36"/>
    <p:sldId id="362" r:id="rId37"/>
    <p:sldId id="366"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1" d="100"/>
          <a:sy n="61" d="100"/>
        </p:scale>
        <p:origin x="864" y="6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pic>
        <p:nvPicPr>
          <p:cNvPr id="14" name="Picture 17"/>
          <p:cNvPicPr>
            <a:picLocks noChangeAspect="1" noChangeArrowheads="1"/>
          </p:cNvPicPr>
          <p:nvPr userDrawn="1"/>
        </p:nvPicPr>
        <p:blipFill>
          <a:blip r:embed="rId2"/>
          <a:srcRect/>
          <a:stretch>
            <a:fillRect/>
          </a:stretch>
        </p:blipFill>
        <p:spPr bwMode="auto">
          <a:xfrm>
            <a:off x="4725988" y="4010025"/>
            <a:ext cx="0" cy="0"/>
          </a:xfrm>
          <a:prstGeom prst="rect">
            <a:avLst/>
          </a:prstGeom>
          <a:noFill/>
          <a:ln w="9525">
            <a:noFill/>
            <a:miter lim="800000"/>
            <a:headEnd/>
            <a:tailEnd/>
          </a:ln>
        </p:spPr>
      </p:pic>
      <p:sp>
        <p:nvSpPr>
          <p:cNvPr id="7783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778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6" name="Footer Placeholder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7" name="Slide Number Placeholder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A413DF6A-D3DD-426F-A154-14E024533BA3}"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a:prstGeom prst="rect">
            <a:avLst/>
          </a:prstGeom>
        </p:spPr>
        <p:txBody>
          <a:bodyPr/>
          <a:lstStyle>
            <a:lvl1pPr>
              <a:defRPr/>
            </a:lvl1pPr>
          </a:lstStyle>
          <a:p>
            <a:fld id="{CFA0D276-03AE-4F48-8980-24FCE1DEBC9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0" y="685800"/>
            <a:ext cx="9144000" cy="57675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6803"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6804"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76805"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76806"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76807"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76808"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76809"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30"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76811"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r>
              <a:rPr lang="en-US" smtClean="0"/>
              <a:t>2018 </a:t>
            </a:r>
            <a:endParaRPr lang="en-US"/>
          </a:p>
        </p:txBody>
      </p:sp>
      <p:sp>
        <p:nvSpPr>
          <p:cNvPr id="76812"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01BE0418-EEA1-4BE1-99A8-DA867843E14E}" type="slidenum">
              <a:rPr lang="en-US" smtClean="0"/>
              <a:pPr>
                <a:spcBef>
                  <a:spcPct val="50000"/>
                </a:spcBef>
                <a:defRPr/>
              </a:pPr>
              <a:t>‹#›</a:t>
            </a:fld>
            <a:r>
              <a:rPr lang="en-US" smtClean="0"/>
              <a:t>/37</a:t>
            </a:r>
            <a:endParaRPr lang="en-US"/>
          </a:p>
        </p:txBody>
      </p:sp>
      <p:pic>
        <p:nvPicPr>
          <p:cNvPr id="5133" name="Picture 13"/>
          <p:cNvPicPr>
            <a:picLocks noChangeAspect="1" noChangeArrowheads="1"/>
          </p:cNvPicPr>
          <p:nvPr userDrawn="1"/>
        </p:nvPicPr>
        <p:blipFill>
          <a:blip r:embed="rId14"/>
          <a:srcRect/>
          <a:stretch>
            <a:fillRect/>
          </a:stretch>
        </p:blipFill>
        <p:spPr bwMode="auto">
          <a:xfrm>
            <a:off x="4725988" y="4010025"/>
            <a:ext cx="0" cy="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z="4000" smtClean="0">
                <a:solidFill>
                  <a:srgbClr val="FF0000"/>
                </a:solidFill>
              </a:rPr>
              <a:t>INTERNET PROTOCOLS</a:t>
            </a:r>
          </a:p>
        </p:txBody>
      </p:sp>
      <p:sp>
        <p:nvSpPr>
          <p:cNvPr id="71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2800" b="1">
                <a:effectLst/>
              </a:rPr>
              <a:t>Retrieving a Resource with the URL Class</a:t>
            </a:r>
          </a:p>
        </p:txBody>
      </p:sp>
      <p:sp>
        <p:nvSpPr>
          <p:cNvPr id="15363" name="Rectangle 3"/>
          <p:cNvSpPr>
            <a:spLocks noGrp="1" noChangeArrowheads="1"/>
          </p:cNvSpPr>
          <p:nvPr>
            <p:ph type="body" idx="1"/>
          </p:nvPr>
        </p:nvSpPr>
        <p:spPr/>
        <p:txBody>
          <a:bodyPr/>
          <a:lstStyle/>
          <a:p>
            <a:pPr marL="177800" indent="0">
              <a:lnSpc>
                <a:spcPct val="90000"/>
              </a:lnSpc>
              <a:spcBef>
                <a:spcPct val="15000"/>
              </a:spcBef>
              <a:buFontTx/>
              <a:buNone/>
            </a:pPr>
            <a:r>
              <a:rPr lang="en-US" sz="2200"/>
              <a:t>import java.net.*;</a:t>
            </a:r>
          </a:p>
          <a:p>
            <a:pPr marL="177800" indent="0">
              <a:lnSpc>
                <a:spcPct val="90000"/>
              </a:lnSpc>
              <a:spcBef>
                <a:spcPct val="15000"/>
              </a:spcBef>
              <a:buFontTx/>
              <a:buNone/>
            </a:pPr>
            <a:r>
              <a:rPr lang="en-US" sz="2200"/>
              <a:t>import java.io.*;</a:t>
            </a:r>
          </a:p>
          <a:p>
            <a:pPr marL="177800" indent="0">
              <a:lnSpc>
                <a:spcPct val="90000"/>
              </a:lnSpc>
              <a:spcBef>
                <a:spcPct val="15000"/>
              </a:spcBef>
              <a:buFontTx/>
              <a:buNone/>
            </a:pPr>
            <a:r>
              <a:rPr lang="en-US" sz="2200" smtClean="0"/>
              <a:t>public </a:t>
            </a:r>
            <a:r>
              <a:rPr lang="en-US" sz="2200"/>
              <a:t>class FtpUrls {</a:t>
            </a:r>
          </a:p>
          <a:p>
            <a:pPr marL="177800" indent="0">
              <a:lnSpc>
                <a:spcPct val="90000"/>
              </a:lnSpc>
              <a:spcBef>
                <a:spcPct val="15000"/>
              </a:spcBef>
              <a:buFontTx/>
              <a:buNone/>
            </a:pPr>
            <a:r>
              <a:rPr lang="en-US" sz="2200"/>
              <a:t>  public static void main(String[] args) throws IOException {</a:t>
            </a:r>
          </a:p>
          <a:p>
            <a:pPr marL="177800" indent="0">
              <a:lnSpc>
                <a:spcPct val="90000"/>
              </a:lnSpc>
              <a:spcBef>
                <a:spcPct val="15000"/>
              </a:spcBef>
              <a:buFontTx/>
              <a:buNone/>
            </a:pPr>
            <a:r>
              <a:rPr lang="en-US" sz="2200"/>
              <a:t>//  URL url = new URL("ftp</a:t>
            </a:r>
            <a:r>
              <a:rPr lang="en-US" sz="2200" smtClean="0"/>
              <a:t>://user:password@192.168.1.6/t.txt</a:t>
            </a:r>
            <a:r>
              <a:rPr lang="en-US" sz="2200"/>
              <a:t>");</a:t>
            </a:r>
          </a:p>
          <a:p>
            <a:pPr marL="177800" indent="0">
              <a:lnSpc>
                <a:spcPct val="90000"/>
              </a:lnSpc>
              <a:spcBef>
                <a:spcPct val="15000"/>
              </a:spcBef>
              <a:buFontTx/>
              <a:buNone/>
            </a:pPr>
            <a:r>
              <a:rPr lang="en-US" sz="2200"/>
              <a:t>    URL url = new URL("http://192.168.1.2/cackhoa.html");</a:t>
            </a:r>
          </a:p>
          <a:p>
            <a:pPr marL="177800" indent="0">
              <a:lnSpc>
                <a:spcPct val="90000"/>
              </a:lnSpc>
              <a:spcBef>
                <a:spcPct val="15000"/>
              </a:spcBef>
              <a:buFontTx/>
              <a:buNone/>
            </a:pPr>
            <a:r>
              <a:rPr lang="en-US" sz="2200"/>
              <a:t>    InputStream uin = url.openStream();</a:t>
            </a:r>
          </a:p>
          <a:p>
            <a:pPr marL="177800" indent="0">
              <a:lnSpc>
                <a:spcPct val="90000"/>
              </a:lnSpc>
              <a:spcBef>
                <a:spcPct val="15000"/>
              </a:spcBef>
              <a:buFontTx/>
              <a:buNone/>
            </a:pPr>
            <a:r>
              <a:rPr lang="en-US" sz="2200"/>
              <a:t>    BufferedReader in = new BufferedReader(new 								InputStreamReader(uin));</a:t>
            </a:r>
          </a:p>
          <a:p>
            <a:pPr marL="177800" indent="0">
              <a:lnSpc>
                <a:spcPct val="90000"/>
              </a:lnSpc>
              <a:spcBef>
                <a:spcPct val="15000"/>
              </a:spcBef>
              <a:buFontTx/>
              <a:buNone/>
            </a:pPr>
            <a:r>
              <a:rPr lang="en-US" sz="2200"/>
              <a:t>    String line;</a:t>
            </a:r>
          </a:p>
          <a:p>
            <a:pPr marL="177800" indent="0">
              <a:lnSpc>
                <a:spcPct val="90000"/>
              </a:lnSpc>
              <a:spcBef>
                <a:spcPct val="15000"/>
              </a:spcBef>
              <a:buFontTx/>
              <a:buNone/>
            </a:pPr>
            <a:r>
              <a:rPr lang="en-US" sz="2200"/>
              <a:t>    while ((line = in.readLine()) != null) {</a:t>
            </a:r>
          </a:p>
          <a:p>
            <a:pPr marL="177800" indent="0">
              <a:lnSpc>
                <a:spcPct val="90000"/>
              </a:lnSpc>
              <a:spcBef>
                <a:spcPct val="15000"/>
              </a:spcBef>
              <a:buFontTx/>
              <a:buNone/>
            </a:pPr>
            <a:r>
              <a:rPr lang="en-US" sz="2200"/>
              <a:t>            System.out.println(line);</a:t>
            </a:r>
          </a:p>
          <a:p>
            <a:pPr marL="177800" indent="0">
              <a:lnSpc>
                <a:spcPct val="90000"/>
              </a:lnSpc>
              <a:spcBef>
                <a:spcPct val="15000"/>
              </a:spcBef>
              <a:buFontTx/>
              <a:buNone/>
            </a:pPr>
            <a:r>
              <a:rPr lang="en-US" sz="2200"/>
              <a:t>     }</a:t>
            </a:r>
          </a:p>
          <a:p>
            <a:pPr marL="177800" indent="0">
              <a:lnSpc>
                <a:spcPct val="90000"/>
              </a:lnSpc>
              <a:spcBef>
                <a:spcPct val="15000"/>
              </a:spcBef>
              <a:buFontTx/>
              <a:buNone/>
            </a:pPr>
            <a:r>
              <a:rPr lang="en-US" sz="2200"/>
              <a:t>    in.close();</a:t>
            </a:r>
          </a:p>
          <a:p>
            <a:pPr marL="177800" indent="0">
              <a:lnSpc>
                <a:spcPct val="90000"/>
              </a:lnSpc>
              <a:spcBef>
                <a:spcPct val="15000"/>
              </a:spcBef>
              <a:buFontTx/>
              <a:buNone/>
            </a:pPr>
            <a:r>
              <a:rPr lang="en-US" sz="2200"/>
              <a:t>  }</a:t>
            </a:r>
          </a:p>
          <a:p>
            <a:pPr marL="177800" indent="0">
              <a:lnSpc>
                <a:spcPct val="90000"/>
              </a:lnSpc>
              <a:spcBef>
                <a:spcPct val="15000"/>
              </a:spcBef>
              <a:buFontTx/>
              <a:buNone/>
            </a:pPr>
            <a:r>
              <a:rPr lang="en-US" sz="2200"/>
              <a:t>}</a:t>
            </a:r>
          </a:p>
        </p:txBody>
      </p:sp>
    </p:spTree>
  </p:cSld>
  <p:clrMapOvr>
    <a:masterClrMapping/>
  </p:clrMapOvr>
  <p:transition spd="med">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SMTP </a:t>
            </a:r>
            <a:endParaRPr lang="en-US"/>
          </a:p>
        </p:txBody>
      </p:sp>
      <p:pic>
        <p:nvPicPr>
          <p:cNvPr id="4" name="Picture 11"/>
          <p:cNvPicPr>
            <a:picLocks noGrp="1" noChangeAspect="1" noChangeArrowheads="1"/>
          </p:cNvPicPr>
          <p:nvPr>
            <p:ph idx="1"/>
          </p:nvPr>
        </p:nvPicPr>
        <p:blipFill>
          <a:blip r:embed="rId2" cstate="print"/>
          <a:srcRect/>
          <a:stretch>
            <a:fillRect/>
          </a:stretch>
        </p:blipFill>
        <p:spPr bwMode="auto">
          <a:xfrm>
            <a:off x="0" y="889227"/>
            <a:ext cx="9144000" cy="5308146"/>
          </a:xfrm>
          <a:prstGeom prst="rect">
            <a:avLst/>
          </a:prstGeom>
          <a:noFill/>
          <a:ln w="9525">
            <a:noFill/>
            <a:miter lim="800000"/>
            <a:headEnd/>
            <a:tailEnd/>
          </a:ln>
          <a:effectLst/>
        </p:spPr>
      </p:pic>
    </p:spTree>
  </p:cSld>
  <p:clrMapOvr>
    <a:masterClrMapping/>
  </p:clrMapOvr>
  <p:transition spd="med">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Format of an email</a:t>
            </a:r>
            <a:endParaRPr lang="en-US"/>
          </a:p>
        </p:txBody>
      </p:sp>
      <p:pic>
        <p:nvPicPr>
          <p:cNvPr id="4" name="Picture 11"/>
          <p:cNvPicPr>
            <a:picLocks noChangeAspect="1" noChangeArrowheads="1"/>
          </p:cNvPicPr>
          <p:nvPr/>
        </p:nvPicPr>
        <p:blipFill>
          <a:blip r:embed="rId2" cstate="print"/>
          <a:srcRect/>
          <a:stretch>
            <a:fillRect/>
          </a:stretch>
        </p:blipFill>
        <p:spPr bwMode="auto">
          <a:xfrm>
            <a:off x="251520" y="846682"/>
            <a:ext cx="3414127" cy="5494960"/>
          </a:xfrm>
          <a:prstGeom prst="rect">
            <a:avLst/>
          </a:prstGeom>
          <a:noFill/>
          <a:ln w="9525">
            <a:noFill/>
            <a:miter lim="800000"/>
            <a:headEnd/>
            <a:tailEnd/>
          </a:ln>
          <a:effectLst/>
        </p:spPr>
      </p:pic>
      <p:pic>
        <p:nvPicPr>
          <p:cNvPr id="5" name="Picture 12"/>
          <p:cNvPicPr>
            <a:picLocks noChangeAspect="1" noChangeArrowheads="1"/>
          </p:cNvPicPr>
          <p:nvPr/>
        </p:nvPicPr>
        <p:blipFill>
          <a:blip r:embed="rId3" cstate="print"/>
          <a:srcRect/>
          <a:stretch>
            <a:fillRect/>
          </a:stretch>
        </p:blipFill>
        <p:spPr bwMode="auto">
          <a:xfrm>
            <a:off x="3904358" y="1568822"/>
            <a:ext cx="5033791" cy="4812506"/>
          </a:xfrm>
          <a:prstGeom prst="rect">
            <a:avLst/>
          </a:prstGeom>
          <a:noFill/>
          <a:ln w="9525">
            <a:noFill/>
            <a:miter lim="800000"/>
            <a:headEnd/>
            <a:tailEnd/>
          </a:ln>
          <a:effectLst/>
        </p:spPr>
      </p:pic>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Commands and response</a:t>
            </a:r>
            <a:endParaRPr lang="en-US"/>
          </a:p>
        </p:txBody>
      </p:sp>
      <p:pic>
        <p:nvPicPr>
          <p:cNvPr id="4" name="Picture 10"/>
          <p:cNvPicPr>
            <a:picLocks noGrp="1" noChangeAspect="1" noChangeArrowheads="1"/>
          </p:cNvPicPr>
          <p:nvPr>
            <p:ph idx="1"/>
          </p:nvPr>
        </p:nvPicPr>
        <p:blipFill>
          <a:blip r:embed="rId2" cstate="print"/>
          <a:srcRect/>
          <a:stretch>
            <a:fillRect/>
          </a:stretch>
        </p:blipFill>
        <p:spPr bwMode="auto">
          <a:xfrm>
            <a:off x="0" y="2851882"/>
            <a:ext cx="9144000" cy="1382836"/>
          </a:xfrm>
          <a:prstGeom prst="rect">
            <a:avLst/>
          </a:prstGeom>
          <a:noFill/>
          <a:ln w="9525">
            <a:noFill/>
            <a:miter lim="800000"/>
            <a:headEnd/>
            <a:tailEnd/>
          </a:ln>
          <a:effectLst/>
        </p:spPr>
      </p:pic>
    </p:spTree>
  </p:cSld>
  <p:clrMapOvr>
    <a:masterClrMapping/>
  </p:clrMapOvr>
  <p:transition spd="med">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a:t>
            </a:r>
            <a:endParaRPr lang="en-US"/>
          </a:p>
        </p:txBody>
      </p:sp>
      <p:pic>
        <p:nvPicPr>
          <p:cNvPr id="4" name="Picture 41"/>
          <p:cNvPicPr>
            <a:picLocks noGrp="1" noChangeAspect="1" noChangeArrowheads="1"/>
          </p:cNvPicPr>
          <p:nvPr>
            <p:ph idx="1"/>
          </p:nvPr>
        </p:nvPicPr>
        <p:blipFill>
          <a:blip r:embed="rId2" cstate="print"/>
          <a:srcRect/>
          <a:stretch>
            <a:fillRect/>
          </a:stretch>
        </p:blipFill>
        <p:spPr bwMode="auto">
          <a:xfrm>
            <a:off x="1910934" y="685800"/>
            <a:ext cx="5322132" cy="5715000"/>
          </a:xfrm>
          <a:prstGeom prst="rect">
            <a:avLst/>
          </a:prstGeom>
          <a:noFill/>
          <a:ln w="9525">
            <a:noFill/>
            <a:miter lim="800000"/>
            <a:headEnd/>
            <a:tailEnd/>
          </a:ln>
          <a:effectLst/>
        </p:spPr>
      </p:pic>
    </p:spTree>
  </p:cSld>
  <p:clrMapOvr>
    <a:masterClrMapping/>
  </p:clrMapOvr>
  <p:transition spd="med">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Response</a:t>
            </a:r>
            <a:endParaRPr lang="en-US"/>
          </a:p>
        </p:txBody>
      </p:sp>
      <p:grpSp>
        <p:nvGrpSpPr>
          <p:cNvPr id="4" name="Group 45"/>
          <p:cNvGrpSpPr>
            <a:grpSpLocks noGrp="1"/>
          </p:cNvGrpSpPr>
          <p:nvPr/>
        </p:nvGrpSpPr>
        <p:grpSpPr bwMode="auto">
          <a:xfrm>
            <a:off x="323528" y="685800"/>
            <a:ext cx="8136904" cy="5715000"/>
            <a:chOff x="1056" y="240"/>
            <a:chExt cx="3792" cy="3792"/>
          </a:xfrm>
        </p:grpSpPr>
        <p:pic>
          <p:nvPicPr>
            <p:cNvPr id="5" name="Picture 43"/>
            <p:cNvPicPr>
              <a:picLocks noChangeAspect="1" noChangeArrowheads="1"/>
            </p:cNvPicPr>
            <p:nvPr/>
          </p:nvPicPr>
          <p:blipFill>
            <a:blip r:embed="rId2" cstate="print"/>
            <a:srcRect/>
            <a:stretch>
              <a:fillRect/>
            </a:stretch>
          </p:blipFill>
          <p:spPr bwMode="auto">
            <a:xfrm>
              <a:off x="1056" y="240"/>
              <a:ext cx="3749" cy="3772"/>
            </a:xfrm>
            <a:prstGeom prst="rect">
              <a:avLst/>
            </a:prstGeom>
            <a:noFill/>
            <a:ln w="9525">
              <a:noFill/>
              <a:miter lim="800000"/>
              <a:headEnd/>
              <a:tailEnd/>
            </a:ln>
            <a:effectLst/>
          </p:spPr>
        </p:pic>
        <p:sp>
          <p:nvSpPr>
            <p:cNvPr id="6" name="Rectangle 44"/>
            <p:cNvSpPr>
              <a:spLocks noChangeArrowheads="1"/>
            </p:cNvSpPr>
            <p:nvPr/>
          </p:nvSpPr>
          <p:spPr bwMode="auto">
            <a:xfrm>
              <a:off x="1056" y="3744"/>
              <a:ext cx="3792" cy="288"/>
            </a:xfrm>
            <a:prstGeom prst="rect">
              <a:avLst/>
            </a:prstGeom>
            <a:solidFill>
              <a:schemeClr val="bg1"/>
            </a:solidFill>
            <a:ln w="9525">
              <a:noFill/>
              <a:miter lim="800000"/>
              <a:headEnd/>
              <a:tailEnd/>
            </a:ln>
            <a:effectLst/>
          </p:spPr>
          <p:txBody>
            <a:bodyPr wrap="none" anchor="ctr"/>
            <a:lstStyle/>
            <a:p>
              <a:endParaRPr lang="en-US"/>
            </a:p>
          </p:txBody>
        </p:sp>
      </p:grpSp>
    </p:spTree>
  </p:cSld>
  <p:clrMapOvr>
    <a:masterClrMapping/>
  </p:clrMapOvr>
  <p:transition spd="med">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Response (con)</a:t>
            </a:r>
            <a:endParaRPr lang="en-US"/>
          </a:p>
        </p:txBody>
      </p:sp>
      <p:pic>
        <p:nvPicPr>
          <p:cNvPr id="4" name="Picture 4"/>
          <p:cNvPicPr>
            <a:picLocks noGrp="1" noChangeAspect="1" noChangeArrowheads="1"/>
          </p:cNvPicPr>
          <p:nvPr>
            <p:ph idx="1"/>
          </p:nvPr>
        </p:nvPicPr>
        <p:blipFill>
          <a:blip r:embed="rId2" cstate="print"/>
          <a:srcRect/>
          <a:stretch>
            <a:fillRect/>
          </a:stretch>
        </p:blipFill>
        <p:spPr bwMode="auto">
          <a:xfrm>
            <a:off x="868359" y="620688"/>
            <a:ext cx="7407282" cy="5904656"/>
          </a:xfrm>
          <a:prstGeom prst="rect">
            <a:avLst/>
          </a:prstGeom>
          <a:noFill/>
          <a:ln w="9525">
            <a:noFill/>
            <a:miter lim="800000"/>
            <a:headEnd/>
            <a:tailEnd/>
          </a:ln>
          <a:effectLst/>
        </p:spPr>
      </p:pic>
    </p:spTree>
  </p:cSld>
  <p:clrMapOvr>
    <a:masterClrMapping/>
  </p:clrMapOvr>
  <p:transition spd="med">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Status code</a:t>
            </a:r>
            <a:endParaRPr lang="en-US"/>
          </a:p>
        </p:txBody>
      </p:sp>
      <p:sp>
        <p:nvSpPr>
          <p:cNvPr id="3" name="Content Placeholder 2"/>
          <p:cNvSpPr>
            <a:spLocks noGrp="1"/>
          </p:cNvSpPr>
          <p:nvPr>
            <p:ph idx="1"/>
          </p:nvPr>
        </p:nvSpPr>
        <p:spPr/>
        <p:txBody>
          <a:bodyPr/>
          <a:lstStyle/>
          <a:p>
            <a:r>
              <a:rPr lang="en-US" smtClean="0"/>
              <a:t>The Server responds with a 3 digit code that may be followed by text info</a:t>
            </a:r>
          </a:p>
          <a:p>
            <a:pPr lvl="1"/>
            <a:r>
              <a:rPr lang="en-US" smtClean="0"/>
              <a:t>2## - Success</a:t>
            </a:r>
          </a:p>
          <a:p>
            <a:pPr lvl="1"/>
            <a:r>
              <a:rPr lang="en-US" smtClean="0"/>
              <a:t>3## - Command can be accepted with 			more information</a:t>
            </a:r>
          </a:p>
          <a:p>
            <a:pPr lvl="1"/>
            <a:r>
              <a:rPr lang="en-US" smtClean="0"/>
              <a:t>4## - Command was rejected, but error 			condition is temporary</a:t>
            </a:r>
          </a:p>
          <a:p>
            <a:pPr lvl="1"/>
            <a:r>
              <a:rPr lang="en-US" smtClean="0"/>
              <a:t>5## - Command rejected, Bad User!</a:t>
            </a:r>
          </a:p>
          <a:p>
            <a:pPr>
              <a:buNone/>
            </a:pPr>
            <a:endParaRPr lang="en-US"/>
          </a:p>
        </p:txBody>
      </p:sp>
    </p:spTree>
  </p:cSld>
  <p:clrMapOvr>
    <a:masterClrMapping/>
  </p:clrMapOvr>
  <p:transition spd="med">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Text Box 2"/>
          <p:cNvSpPr txBox="1">
            <a:spLocks noChangeArrowheads="1"/>
          </p:cNvSpPr>
          <p:nvPr/>
        </p:nvSpPr>
        <p:spPr bwMode="auto">
          <a:xfrm>
            <a:off x="1004875" y="-40401"/>
            <a:ext cx="8153400" cy="584775"/>
          </a:xfrm>
          <a:prstGeom prst="rect">
            <a:avLst/>
          </a:prstGeom>
          <a:noFill/>
          <a:ln w="9525">
            <a:noFill/>
            <a:miter lim="800000"/>
            <a:headEnd/>
            <a:tailEnd/>
          </a:ln>
          <a:effectLst/>
        </p:spPr>
        <p:txBody>
          <a:bodyPr wrap="square">
            <a:spAutoFit/>
          </a:bodyPr>
          <a:lstStyle/>
          <a:p>
            <a:r>
              <a:rPr lang="en-US" altLang="en-US" smtClean="0">
                <a:solidFill>
                  <a:schemeClr val="accent2"/>
                </a:solidFill>
                <a:latin typeface="Times New Roman" pitchFamily="18" charset="0"/>
              </a:rPr>
              <a:t> </a:t>
            </a:r>
            <a:r>
              <a:rPr lang="en-US" altLang="en-US" sz="3200" b="1">
                <a:solidFill>
                  <a:srgbClr val="FFFF00"/>
                </a:solidFill>
                <a:effectLst>
                  <a:outerShdw blurRad="38100" dist="38100" dir="2700000" algn="tl">
                    <a:srgbClr val="C0C0C0"/>
                  </a:outerShdw>
                </a:effectLst>
                <a:latin typeface="+mj-lt"/>
                <a:ea typeface="+mj-ea"/>
                <a:cs typeface="+mj-cs"/>
              </a:rPr>
              <a:t>Connection establishment</a:t>
            </a:r>
          </a:p>
        </p:txBody>
      </p:sp>
      <p:sp>
        <p:nvSpPr>
          <p:cNvPr id="49357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357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357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357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357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357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357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3578" name="Picture 10"/>
          <p:cNvPicPr>
            <a:picLocks noChangeAspect="1" noChangeArrowheads="1"/>
          </p:cNvPicPr>
          <p:nvPr/>
        </p:nvPicPr>
        <p:blipFill>
          <a:blip r:embed="rId2" cstate="print"/>
          <a:srcRect/>
          <a:stretch>
            <a:fillRect/>
          </a:stretch>
        </p:blipFill>
        <p:spPr bwMode="auto">
          <a:xfrm>
            <a:off x="467544" y="1556792"/>
            <a:ext cx="8064896" cy="2972464"/>
          </a:xfrm>
          <a:prstGeom prst="rect">
            <a:avLst/>
          </a:prstGeom>
          <a:noFill/>
          <a:ln w="9525">
            <a:noFill/>
            <a:miter lim="800000"/>
            <a:headEnd/>
            <a:tailEnd/>
          </a:ln>
          <a:effectLst/>
        </p:spPr>
      </p:pic>
    </p:spTree>
  </p:cSld>
  <p:clrMapOvr>
    <a:masterClrMapping/>
  </p:clrMapOvr>
  <p:transition spd="med">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p:cNvSpPr txBox="1">
            <a:spLocks noChangeArrowheads="1"/>
          </p:cNvSpPr>
          <p:nvPr/>
        </p:nvSpPr>
        <p:spPr bwMode="auto">
          <a:xfrm>
            <a:off x="990600" y="1"/>
            <a:ext cx="5715000" cy="584775"/>
          </a:xfrm>
          <a:prstGeom prst="rect">
            <a:avLst/>
          </a:prstGeom>
          <a:noFill/>
          <a:ln w="9525">
            <a:noFill/>
            <a:miter lim="800000"/>
            <a:headEnd/>
            <a:tailEnd/>
          </a:ln>
          <a:effectLst/>
        </p:spPr>
        <p:txBody>
          <a:bodyPr wrap="square">
            <a:spAutoFit/>
          </a:bodyPr>
          <a:lstStyle/>
          <a:p>
            <a:r>
              <a:rPr lang="en-US" altLang="en-US" smtClean="0">
                <a:solidFill>
                  <a:srgbClr val="0000FF"/>
                </a:solidFill>
                <a:latin typeface="Times New Roman" pitchFamily="18" charset="0"/>
              </a:rPr>
              <a:t>F</a:t>
            </a:r>
            <a:r>
              <a:rPr lang="en-US" altLang="en-US" smtClean="0">
                <a:solidFill>
                  <a:schemeClr val="accent2"/>
                </a:solidFill>
                <a:latin typeface="Times New Roman" pitchFamily="18" charset="0"/>
              </a:rPr>
              <a:t>   </a:t>
            </a:r>
            <a:r>
              <a:rPr lang="en-US" altLang="en-US" sz="3200" b="1">
                <a:solidFill>
                  <a:srgbClr val="FFFF00"/>
                </a:solidFill>
                <a:effectLst>
                  <a:outerShdw blurRad="38100" dist="38100" dir="2700000" algn="tl">
                    <a:srgbClr val="C0C0C0"/>
                  </a:outerShdw>
                </a:effectLst>
                <a:latin typeface="+mj-lt"/>
                <a:ea typeface="+mj-ea"/>
                <a:cs typeface="+mj-cs"/>
              </a:rPr>
              <a:t>Message transfer</a:t>
            </a:r>
          </a:p>
        </p:txBody>
      </p:sp>
      <p:sp>
        <p:nvSpPr>
          <p:cNvPr id="49459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459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459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459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45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460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46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4602" name="Picture 10"/>
          <p:cNvPicPr>
            <a:picLocks noChangeAspect="1" noChangeArrowheads="1"/>
          </p:cNvPicPr>
          <p:nvPr/>
        </p:nvPicPr>
        <p:blipFill>
          <a:blip r:embed="rId2" cstate="print"/>
          <a:srcRect/>
          <a:stretch>
            <a:fillRect/>
          </a:stretch>
        </p:blipFill>
        <p:spPr bwMode="auto">
          <a:xfrm>
            <a:off x="1619672" y="620688"/>
            <a:ext cx="6552728" cy="6237312"/>
          </a:xfrm>
          <a:prstGeom prst="rect">
            <a:avLst/>
          </a:prstGeom>
          <a:noFill/>
          <a:ln w="9525">
            <a:noFill/>
            <a:miter lim="800000"/>
            <a:headEnd/>
            <a:tailEnd/>
          </a:ln>
          <a:effectLst/>
        </p:spPr>
      </p:pic>
    </p:spTree>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a:t>
            </a:r>
            <a:endParaRPr lang="en-US"/>
          </a:p>
        </p:txBody>
      </p:sp>
      <p:sp>
        <p:nvSpPr>
          <p:cNvPr id="3" name="Content Placeholder 2"/>
          <p:cNvSpPr>
            <a:spLocks noGrp="1"/>
          </p:cNvSpPr>
          <p:nvPr>
            <p:ph idx="1"/>
          </p:nvPr>
        </p:nvSpPr>
        <p:spPr/>
        <p:txBody>
          <a:bodyPr/>
          <a:lstStyle/>
          <a:p>
            <a:r>
              <a:rPr lang="en-US" smtClean="0"/>
              <a:t>URL class in Java</a:t>
            </a:r>
          </a:p>
          <a:p>
            <a:r>
              <a:rPr lang="en-US" smtClean="0"/>
              <a:t>SMTP</a:t>
            </a:r>
          </a:p>
          <a:p>
            <a:r>
              <a:rPr lang="en-US" smtClean="0"/>
              <a:t>POP3</a:t>
            </a:r>
          </a:p>
          <a:p>
            <a:r>
              <a:rPr lang="en-US">
                <a:solidFill>
                  <a:srgbClr val="FF0000"/>
                </a:solidFill>
              </a:rPr>
              <a:t>FTP (Sinh viên tự tìm </a:t>
            </a:r>
            <a:r>
              <a:rPr lang="en-US" smtClean="0">
                <a:solidFill>
                  <a:srgbClr val="FF0000"/>
                </a:solidFill>
              </a:rPr>
              <a:t>hiểu)</a:t>
            </a:r>
            <a:endParaRPr lang="en-US">
              <a:solidFill>
                <a:srgbClr val="FF0000"/>
              </a:solidFill>
            </a:endParaRPr>
          </a:p>
        </p:txBody>
      </p:sp>
    </p:spTree>
  </p:cSld>
  <p:clrMapOvr>
    <a:masterClrMapping/>
  </p:clrMapOvr>
  <p:transition spd="med">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4294967295"/>
          </p:nvPr>
        </p:nvSpPr>
        <p:spPr>
          <a:xfrm>
            <a:off x="76200" y="6248400"/>
            <a:ext cx="2895600" cy="457200"/>
          </a:xfrm>
          <a:prstGeom prst="rect">
            <a:avLst/>
          </a:prstGeom>
        </p:spPr>
        <p:txBody>
          <a:bodyPr/>
          <a:lstStyle/>
          <a:p>
            <a:r>
              <a:rPr lang="en-US"/>
              <a:t>TCP/IP Protocol Suite</a:t>
            </a:r>
          </a:p>
        </p:txBody>
      </p:sp>
      <p:sp>
        <p:nvSpPr>
          <p:cNvPr id="12" name="Slide Number Placeholder 2"/>
          <p:cNvSpPr>
            <a:spLocks noGrp="1"/>
          </p:cNvSpPr>
          <p:nvPr>
            <p:ph type="sldNum" sz="quarter" idx="4294967295"/>
          </p:nvPr>
        </p:nvSpPr>
        <p:spPr>
          <a:xfrm>
            <a:off x="7042150" y="6243638"/>
            <a:ext cx="1905000" cy="457200"/>
          </a:xfrm>
          <a:prstGeom prst="rect">
            <a:avLst/>
          </a:prstGeom>
        </p:spPr>
        <p:txBody>
          <a:bodyPr/>
          <a:lstStyle/>
          <a:p>
            <a:fld id="{82F13102-15A5-469C-B01F-DB318C055E4E}" type="slidenum">
              <a:rPr lang="en-US"/>
              <a:pPr/>
              <a:t>20</a:t>
            </a:fld>
            <a:endParaRPr lang="en-US"/>
          </a:p>
        </p:txBody>
      </p:sp>
      <p:sp>
        <p:nvSpPr>
          <p:cNvPr id="495618" name="Text Box 2"/>
          <p:cNvSpPr txBox="1">
            <a:spLocks noChangeArrowheads="1"/>
          </p:cNvSpPr>
          <p:nvPr/>
        </p:nvSpPr>
        <p:spPr bwMode="auto">
          <a:xfrm>
            <a:off x="1106764" y="-35500"/>
            <a:ext cx="5715000" cy="584775"/>
          </a:xfrm>
          <a:prstGeom prst="rect">
            <a:avLst/>
          </a:prstGeom>
          <a:noFill/>
          <a:ln w="9525">
            <a:noFill/>
            <a:miter lim="800000"/>
            <a:headEnd/>
            <a:tailEnd/>
          </a:ln>
          <a:effectLst/>
        </p:spPr>
        <p:txBody>
          <a:bodyPr wrap="square">
            <a:spAutoFit/>
          </a:bodyPr>
          <a:lstStyle/>
          <a:p>
            <a:r>
              <a:rPr lang="en-US" altLang="en-US" smtClean="0">
                <a:solidFill>
                  <a:srgbClr val="0000FF"/>
                </a:solidFill>
                <a:latin typeface="Times New Roman" pitchFamily="18" charset="0"/>
              </a:rPr>
              <a:t>F</a:t>
            </a:r>
            <a:r>
              <a:rPr lang="en-US" altLang="en-US" sz="3200" b="1" smtClean="0">
                <a:solidFill>
                  <a:srgbClr val="FFFF00"/>
                </a:solidFill>
                <a:effectLst>
                  <a:outerShdw blurRad="38100" dist="38100" dir="2700000" algn="tl">
                    <a:srgbClr val="C0C0C0"/>
                  </a:outerShdw>
                </a:effectLst>
                <a:latin typeface="+mj-lt"/>
                <a:ea typeface="+mj-ea"/>
                <a:cs typeface="+mj-cs"/>
              </a:rPr>
              <a:t>Connection </a:t>
            </a:r>
            <a:r>
              <a:rPr lang="en-US" altLang="en-US" sz="3200" b="1">
                <a:solidFill>
                  <a:srgbClr val="FFFF00"/>
                </a:solidFill>
                <a:effectLst>
                  <a:outerShdw blurRad="38100" dist="38100" dir="2700000" algn="tl">
                    <a:srgbClr val="C0C0C0"/>
                  </a:outerShdw>
                </a:effectLst>
                <a:latin typeface="+mj-lt"/>
                <a:ea typeface="+mj-ea"/>
                <a:cs typeface="+mj-cs"/>
              </a:rPr>
              <a:t>termination</a:t>
            </a:r>
          </a:p>
        </p:txBody>
      </p:sp>
      <p:sp>
        <p:nvSpPr>
          <p:cNvPr id="49561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56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562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56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56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562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56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5626" name="Picture 10"/>
          <p:cNvPicPr>
            <a:picLocks noChangeAspect="1" noChangeArrowheads="1"/>
          </p:cNvPicPr>
          <p:nvPr/>
        </p:nvPicPr>
        <p:blipFill>
          <a:blip r:embed="rId2" cstate="print"/>
          <a:srcRect/>
          <a:stretch>
            <a:fillRect/>
          </a:stretch>
        </p:blipFill>
        <p:spPr bwMode="auto">
          <a:xfrm>
            <a:off x="611559" y="1988840"/>
            <a:ext cx="8230509" cy="2448272"/>
          </a:xfrm>
          <a:prstGeom prst="rect">
            <a:avLst/>
          </a:prstGeom>
          <a:noFill/>
          <a:ln w="9525">
            <a:noFill/>
            <a:miter lim="800000"/>
            <a:headEnd/>
            <a:tailEnd/>
          </a:ln>
          <a:effectLst/>
        </p:spPr>
      </p:pic>
    </p:spTree>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2" name="Rectangle 4"/>
          <p:cNvSpPr>
            <a:spLocks noChangeArrowheads="1"/>
          </p:cNvSpPr>
          <p:nvPr/>
        </p:nvSpPr>
        <p:spPr bwMode="auto">
          <a:xfrm>
            <a:off x="609600" y="3068960"/>
            <a:ext cx="8153400" cy="1077218"/>
          </a:xfrm>
          <a:prstGeom prst="rect">
            <a:avLst/>
          </a:prstGeom>
          <a:solidFill>
            <a:srgbClr val="DDDDDD"/>
          </a:solidFill>
          <a:ln w="9525">
            <a:noFill/>
            <a:miter lim="800000"/>
            <a:headEnd/>
            <a:tailEnd/>
          </a:ln>
          <a:effectLst/>
        </p:spPr>
        <p:txBody>
          <a:bodyPr wrap="square">
            <a:spAutoFit/>
          </a:bodyPr>
          <a:lstStyle/>
          <a:p>
            <a:pPr>
              <a:spcBef>
                <a:spcPct val="50000"/>
              </a:spcBef>
            </a:pPr>
            <a:r>
              <a:rPr lang="en-US" sz="2400" b="1" i="1">
                <a:solidFill>
                  <a:schemeClr val="hlink"/>
                </a:solidFill>
                <a:latin typeface="Times New Roman" pitchFamily="18" charset="0"/>
              </a:rPr>
              <a:t>$ telnet mail.adelphia.net 25</a:t>
            </a:r>
            <a:r>
              <a:rPr lang="en-US" sz="2400" i="1">
                <a:solidFill>
                  <a:schemeClr val="hlink"/>
                </a:solidFill>
                <a:latin typeface="Times New Roman" pitchFamily="18" charset="0"/>
              </a:rPr>
              <a:t/>
            </a:r>
            <a:br>
              <a:rPr lang="en-US" sz="2400" i="1">
                <a:solidFill>
                  <a:schemeClr val="hlink"/>
                </a:solidFill>
                <a:latin typeface="Times New Roman" pitchFamily="18" charset="0"/>
              </a:rPr>
            </a:br>
            <a:r>
              <a:rPr lang="en-US" sz="2000" i="1">
                <a:latin typeface="Times New Roman" pitchFamily="18" charset="0"/>
              </a:rPr>
              <a:t>Trying 68.168.78.100...</a:t>
            </a:r>
            <a:br>
              <a:rPr lang="en-US" sz="2000" i="1">
                <a:latin typeface="Times New Roman" pitchFamily="18" charset="0"/>
              </a:rPr>
            </a:br>
            <a:r>
              <a:rPr lang="en-US" sz="2000" i="1">
                <a:latin typeface="Times New Roman" pitchFamily="18" charset="0"/>
              </a:rPr>
              <a:t>Connected to mail.adelphia.net (68.168.78.100).</a:t>
            </a:r>
          </a:p>
        </p:txBody>
      </p:sp>
      <p:sp>
        <p:nvSpPr>
          <p:cNvPr id="514053" name="Rectangle 5"/>
          <p:cNvSpPr>
            <a:spLocks noChangeArrowheads="1"/>
          </p:cNvSpPr>
          <p:nvPr/>
        </p:nvSpPr>
        <p:spPr bwMode="auto">
          <a:xfrm>
            <a:off x="533400" y="980728"/>
            <a:ext cx="8153400" cy="1938992"/>
          </a:xfrm>
          <a:prstGeom prst="rect">
            <a:avLst/>
          </a:prstGeom>
          <a:noFill/>
          <a:ln w="9525">
            <a:noFill/>
            <a:miter lim="800000"/>
            <a:headEnd/>
            <a:tailEnd/>
          </a:ln>
          <a:effectLst/>
        </p:spPr>
        <p:txBody>
          <a:bodyPr wrap="square">
            <a:spAutoFit/>
          </a:bodyPr>
          <a:lstStyle/>
          <a:p>
            <a:pPr algn="just">
              <a:spcBef>
                <a:spcPct val="50000"/>
              </a:spcBef>
            </a:pPr>
            <a:r>
              <a:rPr lang="en-US" sz="2000" i="1">
                <a:latin typeface="Times New Roman" pitchFamily="18" charset="0"/>
              </a:rPr>
              <a:t>Let us see how we can directly use SMTP to send an email and simulate the commands and responses we described in this section. We use TELNET to log into port 25 (the well-known port for SMTP). We then use the commands directly to send an email. In this example, forouzanb@adelphia.net is sending an email to himself. The first few lines show TELNET trying to connect to the adelphia mail server.</a:t>
            </a:r>
          </a:p>
        </p:txBody>
      </p:sp>
      <p:sp>
        <p:nvSpPr>
          <p:cNvPr id="514055" name="Rectangle 7"/>
          <p:cNvSpPr>
            <a:spLocks noChangeArrowheads="1"/>
          </p:cNvSpPr>
          <p:nvPr/>
        </p:nvSpPr>
        <p:spPr bwMode="auto">
          <a:xfrm>
            <a:off x="533400" y="4437112"/>
            <a:ext cx="8153400" cy="1631216"/>
          </a:xfrm>
          <a:prstGeom prst="rect">
            <a:avLst/>
          </a:prstGeom>
          <a:noFill/>
          <a:ln w="9525">
            <a:noFill/>
            <a:miter lim="800000"/>
            <a:headEnd/>
            <a:tailEnd/>
          </a:ln>
          <a:effectLst/>
        </p:spPr>
        <p:txBody>
          <a:bodyPr wrap="square">
            <a:spAutoFit/>
          </a:bodyPr>
          <a:lstStyle/>
          <a:p>
            <a:pPr algn="just">
              <a:spcBef>
                <a:spcPct val="50000"/>
              </a:spcBef>
            </a:pPr>
            <a:r>
              <a:rPr lang="en-US" sz="2000" i="1">
                <a:latin typeface="Times New Roman" pitchFamily="18" charset="0"/>
              </a:rPr>
              <a:t>After connection, we can type the SMTP commands and then receive the responses as shown below. We have shown the commands in black and the responses in color. Note that we have added for clarification some comment lines, designated by the “=” sign. These lines are not part of the email procedure.</a:t>
            </a:r>
          </a:p>
        </p:txBody>
      </p:sp>
      <p:sp>
        <p:nvSpPr>
          <p:cNvPr id="9" name="Text Box 2"/>
          <p:cNvSpPr txBox="1">
            <a:spLocks noChangeArrowheads="1"/>
          </p:cNvSpPr>
          <p:nvPr/>
        </p:nvSpPr>
        <p:spPr bwMode="auto">
          <a:xfrm>
            <a:off x="990600" y="90489"/>
            <a:ext cx="5715000" cy="584775"/>
          </a:xfrm>
          <a:prstGeom prst="rect">
            <a:avLst/>
          </a:prstGeom>
          <a:noFill/>
          <a:ln w="9525">
            <a:noFill/>
            <a:miter lim="800000"/>
            <a:headEnd/>
            <a:tailEnd/>
          </a:ln>
          <a:effectLst/>
        </p:spPr>
        <p:txBody>
          <a:bodyPr wrap="square">
            <a:spAutoFit/>
          </a:bodyPr>
          <a:lstStyle/>
          <a:p>
            <a:r>
              <a:rPr lang="en-US" altLang="en-US" sz="3200" b="1">
                <a:solidFill>
                  <a:srgbClr val="FFFF00"/>
                </a:solidFill>
                <a:effectLst>
                  <a:outerShdw blurRad="38100" dist="38100" dir="2700000" algn="tl">
                    <a:srgbClr val="C0C0C0"/>
                  </a:outerShdw>
                </a:effectLst>
                <a:latin typeface="+mj-lt"/>
                <a:ea typeface="+mj-ea"/>
                <a:cs typeface="+mj-cs"/>
              </a:rPr>
              <a:t>Example</a:t>
            </a:r>
          </a:p>
        </p:txBody>
      </p:sp>
    </p:spTree>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4294967295"/>
          </p:nvPr>
        </p:nvSpPr>
        <p:spPr>
          <a:xfrm>
            <a:off x="7042150" y="6243638"/>
            <a:ext cx="1905000" cy="457200"/>
          </a:xfrm>
          <a:prstGeom prst="rect">
            <a:avLst/>
          </a:prstGeom>
        </p:spPr>
        <p:txBody>
          <a:bodyPr/>
          <a:lstStyle/>
          <a:p>
            <a:fld id="{18C5A418-9ADB-402D-9B6E-125AA7A0D34C}" type="slidenum">
              <a:rPr lang="en-US"/>
              <a:pPr/>
              <a:t>22</a:t>
            </a:fld>
            <a:endParaRPr lang="en-US"/>
          </a:p>
        </p:txBody>
      </p:sp>
      <p:sp>
        <p:nvSpPr>
          <p:cNvPr id="515076" name="Rectangle 4"/>
          <p:cNvSpPr>
            <a:spLocks noChangeArrowheads="1"/>
          </p:cNvSpPr>
          <p:nvPr/>
        </p:nvSpPr>
        <p:spPr bwMode="auto">
          <a:xfrm>
            <a:off x="609600" y="692697"/>
            <a:ext cx="8153400" cy="6247864"/>
          </a:xfrm>
          <a:prstGeom prst="rect">
            <a:avLst/>
          </a:prstGeom>
          <a:solidFill>
            <a:srgbClr val="DDDDDD"/>
          </a:solidFill>
          <a:ln w="9525">
            <a:noFill/>
            <a:miter lim="800000"/>
            <a:headEnd/>
            <a:tailEnd/>
          </a:ln>
          <a:effectLst/>
        </p:spPr>
        <p:txBody>
          <a:bodyPr wrap="square">
            <a:spAutoFit/>
          </a:bodyPr>
          <a:lstStyle/>
          <a:p>
            <a:pPr>
              <a:spcBef>
                <a:spcPct val="50000"/>
              </a:spcBef>
            </a:pPr>
            <a:r>
              <a:rPr lang="en-US" sz="2000" i="1">
                <a:solidFill>
                  <a:schemeClr val="hlink"/>
                </a:solidFill>
                <a:latin typeface="Times New Roman" pitchFamily="18" charset="0"/>
              </a:rPr>
              <a:t>================== Connection Establishment ================</a:t>
            </a:r>
            <a:r>
              <a:rPr lang="en-US" sz="2000" i="1">
                <a:latin typeface="Times New Roman" pitchFamily="18" charset="0"/>
              </a:rPr>
              <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220 mta13.adelphia.net SMTP server ready Fri, 6 Aug 2004 . . .</a:t>
            </a:r>
            <a:r>
              <a:rPr lang="en-US" sz="2000" i="1">
                <a:latin typeface="Times New Roman" pitchFamily="18" charset="0"/>
              </a:rPr>
              <a:t/>
            </a:r>
            <a:br>
              <a:rPr lang="en-US" sz="2000" i="1">
                <a:latin typeface="Times New Roman" pitchFamily="18" charset="0"/>
              </a:rPr>
            </a:br>
            <a:r>
              <a:rPr lang="en-US" sz="2000" b="1" i="1">
                <a:latin typeface="Times New Roman" pitchFamily="18" charset="0"/>
              </a:rPr>
              <a:t>HELO mail.adelphia.net</a:t>
            </a:r>
            <a:r>
              <a:rPr lang="en-US" sz="2000" i="1">
                <a:latin typeface="Times New Roman" pitchFamily="18" charset="0"/>
              </a:rPr>
              <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250 mta13.adelphia.net</a:t>
            </a:r>
            <a:r>
              <a:rPr lang="en-US" sz="2000" i="1">
                <a:latin typeface="Times New Roman" pitchFamily="18" charset="0"/>
              </a:rPr>
              <a:t/>
            </a:r>
            <a:br>
              <a:rPr lang="en-US" sz="2000" i="1">
                <a:latin typeface="Times New Roman" pitchFamily="18" charset="0"/>
              </a:rPr>
            </a:br>
            <a:r>
              <a:rPr lang="en-US" sz="2000" i="1">
                <a:solidFill>
                  <a:schemeClr val="hlink"/>
                </a:solidFill>
                <a:latin typeface="Times New Roman" pitchFamily="18" charset="0"/>
              </a:rPr>
              <a:t>===================== Envelope ===================</a:t>
            </a:r>
            <a:r>
              <a:rPr lang="en-US" sz="2000" i="1">
                <a:latin typeface="Times New Roman" pitchFamily="18" charset="0"/>
              </a:rPr>
              <a:t/>
            </a:r>
            <a:br>
              <a:rPr lang="en-US" sz="2000" i="1">
                <a:latin typeface="Times New Roman" pitchFamily="18" charset="0"/>
              </a:rPr>
            </a:br>
            <a:r>
              <a:rPr lang="en-US" sz="2000" b="1" i="1">
                <a:latin typeface="Times New Roman" pitchFamily="18" charset="0"/>
              </a:rPr>
              <a:t>MAIL FROM: forouzanb@adelphia.net</a:t>
            </a:r>
            <a:r>
              <a:rPr lang="en-US" sz="2000" i="1">
                <a:latin typeface="Times New Roman" pitchFamily="18" charset="0"/>
              </a:rPr>
              <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250 Sender &lt;forouzanb@adelphia.net&gt; Ok</a:t>
            </a:r>
            <a:r>
              <a:rPr lang="en-US" sz="2000" i="1">
                <a:latin typeface="Times New Roman" pitchFamily="18" charset="0"/>
              </a:rPr>
              <a:t/>
            </a:r>
            <a:br>
              <a:rPr lang="en-US" sz="2000" i="1">
                <a:latin typeface="Times New Roman" pitchFamily="18" charset="0"/>
              </a:rPr>
            </a:br>
            <a:r>
              <a:rPr lang="en-US" sz="2000" b="1" i="1">
                <a:latin typeface="Times New Roman" pitchFamily="18" charset="0"/>
              </a:rPr>
              <a:t>RCPT TO: forouzanb@adelphia.net</a:t>
            </a:r>
            <a:r>
              <a:rPr lang="en-US" sz="2000" i="1">
                <a:latin typeface="Times New Roman" pitchFamily="18" charset="0"/>
              </a:rPr>
              <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250 Recipient &lt;forouzanb@adelphia.net&gt; Ok</a:t>
            </a:r>
            <a:r>
              <a:rPr lang="en-US" sz="2000" i="1">
                <a:latin typeface="Times New Roman" pitchFamily="18" charset="0"/>
              </a:rPr>
              <a:t/>
            </a:r>
            <a:br>
              <a:rPr lang="en-US" sz="2000" i="1">
                <a:latin typeface="Times New Roman" pitchFamily="18" charset="0"/>
              </a:rPr>
            </a:br>
            <a:r>
              <a:rPr lang="en-US" sz="2000" i="1">
                <a:solidFill>
                  <a:schemeClr val="hlink"/>
                </a:solidFill>
                <a:latin typeface="Times New Roman" pitchFamily="18" charset="0"/>
              </a:rPr>
              <a:t>=================== Header and Body ==================</a:t>
            </a:r>
            <a:r>
              <a:rPr lang="en-US" sz="2000" i="1">
                <a:latin typeface="Times New Roman" pitchFamily="18" charset="0"/>
              </a:rPr>
              <a:t/>
            </a:r>
            <a:br>
              <a:rPr lang="en-US" sz="2000" i="1">
                <a:latin typeface="Times New Roman" pitchFamily="18" charset="0"/>
              </a:rPr>
            </a:br>
            <a:r>
              <a:rPr lang="en-US" sz="2000" b="1" i="1">
                <a:latin typeface="Times New Roman" pitchFamily="18" charset="0"/>
              </a:rPr>
              <a:t>DATA</a:t>
            </a:r>
            <a:r>
              <a:rPr lang="en-US" sz="2000" i="1">
                <a:latin typeface="Times New Roman" pitchFamily="18" charset="0"/>
              </a:rPr>
              <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354 Ok Send data ending with &lt;CRLF&gt;.&lt;CRLF&gt;</a:t>
            </a:r>
            <a:br>
              <a:rPr lang="en-US" sz="2000" i="1">
                <a:solidFill>
                  <a:schemeClr val="folHlink"/>
                </a:solidFill>
                <a:latin typeface="Times New Roman" pitchFamily="18" charset="0"/>
              </a:rPr>
            </a:br>
            <a:r>
              <a:rPr lang="en-US" sz="2000" i="1">
                <a:latin typeface="Times New Roman" pitchFamily="18" charset="0"/>
              </a:rPr>
              <a:t>From: Forouzan</a:t>
            </a:r>
            <a:br>
              <a:rPr lang="en-US" sz="2000" i="1">
                <a:latin typeface="Times New Roman" pitchFamily="18" charset="0"/>
              </a:rPr>
            </a:br>
            <a:r>
              <a:rPr lang="en-US" sz="2000" i="1">
                <a:latin typeface="Times New Roman" pitchFamily="18" charset="0"/>
              </a:rPr>
              <a:t>TO: Forouzan</a:t>
            </a:r>
            <a:br>
              <a:rPr lang="en-US" sz="2000" i="1">
                <a:latin typeface="Times New Roman" pitchFamily="18" charset="0"/>
              </a:rPr>
            </a:br>
            <a:r>
              <a:rPr lang="en-US" sz="2000" i="1">
                <a:latin typeface="Times New Roman" pitchFamily="18" charset="0"/>
              </a:rPr>
              <a:t/>
            </a:r>
            <a:br>
              <a:rPr lang="en-US" sz="2000" i="1">
                <a:latin typeface="Times New Roman" pitchFamily="18" charset="0"/>
              </a:rPr>
            </a:br>
            <a:r>
              <a:rPr lang="en-US" sz="2000" i="1">
                <a:latin typeface="Times New Roman" pitchFamily="18" charset="0"/>
              </a:rPr>
              <a:t>This is a test message</a:t>
            </a:r>
            <a:br>
              <a:rPr lang="en-US" sz="2000" i="1">
                <a:latin typeface="Times New Roman" pitchFamily="18" charset="0"/>
              </a:rPr>
            </a:br>
            <a:r>
              <a:rPr lang="en-US" sz="2000" i="1">
                <a:latin typeface="Times New Roman" pitchFamily="18" charset="0"/>
              </a:rPr>
              <a:t>to show SMTP in action.</a:t>
            </a:r>
            <a:br>
              <a:rPr lang="en-US" sz="2000" i="1">
                <a:latin typeface="Times New Roman" pitchFamily="18" charset="0"/>
              </a:rPr>
            </a:br>
            <a:r>
              <a:rPr lang="en-US" sz="2000" b="1" i="1">
                <a:latin typeface="Times New Roman" pitchFamily="18" charset="0"/>
              </a:rPr>
              <a:t>.</a:t>
            </a:r>
          </a:p>
        </p:txBody>
      </p:sp>
      <p:sp>
        <p:nvSpPr>
          <p:cNvPr id="7" name="Text Box 2"/>
          <p:cNvSpPr txBox="1">
            <a:spLocks noChangeArrowheads="1"/>
          </p:cNvSpPr>
          <p:nvPr/>
        </p:nvSpPr>
        <p:spPr bwMode="auto">
          <a:xfrm>
            <a:off x="990600" y="90489"/>
            <a:ext cx="5715000" cy="584775"/>
          </a:xfrm>
          <a:prstGeom prst="rect">
            <a:avLst/>
          </a:prstGeom>
          <a:noFill/>
          <a:ln w="9525">
            <a:noFill/>
            <a:miter lim="800000"/>
            <a:headEnd/>
            <a:tailEnd/>
          </a:ln>
          <a:effectLst/>
        </p:spPr>
        <p:txBody>
          <a:bodyPr wrap="square">
            <a:spAutoFit/>
          </a:bodyPr>
          <a:lstStyle/>
          <a:p>
            <a:r>
              <a:rPr lang="en-US" altLang="en-US" sz="3200" b="1">
                <a:solidFill>
                  <a:srgbClr val="FFFF00"/>
                </a:solidFill>
                <a:effectLst>
                  <a:outerShdw blurRad="38100" dist="38100" dir="2700000" algn="tl">
                    <a:srgbClr val="C0C0C0"/>
                  </a:outerShdw>
                </a:effectLst>
                <a:latin typeface="+mj-lt"/>
                <a:ea typeface="+mj-ea"/>
                <a:cs typeface="+mj-cs"/>
              </a:rPr>
              <a:t>Example</a:t>
            </a:r>
          </a:p>
        </p:txBody>
      </p:sp>
    </p:spTree>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100" name="Rectangle 4"/>
          <p:cNvSpPr>
            <a:spLocks noChangeArrowheads="1"/>
          </p:cNvSpPr>
          <p:nvPr/>
        </p:nvSpPr>
        <p:spPr bwMode="auto">
          <a:xfrm>
            <a:off x="609600" y="1660525"/>
            <a:ext cx="8153400" cy="2225675"/>
          </a:xfrm>
          <a:prstGeom prst="rect">
            <a:avLst/>
          </a:prstGeom>
          <a:solidFill>
            <a:srgbClr val="DDDDDD"/>
          </a:solidFill>
          <a:ln w="9525">
            <a:noFill/>
            <a:miter lim="800000"/>
            <a:headEnd/>
            <a:tailEnd/>
          </a:ln>
          <a:effectLst/>
        </p:spPr>
        <p:txBody>
          <a:bodyPr>
            <a:spAutoFit/>
          </a:bodyPr>
          <a:lstStyle/>
          <a:p>
            <a:pPr>
              <a:spcBef>
                <a:spcPct val="50000"/>
              </a:spcBef>
            </a:pPr>
            <a:r>
              <a:rPr lang="en-US" sz="2000" i="1">
                <a:solidFill>
                  <a:schemeClr val="hlink"/>
                </a:solidFill>
                <a:latin typeface="Times New Roman" pitchFamily="18" charset="0"/>
              </a:rPr>
              <a:t>============= Connection Termination===============</a:t>
            </a:r>
          </a:p>
          <a:p>
            <a:pPr>
              <a:spcBef>
                <a:spcPct val="50000"/>
              </a:spcBef>
            </a:pPr>
            <a:r>
              <a:rPr lang="en-US" sz="2000" i="1">
                <a:latin typeface="Times New Roman" pitchFamily="18" charset="0"/>
              </a:rPr>
              <a:t>	</a:t>
            </a:r>
            <a:r>
              <a:rPr lang="en-US" sz="2000" i="1">
                <a:solidFill>
                  <a:schemeClr val="folHlink"/>
                </a:solidFill>
                <a:latin typeface="Times New Roman" pitchFamily="18" charset="0"/>
              </a:rPr>
              <a:t>250 Message received: adelphia.net@mail.adelphia.net</a:t>
            </a:r>
          </a:p>
          <a:p>
            <a:pPr>
              <a:spcBef>
                <a:spcPct val="50000"/>
              </a:spcBef>
            </a:pPr>
            <a:r>
              <a:rPr lang="en-US" sz="2000" b="1" i="1">
                <a:latin typeface="Times New Roman" pitchFamily="18" charset="0"/>
              </a:rPr>
              <a:t>QUIT</a:t>
            </a:r>
          </a:p>
          <a:p>
            <a:pPr>
              <a:spcBef>
                <a:spcPct val="50000"/>
              </a:spcBef>
            </a:pPr>
            <a:r>
              <a:rPr lang="en-US" sz="2000" i="1">
                <a:latin typeface="Times New Roman" pitchFamily="18" charset="0"/>
              </a:rPr>
              <a:t>	</a:t>
            </a:r>
            <a:r>
              <a:rPr lang="en-US" sz="2000" i="1">
                <a:solidFill>
                  <a:schemeClr val="folHlink"/>
                </a:solidFill>
                <a:latin typeface="Times New Roman" pitchFamily="18" charset="0"/>
              </a:rPr>
              <a:t>221 mta13.adelphia.net SMTP server closing connection</a:t>
            </a:r>
          </a:p>
          <a:p>
            <a:pPr>
              <a:spcBef>
                <a:spcPct val="50000"/>
              </a:spcBef>
            </a:pPr>
            <a:r>
              <a:rPr lang="en-US" sz="2000" b="1" i="1">
                <a:latin typeface="Times New Roman" pitchFamily="18" charset="0"/>
              </a:rPr>
              <a:t>Connection closed by foreign host.</a:t>
            </a:r>
          </a:p>
        </p:txBody>
      </p:sp>
      <p:sp>
        <p:nvSpPr>
          <p:cNvPr id="7" name="Text Box 2"/>
          <p:cNvSpPr txBox="1">
            <a:spLocks noChangeArrowheads="1"/>
          </p:cNvSpPr>
          <p:nvPr/>
        </p:nvSpPr>
        <p:spPr bwMode="auto">
          <a:xfrm>
            <a:off x="990600" y="90489"/>
            <a:ext cx="5715000" cy="584775"/>
          </a:xfrm>
          <a:prstGeom prst="rect">
            <a:avLst/>
          </a:prstGeom>
          <a:noFill/>
          <a:ln w="9525">
            <a:noFill/>
            <a:miter lim="800000"/>
            <a:headEnd/>
            <a:tailEnd/>
          </a:ln>
          <a:effectLst/>
        </p:spPr>
        <p:txBody>
          <a:bodyPr wrap="square">
            <a:spAutoFit/>
          </a:bodyPr>
          <a:lstStyle/>
          <a:p>
            <a:r>
              <a:rPr lang="en-US" altLang="en-US" sz="3200" b="1">
                <a:solidFill>
                  <a:srgbClr val="FFFF00"/>
                </a:solidFill>
                <a:effectLst>
                  <a:outerShdw blurRad="38100" dist="38100" dir="2700000" algn="tl">
                    <a:srgbClr val="C0C0C0"/>
                  </a:outerShdw>
                </a:effectLst>
                <a:latin typeface="+mj-lt"/>
                <a:ea typeface="+mj-ea"/>
                <a:cs typeface="+mj-cs"/>
              </a:rPr>
              <a:t>Example</a:t>
            </a:r>
          </a:p>
        </p:txBody>
      </p:sp>
    </p:spTree>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mtClean="0"/>
              <a:t>SMTP &amp; Sending E-Mail</a:t>
            </a:r>
          </a:p>
        </p:txBody>
      </p:sp>
      <p:pic>
        <p:nvPicPr>
          <p:cNvPr id="60419" name="Picture 3"/>
          <p:cNvPicPr>
            <a:picLocks noGrp="1" noChangeAspect="1" noChangeArrowheads="1"/>
          </p:cNvPicPr>
          <p:nvPr>
            <p:ph idx="1"/>
          </p:nvPr>
        </p:nvPicPr>
        <p:blipFill>
          <a:blip r:embed="rId2" cstate="print"/>
          <a:srcRect r="75693" b="62169"/>
          <a:stretch>
            <a:fillRect/>
          </a:stretch>
        </p:blipFill>
        <p:spPr>
          <a:xfrm>
            <a:off x="687388" y="792163"/>
            <a:ext cx="5811837" cy="5608637"/>
          </a:xfrm>
          <a:noFill/>
        </p:spPr>
      </p:pic>
    </p:spTree>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z="2800" smtClean="0"/>
              <a:t>Simple Mail Transfer Protocol - RFC 821</a:t>
            </a:r>
          </a:p>
        </p:txBody>
      </p:sp>
      <p:sp>
        <p:nvSpPr>
          <p:cNvPr id="61443" name="Rectangle 3"/>
          <p:cNvSpPr>
            <a:spLocks noGrp="1" noChangeArrowheads="1"/>
          </p:cNvSpPr>
          <p:nvPr>
            <p:ph type="body" idx="1"/>
          </p:nvPr>
        </p:nvSpPr>
        <p:spPr/>
        <p:txBody>
          <a:bodyPr/>
          <a:lstStyle/>
          <a:p>
            <a:pPr marL="177800" indent="-177800" eaLnBrk="1" hangingPunct="1">
              <a:lnSpc>
                <a:spcPct val="90000"/>
              </a:lnSpc>
            </a:pPr>
            <a:r>
              <a:rPr lang="en-US" sz="2400" smtClean="0">
                <a:solidFill>
                  <a:srgbClr val="0000FF"/>
                </a:solidFill>
              </a:rPr>
              <a:t>To send e-mail, you make a socket connection to port 25</a:t>
            </a:r>
            <a:r>
              <a:rPr lang="en-US" sz="2400" smtClean="0"/>
              <a:t>, the SMTP port. SMTP is the Simple Mail Transport Protocol that describes the format for e-mail messages.</a:t>
            </a:r>
          </a:p>
          <a:p>
            <a:pPr marL="177800" indent="-177800" eaLnBrk="1" hangingPunct="1">
              <a:lnSpc>
                <a:spcPct val="90000"/>
              </a:lnSpc>
            </a:pPr>
            <a:r>
              <a:rPr lang="en-US" sz="2400" smtClean="0"/>
              <a:t>Open a socket to your host.</a:t>
            </a:r>
            <a:br>
              <a:rPr lang="en-US" sz="2400" smtClean="0"/>
            </a:br>
            <a:r>
              <a:rPr lang="en-US" sz="2400" smtClean="0">
                <a:solidFill>
                  <a:srgbClr val="0000FF"/>
                </a:solidFill>
              </a:rPr>
              <a:t>Socket s = new Socket("mail.yourserver.com", 25);</a:t>
            </a:r>
            <a:r>
              <a:rPr lang="en-US" sz="2400" smtClean="0"/>
              <a:t> </a:t>
            </a:r>
            <a:br>
              <a:rPr lang="en-US" sz="2400" smtClean="0"/>
            </a:br>
            <a:r>
              <a:rPr lang="en-US" sz="2400" smtClean="0">
                <a:solidFill>
                  <a:srgbClr val="0000FF"/>
                </a:solidFill>
              </a:rPr>
              <a:t>PrintWriter out = new PrintWriter(s.getOutputStream());</a:t>
            </a:r>
          </a:p>
          <a:p>
            <a:pPr marL="177800" indent="-177800" eaLnBrk="1" hangingPunct="1">
              <a:lnSpc>
                <a:spcPct val="90000"/>
              </a:lnSpc>
            </a:pPr>
            <a:r>
              <a:rPr lang="en-US" sz="2400" smtClean="0"/>
              <a:t>Send the following information to the print stream:</a:t>
            </a:r>
            <a:br>
              <a:rPr lang="en-US" sz="2400" smtClean="0"/>
            </a:br>
            <a:r>
              <a:rPr lang="en-US" sz="2400" b="1" smtClean="0">
                <a:solidFill>
                  <a:srgbClr val="FF0000"/>
                </a:solidFill>
              </a:rPr>
              <a:t>HELO</a:t>
            </a:r>
            <a:r>
              <a:rPr lang="en-US" sz="2400" smtClean="0">
                <a:solidFill>
                  <a:srgbClr val="FF0000"/>
                </a:solidFill>
              </a:rPr>
              <a:t> </a:t>
            </a:r>
            <a:r>
              <a:rPr lang="en-US" sz="2400" i="1" smtClean="0"/>
              <a:t>sending host # Domain name</a:t>
            </a:r>
            <a:br>
              <a:rPr lang="en-US" sz="2400" i="1" smtClean="0"/>
            </a:br>
            <a:r>
              <a:rPr lang="en-US" sz="2400" b="1" smtClean="0">
                <a:solidFill>
                  <a:srgbClr val="FF0000"/>
                </a:solidFill>
              </a:rPr>
              <a:t>MAIL</a:t>
            </a:r>
            <a:r>
              <a:rPr lang="en-US" sz="2400" smtClean="0">
                <a:solidFill>
                  <a:srgbClr val="FF0000"/>
                </a:solidFill>
              </a:rPr>
              <a:t> </a:t>
            </a:r>
            <a:r>
              <a:rPr lang="en-US" sz="2400" b="1" smtClean="0">
                <a:solidFill>
                  <a:srgbClr val="FF0000"/>
                </a:solidFill>
              </a:rPr>
              <a:t>FROM:&lt;</a:t>
            </a:r>
            <a:r>
              <a:rPr lang="en-US" sz="2400" i="1" smtClean="0"/>
              <a:t>sender email address</a:t>
            </a:r>
            <a:r>
              <a:rPr lang="en-US" sz="2400" b="1" smtClean="0">
                <a:solidFill>
                  <a:srgbClr val="FF0000"/>
                </a:solidFill>
              </a:rPr>
              <a:t>&gt;</a:t>
            </a:r>
            <a:r>
              <a:rPr lang="en-US" sz="2400" smtClean="0">
                <a:solidFill>
                  <a:srgbClr val="FF0000"/>
                </a:solidFill>
              </a:rPr>
              <a:t/>
            </a:r>
            <a:br>
              <a:rPr lang="en-US" sz="2400" smtClean="0">
                <a:solidFill>
                  <a:srgbClr val="FF0000"/>
                </a:solidFill>
              </a:rPr>
            </a:br>
            <a:r>
              <a:rPr lang="en-US" sz="2400" b="1" smtClean="0">
                <a:solidFill>
                  <a:srgbClr val="FF0000"/>
                </a:solidFill>
              </a:rPr>
              <a:t>RCPT</a:t>
            </a:r>
            <a:r>
              <a:rPr lang="en-US" sz="2400" smtClean="0">
                <a:solidFill>
                  <a:srgbClr val="FF0000"/>
                </a:solidFill>
              </a:rPr>
              <a:t> </a:t>
            </a:r>
            <a:r>
              <a:rPr lang="en-US" sz="2400" b="1" smtClean="0">
                <a:solidFill>
                  <a:srgbClr val="FF0000"/>
                </a:solidFill>
              </a:rPr>
              <a:t>TO:&lt;</a:t>
            </a:r>
            <a:r>
              <a:rPr lang="en-US" sz="2400" i="1" smtClean="0"/>
              <a:t>recipient email address</a:t>
            </a:r>
            <a:r>
              <a:rPr lang="en-US" sz="2400" b="1" smtClean="0">
                <a:solidFill>
                  <a:srgbClr val="FF0000"/>
                </a:solidFill>
              </a:rPr>
              <a:t>&gt;</a:t>
            </a:r>
            <a:r>
              <a:rPr lang="en-US" sz="2400" i="1" smtClean="0"/>
              <a:t/>
            </a:r>
            <a:br>
              <a:rPr lang="en-US" sz="2400" i="1" smtClean="0"/>
            </a:br>
            <a:r>
              <a:rPr lang="en-US" sz="2400" b="1" smtClean="0">
                <a:solidFill>
                  <a:srgbClr val="FF0000"/>
                </a:solidFill>
              </a:rPr>
              <a:t>DATA</a:t>
            </a:r>
            <a:r>
              <a:rPr lang="en-US" sz="2400" smtClean="0">
                <a:solidFill>
                  <a:srgbClr val="FF0000"/>
                </a:solidFill>
              </a:rPr>
              <a:t/>
            </a:r>
            <a:br>
              <a:rPr lang="en-US" sz="2400" smtClean="0">
                <a:solidFill>
                  <a:srgbClr val="FF0000"/>
                </a:solidFill>
              </a:rPr>
            </a:br>
            <a:r>
              <a:rPr lang="en-US" sz="2400" i="1" smtClean="0"/>
              <a:t>mail message</a:t>
            </a:r>
            <a:br>
              <a:rPr lang="en-US" sz="2400" i="1" smtClean="0"/>
            </a:br>
            <a:r>
              <a:rPr lang="en-US" sz="2400" i="1" smtClean="0"/>
              <a:t>(any number of lines)</a:t>
            </a:r>
            <a:br>
              <a:rPr lang="en-US" sz="2400" i="1" smtClean="0"/>
            </a:br>
            <a:r>
              <a:rPr lang="en-US" b="1" smtClean="0">
                <a:solidFill>
                  <a:srgbClr val="FF0000"/>
                </a:solidFill>
              </a:rPr>
              <a:t>.</a:t>
            </a:r>
            <a:br>
              <a:rPr lang="en-US" b="1" smtClean="0">
                <a:solidFill>
                  <a:srgbClr val="FF0000"/>
                </a:solidFill>
              </a:rPr>
            </a:br>
            <a:r>
              <a:rPr lang="en-US" sz="2400" b="1" smtClean="0">
                <a:solidFill>
                  <a:srgbClr val="FF0000"/>
                </a:solidFill>
              </a:rPr>
              <a:t>QUIT</a:t>
            </a:r>
          </a:p>
        </p:txBody>
      </p:sp>
    </p:spTree>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smtClean="0"/>
              <a:t>Sending E-Mail</a:t>
            </a:r>
          </a:p>
        </p:txBody>
      </p:sp>
      <p:sp>
        <p:nvSpPr>
          <p:cNvPr id="62467" name="Rectangle 3"/>
          <p:cNvSpPr>
            <a:spLocks noGrp="1" noChangeArrowheads="1"/>
          </p:cNvSpPr>
          <p:nvPr>
            <p:ph type="body" idx="1"/>
          </p:nvPr>
        </p:nvSpPr>
        <p:spPr/>
        <p:txBody>
          <a:bodyPr/>
          <a:lstStyle/>
          <a:p>
            <a:pPr marL="177800" indent="0" eaLnBrk="1" hangingPunct="1">
              <a:lnSpc>
                <a:spcPct val="80000"/>
              </a:lnSpc>
              <a:spcBef>
                <a:spcPct val="10000"/>
              </a:spcBef>
              <a:buFont typeface="Wingdings" pitchFamily="2" charset="2"/>
              <a:buNone/>
            </a:pPr>
            <a:r>
              <a:rPr lang="en-US" sz="2400" smtClean="0"/>
              <a:t>private BufferedReader in;</a:t>
            </a:r>
          </a:p>
          <a:p>
            <a:pPr marL="177800" indent="0" eaLnBrk="1" hangingPunct="1">
              <a:lnSpc>
                <a:spcPct val="80000"/>
              </a:lnSpc>
              <a:spcBef>
                <a:spcPct val="10000"/>
              </a:spcBef>
              <a:buFont typeface="Wingdings" pitchFamily="2" charset="2"/>
              <a:buNone/>
            </a:pPr>
            <a:r>
              <a:rPr lang="en-US" sz="2400" smtClean="0"/>
              <a:t>private PrintWriter out;</a:t>
            </a:r>
          </a:p>
          <a:p>
            <a:pPr marL="177800" indent="0" eaLnBrk="1" hangingPunct="1">
              <a:lnSpc>
                <a:spcPct val="80000"/>
              </a:lnSpc>
              <a:spcBef>
                <a:spcPct val="10000"/>
              </a:spcBef>
              <a:buFont typeface="Wingdings" pitchFamily="2" charset="2"/>
              <a:buNone/>
            </a:pPr>
            <a:r>
              <a:rPr lang="en-US" sz="2400" smtClean="0"/>
              <a:t>private JTextField from;</a:t>
            </a:r>
          </a:p>
          <a:p>
            <a:pPr marL="177800" indent="0" eaLnBrk="1" hangingPunct="1">
              <a:lnSpc>
                <a:spcPct val="80000"/>
              </a:lnSpc>
              <a:spcBef>
                <a:spcPct val="10000"/>
              </a:spcBef>
              <a:buFont typeface="Wingdings" pitchFamily="2" charset="2"/>
              <a:buNone/>
            </a:pPr>
            <a:r>
              <a:rPr lang="en-US" sz="2400" smtClean="0"/>
              <a:t>private JTextField to;</a:t>
            </a:r>
          </a:p>
          <a:p>
            <a:pPr marL="177800" indent="0" eaLnBrk="1" hangingPunct="1">
              <a:lnSpc>
                <a:spcPct val="80000"/>
              </a:lnSpc>
              <a:spcBef>
                <a:spcPct val="10000"/>
              </a:spcBef>
              <a:buFont typeface="Wingdings" pitchFamily="2" charset="2"/>
              <a:buNone/>
            </a:pPr>
            <a:r>
              <a:rPr lang="en-US" sz="2400" smtClean="0"/>
              <a:t>private JTextArea message;</a:t>
            </a:r>
          </a:p>
          <a:p>
            <a:pPr marL="177800" indent="0" eaLnBrk="1" hangingPunct="1">
              <a:lnSpc>
                <a:spcPct val="80000"/>
              </a:lnSpc>
              <a:spcBef>
                <a:spcPct val="10000"/>
              </a:spcBef>
              <a:buFont typeface="Wingdings" pitchFamily="2" charset="2"/>
              <a:buNone/>
            </a:pPr>
            <a:r>
              <a:rPr lang="en-US" sz="2400" smtClean="0"/>
              <a:t>………………………….</a:t>
            </a:r>
          </a:p>
          <a:p>
            <a:pPr marL="177800" indent="0" eaLnBrk="1" hangingPunct="1">
              <a:lnSpc>
                <a:spcPct val="80000"/>
              </a:lnSpc>
              <a:spcBef>
                <a:spcPct val="10000"/>
              </a:spcBef>
              <a:buFont typeface="Wingdings" pitchFamily="2" charset="2"/>
              <a:buNone/>
            </a:pPr>
            <a:r>
              <a:rPr lang="en-US" sz="2400" smtClean="0"/>
              <a:t>public void sendMail() {</a:t>
            </a:r>
          </a:p>
          <a:p>
            <a:pPr marL="177800" indent="0" eaLnBrk="1" hangingPunct="1">
              <a:lnSpc>
                <a:spcPct val="80000"/>
              </a:lnSpc>
              <a:spcBef>
                <a:spcPct val="10000"/>
              </a:spcBef>
              <a:buFont typeface="Wingdings" pitchFamily="2" charset="2"/>
              <a:buNone/>
            </a:pPr>
            <a:r>
              <a:rPr lang="en-US" sz="2400" smtClean="0"/>
              <a:t>try {</a:t>
            </a:r>
          </a:p>
          <a:p>
            <a:pPr marL="177800" indent="0" eaLnBrk="1" hangingPunct="1">
              <a:lnSpc>
                <a:spcPct val="80000"/>
              </a:lnSpc>
              <a:spcBef>
                <a:spcPct val="10000"/>
              </a:spcBef>
              <a:buFont typeface="Wingdings" pitchFamily="2" charset="2"/>
              <a:buNone/>
            </a:pPr>
            <a:r>
              <a:rPr lang="en-US" sz="2400" smtClean="0"/>
              <a:t>	</a:t>
            </a:r>
            <a:r>
              <a:rPr lang="en-US" sz="2400" smtClean="0">
                <a:solidFill>
                  <a:srgbClr val="0000FF"/>
                </a:solidFill>
              </a:rPr>
              <a:t>Socket s = new Socket(smtpServer.getText(), 25);</a:t>
            </a:r>
          </a:p>
          <a:p>
            <a:pPr marL="177800" indent="0" eaLnBrk="1" hangingPunct="1">
              <a:lnSpc>
                <a:spcPct val="80000"/>
              </a:lnSpc>
              <a:spcBef>
                <a:spcPct val="10000"/>
              </a:spcBef>
              <a:buFont typeface="Wingdings" pitchFamily="2" charset="2"/>
              <a:buNone/>
            </a:pPr>
            <a:r>
              <a:rPr lang="en-US" sz="2400" smtClean="0"/>
              <a:t>	out = new PrintWriter(s.getOutputStream());</a:t>
            </a:r>
          </a:p>
          <a:p>
            <a:pPr marL="177800" indent="0" eaLnBrk="1" hangingPunct="1">
              <a:lnSpc>
                <a:spcPct val="80000"/>
              </a:lnSpc>
              <a:spcBef>
                <a:spcPct val="10000"/>
              </a:spcBef>
              <a:buFont typeface="Wingdings" pitchFamily="2" charset="2"/>
              <a:buNone/>
            </a:pPr>
            <a:r>
              <a:rPr lang="en-US" sz="2400" smtClean="0"/>
              <a:t>	in = new BufferedReader(new</a:t>
            </a:r>
          </a:p>
          <a:p>
            <a:pPr marL="177800" indent="0" eaLnBrk="1" hangingPunct="1">
              <a:lnSpc>
                <a:spcPct val="80000"/>
              </a:lnSpc>
              <a:spcBef>
                <a:spcPct val="10000"/>
              </a:spcBef>
              <a:buFont typeface="Wingdings" pitchFamily="2" charset="2"/>
              <a:buNone/>
            </a:pPr>
            <a:r>
              <a:rPr lang="en-US" sz="2400" smtClean="0"/>
              <a:t>		InputStreamReader(s.getInputStream()));</a:t>
            </a:r>
          </a:p>
          <a:p>
            <a:pPr marL="177800" indent="0" eaLnBrk="1" hangingPunct="1">
              <a:lnSpc>
                <a:spcPct val="80000"/>
              </a:lnSpc>
              <a:spcBef>
                <a:spcPct val="10000"/>
              </a:spcBef>
              <a:buFont typeface="Wingdings" pitchFamily="2" charset="2"/>
              <a:buNone/>
            </a:pPr>
            <a:r>
              <a:rPr lang="en-US" sz="2400" smtClean="0"/>
              <a:t>	String hostName  = 							InetAddress.getLocalHost().getHostName();</a:t>
            </a:r>
          </a:p>
          <a:p>
            <a:pPr marL="177800" indent="0" eaLnBrk="1" hangingPunct="1">
              <a:lnSpc>
                <a:spcPct val="80000"/>
              </a:lnSpc>
              <a:spcBef>
                <a:spcPct val="10000"/>
              </a:spcBef>
              <a:buFont typeface="Wingdings" pitchFamily="2" charset="2"/>
              <a:buNone/>
            </a:pPr>
            <a:r>
              <a:rPr lang="en-US" sz="2400" smtClean="0"/>
              <a:t>	receive();</a:t>
            </a:r>
          </a:p>
          <a:p>
            <a:pPr marL="177800" indent="0" eaLnBrk="1" hangingPunct="1">
              <a:lnSpc>
                <a:spcPct val="80000"/>
              </a:lnSpc>
              <a:spcBef>
                <a:spcPct val="10000"/>
              </a:spcBef>
              <a:buFont typeface="Wingdings" pitchFamily="2" charset="2"/>
              <a:buNone/>
            </a:pPr>
            <a:r>
              <a:rPr lang="en-US" sz="2400" smtClean="0"/>
              <a:t>	</a:t>
            </a:r>
            <a:r>
              <a:rPr lang="en-US" sz="2400" smtClean="0">
                <a:solidFill>
                  <a:srgbClr val="0000FF"/>
                </a:solidFill>
              </a:rPr>
              <a:t>send("HELO " + hostName);</a:t>
            </a:r>
          </a:p>
          <a:p>
            <a:pPr marL="177800" indent="0" eaLnBrk="1" hangingPunct="1">
              <a:lnSpc>
                <a:spcPct val="80000"/>
              </a:lnSpc>
              <a:spcBef>
                <a:spcPct val="10000"/>
              </a:spcBef>
              <a:buFont typeface="Wingdings" pitchFamily="2" charset="2"/>
              <a:buNone/>
            </a:pPr>
            <a:r>
              <a:rPr lang="en-US" sz="2400" smtClean="0">
                <a:solidFill>
                  <a:srgbClr val="0000FF"/>
                </a:solidFill>
              </a:rPr>
              <a:t>	receive()</a:t>
            </a:r>
          </a:p>
        </p:txBody>
      </p:sp>
    </p:spTree>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smtClean="0"/>
              <a:t>Sending E-Mail</a:t>
            </a:r>
          </a:p>
        </p:txBody>
      </p:sp>
      <p:sp>
        <p:nvSpPr>
          <p:cNvPr id="63491" name="Rectangle 3"/>
          <p:cNvSpPr>
            <a:spLocks noGrp="1" noChangeArrowheads="1"/>
          </p:cNvSpPr>
          <p:nvPr>
            <p:ph type="body" idx="1"/>
          </p:nvPr>
        </p:nvSpPr>
        <p:spPr/>
        <p:txBody>
          <a:bodyPr/>
          <a:lstStyle/>
          <a:p>
            <a:pPr marL="177800" indent="0" eaLnBrk="1" hangingPunct="1">
              <a:lnSpc>
                <a:spcPct val="80000"/>
              </a:lnSpc>
              <a:spcBef>
                <a:spcPct val="10000"/>
              </a:spcBef>
              <a:buFont typeface="Wingdings" pitchFamily="2" charset="2"/>
              <a:buNone/>
            </a:pPr>
            <a:r>
              <a:rPr lang="en-US" sz="1600" b="1" smtClean="0"/>
              <a:t>           </a:t>
            </a:r>
            <a:r>
              <a:rPr lang="en-US" sz="2400" smtClean="0">
                <a:solidFill>
                  <a:srgbClr val="0000FF"/>
                </a:solidFill>
              </a:rPr>
              <a:t>send("MAIL FROM: &lt;" + from.getText() +"&gt;");</a:t>
            </a:r>
          </a:p>
          <a:p>
            <a:pPr marL="177800" indent="0" eaLnBrk="1" hangingPunct="1">
              <a:lnSpc>
                <a:spcPct val="80000"/>
              </a:lnSpc>
              <a:spcBef>
                <a:spcPct val="10000"/>
              </a:spcBef>
              <a:buFont typeface="Wingdings" pitchFamily="2" charset="2"/>
              <a:buNone/>
            </a:pPr>
            <a:r>
              <a:rPr lang="en-US" sz="2400" smtClean="0">
                <a:solidFill>
                  <a:srgbClr val="0000FF"/>
                </a:solidFill>
              </a:rPr>
              <a:t> 	receive();</a:t>
            </a:r>
          </a:p>
          <a:p>
            <a:pPr marL="177800" indent="0" eaLnBrk="1" hangingPunct="1">
              <a:lnSpc>
                <a:spcPct val="80000"/>
              </a:lnSpc>
              <a:spcBef>
                <a:spcPct val="10000"/>
              </a:spcBef>
              <a:buFont typeface="Wingdings" pitchFamily="2" charset="2"/>
              <a:buNone/>
            </a:pPr>
            <a:r>
              <a:rPr lang="en-US" sz="2400" smtClean="0"/>
              <a:t> 	send("RCPT TO: &lt;" + to.getText() +"&gt;");</a:t>
            </a:r>
          </a:p>
          <a:p>
            <a:pPr marL="177800" indent="0" eaLnBrk="1" hangingPunct="1">
              <a:lnSpc>
                <a:spcPct val="80000"/>
              </a:lnSpc>
              <a:spcBef>
                <a:spcPct val="10000"/>
              </a:spcBef>
              <a:buFont typeface="Wingdings" pitchFamily="2" charset="2"/>
              <a:buNone/>
            </a:pPr>
            <a:r>
              <a:rPr lang="en-US" sz="2400" smtClean="0"/>
              <a:t>	receive();</a:t>
            </a:r>
          </a:p>
          <a:p>
            <a:pPr marL="177800" indent="0" eaLnBrk="1" hangingPunct="1">
              <a:lnSpc>
                <a:spcPct val="80000"/>
              </a:lnSpc>
              <a:spcBef>
                <a:spcPct val="10000"/>
              </a:spcBef>
              <a:buFont typeface="Wingdings" pitchFamily="2" charset="2"/>
              <a:buNone/>
            </a:pPr>
            <a:r>
              <a:rPr lang="en-US" sz="2400" smtClean="0"/>
              <a:t>        </a:t>
            </a:r>
            <a:r>
              <a:rPr lang="en-US" sz="2400" smtClean="0">
                <a:solidFill>
                  <a:srgbClr val="0000FF"/>
                </a:solidFill>
              </a:rPr>
              <a:t>send("DATA");</a:t>
            </a:r>
          </a:p>
          <a:p>
            <a:pPr marL="177800" indent="0" eaLnBrk="1" hangingPunct="1">
              <a:lnSpc>
                <a:spcPct val="80000"/>
              </a:lnSpc>
              <a:spcBef>
                <a:spcPct val="10000"/>
              </a:spcBef>
              <a:buFont typeface="Wingdings" pitchFamily="2" charset="2"/>
              <a:buNone/>
            </a:pPr>
            <a:r>
              <a:rPr lang="en-US" sz="2400" smtClean="0">
                <a:solidFill>
                  <a:srgbClr val="0000FF"/>
                </a:solidFill>
              </a:rPr>
              <a:t>	receive();</a:t>
            </a:r>
          </a:p>
          <a:p>
            <a:pPr marL="177800" indent="0" eaLnBrk="1" hangingPunct="1">
              <a:lnSpc>
                <a:spcPct val="80000"/>
              </a:lnSpc>
              <a:spcBef>
                <a:spcPct val="10000"/>
              </a:spcBef>
              <a:buFont typeface="Wingdings" pitchFamily="2" charset="2"/>
              <a:buNone/>
            </a:pPr>
            <a:r>
              <a:rPr lang="en-US" sz="2400" smtClean="0"/>
              <a:t>	StringTokenizer tokenizer = new StringTokenizer(</a:t>
            </a:r>
          </a:p>
          <a:p>
            <a:pPr marL="177800" indent="0" eaLnBrk="1" hangingPunct="1">
              <a:lnSpc>
                <a:spcPct val="80000"/>
              </a:lnSpc>
              <a:spcBef>
                <a:spcPct val="10000"/>
              </a:spcBef>
              <a:buFont typeface="Wingdings" pitchFamily="2" charset="2"/>
              <a:buNone/>
            </a:pPr>
            <a:r>
              <a:rPr lang="en-US" sz="2400" smtClean="0"/>
              <a:t>				message.getText(), "\n");</a:t>
            </a:r>
          </a:p>
          <a:p>
            <a:pPr marL="177800" indent="0" eaLnBrk="1" hangingPunct="1">
              <a:lnSpc>
                <a:spcPct val="80000"/>
              </a:lnSpc>
              <a:spcBef>
                <a:spcPct val="10000"/>
              </a:spcBef>
              <a:buFont typeface="Wingdings" pitchFamily="2" charset="2"/>
              <a:buNone/>
            </a:pPr>
            <a:r>
              <a:rPr lang="en-US" sz="2400" smtClean="0"/>
              <a:t>	while (tokenizer.hasMoreTokens())</a:t>
            </a:r>
          </a:p>
          <a:p>
            <a:pPr marL="177800" indent="0" eaLnBrk="1" hangingPunct="1">
              <a:lnSpc>
                <a:spcPct val="80000"/>
              </a:lnSpc>
              <a:spcBef>
                <a:spcPct val="10000"/>
              </a:spcBef>
              <a:buFont typeface="Wingdings" pitchFamily="2" charset="2"/>
              <a:buNone/>
            </a:pPr>
            <a:r>
              <a:rPr lang="en-US" sz="2400" smtClean="0"/>
              <a:t>	send(tokenizer.nextToken());</a:t>
            </a:r>
          </a:p>
          <a:p>
            <a:pPr marL="177800" indent="0" eaLnBrk="1" hangingPunct="1">
              <a:lnSpc>
                <a:spcPct val="80000"/>
              </a:lnSpc>
              <a:spcBef>
                <a:spcPct val="10000"/>
              </a:spcBef>
              <a:buFont typeface="Wingdings" pitchFamily="2" charset="2"/>
              <a:buNone/>
            </a:pPr>
            <a:r>
              <a:rPr lang="en-US" sz="2400" smtClean="0"/>
              <a:t>	</a:t>
            </a:r>
            <a:r>
              <a:rPr lang="en-US" sz="2400" smtClean="0">
                <a:solidFill>
                  <a:srgbClr val="0000FF"/>
                </a:solidFill>
              </a:rPr>
              <a:t>send(".");</a:t>
            </a:r>
          </a:p>
          <a:p>
            <a:pPr marL="177800" indent="0" eaLnBrk="1" hangingPunct="1">
              <a:lnSpc>
                <a:spcPct val="80000"/>
              </a:lnSpc>
              <a:spcBef>
                <a:spcPct val="10000"/>
              </a:spcBef>
              <a:buFont typeface="Wingdings" pitchFamily="2" charset="2"/>
              <a:buNone/>
            </a:pPr>
            <a:r>
              <a:rPr lang="en-US" sz="2400" smtClean="0">
                <a:solidFill>
                  <a:srgbClr val="0000FF"/>
                </a:solidFill>
              </a:rPr>
              <a:t>	receive();</a:t>
            </a:r>
          </a:p>
          <a:p>
            <a:pPr marL="177800" indent="0" eaLnBrk="1" hangingPunct="1">
              <a:lnSpc>
                <a:spcPct val="80000"/>
              </a:lnSpc>
              <a:spcBef>
                <a:spcPct val="10000"/>
              </a:spcBef>
              <a:buFont typeface="Wingdings" pitchFamily="2" charset="2"/>
              <a:buNone/>
            </a:pPr>
            <a:r>
              <a:rPr lang="en-US" sz="2400" smtClean="0"/>
              <a:t>	 s.close();</a:t>
            </a:r>
          </a:p>
          <a:p>
            <a:pPr marL="177800" indent="0" eaLnBrk="1" hangingPunct="1">
              <a:lnSpc>
                <a:spcPct val="80000"/>
              </a:lnSpc>
              <a:spcBef>
                <a:spcPct val="10000"/>
              </a:spcBef>
              <a:buFont typeface="Wingdings" pitchFamily="2" charset="2"/>
              <a:buNone/>
            </a:pPr>
            <a:r>
              <a:rPr lang="en-US" sz="2400" smtClean="0"/>
              <a:t> }</a:t>
            </a:r>
          </a:p>
          <a:p>
            <a:pPr marL="177800" indent="0" eaLnBrk="1" hangingPunct="1">
              <a:lnSpc>
                <a:spcPct val="80000"/>
              </a:lnSpc>
              <a:spcBef>
                <a:spcPct val="10000"/>
              </a:spcBef>
              <a:buFont typeface="Wingdings" pitchFamily="2" charset="2"/>
              <a:buNone/>
            </a:pPr>
            <a:r>
              <a:rPr lang="en-US" sz="2400" smtClean="0"/>
              <a:t> catch (IOException exception) {</a:t>
            </a:r>
          </a:p>
          <a:p>
            <a:pPr marL="177800" indent="0" eaLnBrk="1" hangingPunct="1">
              <a:lnSpc>
                <a:spcPct val="80000"/>
              </a:lnSpc>
              <a:spcBef>
                <a:spcPct val="10000"/>
              </a:spcBef>
              <a:buFont typeface="Wingdings" pitchFamily="2" charset="2"/>
              <a:buNone/>
            </a:pPr>
            <a:r>
              <a:rPr lang="en-US" sz="2400" smtClean="0"/>
              <a:t>    ………………………….</a:t>
            </a:r>
          </a:p>
          <a:p>
            <a:pPr marL="177800" indent="0" eaLnBrk="1" hangingPunct="1">
              <a:lnSpc>
                <a:spcPct val="80000"/>
              </a:lnSpc>
              <a:spcBef>
                <a:spcPct val="10000"/>
              </a:spcBef>
              <a:buFont typeface="Wingdings" pitchFamily="2" charset="2"/>
              <a:buNone/>
            </a:pPr>
            <a:r>
              <a:rPr lang="en-US" sz="2400" smtClean="0"/>
              <a:t> }</a:t>
            </a:r>
          </a:p>
          <a:p>
            <a:pPr marL="177800" indent="0" eaLnBrk="1" hangingPunct="1">
              <a:lnSpc>
                <a:spcPct val="80000"/>
              </a:lnSpc>
              <a:spcBef>
                <a:spcPct val="10000"/>
              </a:spcBef>
              <a:buFont typeface="Wingdings" pitchFamily="2" charset="2"/>
              <a:buNone/>
            </a:pPr>
            <a:r>
              <a:rPr lang="en-US" sz="2400" smtClean="0"/>
              <a:t>}</a:t>
            </a:r>
          </a:p>
        </p:txBody>
      </p:sp>
    </p:spTree>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t>Sending E-Mail</a:t>
            </a:r>
          </a:p>
        </p:txBody>
      </p:sp>
      <p:sp>
        <p:nvSpPr>
          <p:cNvPr id="64515" name="Rectangle 3"/>
          <p:cNvSpPr>
            <a:spLocks noGrp="1" noChangeArrowheads="1"/>
          </p:cNvSpPr>
          <p:nvPr>
            <p:ph type="body" idx="1"/>
          </p:nvPr>
        </p:nvSpPr>
        <p:spPr/>
        <p:txBody>
          <a:bodyPr/>
          <a:lstStyle/>
          <a:p>
            <a:pPr marL="177800" indent="0" eaLnBrk="1" hangingPunct="1">
              <a:lnSpc>
                <a:spcPct val="90000"/>
              </a:lnSpc>
              <a:spcBef>
                <a:spcPct val="10000"/>
              </a:spcBef>
              <a:buFont typeface="Wingdings" pitchFamily="2" charset="2"/>
              <a:buNone/>
            </a:pPr>
            <a:r>
              <a:rPr lang="en-US" sz="2600" smtClean="0">
                <a:solidFill>
                  <a:srgbClr val="0000FF"/>
                </a:solidFill>
              </a:rPr>
              <a:t>public void send(String s)</a:t>
            </a:r>
            <a:r>
              <a:rPr lang="en-US" sz="2600" smtClean="0"/>
              <a:t> throws IOException {</a:t>
            </a:r>
          </a:p>
          <a:p>
            <a:pPr marL="177800" indent="0" eaLnBrk="1" hangingPunct="1">
              <a:lnSpc>
                <a:spcPct val="90000"/>
              </a:lnSpc>
              <a:spcBef>
                <a:spcPct val="10000"/>
              </a:spcBef>
              <a:buFont typeface="Wingdings" pitchFamily="2" charset="2"/>
              <a:buNone/>
            </a:pPr>
            <a:r>
              <a:rPr lang="en-US" sz="2600" smtClean="0"/>
              <a:t>         …………………….</a:t>
            </a:r>
          </a:p>
          <a:p>
            <a:pPr marL="177800" indent="0" eaLnBrk="1" hangingPunct="1">
              <a:lnSpc>
                <a:spcPct val="90000"/>
              </a:lnSpc>
              <a:spcBef>
                <a:spcPct val="10000"/>
              </a:spcBef>
              <a:buFont typeface="Wingdings" pitchFamily="2" charset="2"/>
              <a:buNone/>
            </a:pPr>
            <a:r>
              <a:rPr lang="en-US" sz="2600" smtClean="0"/>
              <a:t> 	</a:t>
            </a:r>
            <a:r>
              <a:rPr lang="en-US" sz="2600" smtClean="0">
                <a:solidFill>
                  <a:srgbClr val="0000FF"/>
                </a:solidFill>
              </a:rPr>
              <a:t>out.print(s);</a:t>
            </a:r>
          </a:p>
          <a:p>
            <a:pPr marL="177800" indent="0" eaLnBrk="1" hangingPunct="1">
              <a:lnSpc>
                <a:spcPct val="90000"/>
              </a:lnSpc>
              <a:spcBef>
                <a:spcPct val="10000"/>
              </a:spcBef>
              <a:buFont typeface="Wingdings" pitchFamily="2" charset="2"/>
              <a:buNone/>
            </a:pPr>
            <a:r>
              <a:rPr lang="en-US" sz="2600" smtClean="0">
                <a:solidFill>
                  <a:srgbClr val="0000FF"/>
                </a:solidFill>
              </a:rPr>
              <a:t>	out.print("\r\n");</a:t>
            </a:r>
          </a:p>
          <a:p>
            <a:pPr marL="177800" indent="0" eaLnBrk="1" hangingPunct="1">
              <a:lnSpc>
                <a:spcPct val="90000"/>
              </a:lnSpc>
              <a:spcBef>
                <a:spcPct val="10000"/>
              </a:spcBef>
              <a:buFont typeface="Wingdings" pitchFamily="2" charset="2"/>
              <a:buNone/>
            </a:pPr>
            <a:r>
              <a:rPr lang="en-US" sz="2600" smtClean="0">
                <a:solidFill>
                  <a:srgbClr val="0000FF"/>
                </a:solidFill>
              </a:rPr>
              <a:t>	out.flush();</a:t>
            </a:r>
          </a:p>
          <a:p>
            <a:pPr marL="177800" indent="0" eaLnBrk="1" hangingPunct="1">
              <a:lnSpc>
                <a:spcPct val="90000"/>
              </a:lnSpc>
              <a:spcBef>
                <a:spcPct val="10000"/>
              </a:spcBef>
              <a:buFont typeface="Wingdings" pitchFamily="2" charset="2"/>
              <a:buNone/>
            </a:pPr>
            <a:r>
              <a:rPr lang="en-US" sz="2600" smtClean="0"/>
              <a:t>}</a:t>
            </a:r>
          </a:p>
          <a:p>
            <a:pPr marL="177800" indent="0" eaLnBrk="1" hangingPunct="1">
              <a:lnSpc>
                <a:spcPct val="90000"/>
              </a:lnSpc>
              <a:spcBef>
                <a:spcPct val="10000"/>
              </a:spcBef>
              <a:buFont typeface="Wingdings" pitchFamily="2" charset="2"/>
              <a:buNone/>
            </a:pPr>
            <a:endParaRPr lang="en-US" sz="2600" smtClean="0"/>
          </a:p>
          <a:p>
            <a:pPr marL="177800" indent="0" eaLnBrk="1" hangingPunct="1">
              <a:lnSpc>
                <a:spcPct val="90000"/>
              </a:lnSpc>
              <a:spcBef>
                <a:spcPct val="10000"/>
              </a:spcBef>
              <a:buFont typeface="Wingdings" pitchFamily="2" charset="2"/>
              <a:buNone/>
            </a:pPr>
            <a:r>
              <a:rPr lang="en-US" sz="2600" smtClean="0">
                <a:solidFill>
                  <a:srgbClr val="0000FF"/>
                </a:solidFill>
              </a:rPr>
              <a:t>public void receive()</a:t>
            </a:r>
            <a:r>
              <a:rPr lang="en-US" sz="2600" smtClean="0"/>
              <a:t> throws IOException {</a:t>
            </a:r>
          </a:p>
          <a:p>
            <a:pPr marL="177800" indent="0" eaLnBrk="1" hangingPunct="1">
              <a:lnSpc>
                <a:spcPct val="90000"/>
              </a:lnSpc>
              <a:spcBef>
                <a:spcPct val="10000"/>
              </a:spcBef>
              <a:buFont typeface="Wingdings" pitchFamily="2" charset="2"/>
              <a:buNone/>
            </a:pPr>
            <a:r>
              <a:rPr lang="en-US" sz="2600" smtClean="0"/>
              <a:t>	</a:t>
            </a:r>
            <a:r>
              <a:rPr lang="en-US" sz="2600" smtClean="0">
                <a:solidFill>
                  <a:srgbClr val="0000FF"/>
                </a:solidFill>
              </a:rPr>
              <a:t>String line = in.readLine();</a:t>
            </a:r>
          </a:p>
          <a:p>
            <a:pPr marL="177800" indent="0" eaLnBrk="1" hangingPunct="1">
              <a:lnSpc>
                <a:spcPct val="90000"/>
              </a:lnSpc>
              <a:spcBef>
                <a:spcPct val="10000"/>
              </a:spcBef>
              <a:buFont typeface="Wingdings" pitchFamily="2" charset="2"/>
              <a:buNone/>
            </a:pPr>
            <a:r>
              <a:rPr lang="en-US" sz="2600" smtClean="0"/>
              <a:t>	if (line != null) {</a:t>
            </a:r>
          </a:p>
          <a:p>
            <a:pPr marL="177800" indent="0" eaLnBrk="1" hangingPunct="1">
              <a:lnSpc>
                <a:spcPct val="90000"/>
              </a:lnSpc>
              <a:spcBef>
                <a:spcPct val="10000"/>
              </a:spcBef>
              <a:buFont typeface="Wingdings" pitchFamily="2" charset="2"/>
              <a:buNone/>
            </a:pPr>
            <a:r>
              <a:rPr lang="en-US" sz="2600" smtClean="0"/>
              <a:t>       ………………….. </a:t>
            </a:r>
          </a:p>
          <a:p>
            <a:pPr marL="177800" indent="0" eaLnBrk="1" hangingPunct="1">
              <a:lnSpc>
                <a:spcPct val="90000"/>
              </a:lnSpc>
              <a:spcBef>
                <a:spcPct val="10000"/>
              </a:spcBef>
              <a:buFont typeface="Wingdings" pitchFamily="2" charset="2"/>
              <a:buNone/>
            </a:pPr>
            <a:r>
              <a:rPr lang="en-US" sz="2600" smtClean="0"/>
              <a:t>	}</a:t>
            </a:r>
          </a:p>
          <a:p>
            <a:pPr marL="177800" indent="0" eaLnBrk="1" hangingPunct="1">
              <a:lnSpc>
                <a:spcPct val="90000"/>
              </a:lnSpc>
              <a:spcBef>
                <a:spcPct val="10000"/>
              </a:spcBef>
              <a:buFont typeface="Wingdings" pitchFamily="2" charset="2"/>
              <a:buNone/>
            </a:pPr>
            <a:r>
              <a:rPr lang="en-US" sz="2600" smtClean="0"/>
              <a:t>}</a:t>
            </a:r>
          </a:p>
        </p:txBody>
      </p:sp>
    </p:spTree>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827584" y="0"/>
            <a:ext cx="7630616" cy="692696"/>
          </a:xfrm>
        </p:spPr>
        <p:txBody>
          <a:bodyPr/>
          <a:lstStyle/>
          <a:p>
            <a:r>
              <a:rPr lang="en-US" sz="4000"/>
              <a:t>Limitations in SMTP</a:t>
            </a:r>
          </a:p>
        </p:txBody>
      </p:sp>
      <p:sp>
        <p:nvSpPr>
          <p:cNvPr id="584707" name="Rectangle 3"/>
          <p:cNvSpPr>
            <a:spLocks noGrp="1" noChangeArrowheads="1"/>
          </p:cNvSpPr>
          <p:nvPr>
            <p:ph type="body" idx="1"/>
          </p:nvPr>
        </p:nvSpPr>
        <p:spPr>
          <a:xfrm>
            <a:off x="251520" y="980728"/>
            <a:ext cx="8568952" cy="5496272"/>
          </a:xfrm>
        </p:spPr>
        <p:txBody>
          <a:bodyPr/>
          <a:lstStyle/>
          <a:p>
            <a:pPr>
              <a:buFont typeface="Wingdings" pitchFamily="2" charset="2"/>
              <a:buNone/>
            </a:pPr>
            <a:endParaRPr lang="en-US"/>
          </a:p>
          <a:p>
            <a:r>
              <a:rPr lang="en-US"/>
              <a:t>Only uses NVT 7 bit ASCII format</a:t>
            </a:r>
          </a:p>
          <a:p>
            <a:pPr lvl="1"/>
            <a:r>
              <a:rPr lang="en-US"/>
              <a:t>How to represent other data types?</a:t>
            </a:r>
          </a:p>
          <a:p>
            <a:pPr lvl="1">
              <a:buFont typeface="Wingdings" pitchFamily="2" charset="2"/>
              <a:buNone/>
            </a:pPr>
            <a:endParaRPr lang="en-US"/>
          </a:p>
          <a:p>
            <a:r>
              <a:rPr lang="en-US"/>
              <a:t>No authentication mechanisms</a:t>
            </a:r>
          </a:p>
          <a:p>
            <a:r>
              <a:rPr lang="en-US"/>
              <a:t>Messages are sent un-encrypted</a:t>
            </a:r>
          </a:p>
          <a:p>
            <a:r>
              <a:rPr lang="en-US"/>
              <a:t>Susceptible to misuse (Spamming, </a:t>
            </a:r>
          </a:p>
          <a:p>
            <a:pPr>
              <a:buFont typeface="Wingdings" pitchFamily="2" charset="2"/>
              <a:buNone/>
            </a:pPr>
            <a:r>
              <a:rPr lang="en-US"/>
              <a:t>	faking sender address)</a:t>
            </a:r>
          </a:p>
          <a:p>
            <a:pPr>
              <a:buFont typeface="Wingdings" pitchFamily="2" charset="2"/>
              <a:buNone/>
            </a:pPr>
            <a:endParaRPr lang="en-US"/>
          </a:p>
        </p:txBody>
      </p:sp>
    </p:spTree>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55576" y="0"/>
            <a:ext cx="7772400" cy="620688"/>
          </a:xfrm>
          <a:noFill/>
        </p:spPr>
        <p:txBody>
          <a:bodyPr/>
          <a:lstStyle/>
          <a:p>
            <a:r>
              <a:rPr lang="en-US" smtClean="0"/>
              <a:t>Uniform Resource Locator: URL</a:t>
            </a:r>
          </a:p>
        </p:txBody>
      </p:sp>
      <p:sp>
        <p:nvSpPr>
          <p:cNvPr id="7171" name="Rectangle 3"/>
          <p:cNvSpPr>
            <a:spLocks noGrp="1" noChangeArrowheads="1"/>
          </p:cNvSpPr>
          <p:nvPr>
            <p:ph type="body" idx="1"/>
          </p:nvPr>
        </p:nvSpPr>
        <p:spPr>
          <a:xfrm>
            <a:off x="323528" y="1371600"/>
            <a:ext cx="8134672" cy="4724400"/>
          </a:xfrm>
          <a:noFill/>
        </p:spPr>
        <p:txBody>
          <a:bodyPr/>
          <a:lstStyle/>
          <a:p>
            <a:r>
              <a:rPr lang="en-US" noProof="1" smtClean="0"/>
              <a:t>Hierarchy of Classes	</a:t>
            </a:r>
          </a:p>
          <a:p>
            <a:r>
              <a:rPr lang="en-US" noProof="1" smtClean="0"/>
              <a:t>Methods of the Class</a:t>
            </a:r>
          </a:p>
          <a:p>
            <a:r>
              <a:rPr lang="en-US" noProof="1" smtClean="0"/>
              <a:t>Examples of Using the Class	</a:t>
            </a:r>
            <a:endParaRPr lang="en-US" smtClean="0"/>
          </a:p>
        </p:txBody>
      </p:sp>
    </p:spTree>
  </p:cSld>
  <p:clrMapOvr>
    <a:masterClrMapping/>
  </p:clrMapOvr>
  <p:transition spd="med">
    <p:comb/>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827584" y="214313"/>
            <a:ext cx="8116391" cy="406375"/>
          </a:xfrm>
        </p:spPr>
        <p:txBody>
          <a:bodyPr/>
          <a:lstStyle/>
          <a:p>
            <a:r>
              <a:rPr lang="en-US" sz="4000"/>
              <a:t>Solution: SMTP extensions</a:t>
            </a:r>
          </a:p>
        </p:txBody>
      </p:sp>
      <p:sp>
        <p:nvSpPr>
          <p:cNvPr id="586755" name="Rectangle 3"/>
          <p:cNvSpPr>
            <a:spLocks noGrp="1" noChangeArrowheads="1"/>
          </p:cNvSpPr>
          <p:nvPr>
            <p:ph type="body" sz="half" idx="1"/>
          </p:nvPr>
        </p:nvSpPr>
        <p:spPr>
          <a:xfrm>
            <a:off x="0" y="764704"/>
            <a:ext cx="8686800" cy="5040560"/>
          </a:xfrm>
        </p:spPr>
        <p:txBody>
          <a:bodyPr/>
          <a:lstStyle/>
          <a:p>
            <a:r>
              <a:rPr lang="en-US" sz="2800"/>
              <a:t>MIME – Multipurpose Internet Mail </a:t>
            </a:r>
            <a:r>
              <a:rPr lang="en-US" sz="2800" smtClean="0"/>
              <a:t>Extensions</a:t>
            </a:r>
            <a:r>
              <a:rPr lang="en-US" sz="2400" smtClean="0"/>
              <a:t>Transforms </a:t>
            </a:r>
            <a:r>
              <a:rPr lang="en-US" sz="2400"/>
              <a:t>non-ASCII data to </a:t>
            </a:r>
            <a:r>
              <a:rPr lang="en-US" sz="2400" smtClean="0"/>
              <a:t>ASCII </a:t>
            </a:r>
            <a:r>
              <a:rPr lang="en-US" sz="2400"/>
              <a:t>data</a:t>
            </a:r>
          </a:p>
          <a:p>
            <a:pPr marL="920750" lvl="2" indent="-463550"/>
            <a:r>
              <a:rPr lang="en-US"/>
              <a:t>Text 			</a:t>
            </a:r>
          </a:p>
          <a:p>
            <a:pPr marL="920750" lvl="2" indent="-463550"/>
            <a:r>
              <a:rPr lang="en-US"/>
              <a:t>Application		</a:t>
            </a:r>
          </a:p>
          <a:p>
            <a:pPr marL="920750" lvl="2" indent="-463550"/>
            <a:r>
              <a:rPr lang="en-US"/>
              <a:t>Image		</a:t>
            </a:r>
          </a:p>
          <a:p>
            <a:pPr marL="920750" lvl="2" indent="-463550"/>
            <a:r>
              <a:rPr lang="en-US"/>
              <a:t>Audio</a:t>
            </a:r>
          </a:p>
          <a:p>
            <a:pPr marL="920750" lvl="2" indent="-463550"/>
            <a:r>
              <a:rPr lang="en-US"/>
              <a:t>Video</a:t>
            </a:r>
          </a:p>
          <a:p>
            <a:pPr lvl="2"/>
            <a:endParaRPr lang="en-US" sz="1800"/>
          </a:p>
        </p:txBody>
      </p:sp>
      <p:pic>
        <p:nvPicPr>
          <p:cNvPr id="586756" name="Picture 4"/>
          <p:cNvPicPr>
            <a:picLocks noGrp="1" noChangeAspect="1" noChangeArrowheads="1"/>
          </p:cNvPicPr>
          <p:nvPr>
            <p:ph sz="half" idx="2"/>
          </p:nvPr>
        </p:nvPicPr>
        <p:blipFill>
          <a:blip r:embed="rId2" cstate="print"/>
          <a:srcRect/>
          <a:stretch>
            <a:fillRect/>
          </a:stretch>
        </p:blipFill>
        <p:spPr>
          <a:xfrm>
            <a:off x="2561223" y="2060848"/>
            <a:ext cx="6582777" cy="4107904"/>
          </a:xfrm>
          <a:noFill/>
          <a:ln/>
        </p:spPr>
      </p:pic>
      <p:sp>
        <p:nvSpPr>
          <p:cNvPr id="586758" name="Text Box 6"/>
          <p:cNvSpPr txBox="1">
            <a:spLocks noChangeArrowheads="1"/>
          </p:cNvSpPr>
          <p:nvPr/>
        </p:nvSpPr>
        <p:spPr bwMode="auto">
          <a:xfrm>
            <a:off x="5148064" y="6016352"/>
            <a:ext cx="2057400" cy="304800"/>
          </a:xfrm>
          <a:prstGeom prst="rect">
            <a:avLst/>
          </a:prstGeom>
          <a:noFill/>
          <a:ln w="9525">
            <a:noFill/>
            <a:miter lim="800000"/>
            <a:headEnd/>
            <a:tailEnd/>
          </a:ln>
          <a:effectLst/>
        </p:spPr>
        <p:txBody>
          <a:bodyPr>
            <a:spAutoFit/>
          </a:bodyPr>
          <a:lstStyle/>
          <a:p>
            <a:pPr>
              <a:spcBef>
                <a:spcPct val="50000"/>
              </a:spcBef>
            </a:pPr>
            <a:r>
              <a:rPr lang="en-US" sz="1400"/>
              <a:t>RFC 1425, 1426, 1521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POP3</a:t>
            </a:r>
            <a:endParaRPr lang="en-US"/>
          </a:p>
        </p:txBody>
      </p:sp>
      <p:pic>
        <p:nvPicPr>
          <p:cNvPr id="4" name="Picture 10"/>
          <p:cNvPicPr>
            <a:picLocks noGrp="1" noChangeAspect="1" noChangeArrowheads="1"/>
          </p:cNvPicPr>
          <p:nvPr>
            <p:ph idx="1"/>
          </p:nvPr>
        </p:nvPicPr>
        <p:blipFill>
          <a:blip r:embed="rId2" cstate="print"/>
          <a:srcRect/>
          <a:stretch>
            <a:fillRect/>
          </a:stretch>
        </p:blipFill>
        <p:spPr bwMode="auto">
          <a:xfrm>
            <a:off x="1786567" y="685800"/>
            <a:ext cx="5570865" cy="5715000"/>
          </a:xfrm>
          <a:prstGeom prst="rect">
            <a:avLst/>
          </a:prstGeom>
          <a:noFill/>
          <a:ln w="9525">
            <a:noFill/>
            <a:miter lim="800000"/>
            <a:headEnd/>
            <a:tailEnd/>
          </a:ln>
          <a:effectLst/>
        </p:spPr>
      </p:pic>
    </p:spTree>
  </p:cSld>
  <p:clrMapOvr>
    <a:masterClrMapping/>
  </p:clrMapOvr>
  <p:transition spd="med">
    <p:comb/>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smtClean="0"/>
              <a:t>Receive E-Mail – POP3 (RFC 1939)</a:t>
            </a:r>
          </a:p>
        </p:txBody>
      </p:sp>
      <p:sp>
        <p:nvSpPr>
          <p:cNvPr id="65539" name="Rectangle 3"/>
          <p:cNvSpPr>
            <a:spLocks noGrp="1" noChangeArrowheads="1"/>
          </p:cNvSpPr>
          <p:nvPr>
            <p:ph type="body" idx="1"/>
          </p:nvPr>
        </p:nvSpPr>
        <p:spPr/>
        <p:txBody>
          <a:bodyPr/>
          <a:lstStyle/>
          <a:p>
            <a:pPr eaLnBrk="1" hangingPunct="1"/>
            <a:r>
              <a:rPr lang="en-US" smtClean="0"/>
              <a:t>// Login by sending USER and PASS commands</a:t>
            </a:r>
          </a:p>
          <a:p>
            <a:pPr eaLnBrk="1" hangingPunct="1"/>
            <a:r>
              <a:rPr lang="en-US" b="1" smtClean="0">
                <a:solidFill>
                  <a:srgbClr val="FF0000"/>
                </a:solidFill>
              </a:rPr>
              <a:t>USER</a:t>
            </a:r>
            <a:r>
              <a:rPr lang="en-US" smtClean="0"/>
              <a:t> username</a:t>
            </a:r>
          </a:p>
          <a:p>
            <a:pPr eaLnBrk="1" hangingPunct="1"/>
            <a:r>
              <a:rPr lang="en-US" b="1" smtClean="0">
                <a:solidFill>
                  <a:srgbClr val="FF0000"/>
                </a:solidFill>
              </a:rPr>
              <a:t>PASS</a:t>
            </a:r>
            <a:r>
              <a:rPr lang="en-US" smtClean="0"/>
              <a:t> password</a:t>
            </a:r>
          </a:p>
          <a:p>
            <a:pPr eaLnBrk="1" hangingPunct="1"/>
            <a:r>
              <a:rPr lang="en-US" smtClean="0"/>
              <a:t>// Get mail count from server ....</a:t>
            </a:r>
          </a:p>
          <a:p>
            <a:pPr eaLnBrk="1" hangingPunct="1"/>
            <a:r>
              <a:rPr lang="en-US" b="1" smtClean="0">
                <a:solidFill>
                  <a:srgbClr val="FF0000"/>
                </a:solidFill>
              </a:rPr>
              <a:t>STAT</a:t>
            </a:r>
            <a:r>
              <a:rPr lang="en-US" smtClean="0"/>
              <a:t/>
            </a:r>
            <a:br>
              <a:rPr lang="en-US" smtClean="0"/>
            </a:br>
            <a:r>
              <a:rPr lang="en-US" smtClean="0"/>
              <a:t>  message_Number , meassage_Size</a:t>
            </a:r>
          </a:p>
          <a:p>
            <a:pPr eaLnBrk="1" hangingPunct="1"/>
            <a:r>
              <a:rPr lang="en-US" b="1" smtClean="0">
                <a:solidFill>
                  <a:srgbClr val="FF0000"/>
                </a:solidFill>
              </a:rPr>
              <a:t>RETR</a:t>
            </a:r>
            <a:r>
              <a:rPr lang="en-US" smtClean="0"/>
              <a:t> meassage_Number</a:t>
            </a:r>
            <a:br>
              <a:rPr lang="en-US" smtClean="0"/>
            </a:br>
            <a:r>
              <a:rPr lang="en-US" smtClean="0"/>
              <a:t> … message body</a:t>
            </a:r>
            <a:br>
              <a:rPr lang="en-US" smtClean="0"/>
            </a:br>
            <a:r>
              <a:rPr lang="en-US" sz="3200" b="1" smtClean="0">
                <a:solidFill>
                  <a:srgbClr val="FF0000"/>
                </a:solidFill>
              </a:rPr>
              <a:t>.</a:t>
            </a:r>
          </a:p>
          <a:p>
            <a:pPr eaLnBrk="1" hangingPunct="1"/>
            <a:r>
              <a:rPr lang="en-US" b="1" smtClean="0">
                <a:solidFill>
                  <a:srgbClr val="FF0000"/>
                </a:solidFill>
              </a:rPr>
              <a:t>QUIT</a:t>
            </a:r>
          </a:p>
        </p:txBody>
      </p:sp>
    </p:spTree>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FTP</a:t>
            </a:r>
            <a:endParaRPr lang="vi-VN"/>
          </a:p>
        </p:txBody>
      </p:sp>
      <p:sp>
        <p:nvSpPr>
          <p:cNvPr id="3" name="Content Placeholder 2"/>
          <p:cNvSpPr>
            <a:spLocks noGrp="1"/>
          </p:cNvSpPr>
          <p:nvPr>
            <p:ph idx="1"/>
          </p:nvPr>
        </p:nvSpPr>
        <p:spPr>
          <a:xfrm>
            <a:off x="0" y="685800"/>
            <a:ext cx="9144000" cy="1879104"/>
          </a:xfrm>
        </p:spPr>
        <p:txBody>
          <a:bodyPr/>
          <a:lstStyle/>
          <a:p>
            <a:pPr marL="0" indent="0">
              <a:buNone/>
            </a:pPr>
            <a:r>
              <a:rPr lang="en-US"/>
              <a:t>FTP uses two well-known TCP ports:</a:t>
            </a:r>
          </a:p>
          <a:p>
            <a:pPr lvl="1"/>
            <a:r>
              <a:rPr lang="en-US"/>
              <a:t>Port 21 is used for the control connection,</a:t>
            </a:r>
          </a:p>
          <a:p>
            <a:pPr lvl="1"/>
            <a:r>
              <a:rPr lang="en-US"/>
              <a:t>port 20 is used for the data connection.</a:t>
            </a:r>
            <a:endParaRPr lang="vi-VN"/>
          </a:p>
        </p:txBody>
      </p:sp>
      <p:pic>
        <p:nvPicPr>
          <p:cNvPr id="4"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2420888"/>
            <a:ext cx="8902700"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xplosion 2 4"/>
          <p:cNvSpPr/>
          <p:nvPr/>
        </p:nvSpPr>
        <p:spPr bwMode="auto">
          <a:xfrm>
            <a:off x="5292080" y="2204864"/>
            <a:ext cx="3731270" cy="1584176"/>
          </a:xfrm>
          <a:prstGeom prst="irregularSeal2">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ahoma" pitchFamily="34" charset="0"/>
                <a:cs typeface="Arial" pitchFamily="34" charset="0"/>
              </a:rPr>
              <a:t>RFC 959</a:t>
            </a:r>
            <a:endParaRPr kumimoji="0" lang="vi-VN" sz="2800" b="0" i="0" u="none" strike="noStrike" cap="none" normalizeH="0" baseline="0" smtClean="0">
              <a:ln>
                <a:noFill/>
              </a:ln>
              <a:solidFill>
                <a:schemeClr val="tx1"/>
              </a:solidFill>
              <a:effectLst/>
              <a:latin typeface="Tahoma" pitchFamily="34" charset="0"/>
              <a:cs typeface="Arial" pitchFamily="34" charset="0"/>
            </a:endParaRPr>
          </a:p>
        </p:txBody>
      </p:sp>
    </p:spTree>
    <p:extLst>
      <p:ext uri="{BB962C8B-B14F-4D97-AF65-F5344CB8AC3E}">
        <p14:creationId xmlns:p14="http://schemas.microsoft.com/office/powerpoint/2010/main" val="696882750"/>
      </p:ext>
    </p:extLst>
  </p:cSld>
  <p:clrMapOvr>
    <a:masterClrMapping/>
  </p:clrMapOvr>
  <p:transition spd="med">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Command </a:t>
            </a:r>
            <a:r>
              <a:rPr lang="vi-VN" smtClean="0"/>
              <a:t>processing</a:t>
            </a:r>
            <a:endParaRPr lang="vi-VN"/>
          </a:p>
        </p:txBody>
      </p:sp>
      <p:sp>
        <p:nvSpPr>
          <p:cNvPr id="3" name="Content Placeholder 2"/>
          <p:cNvSpPr>
            <a:spLocks noGrp="1"/>
          </p:cNvSpPr>
          <p:nvPr>
            <p:ph idx="1"/>
          </p:nvPr>
        </p:nvSpPr>
        <p:spPr>
          <a:xfrm>
            <a:off x="658019" y="3212976"/>
            <a:ext cx="8382000" cy="2952328"/>
          </a:xfrm>
        </p:spPr>
        <p:txBody>
          <a:bodyPr/>
          <a:lstStyle/>
          <a:p>
            <a:r>
              <a:rPr lang="en-US"/>
              <a:t>Access Commands</a:t>
            </a:r>
          </a:p>
          <a:p>
            <a:r>
              <a:rPr lang="en-US"/>
              <a:t>File Management</a:t>
            </a:r>
          </a:p>
          <a:p>
            <a:r>
              <a:rPr lang="en-US"/>
              <a:t>Data Formatting</a:t>
            </a:r>
          </a:p>
          <a:p>
            <a:r>
              <a:rPr lang="en-US"/>
              <a:t>Port defining</a:t>
            </a:r>
          </a:p>
          <a:p>
            <a:r>
              <a:rPr lang="en-US"/>
              <a:t>File transfer</a:t>
            </a:r>
          </a:p>
          <a:p>
            <a:endParaRPr lang="vi-V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33" y="945756"/>
            <a:ext cx="9011771" cy="154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512205"/>
      </p:ext>
    </p:extLst>
  </p:cSld>
  <p:clrMapOvr>
    <a:masterClrMapping/>
  </p:clrMapOvr>
  <p:transition spd="med">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File </a:t>
            </a:r>
            <a:r>
              <a:rPr lang="en-US" smtClean="0"/>
              <a:t>transfer</a:t>
            </a:r>
            <a:endParaRPr lang="vi-V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06" y="1484784"/>
            <a:ext cx="86502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274553"/>
      </p:ext>
    </p:extLst>
  </p:cSld>
  <p:clrMapOvr>
    <a:masterClrMapping/>
  </p:clrMapOvr>
  <p:transition spd="med">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FTP: File transfer</a:t>
            </a:r>
            <a:endParaRPr lang="vi-V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817563"/>
            <a:ext cx="8712200" cy="558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826283"/>
      </p:ext>
    </p:extLst>
  </p:cSld>
  <p:clrMapOvr>
    <a:masterClrMapping/>
  </p:clrMapOvr>
  <p:transition spd="med">
    <p:comb/>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FTP: File transfer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34838"/>
            <a:ext cx="7239000" cy="607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206662"/>
      </p:ext>
    </p:extLst>
  </p:cSld>
  <p:clrMapOvr>
    <a:masterClrMapping/>
  </p:clrMapOvr>
  <p:transition spd="med">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0"/>
            <a:ext cx="7772400" cy="692696"/>
          </a:xfrm>
          <a:noFill/>
        </p:spPr>
        <p:txBody>
          <a:bodyPr/>
          <a:lstStyle/>
          <a:p>
            <a:r>
              <a:rPr lang="en-US" smtClean="0"/>
              <a:t>Hierarchy of Classes</a:t>
            </a:r>
          </a:p>
        </p:txBody>
      </p:sp>
      <p:pic>
        <p:nvPicPr>
          <p:cNvPr id="100355" name="Picture 3"/>
          <p:cNvPicPr>
            <a:picLocks noChangeAspect="1" noChangeArrowheads="1"/>
          </p:cNvPicPr>
          <p:nvPr/>
        </p:nvPicPr>
        <p:blipFill>
          <a:blip r:embed="rId2" cstate="print"/>
          <a:srcRect/>
          <a:stretch>
            <a:fillRect/>
          </a:stretch>
        </p:blipFill>
        <p:spPr bwMode="auto">
          <a:xfrm>
            <a:off x="107504" y="908720"/>
            <a:ext cx="8961788" cy="5400600"/>
          </a:xfrm>
          <a:prstGeom prst="rect">
            <a:avLst/>
          </a:prstGeom>
          <a:noFill/>
          <a:ln w="9525" cap="flat" cmpd="sng">
            <a:noFill/>
            <a:prstDash val="solid"/>
            <a:miter lim="800000"/>
            <a:headEnd type="none" w="sm" len="sm"/>
            <a:tailEnd type="none" w="sm" len="sm"/>
          </a:ln>
        </p:spPr>
      </p:pic>
    </p:spTree>
  </p:cSld>
  <p:clrMapOvr>
    <a:masterClrMapping/>
  </p:clrMapOvr>
  <p:transition spd="med">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7772400" cy="620688"/>
          </a:xfrm>
        </p:spPr>
        <p:txBody>
          <a:bodyPr/>
          <a:lstStyle/>
          <a:p>
            <a:r>
              <a:rPr lang="en-US" noProof="1" smtClean="0">
                <a:latin typeface="Courier New" pitchFamily="49" charset="0"/>
              </a:rPr>
              <a:t>URL</a:t>
            </a:r>
            <a:r>
              <a:rPr lang="en-US" noProof="1" smtClean="0"/>
              <a:t> Class</a:t>
            </a:r>
            <a:endParaRPr lang="en-US" smtClean="0"/>
          </a:p>
        </p:txBody>
      </p:sp>
      <p:sp>
        <p:nvSpPr>
          <p:cNvPr id="8195" name="Rectangle 3"/>
          <p:cNvSpPr>
            <a:spLocks noGrp="1" noChangeArrowheads="1"/>
          </p:cNvSpPr>
          <p:nvPr>
            <p:ph type="body" idx="1"/>
          </p:nvPr>
        </p:nvSpPr>
        <p:spPr>
          <a:xfrm>
            <a:off x="152400" y="2060848"/>
            <a:ext cx="8839200" cy="4392488"/>
          </a:xfrm>
        </p:spPr>
        <p:txBody>
          <a:bodyPr/>
          <a:lstStyle/>
          <a:p>
            <a:pPr marL="192088" indent="-192088">
              <a:spcBef>
                <a:spcPts val="0"/>
              </a:spcBef>
            </a:pPr>
            <a:r>
              <a:rPr lang="en-US" sz="2800" smtClean="0"/>
              <a:t>Class URL is a description of a resource location on the Internet. </a:t>
            </a:r>
          </a:p>
          <a:p>
            <a:pPr marL="192088" indent="-192088">
              <a:spcBef>
                <a:spcPts val="0"/>
              </a:spcBef>
            </a:pPr>
            <a:r>
              <a:rPr lang="en-US" sz="2800" smtClean="0"/>
              <a:t>Complete URL: </a:t>
            </a:r>
            <a:r>
              <a:rPr lang="en-US" sz="2400" smtClean="0">
                <a:latin typeface="Arial Narrow" pitchFamily="34" charset="0"/>
              </a:rPr>
              <a:t>http://www.cs.joensuu.fi:1547/~john/pub/index.html</a:t>
            </a:r>
          </a:p>
          <a:p>
            <a:pPr marL="192088" indent="-192088" algn="just">
              <a:spcBef>
                <a:spcPts val="0"/>
              </a:spcBef>
              <a:buFont typeface="Monotype Sorts" pitchFamily="2" charset="2"/>
              <a:buNone/>
            </a:pPr>
            <a:r>
              <a:rPr lang="en-US" sz="2800" i="1" smtClean="0">
                <a:latin typeface="Garamond" pitchFamily="18" charset="0"/>
              </a:rPr>
              <a:t>		 -- </a:t>
            </a:r>
            <a:r>
              <a:rPr lang="en-US" sz="2800" smtClean="0">
                <a:latin typeface="Garamond" pitchFamily="18" charset="0"/>
              </a:rPr>
              <a:t>protocol : http://</a:t>
            </a:r>
            <a:endParaRPr lang="en-US" sz="2800" i="1" smtClean="0">
              <a:latin typeface="Garamond" pitchFamily="18" charset="0"/>
            </a:endParaRPr>
          </a:p>
          <a:p>
            <a:pPr marL="192088" indent="-192088" algn="just">
              <a:spcBef>
                <a:spcPts val="0"/>
              </a:spcBef>
              <a:buFont typeface="Monotype Sorts" pitchFamily="2" charset="2"/>
              <a:buNone/>
            </a:pPr>
            <a:r>
              <a:rPr lang="en-US" sz="2800" i="1" smtClean="0">
                <a:latin typeface="Garamond" pitchFamily="18" charset="0"/>
              </a:rPr>
              <a:t>		 -- </a:t>
            </a:r>
            <a:r>
              <a:rPr lang="en-US" sz="2800" smtClean="0">
                <a:latin typeface="Garamond" pitchFamily="18" charset="0"/>
              </a:rPr>
              <a:t>host : www.cs.joensuu.fi</a:t>
            </a:r>
          </a:p>
          <a:p>
            <a:pPr marL="192088" indent="-192088" algn="just">
              <a:spcBef>
                <a:spcPts val="0"/>
              </a:spcBef>
              <a:buFont typeface="Monotype Sorts" pitchFamily="2" charset="2"/>
              <a:buNone/>
            </a:pPr>
            <a:r>
              <a:rPr lang="en-US" sz="2800" i="1" smtClean="0">
                <a:latin typeface="Garamond" pitchFamily="18" charset="0"/>
              </a:rPr>
              <a:t>		-- </a:t>
            </a:r>
            <a:r>
              <a:rPr lang="en-US" sz="2800" smtClean="0">
                <a:latin typeface="Garamond" pitchFamily="18" charset="0"/>
              </a:rPr>
              <a:t>port : 1547</a:t>
            </a:r>
          </a:p>
          <a:p>
            <a:pPr marL="192088" indent="-192088" algn="just">
              <a:spcBef>
                <a:spcPts val="0"/>
              </a:spcBef>
              <a:buFont typeface="Monotype Sorts" pitchFamily="2" charset="2"/>
              <a:buNone/>
            </a:pPr>
            <a:r>
              <a:rPr lang="en-US" sz="2800" i="1" smtClean="0">
                <a:latin typeface="Garamond" pitchFamily="18" charset="0"/>
              </a:rPr>
              <a:t>		-- </a:t>
            </a:r>
            <a:r>
              <a:rPr lang="en-US" sz="2800" smtClean="0">
                <a:latin typeface="Garamond" pitchFamily="18" charset="0"/>
              </a:rPr>
              <a:t>path : ~smith/pub/index.html</a:t>
            </a:r>
          </a:p>
          <a:p>
            <a:pPr marL="192088" indent="-192088">
              <a:lnSpc>
                <a:spcPct val="90000"/>
              </a:lnSpc>
              <a:spcBef>
                <a:spcPts val="0"/>
              </a:spcBef>
            </a:pPr>
            <a:r>
              <a:rPr lang="en-US" sz="2800" smtClean="0"/>
              <a:t>Java provides a class—</a:t>
            </a:r>
            <a:r>
              <a:rPr lang="en-US" sz="2800" smtClean="0">
                <a:latin typeface="Courier New" pitchFamily="49" charset="0"/>
              </a:rPr>
              <a:t>java.net.URL</a:t>
            </a:r>
            <a:r>
              <a:rPr lang="en-US" sz="2800" smtClean="0"/>
              <a:t>—to manipulate</a:t>
            </a:r>
            <a:br>
              <a:rPr lang="en-US" sz="2800" smtClean="0"/>
            </a:br>
            <a:r>
              <a:rPr lang="en-US" sz="2800" smtClean="0"/>
              <a:t>URLs.</a:t>
            </a:r>
          </a:p>
        </p:txBody>
      </p:sp>
      <p:pic>
        <p:nvPicPr>
          <p:cNvPr id="4" name="Picture 4"/>
          <p:cNvPicPr>
            <a:picLocks noChangeAspect="1" noChangeArrowheads="1"/>
          </p:cNvPicPr>
          <p:nvPr/>
        </p:nvPicPr>
        <p:blipFill>
          <a:blip r:embed="rId2" cstate="print"/>
          <a:srcRect/>
          <a:stretch>
            <a:fillRect/>
          </a:stretch>
        </p:blipFill>
        <p:spPr>
          <a:xfrm>
            <a:off x="323528" y="692696"/>
            <a:ext cx="8686800" cy="1349375"/>
          </a:xfrm>
          <a:prstGeom prst="rect">
            <a:avLst/>
          </a:prstGeom>
          <a:noFill/>
          <a:ln/>
        </p:spPr>
      </p:pic>
    </p:spTree>
  </p:cSld>
  <p:clrMapOvr>
    <a:masterClrMapping/>
  </p:clrMapOvr>
  <p:transition spd="med">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620688"/>
          </a:xfrm>
        </p:spPr>
        <p:txBody>
          <a:bodyPr/>
          <a:lstStyle/>
          <a:p>
            <a:r>
              <a:rPr lang="en-US" noProof="1" smtClean="0"/>
              <a:t>Methods of </a:t>
            </a:r>
            <a:r>
              <a:rPr lang="en-US" noProof="1" smtClean="0">
                <a:latin typeface="Courier New" pitchFamily="49" charset="0"/>
              </a:rPr>
              <a:t>URL</a:t>
            </a:r>
            <a:r>
              <a:rPr lang="en-US" noProof="1" smtClean="0"/>
              <a:t> Class</a:t>
            </a:r>
            <a:endParaRPr lang="en-US" smtClean="0"/>
          </a:p>
        </p:txBody>
      </p:sp>
      <p:sp>
        <p:nvSpPr>
          <p:cNvPr id="9219" name="Rectangle 3"/>
          <p:cNvSpPr>
            <a:spLocks noGrp="1" noChangeArrowheads="1"/>
          </p:cNvSpPr>
          <p:nvPr>
            <p:ph type="body" idx="1"/>
          </p:nvPr>
        </p:nvSpPr>
        <p:spPr>
          <a:xfrm>
            <a:off x="152400" y="692696"/>
            <a:ext cx="8839200" cy="5760640"/>
          </a:xfrm>
        </p:spPr>
        <p:txBody>
          <a:bodyPr/>
          <a:lstStyle/>
          <a:p>
            <a:pPr algn="just">
              <a:lnSpc>
                <a:spcPct val="110000"/>
              </a:lnSpc>
              <a:buFont typeface="Wingdings" panose="05000000000000000000" pitchFamily="2" charset="2"/>
              <a:buChar char=""/>
            </a:pPr>
            <a:r>
              <a:rPr lang="en-US" b="1" smtClean="0">
                <a:latin typeface="Courier New" pitchFamily="49" charset="0"/>
              </a:rPr>
              <a:t>URL(String url)</a:t>
            </a:r>
            <a:r>
              <a:rPr lang="en-US" smtClean="0">
                <a:latin typeface="Garamond" pitchFamily="18" charset="0"/>
              </a:rPr>
              <a:t>: create an object using the string parameter (exception </a:t>
            </a:r>
            <a:r>
              <a:rPr lang="en-US" smtClean="0">
                <a:latin typeface="Courier New" pitchFamily="49" charset="0"/>
              </a:rPr>
              <a:t>MalformedURLException</a:t>
            </a:r>
            <a:r>
              <a:rPr lang="en-US" smtClean="0">
                <a:latin typeface="Garamond" pitchFamily="18" charset="0"/>
              </a:rPr>
              <a:t>).</a:t>
            </a:r>
          </a:p>
          <a:p>
            <a:pPr algn="just">
              <a:lnSpc>
                <a:spcPct val="110000"/>
              </a:lnSpc>
            </a:pPr>
            <a:r>
              <a:rPr lang="en-US" b="1">
                <a:latin typeface="Courier New" pitchFamily="49" charset="0"/>
              </a:rPr>
              <a:t>URL(String, String, String): </a:t>
            </a:r>
            <a:r>
              <a:rPr lang="en-US" smtClean="0">
                <a:latin typeface="Garamond" pitchFamily="18" charset="0"/>
              </a:rPr>
              <a:t>protocol, host, path of the resource. </a:t>
            </a:r>
          </a:p>
          <a:p>
            <a:pPr algn="just">
              <a:lnSpc>
                <a:spcPct val="110000"/>
              </a:lnSpc>
            </a:pPr>
            <a:r>
              <a:rPr lang="en-US" b="1" smtClean="0">
                <a:latin typeface="Courier New" pitchFamily="49" charset="0"/>
              </a:rPr>
              <a:t>String toString()</a:t>
            </a:r>
            <a:r>
              <a:rPr lang="en-US" smtClean="0">
                <a:latin typeface="Garamond" pitchFamily="18" charset="0"/>
              </a:rPr>
              <a:t>: return the URL as a strings.</a:t>
            </a:r>
          </a:p>
          <a:p>
            <a:pPr algn="just">
              <a:lnSpc>
                <a:spcPct val="110000"/>
              </a:lnSpc>
            </a:pPr>
            <a:r>
              <a:rPr lang="en-US" b="1" smtClean="0">
                <a:latin typeface="Courier New" pitchFamily="49" charset="0"/>
              </a:rPr>
              <a:t>String getHost()</a:t>
            </a:r>
            <a:r>
              <a:rPr lang="en-US" smtClean="0">
                <a:latin typeface="Garamond" pitchFamily="18" charset="0"/>
              </a:rPr>
              <a:t>: return the name of the host linked to this URL.</a:t>
            </a:r>
          </a:p>
          <a:p>
            <a:pPr algn="just">
              <a:lnSpc>
                <a:spcPct val="110000"/>
              </a:lnSpc>
            </a:pPr>
            <a:r>
              <a:rPr lang="en-US" b="1" smtClean="0">
                <a:latin typeface="Courier New" pitchFamily="49" charset="0"/>
              </a:rPr>
              <a:t>String getProtocol()</a:t>
            </a:r>
            <a:r>
              <a:rPr lang="en-US" smtClean="0">
                <a:latin typeface="Garamond" pitchFamily="18" charset="0"/>
              </a:rPr>
              <a:t>: return le protocol of this URL.</a:t>
            </a:r>
          </a:p>
          <a:p>
            <a:pPr algn="just">
              <a:lnSpc>
                <a:spcPct val="110000"/>
              </a:lnSpc>
            </a:pPr>
            <a:r>
              <a:rPr lang="en-US" b="1" smtClean="0">
                <a:latin typeface="Courier New" pitchFamily="49" charset="0"/>
              </a:rPr>
              <a:t>String getPort()</a:t>
            </a:r>
            <a:r>
              <a:rPr lang="en-US" smtClean="0">
                <a:latin typeface="Garamond" pitchFamily="18" charset="0"/>
              </a:rPr>
              <a:t>: return the number of the associate port.</a:t>
            </a:r>
          </a:p>
        </p:txBody>
      </p:sp>
    </p:spTree>
  </p:cSld>
  <p:clrMapOvr>
    <a:masterClrMapping/>
  </p:clrMapOvr>
  <p:transition spd="med">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7772400" cy="620688"/>
          </a:xfrm>
        </p:spPr>
        <p:txBody>
          <a:bodyPr/>
          <a:lstStyle/>
          <a:p>
            <a:r>
              <a:rPr lang="en-US" noProof="1" smtClean="0"/>
              <a:t>Methods of </a:t>
            </a:r>
            <a:r>
              <a:rPr lang="en-US" noProof="1" smtClean="0">
                <a:latin typeface="Courier New" pitchFamily="49" charset="0"/>
              </a:rPr>
              <a:t>URL</a:t>
            </a:r>
            <a:r>
              <a:rPr lang="en-US" noProof="1" smtClean="0"/>
              <a:t> Class</a:t>
            </a:r>
            <a:endParaRPr lang="en-US" smtClean="0"/>
          </a:p>
        </p:txBody>
      </p:sp>
      <p:sp>
        <p:nvSpPr>
          <p:cNvPr id="10243" name="Rectangle 3"/>
          <p:cNvSpPr>
            <a:spLocks noGrp="1" noChangeArrowheads="1"/>
          </p:cNvSpPr>
          <p:nvPr>
            <p:ph type="body" idx="1"/>
          </p:nvPr>
        </p:nvSpPr>
        <p:spPr>
          <a:xfrm>
            <a:off x="179512" y="980728"/>
            <a:ext cx="8534400" cy="4800600"/>
          </a:xfrm>
        </p:spPr>
        <p:txBody>
          <a:bodyPr/>
          <a:lstStyle/>
          <a:p>
            <a:pPr algn="just">
              <a:lnSpc>
                <a:spcPct val="110000"/>
              </a:lnSpc>
            </a:pPr>
            <a:r>
              <a:rPr lang="en-US" b="1" smtClean="0">
                <a:latin typeface="Courier New" pitchFamily="49" charset="0"/>
              </a:rPr>
              <a:t>InputStream openStream():</a:t>
            </a:r>
            <a:r>
              <a:rPr lang="en-US" smtClean="0">
                <a:latin typeface="Garamond" pitchFamily="18" charset="0"/>
              </a:rPr>
              <a:t> realize the connection to the URL previously instantiated. </a:t>
            </a:r>
          </a:p>
          <a:p>
            <a:pPr marL="857250" lvl="1" indent="-457200" algn="just">
              <a:lnSpc>
                <a:spcPct val="110000"/>
              </a:lnSpc>
              <a:buClr>
                <a:srgbClr val="0000FF"/>
              </a:buClr>
              <a:buSzPct val="50000"/>
            </a:pPr>
            <a:r>
              <a:rPr lang="en-US" smtClean="0">
                <a:latin typeface="Garamond" pitchFamily="18" charset="0"/>
              </a:rPr>
              <a:t>An </a:t>
            </a:r>
            <a:r>
              <a:rPr lang="en-US" b="1" smtClean="0">
                <a:latin typeface="Courier New" pitchFamily="49" charset="0"/>
              </a:rPr>
              <a:t>InputStream</a:t>
            </a:r>
            <a:r>
              <a:rPr lang="en-US" smtClean="0">
                <a:latin typeface="Garamond" pitchFamily="18" charset="0"/>
              </a:rPr>
              <a:t> object is returned and permits to retrieve information specified into the </a:t>
            </a:r>
            <a:r>
              <a:rPr lang="en-US" b="1" smtClean="0">
                <a:latin typeface="Courier New" pitchFamily="49" charset="0"/>
              </a:rPr>
              <a:t>UR</a:t>
            </a:r>
            <a:r>
              <a:rPr lang="en-US" smtClean="0">
                <a:latin typeface="Garamond" pitchFamily="18" charset="0"/>
              </a:rPr>
              <a:t>L. </a:t>
            </a:r>
          </a:p>
          <a:p>
            <a:pPr marL="857250" lvl="1" indent="-457200" algn="just">
              <a:lnSpc>
                <a:spcPct val="110000"/>
              </a:lnSpc>
              <a:buClr>
                <a:srgbClr val="0000FF"/>
              </a:buClr>
              <a:buSzPct val="50000"/>
            </a:pPr>
            <a:r>
              <a:rPr lang="en-US" smtClean="0">
                <a:latin typeface="Garamond" pitchFamily="18" charset="0"/>
              </a:rPr>
              <a:t>If the connection fails, the exception </a:t>
            </a:r>
            <a:r>
              <a:rPr lang="en-US" b="1" smtClean="0">
                <a:latin typeface="Courier New" pitchFamily="49" charset="0"/>
              </a:rPr>
              <a:t>IOException</a:t>
            </a:r>
            <a:r>
              <a:rPr lang="en-US" i="1" smtClean="0">
                <a:latin typeface="Garamond" pitchFamily="18" charset="0"/>
              </a:rPr>
              <a:t> </a:t>
            </a:r>
            <a:r>
              <a:rPr lang="en-US" smtClean="0">
                <a:latin typeface="Garamond" pitchFamily="18" charset="0"/>
              </a:rPr>
              <a:t>is raised.</a:t>
            </a:r>
          </a:p>
          <a:p>
            <a:r>
              <a:rPr lang="en-US" b="1" smtClean="0">
                <a:latin typeface="Courier New" pitchFamily="49" charset="0"/>
              </a:rPr>
              <a:t>String getContentType();</a:t>
            </a:r>
          </a:p>
          <a:p>
            <a:r>
              <a:rPr lang="en-US" b="1" smtClean="0">
                <a:latin typeface="Courier New" pitchFamily="49" charset="0"/>
              </a:rPr>
              <a:t>String getContentLength();</a:t>
            </a:r>
          </a:p>
          <a:p>
            <a:r>
              <a:rPr lang="en-US" b="1" smtClean="0">
                <a:latin typeface="Courier New" pitchFamily="49" charset="0"/>
              </a:rPr>
              <a:t>long getLastModified();</a:t>
            </a:r>
          </a:p>
          <a:p>
            <a:pPr marL="192088" indent="-192088" algn="just">
              <a:lnSpc>
                <a:spcPct val="110000"/>
              </a:lnSpc>
              <a:buFont typeface="Symbol" pitchFamily="18" charset="2"/>
              <a:buChar char="·"/>
            </a:pPr>
            <a:endParaRPr lang="en-US" smtClean="0">
              <a:latin typeface="Garamond" pitchFamily="18" charset="0"/>
            </a:endParaRPr>
          </a:p>
        </p:txBody>
      </p:sp>
    </p:spTree>
  </p:cSld>
  <p:clrMapOvr>
    <a:masterClrMapping/>
  </p:clrMapOvr>
  <p:transition spd="med">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620688"/>
          </a:xfrm>
        </p:spPr>
        <p:txBody>
          <a:bodyPr/>
          <a:lstStyle/>
          <a:p>
            <a:r>
              <a:rPr lang="en-US" smtClean="0"/>
              <a:t>Creating a URL Instance</a:t>
            </a:r>
          </a:p>
        </p:txBody>
      </p:sp>
      <p:sp>
        <p:nvSpPr>
          <p:cNvPr id="11267" name="Rectangle 3"/>
          <p:cNvSpPr>
            <a:spLocks noGrp="1" noChangeArrowheads="1"/>
          </p:cNvSpPr>
          <p:nvPr>
            <p:ph type="body" idx="1"/>
          </p:nvPr>
        </p:nvSpPr>
        <p:spPr>
          <a:xfrm>
            <a:off x="179512" y="764704"/>
            <a:ext cx="8964488" cy="5544616"/>
          </a:xfrm>
        </p:spPr>
        <p:txBody>
          <a:bodyPr/>
          <a:lstStyle/>
          <a:p>
            <a:r>
              <a:rPr lang="en-US" smtClean="0"/>
              <a:t>The following statement creates a Java URL object:</a:t>
            </a:r>
          </a:p>
          <a:p>
            <a:endParaRPr lang="en-US" smtClean="0"/>
          </a:p>
          <a:p>
            <a:pPr>
              <a:spcBef>
                <a:spcPts val="0"/>
              </a:spcBef>
              <a:buFont typeface="Monotype Sorts" pitchFamily="2" charset="2"/>
              <a:buNone/>
            </a:pPr>
            <a:r>
              <a:rPr lang="en-US" b="1" smtClean="0">
                <a:latin typeface="Courier New" pitchFamily="49" charset="0"/>
              </a:rPr>
              <a:t>String str = "http://www.sun.com”;</a:t>
            </a:r>
            <a:endParaRPr lang="en-US" smtClean="0"/>
          </a:p>
          <a:p>
            <a:pPr>
              <a:spcBef>
                <a:spcPts val="0"/>
              </a:spcBef>
              <a:buFont typeface="Monotype Sorts" pitchFamily="2" charset="2"/>
              <a:buNone/>
            </a:pPr>
            <a:r>
              <a:rPr lang="en-US" b="1" smtClean="0">
                <a:latin typeface="Courier New" pitchFamily="49" charset="0"/>
              </a:rPr>
              <a:t>try</a:t>
            </a:r>
          </a:p>
          <a:p>
            <a:pPr>
              <a:spcBef>
                <a:spcPts val="0"/>
              </a:spcBef>
              <a:buFont typeface="Monotype Sorts" pitchFamily="2" charset="2"/>
              <a:buNone/>
            </a:pPr>
            <a:r>
              <a:rPr lang="en-US" b="1" smtClean="0">
                <a:latin typeface="Courier New" pitchFamily="49" charset="0"/>
              </a:rPr>
              <a:t>{	</a:t>
            </a:r>
          </a:p>
          <a:p>
            <a:pPr>
              <a:spcBef>
                <a:spcPts val="0"/>
              </a:spcBef>
              <a:buFont typeface="Monotype Sorts" pitchFamily="2" charset="2"/>
              <a:buNone/>
            </a:pPr>
            <a:r>
              <a:rPr lang="en-US" b="1" smtClean="0">
                <a:latin typeface="Courier New" pitchFamily="49" charset="0"/>
              </a:rPr>
              <a:t>   URL location = new URL(str);</a:t>
            </a:r>
          </a:p>
          <a:p>
            <a:pPr>
              <a:spcBef>
                <a:spcPts val="0"/>
              </a:spcBef>
              <a:buFont typeface="Monotype Sorts" pitchFamily="2" charset="2"/>
              <a:buNone/>
            </a:pPr>
            <a:r>
              <a:rPr lang="en-US" b="1" smtClean="0">
                <a:latin typeface="Courier New" pitchFamily="49" charset="0"/>
              </a:rPr>
              <a:t>}</a:t>
            </a:r>
          </a:p>
          <a:p>
            <a:pPr>
              <a:spcBef>
                <a:spcPts val="0"/>
              </a:spcBef>
              <a:buFont typeface="Monotype Sorts" pitchFamily="2" charset="2"/>
              <a:buNone/>
            </a:pPr>
            <a:r>
              <a:rPr lang="en-US" b="1" smtClean="0">
                <a:latin typeface="Courier New" pitchFamily="49" charset="0"/>
              </a:rPr>
              <a:t>catch(MalformedURLException ex){	}</a:t>
            </a:r>
          </a:p>
          <a:p>
            <a:r>
              <a:rPr lang="en-US" smtClean="0"/>
              <a:t>You can also build a URL by setting each part individually:</a:t>
            </a:r>
          </a:p>
          <a:p>
            <a:pPr>
              <a:buFontTx/>
              <a:buNone/>
            </a:pPr>
            <a:r>
              <a:rPr lang="en-US" b="1" smtClean="0">
                <a:latin typeface="Courier New" pitchFamily="49" charset="0"/>
              </a:rPr>
              <a:t>URL u = new URL(“http”, www.cs.rpi.edu,80,”/~hollingd/”);</a:t>
            </a:r>
          </a:p>
          <a:p>
            <a:pPr>
              <a:spcBef>
                <a:spcPct val="0"/>
              </a:spcBef>
              <a:buFont typeface="Monotype Sorts" pitchFamily="2" charset="2"/>
              <a:buNone/>
            </a:pPr>
            <a:endParaRPr lang="en-US" b="1" smtClean="0">
              <a:latin typeface="Courier New" pitchFamily="49" charset="0"/>
            </a:endParaRPr>
          </a:p>
        </p:txBody>
      </p:sp>
    </p:spTree>
  </p:cSld>
  <p:clrMapOvr>
    <a:masterClrMapping/>
  </p:clrMapOvr>
  <p:transition spd="med">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600" smtClean="0"/>
              <a:t>Retrieving Remote Files</a:t>
            </a:r>
            <a:endParaRPr lang="en-US" u="sng" smtClean="0">
              <a:solidFill>
                <a:schemeClr val="tx1"/>
              </a:solidFill>
              <a:latin typeface="Book Antiqua" pitchFamily="18" charset="0"/>
            </a:endParaRPr>
          </a:p>
        </p:txBody>
      </p:sp>
      <p:sp>
        <p:nvSpPr>
          <p:cNvPr id="12291" name="Rectangle 3"/>
          <p:cNvSpPr>
            <a:spLocks noGrp="1" noChangeArrowheads="1"/>
          </p:cNvSpPr>
          <p:nvPr>
            <p:ph type="body" idx="1"/>
          </p:nvPr>
        </p:nvSpPr>
        <p:spPr>
          <a:xfrm>
            <a:off x="228600" y="764704"/>
            <a:ext cx="8458200" cy="5331296"/>
          </a:xfrm>
        </p:spPr>
        <p:txBody>
          <a:bodyPr/>
          <a:lstStyle/>
          <a:p>
            <a:pPr>
              <a:buFont typeface="Monotype Sorts" pitchFamily="2" charset="2"/>
              <a:buNone/>
            </a:pPr>
            <a:r>
              <a:rPr lang="en-US" smtClean="0"/>
              <a:t>Rather than reading the file from the local system, this example reads the file from a Web server. </a:t>
            </a:r>
          </a:p>
          <a:p>
            <a:pPr>
              <a:buFont typeface="Monotype Sorts" pitchFamily="2" charset="2"/>
              <a:buNone/>
            </a:pPr>
            <a:r>
              <a:rPr lang="fi-FI" sz="2400" b="1" smtClean="0">
                <a:latin typeface="Courier New" pitchFamily="49" charset="0"/>
              </a:rPr>
              <a:t>private void showFile() {</a:t>
            </a:r>
          </a:p>
          <a:p>
            <a:pPr>
              <a:buFont typeface="Monotype Sorts" pitchFamily="2" charset="2"/>
              <a:buNone/>
            </a:pPr>
            <a:r>
              <a:rPr lang="fi-FI" sz="2400" b="1" smtClean="0">
                <a:latin typeface="Courier New" pitchFamily="49" charset="0"/>
              </a:rPr>
              <a:t>  URL url = null;</a:t>
            </a:r>
          </a:p>
          <a:p>
            <a:pPr>
              <a:buFont typeface="Monotype Sorts" pitchFamily="2" charset="2"/>
              <a:buNone/>
            </a:pPr>
            <a:r>
              <a:rPr lang="fi-FI" sz="2400" b="1" smtClean="0">
                <a:latin typeface="Courier New" pitchFamily="49" charset="0"/>
              </a:rPr>
              <a:t>  try  {</a:t>
            </a:r>
          </a:p>
          <a:p>
            <a:pPr>
              <a:buFont typeface="Monotype Sorts" pitchFamily="2" charset="2"/>
              <a:buNone/>
            </a:pPr>
            <a:r>
              <a:rPr lang="fi-FI" sz="2400" b="1" smtClean="0">
                <a:latin typeface="Courier New" pitchFamily="49" charset="0"/>
              </a:rPr>
              <a:t>    url = new URL(urlString);</a:t>
            </a:r>
          </a:p>
          <a:p>
            <a:pPr>
              <a:buFont typeface="Monotype Sorts" pitchFamily="2" charset="2"/>
              <a:buNone/>
            </a:pPr>
            <a:r>
              <a:rPr lang="fi-FI" sz="2400" b="1" smtClean="0">
                <a:latin typeface="Courier New" pitchFamily="49" charset="0"/>
              </a:rPr>
              <a:t>    InputStream is = url.openStream();</a:t>
            </a:r>
          </a:p>
          <a:p>
            <a:pPr>
              <a:buFont typeface="Monotype Sorts" pitchFamily="2" charset="2"/>
              <a:buNone/>
            </a:pPr>
            <a:r>
              <a:rPr lang="fi-FI" sz="2400" b="1" smtClean="0">
                <a:latin typeface="Courier New" pitchFamily="49" charset="0"/>
              </a:rPr>
              <a:t>    infile = new BufferedReader(</a:t>
            </a:r>
          </a:p>
          <a:p>
            <a:pPr>
              <a:buFont typeface="Monotype Sorts" pitchFamily="2" charset="2"/>
              <a:buNone/>
            </a:pPr>
            <a:r>
              <a:rPr lang="fi-FI" sz="2400" b="1" smtClean="0">
                <a:latin typeface="Courier New" pitchFamily="49" charset="0"/>
              </a:rPr>
              <a:t>               new InputStreamReader(is));</a:t>
            </a:r>
          </a:p>
          <a:p>
            <a:pPr>
              <a:buFont typeface="Monotype Sorts" pitchFamily="2" charset="2"/>
              <a:buNone/>
            </a:pPr>
            <a:r>
              <a:rPr lang="fi-FI" sz="2400" b="1" smtClean="0">
                <a:latin typeface="Courier New" pitchFamily="49" charset="0"/>
              </a:rPr>
              <a:t>  } </a:t>
            </a:r>
          </a:p>
          <a:p>
            <a:pPr>
              <a:buFont typeface="Monotype Sorts" pitchFamily="2" charset="2"/>
              <a:buNone/>
            </a:pPr>
            <a:r>
              <a:rPr lang="fi-FI" sz="2400" b="1" smtClean="0">
                <a:latin typeface="Courier New" pitchFamily="49" charset="0"/>
              </a:rPr>
              <a:t>  catch (FileNotFoundException e) {  ...  }</a:t>
            </a:r>
            <a:endParaRPr lang="en-US" sz="2400" b="1" smtClean="0">
              <a:latin typeface="Courier New" pitchFamily="49" charset="0"/>
            </a:endParaRPr>
          </a:p>
          <a:p>
            <a:pPr>
              <a:buFont typeface="Monotype Sorts" pitchFamily="2" charset="2"/>
              <a:buNone/>
            </a:pPr>
            <a:r>
              <a:rPr lang="fi-FI" sz="2400" b="1" smtClean="0">
                <a:latin typeface="Courier New" pitchFamily="49" charset="0"/>
              </a:rPr>
              <a:t>  catch (IOException e) {  ...  }</a:t>
            </a:r>
          </a:p>
        </p:txBody>
      </p:sp>
      <p:sp>
        <p:nvSpPr>
          <p:cNvPr id="12292" name="Rectangle 6"/>
          <p:cNvSpPr>
            <a:spLocks noChangeArrowheads="1"/>
          </p:cNvSpPr>
          <p:nvPr/>
        </p:nvSpPr>
        <p:spPr bwMode="auto">
          <a:xfrm>
            <a:off x="3276600" y="4648200"/>
            <a:ext cx="5715000" cy="13716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endParaRPr lang="fi-FI" sz="2800">
              <a:latin typeface="Book Antiqua" pitchFamily="18" charset="0"/>
            </a:endParaRPr>
          </a:p>
        </p:txBody>
      </p:sp>
    </p:spTree>
  </p:cSld>
  <p:clrMapOvr>
    <a:masterClrMapping/>
  </p:clrMapOvr>
  <p:transition spd="med">
    <p:comb/>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LTA1</Template>
  <TotalTime>1894</TotalTime>
  <Words>789</Words>
  <Application>Microsoft Office PowerPoint</Application>
  <PresentationFormat>On-screen Show (4:3)</PresentationFormat>
  <Paragraphs>197</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 Narrow</vt:lpstr>
      <vt:lpstr>Book Antiqua</vt:lpstr>
      <vt:lpstr>Courier New</vt:lpstr>
      <vt:lpstr>Garamond</vt:lpstr>
      <vt:lpstr>Monotype Sorts</vt:lpstr>
      <vt:lpstr>Symbol</vt:lpstr>
      <vt:lpstr>Tahoma</vt:lpstr>
      <vt:lpstr>Times New Roman</vt:lpstr>
      <vt:lpstr>Wingdings</vt:lpstr>
      <vt:lpstr>Blends</vt:lpstr>
      <vt:lpstr>INTERNET PROTOCOLS</vt:lpstr>
      <vt:lpstr>Objective</vt:lpstr>
      <vt:lpstr>Uniform Resource Locator: URL</vt:lpstr>
      <vt:lpstr>Hierarchy of Classes</vt:lpstr>
      <vt:lpstr>URL Class</vt:lpstr>
      <vt:lpstr>Methods of URL Class</vt:lpstr>
      <vt:lpstr>Methods of URL Class</vt:lpstr>
      <vt:lpstr>Creating a URL Instance</vt:lpstr>
      <vt:lpstr>Retrieving Remote Files</vt:lpstr>
      <vt:lpstr>Retrieving a Resource with the URL Class</vt:lpstr>
      <vt:lpstr>SMTP </vt:lpstr>
      <vt:lpstr>Format of an email</vt:lpstr>
      <vt:lpstr>Commands and response</vt:lpstr>
      <vt:lpstr>Command</vt:lpstr>
      <vt:lpstr>Response</vt:lpstr>
      <vt:lpstr>Response (con)</vt:lpstr>
      <vt:lpstr>Status code</vt:lpstr>
      <vt:lpstr>PowerPoint Presentation</vt:lpstr>
      <vt:lpstr>PowerPoint Presentation</vt:lpstr>
      <vt:lpstr>PowerPoint Presentation</vt:lpstr>
      <vt:lpstr>PowerPoint Presentation</vt:lpstr>
      <vt:lpstr>PowerPoint Presentation</vt:lpstr>
      <vt:lpstr>PowerPoint Presentation</vt:lpstr>
      <vt:lpstr>SMTP &amp; Sending E-Mail</vt:lpstr>
      <vt:lpstr>Simple Mail Transfer Protocol - RFC 821</vt:lpstr>
      <vt:lpstr>Sending E-Mail</vt:lpstr>
      <vt:lpstr>Sending E-Mail</vt:lpstr>
      <vt:lpstr>Sending E-Mail</vt:lpstr>
      <vt:lpstr>Limitations in SMTP</vt:lpstr>
      <vt:lpstr>Solution: SMTP extensions</vt:lpstr>
      <vt:lpstr>POP3</vt:lpstr>
      <vt:lpstr>Receive E-Mail – POP3 (RFC 1939)</vt:lpstr>
      <vt:lpstr>FTP</vt:lpstr>
      <vt:lpstr>Command processing</vt:lpstr>
      <vt:lpstr>File transfer</vt:lpstr>
      <vt:lpstr>FTP: File transfer</vt:lpstr>
      <vt:lpstr>FTP: File transfer</vt:lpstr>
    </vt:vector>
  </TitlesOfParts>
  <Company>VUNG TAU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Tinh</dc:creator>
  <cp:lastModifiedBy>Pham Van Tinh</cp:lastModifiedBy>
  <cp:revision>133</cp:revision>
  <dcterms:created xsi:type="dcterms:W3CDTF">2005-03-24T05:55:03Z</dcterms:created>
  <dcterms:modified xsi:type="dcterms:W3CDTF">2018-09-26T04:21:19Z</dcterms:modified>
</cp:coreProperties>
</file>