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6"/>
  </p:notesMasterIdLst>
  <p:handoutMasterIdLst>
    <p:handoutMasterId r:id="rId97"/>
  </p:handoutMasterIdLst>
  <p:sldIdLst>
    <p:sldId id="256" r:id="rId2"/>
    <p:sldId id="263" r:id="rId3"/>
    <p:sldId id="258" r:id="rId4"/>
    <p:sldId id="284" r:id="rId5"/>
    <p:sldId id="264" r:id="rId6"/>
    <p:sldId id="285" r:id="rId7"/>
    <p:sldId id="286" r:id="rId8"/>
    <p:sldId id="265" r:id="rId9"/>
    <p:sldId id="266" r:id="rId10"/>
    <p:sldId id="267" r:id="rId11"/>
    <p:sldId id="268" r:id="rId12"/>
    <p:sldId id="337" r:id="rId13"/>
    <p:sldId id="287" r:id="rId14"/>
    <p:sldId id="339" r:id="rId15"/>
    <p:sldId id="340" r:id="rId16"/>
    <p:sldId id="341" r:id="rId17"/>
    <p:sldId id="342" r:id="rId18"/>
    <p:sldId id="336" r:id="rId19"/>
    <p:sldId id="290" r:id="rId20"/>
    <p:sldId id="269" r:id="rId21"/>
    <p:sldId id="270" r:id="rId22"/>
    <p:sldId id="271" r:id="rId23"/>
    <p:sldId id="272" r:id="rId24"/>
    <p:sldId id="273" r:id="rId25"/>
    <p:sldId id="274" r:id="rId26"/>
    <p:sldId id="275" r:id="rId27"/>
    <p:sldId id="276" r:id="rId28"/>
    <p:sldId id="277" r:id="rId29"/>
    <p:sldId id="259" r:id="rId30"/>
    <p:sldId id="260" r:id="rId31"/>
    <p:sldId id="261" r:id="rId32"/>
    <p:sldId id="262" r:id="rId33"/>
    <p:sldId id="278" r:id="rId34"/>
    <p:sldId id="279" r:id="rId35"/>
    <p:sldId id="283" r:id="rId36"/>
    <p:sldId id="291" r:id="rId37"/>
    <p:sldId id="292" r:id="rId38"/>
    <p:sldId id="293" r:id="rId39"/>
    <p:sldId id="294" r:id="rId40"/>
    <p:sldId id="295" r:id="rId41"/>
    <p:sldId id="296" r:id="rId42"/>
    <p:sldId id="297" r:id="rId43"/>
    <p:sldId id="298" r:id="rId44"/>
    <p:sldId id="345" r:id="rId45"/>
    <p:sldId id="346" r:id="rId46"/>
    <p:sldId id="299" r:id="rId47"/>
    <p:sldId id="300" r:id="rId48"/>
    <p:sldId id="301" r:id="rId49"/>
    <p:sldId id="302" r:id="rId50"/>
    <p:sldId id="303" r:id="rId51"/>
    <p:sldId id="347" r:id="rId52"/>
    <p:sldId id="304" r:id="rId53"/>
    <p:sldId id="305" r:id="rId54"/>
    <p:sldId id="306" r:id="rId55"/>
    <p:sldId id="308" r:id="rId56"/>
    <p:sldId id="348" r:id="rId57"/>
    <p:sldId id="349" r:id="rId58"/>
    <p:sldId id="309" r:id="rId59"/>
    <p:sldId id="310" r:id="rId60"/>
    <p:sldId id="311" r:id="rId61"/>
    <p:sldId id="312" r:id="rId62"/>
    <p:sldId id="313" r:id="rId63"/>
    <p:sldId id="314" r:id="rId64"/>
    <p:sldId id="315" r:id="rId65"/>
    <p:sldId id="316" r:id="rId66"/>
    <p:sldId id="317" r:id="rId67"/>
    <p:sldId id="318" r:id="rId68"/>
    <p:sldId id="319" r:id="rId69"/>
    <p:sldId id="350" r:id="rId70"/>
    <p:sldId id="320" r:id="rId71"/>
    <p:sldId id="322" r:id="rId72"/>
    <p:sldId id="352" r:id="rId73"/>
    <p:sldId id="355" r:id="rId74"/>
    <p:sldId id="323" r:id="rId75"/>
    <p:sldId id="354" r:id="rId76"/>
    <p:sldId id="324" r:id="rId77"/>
    <p:sldId id="325" r:id="rId78"/>
    <p:sldId id="356" r:id="rId79"/>
    <p:sldId id="326" r:id="rId80"/>
    <p:sldId id="327" r:id="rId81"/>
    <p:sldId id="328" r:id="rId82"/>
    <p:sldId id="329" r:id="rId83"/>
    <p:sldId id="357" r:id="rId84"/>
    <p:sldId id="330" r:id="rId85"/>
    <p:sldId id="358" r:id="rId86"/>
    <p:sldId id="359" r:id="rId87"/>
    <p:sldId id="360" r:id="rId88"/>
    <p:sldId id="361" r:id="rId89"/>
    <p:sldId id="331" r:id="rId90"/>
    <p:sldId id="362" r:id="rId91"/>
    <p:sldId id="363" r:id="rId92"/>
    <p:sldId id="364" r:id="rId93"/>
    <p:sldId id="366" r:id="rId94"/>
    <p:sldId id="365" r:id="rId95"/>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0" autoAdjust="0"/>
    <p:restoredTop sz="94660"/>
  </p:normalViewPr>
  <p:slideViewPr>
    <p:cSldViewPr>
      <p:cViewPr varScale="1">
        <p:scale>
          <a:sx n="57" d="100"/>
          <a:sy n="57" d="100"/>
        </p:scale>
        <p:origin x="955"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3789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3789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3789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8FF4F09-E788-495A-9031-0BC5CFABC57D}" type="slidenum">
              <a:rPr lang="en-US" altLang="en-US"/>
              <a:pPr>
                <a:defRPr/>
              </a:pPr>
              <a:t>‹#›</a:t>
            </a:fld>
            <a:endParaRPr lang="en-US" altLang="en-US"/>
          </a:p>
        </p:txBody>
      </p:sp>
    </p:spTree>
    <p:extLst>
      <p:ext uri="{BB962C8B-B14F-4D97-AF65-F5344CB8AC3E}">
        <p14:creationId xmlns:p14="http://schemas.microsoft.com/office/powerpoint/2010/main" val="409156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9155"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3076" name="Rectangle 4"/>
          <p:cNvSpPr>
            <a:spLocks noRo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49159"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14777D9-5310-43FC-9C1F-895E55E2683E}" type="slidenum">
              <a:rPr lang="en-US" altLang="en-US"/>
              <a:pPr>
                <a:defRPr/>
              </a:pPr>
              <a:t>‹#›</a:t>
            </a:fld>
            <a:endParaRPr lang="en-US" altLang="en-US"/>
          </a:p>
        </p:txBody>
      </p:sp>
    </p:spTree>
    <p:extLst>
      <p:ext uri="{BB962C8B-B14F-4D97-AF65-F5344CB8AC3E}">
        <p14:creationId xmlns:p14="http://schemas.microsoft.com/office/powerpoint/2010/main" val="994339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2CE9005-A98B-4F13-9A13-398A2A82076A}" type="slidenum">
              <a:rPr lang="en-US" altLang="en-US" smtClean="0">
                <a:latin typeface="Arial" panose="020B0604020202020204" pitchFamily="34" charset="0"/>
              </a:rPr>
              <a:pPr/>
              <a:t>7</a:t>
            </a:fld>
            <a:endParaRPr lang="en-US" altLang="en-US" smtClean="0">
              <a:latin typeface="Arial" panose="020B0604020202020204" pitchFamily="34" charset="0"/>
            </a:endParaRPr>
          </a:p>
        </p:txBody>
      </p:sp>
      <p:sp>
        <p:nvSpPr>
          <p:cNvPr id="12291" name="Rectangle 2"/>
          <p:cNvSpPr>
            <a:spLocks noRot="1" noChangeArrowheads="1" noTextEdit="1"/>
          </p:cNvSpPr>
          <p:nvPr>
            <p:ph type="sldImg"/>
          </p:nvPr>
        </p:nvSpPr>
        <p:spPr>
          <a:xfrm>
            <a:off x="2874963" y="528638"/>
            <a:ext cx="3395662" cy="2546350"/>
          </a:xfrm>
          <a:ln w="12700" cap="flat">
            <a:solidFill>
              <a:schemeClr val="tx1"/>
            </a:solidFill>
          </a:ln>
        </p:spPr>
      </p:sp>
      <p:sp>
        <p:nvSpPr>
          <p:cNvPr id="12292" name="Rectangle 3"/>
          <p:cNvSpPr>
            <a:spLocks noGrp="1" noChangeArrowheads="1"/>
          </p:cNvSpPr>
          <p:nvPr>
            <p:ph type="body" idx="1"/>
          </p:nvPr>
        </p:nvSpPr>
        <p:spPr>
          <a:xfrm>
            <a:off x="1236663" y="3254375"/>
            <a:ext cx="6670675" cy="3081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125936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2A1D389-C967-45C6-AB56-5C7AB398B029}" type="slidenum">
              <a:rPr lang="en-US" altLang="en-US" smtClean="0">
                <a:latin typeface="Arial" panose="020B0604020202020204" pitchFamily="34" charset="0"/>
              </a:rPr>
              <a:pPr/>
              <a:t>13</a:t>
            </a:fld>
            <a:endParaRPr lang="en-US" altLang="en-US" smtClean="0">
              <a:latin typeface="Arial" panose="020B0604020202020204" pitchFamily="34" charset="0"/>
            </a:endParaRPr>
          </a:p>
        </p:txBody>
      </p:sp>
      <p:sp>
        <p:nvSpPr>
          <p:cNvPr id="19459" name="Rectangle 2"/>
          <p:cNvSpPr>
            <a:spLocks noRot="1" noChangeArrowheads="1" noTextEdit="1"/>
          </p:cNvSpPr>
          <p:nvPr>
            <p:ph type="sldImg"/>
          </p:nvPr>
        </p:nvSpPr>
        <p:spPr>
          <a:xfrm>
            <a:off x="2874963" y="528638"/>
            <a:ext cx="3395662" cy="2546350"/>
          </a:xfrm>
          <a:ln w="12700" cap="flat">
            <a:solidFill>
              <a:schemeClr val="tx1"/>
            </a:solidFill>
          </a:ln>
        </p:spPr>
      </p:sp>
      <p:sp>
        <p:nvSpPr>
          <p:cNvPr id="19460" name="Rectangle 3"/>
          <p:cNvSpPr>
            <a:spLocks noGrp="1" noChangeArrowheads="1"/>
          </p:cNvSpPr>
          <p:nvPr>
            <p:ph type="body" idx="1"/>
          </p:nvPr>
        </p:nvSpPr>
        <p:spPr>
          <a:xfrm>
            <a:off x="1236663" y="3254375"/>
            <a:ext cx="6670675" cy="3081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318669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00A5888-B83F-48B7-87B2-788A68575E9D}" type="slidenum">
              <a:rPr lang="en-US" altLang="en-US" smtClean="0">
                <a:latin typeface="Arial" panose="020B0604020202020204" pitchFamily="34" charset="0"/>
              </a:rPr>
              <a:pPr/>
              <a:t>14</a:t>
            </a:fld>
            <a:endParaRPr lang="en-US" altLang="en-US" smtClean="0">
              <a:latin typeface="Arial" panose="020B0604020202020204" pitchFamily="34" charset="0"/>
            </a:endParaRPr>
          </a:p>
        </p:txBody>
      </p:sp>
      <p:sp>
        <p:nvSpPr>
          <p:cNvPr id="21507" name="Rectangle 2"/>
          <p:cNvSpPr>
            <a:spLocks noRot="1" noChangeArrowheads="1" noTextEdit="1"/>
          </p:cNvSpPr>
          <p:nvPr>
            <p:ph type="sldImg"/>
          </p:nvPr>
        </p:nvSpPr>
        <p:spPr>
          <a:xfrm>
            <a:off x="2874963" y="528638"/>
            <a:ext cx="3395662" cy="2546350"/>
          </a:xfrm>
          <a:ln w="12700" cap="flat">
            <a:solidFill>
              <a:schemeClr val="tx1"/>
            </a:solidFill>
          </a:ln>
        </p:spPr>
      </p:sp>
      <p:sp>
        <p:nvSpPr>
          <p:cNvPr id="21508" name="Rectangle 3"/>
          <p:cNvSpPr>
            <a:spLocks noGrp="1" noChangeArrowheads="1"/>
          </p:cNvSpPr>
          <p:nvPr>
            <p:ph type="body" idx="1"/>
          </p:nvPr>
        </p:nvSpPr>
        <p:spPr>
          <a:xfrm>
            <a:off x="1236663" y="3254375"/>
            <a:ext cx="6670675" cy="3081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4161308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ECC4D0A-8E60-4213-96BE-EBE66ED37224}" type="slidenum">
              <a:rPr lang="en-US" altLang="en-US" smtClean="0">
                <a:latin typeface="Arial" panose="020B0604020202020204" pitchFamily="34" charset="0"/>
              </a:rPr>
              <a:pPr/>
              <a:t>19</a:t>
            </a:fld>
            <a:endParaRPr lang="en-US" altLang="en-US" smtClean="0">
              <a:latin typeface="Arial" panose="020B0604020202020204" pitchFamily="34" charset="0"/>
            </a:endParaRPr>
          </a:p>
        </p:txBody>
      </p:sp>
      <p:sp>
        <p:nvSpPr>
          <p:cNvPr id="27651" name="Rectangle 2"/>
          <p:cNvSpPr>
            <a:spLocks noRot="1" noChangeArrowheads="1" noTextEdit="1"/>
          </p:cNvSpPr>
          <p:nvPr>
            <p:ph type="sldImg"/>
          </p:nvPr>
        </p:nvSpPr>
        <p:spPr>
          <a:xfrm>
            <a:off x="2874963" y="528638"/>
            <a:ext cx="3395662" cy="2546350"/>
          </a:xfrm>
          <a:ln w="12700" cap="flat">
            <a:solidFill>
              <a:schemeClr val="tx1"/>
            </a:solidFill>
          </a:ln>
        </p:spPr>
      </p:sp>
      <p:sp>
        <p:nvSpPr>
          <p:cNvPr id="27652" name="Rectangle 3"/>
          <p:cNvSpPr>
            <a:spLocks noGrp="1" noChangeArrowheads="1"/>
          </p:cNvSpPr>
          <p:nvPr>
            <p:ph type="body" idx="1"/>
          </p:nvPr>
        </p:nvSpPr>
        <p:spPr>
          <a:xfrm>
            <a:off x="1236663" y="3254375"/>
            <a:ext cx="6670675" cy="3081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smtClean="0"/>
          </a:p>
        </p:txBody>
      </p:sp>
    </p:spTree>
    <p:extLst>
      <p:ext uri="{BB962C8B-B14F-4D97-AF65-F5344CB8AC3E}">
        <p14:creationId xmlns:p14="http://schemas.microsoft.com/office/powerpoint/2010/main" val="178020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grpSp>
      <p:sp>
        <p:nvSpPr>
          <p:cNvPr id="4302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4302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5D90412F-1220-40E1-98E1-40AEC134D144}" type="slidenum">
              <a:rPr lang="en-US" altLang="en-US"/>
              <a:pPr>
                <a:defRPr/>
              </a:pPr>
              <a:t>‹#›</a:t>
            </a:fld>
            <a:endParaRPr lang="en-US" altLang="en-US"/>
          </a:p>
        </p:txBody>
      </p:sp>
    </p:spTree>
    <p:extLst>
      <p:ext uri="{BB962C8B-B14F-4D97-AF65-F5344CB8AC3E}">
        <p14:creationId xmlns:p14="http://schemas.microsoft.com/office/powerpoint/2010/main" val="96645951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4635945"/>
      </p:ext>
    </p:extLst>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0320976"/>
      </p:ext>
    </p:extLst>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0441935"/>
      </p:ext>
    </p:extLst>
  </p:cSld>
  <p:clrMapOvr>
    <a:masterClrMapping/>
  </p:clrMapOvr>
  <p:transition spd="med">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extLst>
      <p:ext uri="{BB962C8B-B14F-4D97-AF65-F5344CB8AC3E}">
        <p14:creationId xmlns:p14="http://schemas.microsoft.com/office/powerpoint/2010/main" val="1646240040"/>
      </p:ext>
    </p:extLst>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7852239"/>
      </p:ext>
    </p:extLst>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34736512"/>
      </p:ext>
    </p:extLst>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7141414"/>
      </p:ext>
    </p:extLst>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7982136"/>
      </p:ext>
    </p:extLst>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989654"/>
      </p:ext>
    </p:extLst>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775297"/>
      </p:ext>
    </p:extLst>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0360526"/>
      </p:ext>
    </p:extLst>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7651185"/>
      </p:ext>
    </p:extLst>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27"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28"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en-US" smtClean="0"/>
          </a:p>
        </p:txBody>
      </p:sp>
      <p:sp>
        <p:nvSpPr>
          <p:cNvPr id="1029" name="Rectangle 5"/>
          <p:cNvSpPr>
            <a:spLocks noChangeArrowheads="1"/>
          </p:cNvSpPr>
          <p:nvPr/>
        </p:nvSpPr>
        <p:spPr bwMode="ltGray">
          <a:xfrm>
            <a:off x="0" y="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30" name="Rectangle 6"/>
          <p:cNvSpPr>
            <a:spLocks noChangeArrowheads="1"/>
          </p:cNvSpPr>
          <p:nvPr/>
        </p:nvSpPr>
        <p:spPr bwMode="ltGray">
          <a:xfrm>
            <a:off x="152400" y="3048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31" name="Rectangle 7"/>
          <p:cNvSpPr>
            <a:spLocks noChangeArrowheads="1"/>
          </p:cNvSpPr>
          <p:nvPr/>
        </p:nvSpPr>
        <p:spPr bwMode="gray">
          <a:xfrm>
            <a:off x="762000" y="0"/>
            <a:ext cx="31750" cy="7762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p>
        </p:txBody>
      </p:sp>
      <p:sp>
        <p:nvSpPr>
          <p:cNvPr id="1032" name="Rectangle 8"/>
          <p:cNvSpPr>
            <a:spLocks noChangeArrowheads="1"/>
          </p:cNvSpPr>
          <p:nvPr/>
        </p:nvSpPr>
        <p:spPr bwMode="gray">
          <a:xfrm>
            <a:off x="0" y="654050"/>
            <a:ext cx="8226425" cy="31750"/>
          </a:xfrm>
          <a:prstGeom prst="rect">
            <a:avLst/>
          </a:prstGeom>
          <a:gradFill rotWithShape="1">
            <a:gsLst>
              <a:gs pos="0">
                <a:srgbClr val="000000"/>
              </a:gs>
              <a:gs pos="100000">
                <a:srgbClr val="66FF33">
                  <a:alpha val="0"/>
                </a:srgbClr>
              </a:gs>
            </a:gsLst>
            <a:lin ang="0" scaled="1"/>
          </a:gradFill>
          <a:ln w="0">
            <a:solidFill>
              <a:srgbClr val="66FF33"/>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en-US" sz="2400" smtClean="0">
              <a:solidFill>
                <a:srgbClr val="66FF33"/>
              </a:solidFill>
            </a:endParaRPr>
          </a:p>
        </p:txBody>
      </p:sp>
      <p:sp>
        <p:nvSpPr>
          <p:cNvPr id="41993"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0" y="6858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1"/>
            <a:r>
              <a:rPr lang="en-US" altLang="en-US" smtClean="0"/>
              <a:t>Fourth level</a:t>
            </a:r>
          </a:p>
          <a:p>
            <a:pPr lvl="2"/>
            <a:r>
              <a:rPr lang="en-US" altLang="en-US" smtClean="0"/>
              <a:t>Fifth level</a:t>
            </a:r>
          </a:p>
        </p:txBody>
      </p:sp>
      <p:sp>
        <p:nvSpPr>
          <p:cNvPr id="1035"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defRPr/>
            </a:pPr>
            <a:r>
              <a:rPr lang="en-US" altLang="en-US" smtClean="0"/>
              <a:t>Khoa CNTT – ĐH Nông Lâm TP. HCM 01/2007 </a:t>
            </a:r>
          </a:p>
        </p:txBody>
      </p:sp>
      <p:sp>
        <p:nvSpPr>
          <p:cNvPr id="41996"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defRPr/>
            </a:pPr>
            <a:fld id="{35B2BBF0-0C67-4980-992A-1457AB43CADF}" type="slidenum">
              <a:rPr lang="en-US" altLang="en-US" smtClean="0"/>
              <a:pPr>
                <a:spcBef>
                  <a:spcPct val="50000"/>
                </a:spcBef>
                <a:defRPr/>
              </a:pPr>
              <a:t>‹#›</a:t>
            </a:fld>
            <a:r>
              <a:rPr lang="en-US" altLang="en-US" smtClean="0"/>
              <a:t>/95</a:t>
            </a:r>
          </a:p>
        </p:txBody>
      </p:sp>
    </p:spTree>
  </p:cSld>
  <p:clrMap bg1="lt1" tx1="dk1" bg2="lt2" tx2="dk2" accent1="accent1" accent2="accent2" accent3="accent3" accent4="accent4" accent5="accent5" accent6="accent6" hlink="hlink" folHlink="folHlink"/>
  <p:sldLayoutIdLst>
    <p:sldLayoutId id="2147483761"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z="3600" smtClean="0">
                <a:solidFill>
                  <a:srgbClr val="FF0000"/>
                </a:solidFill>
              </a:rPr>
              <a:t>Java Database Connectivity</a:t>
            </a:r>
            <a:br>
              <a:rPr lang="en-US" sz="3600" smtClean="0">
                <a:solidFill>
                  <a:srgbClr val="FF0000"/>
                </a:solidFill>
              </a:rPr>
            </a:br>
            <a:r>
              <a:rPr lang="en-US" sz="3600" smtClean="0">
                <a:solidFill>
                  <a:srgbClr val="FF0000"/>
                </a:solidFill>
              </a:rPr>
              <a:t>(JDBC)</a:t>
            </a:r>
          </a:p>
        </p:txBody>
      </p:sp>
      <p:sp>
        <p:nvSpPr>
          <p:cNvPr id="5123" name="Rectangle 3"/>
          <p:cNvSpPr>
            <a:spLocks noGrp="1" noChangeArrowheads="1"/>
          </p:cNvSpPr>
          <p:nvPr>
            <p:ph type="subTitle" idx="1"/>
          </p:nvPr>
        </p:nvSpPr>
        <p:spPr/>
        <p:txBody>
          <a:bodyPr/>
          <a:lstStyle/>
          <a:p>
            <a:pPr eaLnBrk="1" hangingPunct="1"/>
            <a:endParaRPr lang="en-US" alt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52400" y="838200"/>
            <a:ext cx="89916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
                <a:srgbClr val="0000FF"/>
              </a:buClr>
              <a:buSzTx/>
              <a:buFont typeface="Wingdings" panose="05000000000000000000" pitchFamily="2" charset="2"/>
              <a:buChar char="§"/>
            </a:pPr>
            <a:r>
              <a:rPr lang="en-US" altLang="en-US"/>
              <a:t>Calls </a:t>
            </a:r>
            <a:r>
              <a:rPr lang="en-US" altLang="en-US" b="1"/>
              <a:t>middleware</a:t>
            </a:r>
            <a:r>
              <a:rPr lang="en-US" altLang="en-US"/>
              <a:t> server, usually on database host</a:t>
            </a:r>
          </a:p>
          <a:p>
            <a:pPr>
              <a:spcBef>
                <a:spcPct val="0"/>
              </a:spcBef>
              <a:buClr>
                <a:srgbClr val="0000FF"/>
              </a:buClr>
              <a:buSzTx/>
              <a:buFont typeface="Wingdings" panose="05000000000000000000" pitchFamily="2" charset="2"/>
              <a:buChar char="§"/>
            </a:pPr>
            <a:r>
              <a:rPr lang="en-US" altLang="en-US"/>
              <a:t>Very flexible -- allows access to multiple databases</a:t>
            </a:r>
            <a:br>
              <a:rPr lang="en-US" altLang="en-US"/>
            </a:br>
            <a:r>
              <a:rPr lang="en-US" altLang="en-US"/>
              <a:t>   using one driver</a:t>
            </a:r>
          </a:p>
          <a:p>
            <a:pPr>
              <a:spcBef>
                <a:spcPct val="0"/>
              </a:spcBef>
              <a:buClr>
                <a:srgbClr val="0000FF"/>
              </a:buClr>
              <a:buSzTx/>
              <a:buFont typeface="Wingdings" panose="05000000000000000000" pitchFamily="2" charset="2"/>
              <a:buChar char="§"/>
            </a:pPr>
            <a:r>
              <a:rPr lang="en-US" altLang="en-US"/>
              <a:t>Only need to download one driver</a:t>
            </a:r>
          </a:p>
          <a:p>
            <a:pPr>
              <a:spcBef>
                <a:spcPct val="0"/>
              </a:spcBef>
              <a:buClr>
                <a:srgbClr val="0000FF"/>
              </a:buClr>
              <a:buSzTx/>
              <a:buFont typeface="Wingdings" panose="05000000000000000000" pitchFamily="2" charset="2"/>
              <a:buChar char="§"/>
            </a:pPr>
            <a:r>
              <a:rPr lang="en-US" altLang="en-US"/>
              <a:t>But it’s another server application to install and</a:t>
            </a:r>
            <a:br>
              <a:rPr lang="en-US" altLang="en-US"/>
            </a:br>
            <a:r>
              <a:rPr lang="en-US" altLang="en-US"/>
              <a:t>   maintain</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81400"/>
            <a:ext cx="7391400"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4"/>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2700" b="1">
                <a:solidFill>
                  <a:srgbClr val="FFFF00"/>
                </a:solidFill>
                <a:effectLst>
                  <a:outerShdw blurRad="38100" dist="38100" dir="2700000" algn="tl">
                    <a:srgbClr val="C0C0C0"/>
                  </a:outerShdw>
                </a:effectLst>
              </a:rPr>
              <a:t>Type 3 - Intermediate Database Access Server</a:t>
            </a:r>
          </a:p>
        </p:txBody>
      </p:sp>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52400" y="838200"/>
            <a:ext cx="8991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
                <a:srgbClr val="0000FF"/>
              </a:buClr>
              <a:buSzTx/>
              <a:buFont typeface="Tahoma" panose="020B0604030504040204" pitchFamily="34" charset="0"/>
              <a:buChar char="◊"/>
            </a:pPr>
            <a:r>
              <a:rPr lang="en-US" altLang="en-US" sz="2400"/>
              <a:t> 100% </a:t>
            </a:r>
            <a:r>
              <a:rPr lang="en-US" altLang="en-US" sz="2400" b="1"/>
              <a:t>Pure Java</a:t>
            </a:r>
          </a:p>
          <a:p>
            <a:pPr>
              <a:spcBef>
                <a:spcPct val="0"/>
              </a:spcBef>
              <a:buClr>
                <a:srgbClr val="0000FF"/>
              </a:buClr>
              <a:buSzTx/>
              <a:buFont typeface="Tahoma" panose="020B0604030504040204" pitchFamily="34" charset="0"/>
              <a:buChar char="◊"/>
            </a:pPr>
            <a:r>
              <a:rPr lang="en-US" altLang="en-US" sz="2400"/>
              <a:t> Use Java networking libraries to talk directly to database</a:t>
            </a:r>
            <a:br>
              <a:rPr lang="en-US" altLang="en-US" sz="2400"/>
            </a:br>
            <a:r>
              <a:rPr lang="en-US" altLang="en-US" sz="2400"/>
              <a:t>   engines</a:t>
            </a:r>
          </a:p>
          <a:p>
            <a:pPr>
              <a:spcBef>
                <a:spcPct val="0"/>
              </a:spcBef>
              <a:buClr>
                <a:srgbClr val="0000FF"/>
              </a:buClr>
              <a:buSzTx/>
              <a:buFont typeface="Tahoma" panose="020B0604030504040204" pitchFamily="34" charset="0"/>
              <a:buChar char="◊"/>
            </a:pPr>
            <a:r>
              <a:rPr lang="en-US" altLang="en-US" sz="2400"/>
              <a:t> </a:t>
            </a:r>
            <a:r>
              <a:rPr lang="en-US" altLang="en-US" sz="2400" b="1"/>
              <a:t>Only disadvantage</a:t>
            </a:r>
            <a:r>
              <a:rPr lang="en-US" altLang="en-US" sz="2400"/>
              <a:t>: need to download a new driver for each</a:t>
            </a:r>
            <a:br>
              <a:rPr lang="en-US" altLang="en-US" sz="2400"/>
            </a:br>
            <a:r>
              <a:rPr lang="en-US" altLang="en-US" sz="2400"/>
              <a:t>   database engine</a:t>
            </a:r>
          </a:p>
          <a:p>
            <a:pPr eaLnBrk="1" hangingPunct="1">
              <a:spcBef>
                <a:spcPct val="0"/>
              </a:spcBef>
              <a:buClr>
                <a:srgbClr val="0000FF"/>
              </a:buClr>
              <a:buSzTx/>
              <a:buFont typeface="Tahoma" panose="020B0604030504040204" pitchFamily="34" charset="0"/>
              <a:buChar char="◊"/>
            </a:pPr>
            <a:r>
              <a:rPr lang="en-US" altLang="en-US" sz="2400"/>
              <a:t> JDBC</a:t>
            </a:r>
            <a:r>
              <a:rPr lang="en-US" altLang="en-US" sz="2400">
                <a:latin typeface="Arial" panose="020B0604020202020204" pitchFamily="34" charset="0"/>
              </a:rPr>
              <a:t> calls are directly translated to database calls specific to  vendor</a:t>
            </a:r>
          </a:p>
          <a:p>
            <a:pPr eaLnBrk="1" hangingPunct="1">
              <a:spcBef>
                <a:spcPct val="0"/>
              </a:spcBef>
              <a:buClr>
                <a:srgbClr val="0000FF"/>
              </a:buClr>
              <a:buSzTx/>
              <a:buFont typeface="Tahoma" panose="020B0604030504040204" pitchFamily="34" charset="0"/>
              <a:buChar char="◊"/>
            </a:pPr>
            <a:r>
              <a:rPr lang="en-US" altLang="en-US" sz="2400">
                <a:latin typeface="Arial" panose="020B0604020202020204" pitchFamily="34" charset="0"/>
              </a:rPr>
              <a:t> Very efficient in terms of performance and development time</a:t>
            </a:r>
          </a:p>
        </p:txBody>
      </p:sp>
      <p:sp>
        <p:nvSpPr>
          <p:cNvPr id="18436" name="Rectangle 4"/>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3200" b="1">
                <a:solidFill>
                  <a:srgbClr val="FFFF00"/>
                </a:solidFill>
                <a:effectLst>
                  <a:outerShdw blurRad="38100" dist="38100" dir="2700000" algn="tl">
                    <a:srgbClr val="C0C0C0"/>
                  </a:outerShdw>
                </a:effectLst>
              </a:rPr>
              <a:t>Type 4 - Pure Java Driver</a:t>
            </a:r>
          </a:p>
        </p:txBody>
      </p:sp>
      <p:pic>
        <p:nvPicPr>
          <p:cNvPr id="163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0"/>
            <a:ext cx="73914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JDBC Overview</a:t>
            </a:r>
            <a:endParaRPr lang="vi-VN"/>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b="1" smtClean="0"/>
              <a:t>Core JDBC Components</a:t>
            </a:r>
          </a:p>
          <a:p>
            <a:pPr marL="800100">
              <a:defRPr/>
            </a:pPr>
            <a:r>
              <a:rPr lang="en-US" smtClean="0"/>
              <a:t>JDBC Drivers</a:t>
            </a:r>
          </a:p>
          <a:p>
            <a:pPr marL="800100">
              <a:defRPr/>
            </a:pPr>
            <a:r>
              <a:rPr lang="en-US" smtClean="0"/>
              <a:t>Connections</a:t>
            </a:r>
          </a:p>
          <a:p>
            <a:pPr marL="800100">
              <a:defRPr/>
            </a:pPr>
            <a:r>
              <a:rPr lang="en-US" smtClean="0"/>
              <a:t>Statements</a:t>
            </a:r>
          </a:p>
          <a:p>
            <a:pPr marL="800100">
              <a:defRPr/>
            </a:pPr>
            <a:r>
              <a:rPr lang="en-US" smtClean="0"/>
              <a:t>Result Sets</a:t>
            </a:r>
          </a:p>
          <a:p>
            <a:pPr marL="0" indent="0">
              <a:buFont typeface="Wingdings" panose="05000000000000000000" pitchFamily="2" charset="2"/>
              <a:buNone/>
              <a:defRPr/>
            </a:pPr>
            <a:r>
              <a:rPr lang="en-US" b="1" smtClean="0"/>
              <a:t>Common JDBC Use Cases</a:t>
            </a:r>
            <a:endParaRPr lang="en-US" b="1"/>
          </a:p>
          <a:p>
            <a:pPr marL="742950">
              <a:defRPr/>
            </a:pPr>
            <a:r>
              <a:rPr lang="en-US" smtClean="0"/>
              <a:t>Query the database (read data from it).</a:t>
            </a:r>
          </a:p>
          <a:p>
            <a:pPr marL="742950">
              <a:defRPr/>
            </a:pPr>
            <a:r>
              <a:rPr lang="en-US" smtClean="0"/>
              <a:t>Query the database meta data.</a:t>
            </a:r>
          </a:p>
          <a:p>
            <a:pPr marL="742950">
              <a:defRPr/>
            </a:pPr>
            <a:r>
              <a:rPr lang="en-US" smtClean="0"/>
              <a:t>Update the database.</a:t>
            </a:r>
          </a:p>
          <a:p>
            <a:pPr marL="742950">
              <a:defRPr/>
            </a:pPr>
            <a:r>
              <a:rPr lang="en-US" smtClean="0"/>
              <a:t>Perform transactions.</a:t>
            </a:r>
            <a:endParaRPr lang="vi-VN"/>
          </a:p>
        </p:txBody>
      </p:sp>
    </p:spTree>
  </p:cSld>
  <p:clrMapOvr>
    <a:masterClrMapping/>
  </p:clrMapOvr>
  <p:transition spd="med">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lIns="92075" tIns="46038" rIns="92075" bIns="46038" anchor="ctr"/>
          <a:lstStyle/>
          <a:p>
            <a:pPr eaLnBrk="1" hangingPunct="1">
              <a:defRPr/>
            </a:pPr>
            <a:r>
              <a:rPr lang="en-US" smtClean="0"/>
              <a:t>JDBC Object Classes</a:t>
            </a:r>
          </a:p>
        </p:txBody>
      </p:sp>
      <p:sp>
        <p:nvSpPr>
          <p:cNvPr id="18435" name="Rectangle 3"/>
          <p:cNvSpPr>
            <a:spLocks noGrp="1" noChangeArrowheads="1"/>
          </p:cNvSpPr>
          <p:nvPr>
            <p:ph type="body" idx="1"/>
          </p:nvPr>
        </p:nvSpPr>
        <p:spPr>
          <a:xfrm>
            <a:off x="0" y="762000"/>
            <a:ext cx="8991600" cy="5562600"/>
          </a:xfrm>
          <a:noFill/>
        </p:spPr>
        <p:txBody>
          <a:bodyPr lIns="92075" tIns="46038" rIns="92075" bIns="46038"/>
          <a:lstStyle/>
          <a:p>
            <a:pPr eaLnBrk="1" hangingPunct="1"/>
            <a:r>
              <a:rPr lang="en-US" altLang="en-US" b="1" smtClean="0"/>
              <a:t>Driver</a:t>
            </a:r>
          </a:p>
          <a:p>
            <a:pPr lvl="1" eaLnBrk="1" hangingPunct="1"/>
            <a:r>
              <a:rPr lang="en-US" altLang="en-US" sz="2800" smtClean="0"/>
              <a:t>A JDBC driver is a collection of Java classes that enables you to connect to a certain databaseto actual database</a:t>
            </a:r>
          </a:p>
          <a:p>
            <a:pPr eaLnBrk="1" hangingPunct="1"/>
            <a:r>
              <a:rPr lang="en-US" altLang="en-US" b="1" smtClean="0"/>
              <a:t>Connection</a:t>
            </a:r>
          </a:p>
          <a:p>
            <a:pPr lvl="1" eaLnBrk="1" hangingPunct="1"/>
            <a:r>
              <a:rPr lang="en-US" altLang="en-US" sz="2800" smtClean="0"/>
              <a:t>Once a JDBC driver is loaded and initialized, you need to connect to the database. You do so by obtaining a Connection to the database via the JDBC API and the loaded driver. All communication with the database happens via a connection. An application can have more than one connection open to a database at a time.</a:t>
            </a:r>
          </a:p>
        </p:txBody>
      </p:sp>
    </p:spTree>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lIns="92075" tIns="46038" rIns="92075" bIns="46038" anchor="ctr"/>
          <a:lstStyle/>
          <a:p>
            <a:pPr eaLnBrk="1" hangingPunct="1">
              <a:defRPr/>
            </a:pPr>
            <a:r>
              <a:rPr lang="en-US" smtClean="0"/>
              <a:t>JDBC Object Classes</a:t>
            </a:r>
          </a:p>
        </p:txBody>
      </p:sp>
      <p:sp>
        <p:nvSpPr>
          <p:cNvPr id="20483" name="Rectangle 3"/>
          <p:cNvSpPr>
            <a:spLocks noGrp="1" noChangeArrowheads="1"/>
          </p:cNvSpPr>
          <p:nvPr>
            <p:ph type="body" idx="1"/>
          </p:nvPr>
        </p:nvSpPr>
        <p:spPr>
          <a:xfrm>
            <a:off x="0" y="762000"/>
            <a:ext cx="8991600" cy="5562600"/>
          </a:xfrm>
          <a:noFill/>
        </p:spPr>
        <p:txBody>
          <a:bodyPr lIns="92075" tIns="46038" rIns="92075" bIns="46038"/>
          <a:lstStyle/>
          <a:p>
            <a:pPr eaLnBrk="1" hangingPunct="1"/>
            <a:r>
              <a:rPr lang="en-US" altLang="en-US" b="1" smtClean="0"/>
              <a:t>Statement</a:t>
            </a:r>
          </a:p>
          <a:p>
            <a:pPr lvl="1" eaLnBrk="1" hangingPunct="1"/>
            <a:r>
              <a:rPr lang="en-US" altLang="en-US" sz="2800" smtClean="0"/>
              <a:t>A Statement is what you use to execute queries and updates against the database. There are a few different types of statements you can use</a:t>
            </a:r>
          </a:p>
          <a:p>
            <a:pPr eaLnBrk="1" hangingPunct="1"/>
            <a:r>
              <a:rPr lang="en-US" altLang="en-US" b="1" smtClean="0"/>
              <a:t>ResultSet</a:t>
            </a:r>
          </a:p>
          <a:p>
            <a:pPr lvl="1" eaLnBrk="1" hangingPunct="1"/>
            <a:r>
              <a:rPr lang="en-US" altLang="en-US" sz="2800" smtClean="0"/>
              <a:t>When you perform a query against the database you get back a ResultSet. You can then traverse this ResultSet to read the result of the query</a:t>
            </a:r>
          </a:p>
        </p:txBody>
      </p:sp>
    </p:spTree>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JDBC Operation</a:t>
            </a:r>
            <a:endParaRPr lang="vi-VN"/>
          </a:p>
        </p:txBody>
      </p:sp>
      <p:sp>
        <p:nvSpPr>
          <p:cNvPr id="22531" name="Content Placeholder 2"/>
          <p:cNvSpPr>
            <a:spLocks noGrp="1"/>
          </p:cNvSpPr>
          <p:nvPr>
            <p:ph idx="1"/>
          </p:nvPr>
        </p:nvSpPr>
        <p:spPr/>
        <p:txBody>
          <a:bodyPr/>
          <a:lstStyle/>
          <a:p>
            <a:r>
              <a:rPr lang="en-US" altLang="vi-VN" b="1" smtClean="0"/>
              <a:t>Query the database</a:t>
            </a:r>
          </a:p>
          <a:p>
            <a:pPr lvl="1"/>
            <a:r>
              <a:rPr lang="en-US" altLang="vi-VN" sz="2800" smtClean="0"/>
              <a:t>One of the most common use cases is to read data from a database. Reading data from a database is called querying the database.</a:t>
            </a:r>
          </a:p>
          <a:p>
            <a:endParaRPr lang="en-US" altLang="vi-VN" smtClean="0"/>
          </a:p>
          <a:p>
            <a:r>
              <a:rPr lang="en-US" altLang="vi-VN" b="1" smtClean="0"/>
              <a:t>Query the database meta data</a:t>
            </a:r>
          </a:p>
          <a:p>
            <a:pPr lvl="1"/>
            <a:r>
              <a:rPr lang="en-US" altLang="vi-VN" sz="2800" smtClean="0"/>
              <a:t>Another common use case is to query the database meta data. The database meta data contains information about the database itself. For instance, information about the tables defined, the columns in each table, the data types etc.</a:t>
            </a:r>
            <a:endParaRPr lang="vi-VN" altLang="vi-VN" sz="2800" smtClean="0"/>
          </a:p>
        </p:txBody>
      </p:sp>
    </p:spTree>
  </p:cSld>
  <p:clrMapOvr>
    <a:masterClrMapping/>
  </p:clrMapOvr>
  <p:transition spd="med">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JDBC Operation</a:t>
            </a:r>
            <a:endParaRPr lang="vi-VN"/>
          </a:p>
        </p:txBody>
      </p:sp>
      <p:sp>
        <p:nvSpPr>
          <p:cNvPr id="23555" name="Content Placeholder 2"/>
          <p:cNvSpPr>
            <a:spLocks noGrp="1"/>
          </p:cNvSpPr>
          <p:nvPr>
            <p:ph idx="1"/>
          </p:nvPr>
        </p:nvSpPr>
        <p:spPr/>
        <p:txBody>
          <a:bodyPr/>
          <a:lstStyle/>
          <a:p>
            <a:r>
              <a:rPr lang="en-US" altLang="vi-VN" b="1" smtClean="0"/>
              <a:t>Update the database</a:t>
            </a:r>
          </a:p>
          <a:p>
            <a:pPr lvl="1"/>
            <a:r>
              <a:rPr lang="en-US" altLang="vi-VN" sz="2800" smtClean="0"/>
              <a:t>Another very common JDBC use case is to update the database. Updating the database means writing data to it. In other words, adding new records or modifying (updating) existing records.</a:t>
            </a:r>
          </a:p>
          <a:p>
            <a:endParaRPr lang="en-US" altLang="vi-VN" smtClean="0"/>
          </a:p>
          <a:p>
            <a:r>
              <a:rPr lang="en-US" altLang="vi-VN" b="1" smtClean="0"/>
              <a:t>Perform transactions</a:t>
            </a:r>
          </a:p>
          <a:p>
            <a:pPr lvl="1"/>
            <a:r>
              <a:rPr lang="en-US" altLang="vi-VN" sz="2800" smtClean="0"/>
              <a:t>Transactions is anoter common use case. A transaction groups multiple updates and possibly queries into a single action. Either all of the actions are executed, or none of them are.</a:t>
            </a:r>
            <a:endParaRPr lang="vi-VN" altLang="vi-VN" sz="2800" smtClean="0"/>
          </a:p>
        </p:txBody>
      </p:sp>
    </p:spTree>
  </p:cSld>
  <p:clrMapOvr>
    <a:masterClrMapping/>
  </p:clrMapOvr>
  <p:transition spd="med">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smtClean="0"/>
              <a:t>JDBC Interaction Diagram</a:t>
            </a:r>
            <a:endParaRPr lang="vi-VN"/>
          </a:p>
        </p:txBody>
      </p:sp>
      <p:pic>
        <p:nvPicPr>
          <p:cNvPr id="2457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ransition spd="med">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JDBC Cycle</a:t>
            </a:r>
            <a:endParaRPr lang="vi-VN"/>
          </a:p>
        </p:txBody>
      </p:sp>
      <p:pic>
        <p:nvPicPr>
          <p:cNvPr id="2560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813" y="1143000"/>
            <a:ext cx="9196387" cy="3962400"/>
          </a:xfrm>
        </p:spPr>
      </p:pic>
    </p:spTree>
  </p:cSld>
  <p:clrMapOvr>
    <a:masterClrMapping/>
  </p:clrMapOvr>
  <p:transition spd="med">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lIns="92075" tIns="46038" rIns="92075" bIns="46038" anchor="ctr"/>
          <a:lstStyle/>
          <a:p>
            <a:pPr eaLnBrk="1" hangingPunct="1">
              <a:defRPr/>
            </a:pPr>
            <a:r>
              <a:rPr lang="en-US" smtClean="0"/>
              <a:t>JDBC URLs</a:t>
            </a:r>
          </a:p>
        </p:txBody>
      </p:sp>
      <p:sp>
        <p:nvSpPr>
          <p:cNvPr id="26627" name="Rectangle 3"/>
          <p:cNvSpPr>
            <a:spLocks noGrp="1" noChangeArrowheads="1"/>
          </p:cNvSpPr>
          <p:nvPr>
            <p:ph type="body" idx="1"/>
          </p:nvPr>
        </p:nvSpPr>
        <p:spPr>
          <a:noFill/>
        </p:spPr>
        <p:txBody>
          <a:bodyPr lIns="92075" tIns="46038" rIns="92075" bIns="46038"/>
          <a:lstStyle/>
          <a:p>
            <a:pPr eaLnBrk="1" hangingPunct="1">
              <a:buFont typeface="Wingdings" panose="05000000000000000000" pitchFamily="2" charset="2"/>
              <a:buNone/>
            </a:pPr>
            <a:endParaRPr lang="en-US" altLang="en-US" smtClean="0">
              <a:latin typeface="Courier New" panose="02070309020205020404" pitchFamily="49" charset="0"/>
            </a:endParaRPr>
          </a:p>
          <a:p>
            <a:pPr eaLnBrk="1" hangingPunct="1">
              <a:buFont typeface="Wingdings" panose="05000000000000000000" pitchFamily="2" charset="2"/>
              <a:buNone/>
            </a:pPr>
            <a:r>
              <a:rPr lang="en-US" altLang="en-US" sz="3200" b="1" smtClean="0">
                <a:latin typeface="Courier New" panose="02070309020205020404" pitchFamily="49" charset="0"/>
              </a:rPr>
              <a:t>jdbc:</a:t>
            </a:r>
            <a:r>
              <a:rPr lang="en-US" altLang="en-US" sz="3200" b="1" i="1" smtClean="0">
                <a:latin typeface="Courier New" panose="02070309020205020404" pitchFamily="49" charset="0"/>
              </a:rPr>
              <a:t>subprotocol</a:t>
            </a:r>
            <a:r>
              <a:rPr lang="en-US" altLang="en-US" sz="3200" b="1" smtClean="0">
                <a:latin typeface="Courier New" panose="02070309020205020404" pitchFamily="49" charset="0"/>
              </a:rPr>
              <a:t>:</a:t>
            </a:r>
            <a:r>
              <a:rPr lang="en-US" altLang="en-US" sz="3200" b="1" i="1" smtClean="0">
                <a:latin typeface="Courier New" panose="02070309020205020404" pitchFamily="49" charset="0"/>
              </a:rPr>
              <a:t>source</a:t>
            </a:r>
          </a:p>
          <a:p>
            <a:pPr eaLnBrk="1" hangingPunct="1"/>
            <a:r>
              <a:rPr lang="en-US" altLang="en-US" smtClean="0"/>
              <a:t>each driver has its own subprotocol</a:t>
            </a:r>
          </a:p>
          <a:p>
            <a:pPr eaLnBrk="1" hangingPunct="1"/>
            <a:r>
              <a:rPr lang="en-US" altLang="en-US" smtClean="0"/>
              <a:t>each subprotocol has its own syntax for the source</a:t>
            </a:r>
          </a:p>
          <a:p>
            <a:pPr eaLnBrk="1" hangingPunct="1">
              <a:buFont typeface="Wingdings" panose="05000000000000000000" pitchFamily="2" charset="2"/>
              <a:buNone/>
            </a:pPr>
            <a:endParaRPr lang="en-US" altLang="en-US" sz="2000" smtClean="0">
              <a:latin typeface="Courier New" panose="02070309020205020404" pitchFamily="49" charset="0"/>
            </a:endParaRPr>
          </a:p>
          <a:p>
            <a:pPr eaLnBrk="1" hangingPunct="1">
              <a:buFont typeface="Wingdings" panose="05000000000000000000" pitchFamily="2" charset="2"/>
              <a:buNone/>
            </a:pPr>
            <a:r>
              <a:rPr lang="en-US" altLang="en-US" sz="3200" b="1" smtClean="0">
                <a:latin typeface="Courier New" panose="02070309020205020404" pitchFamily="49" charset="0"/>
              </a:rPr>
              <a:t>jdbc:odbc:</a:t>
            </a:r>
            <a:r>
              <a:rPr lang="en-US" altLang="en-US" sz="3200" b="1" i="1" smtClean="0">
                <a:latin typeface="Courier New" panose="02070309020205020404" pitchFamily="49" charset="0"/>
              </a:rPr>
              <a:t>DataSource</a:t>
            </a:r>
          </a:p>
          <a:p>
            <a:pPr lvl="1" eaLnBrk="1" hangingPunct="1"/>
            <a:r>
              <a:rPr lang="en-US" altLang="en-US" sz="2800" b="1" smtClean="0"/>
              <a:t>e.g. </a:t>
            </a:r>
            <a:r>
              <a:rPr lang="en-US" altLang="en-US" sz="2800" b="1" smtClean="0">
                <a:latin typeface="Courier New" panose="02070309020205020404" pitchFamily="49" charset="0"/>
              </a:rPr>
              <a:t>jdbc:odbc:Northwind</a:t>
            </a:r>
          </a:p>
          <a:p>
            <a:pPr eaLnBrk="1" hangingPunct="1">
              <a:buFont typeface="Wingdings" panose="05000000000000000000" pitchFamily="2" charset="2"/>
              <a:buNone/>
            </a:pPr>
            <a:endParaRPr lang="en-US" altLang="en-US" sz="2000" smtClean="0">
              <a:latin typeface="Courier New" panose="02070309020205020404" pitchFamily="49" charset="0"/>
            </a:endParaRPr>
          </a:p>
          <a:p>
            <a:pPr eaLnBrk="1" hangingPunct="1">
              <a:buFont typeface="Wingdings" panose="05000000000000000000" pitchFamily="2" charset="2"/>
              <a:buNone/>
            </a:pPr>
            <a:r>
              <a:rPr lang="en-US" altLang="en-US" sz="3200" b="1" smtClean="0">
                <a:latin typeface="Courier New" panose="02070309020205020404" pitchFamily="49" charset="0"/>
              </a:rPr>
              <a:t>jdbc:msql://</a:t>
            </a:r>
            <a:r>
              <a:rPr lang="en-US" altLang="en-US" sz="3200" b="1" i="1" smtClean="0">
                <a:latin typeface="Courier New" panose="02070309020205020404" pitchFamily="49" charset="0"/>
              </a:rPr>
              <a:t>host[:port]/database</a:t>
            </a:r>
          </a:p>
          <a:p>
            <a:pPr lvl="1" eaLnBrk="1" hangingPunct="1"/>
            <a:r>
              <a:rPr lang="en-US" altLang="en-US" sz="2800" b="1" smtClean="0"/>
              <a:t>e.g. </a:t>
            </a:r>
            <a:r>
              <a:rPr lang="en-US" altLang="en-US" sz="2800" b="1" smtClean="0">
                <a:latin typeface="Courier New" panose="02070309020205020404" pitchFamily="49" charset="0"/>
              </a:rPr>
              <a:t>jdbc:msql://example.com:4333/empl</a:t>
            </a:r>
          </a:p>
        </p:txBody>
      </p:sp>
    </p:spTree>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52400" y="762000"/>
            <a:ext cx="8991600"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buClrTx/>
              <a:buSzTx/>
              <a:buFontTx/>
              <a:buNone/>
            </a:pPr>
            <a:r>
              <a:rPr lang="en-US" altLang="en-US" sz="1800" b="1">
                <a:latin typeface="Arial" panose="020B0604020202020204" pitchFamily="34" charset="0"/>
              </a:rPr>
              <a:t>• </a:t>
            </a:r>
            <a:r>
              <a:rPr lang="en-US" altLang="en-US" sz="2600" b="1">
                <a:latin typeface="Arial" panose="020B0604020202020204" pitchFamily="34" charset="0"/>
              </a:rPr>
              <a:t>JDBC</a:t>
            </a:r>
            <a:r>
              <a:rPr lang="en-US" altLang="en-US" sz="2600">
                <a:latin typeface="Arial" panose="020B0604020202020204" pitchFamily="34" charset="0"/>
              </a:rPr>
              <a:t> (</a:t>
            </a:r>
            <a:r>
              <a:rPr lang="en-US" altLang="en-US" sz="2600" u="sng">
                <a:latin typeface="Arial" panose="020B0604020202020204" pitchFamily="34" charset="0"/>
              </a:rPr>
              <a:t>J</a:t>
            </a:r>
            <a:r>
              <a:rPr lang="en-US" altLang="en-US" sz="2600">
                <a:latin typeface="Arial" panose="020B0604020202020204" pitchFamily="34" charset="0"/>
              </a:rPr>
              <a:t>ava </a:t>
            </a:r>
            <a:r>
              <a:rPr lang="en-US" altLang="en-US" sz="2600" u="sng">
                <a:latin typeface="Arial" panose="020B0604020202020204" pitchFamily="34" charset="0"/>
              </a:rPr>
              <a:t>D</a:t>
            </a:r>
            <a:r>
              <a:rPr lang="en-US" altLang="en-US" sz="2600">
                <a:latin typeface="Arial" panose="020B0604020202020204" pitchFamily="34" charset="0"/>
              </a:rPr>
              <a:t>ata</a:t>
            </a:r>
            <a:r>
              <a:rPr lang="en-US" altLang="en-US" sz="2600" u="sng">
                <a:latin typeface="Arial" panose="020B0604020202020204" pitchFamily="34" charset="0"/>
              </a:rPr>
              <a:t>B</a:t>
            </a:r>
            <a:r>
              <a:rPr lang="en-US" altLang="en-US" sz="2600">
                <a:latin typeface="Arial" panose="020B0604020202020204" pitchFamily="34" charset="0"/>
              </a:rPr>
              <a:t>ase </a:t>
            </a:r>
            <a:r>
              <a:rPr lang="en-US" altLang="en-US" sz="2600" u="sng">
                <a:latin typeface="Arial" panose="020B0604020202020204" pitchFamily="34" charset="0"/>
              </a:rPr>
              <a:t>C</a:t>
            </a:r>
            <a:r>
              <a:rPr lang="en-US" altLang="en-US" sz="2600">
                <a:latin typeface="Arial" panose="020B0604020202020204" pitchFamily="34" charset="0"/>
              </a:rPr>
              <a:t>onnectivity) - provides access to </a:t>
            </a:r>
            <a:r>
              <a:rPr lang="en-US" altLang="en-US" sz="2600" b="1">
                <a:latin typeface="Arial" panose="020B0604020202020204" pitchFamily="34" charset="0"/>
              </a:rPr>
              <a:t>relational database</a:t>
            </a:r>
            <a:r>
              <a:rPr lang="en-US" altLang="en-US" sz="2600" i="1">
                <a:latin typeface="Arial" panose="020B0604020202020204" pitchFamily="34" charset="0"/>
              </a:rPr>
              <a:t> </a:t>
            </a:r>
            <a:r>
              <a:rPr lang="en-US" altLang="en-US" sz="2600">
                <a:latin typeface="Arial" panose="020B0604020202020204" pitchFamily="34" charset="0"/>
              </a:rPr>
              <a:t>systems</a:t>
            </a:r>
          </a:p>
          <a:p>
            <a:pPr eaLnBrk="1" hangingPunct="1">
              <a:lnSpc>
                <a:spcPct val="90000"/>
              </a:lnSpc>
              <a:buClrTx/>
              <a:buSzTx/>
              <a:buFontTx/>
              <a:buNone/>
            </a:pPr>
            <a:r>
              <a:rPr lang="en-US" altLang="en-US" sz="2600">
                <a:latin typeface="Arial" panose="020B0604020202020204" pitchFamily="34" charset="0"/>
              </a:rPr>
              <a:t>• </a:t>
            </a:r>
            <a:r>
              <a:rPr lang="en-US" altLang="en-US" sz="2600" b="1">
                <a:latin typeface="Arial" panose="020B0604020202020204" pitchFamily="34" charset="0"/>
              </a:rPr>
              <a:t>JDBC</a:t>
            </a:r>
            <a:r>
              <a:rPr lang="en-US" altLang="en-US" sz="2600">
                <a:latin typeface="Arial" panose="020B0604020202020204" pitchFamily="34" charset="0"/>
              </a:rPr>
              <a:t> is a </a:t>
            </a:r>
            <a:r>
              <a:rPr lang="en-US" altLang="en-US" sz="2600" b="1">
                <a:latin typeface="Arial" panose="020B0604020202020204" pitchFamily="34" charset="0"/>
              </a:rPr>
              <a:t>vendor independent API</a:t>
            </a:r>
            <a:r>
              <a:rPr lang="en-US" altLang="en-US" sz="2600">
                <a:latin typeface="Arial" panose="020B0604020202020204" pitchFamily="34" charset="0"/>
              </a:rPr>
              <a:t> for accessing relational data from different vendors (Microsoft Access, Oracle) in a consistent way</a:t>
            </a:r>
          </a:p>
          <a:p>
            <a:pPr eaLnBrk="1" hangingPunct="1">
              <a:lnSpc>
                <a:spcPct val="90000"/>
              </a:lnSpc>
              <a:buClrTx/>
              <a:buSzTx/>
              <a:buFontTx/>
              <a:buNone/>
            </a:pPr>
            <a:r>
              <a:rPr lang="en-US" altLang="en-US" sz="2600">
                <a:latin typeface="Arial" panose="020B0604020202020204" pitchFamily="34" charset="0"/>
              </a:rPr>
              <a:t>• The language </a:t>
            </a:r>
            <a:r>
              <a:rPr lang="en-US" altLang="en-US" sz="2600" b="1">
                <a:latin typeface="Arial" panose="020B0604020202020204" pitchFamily="34" charset="0"/>
              </a:rPr>
              <a:t>SQL</a:t>
            </a:r>
            <a:r>
              <a:rPr lang="en-US" altLang="en-US" sz="2600">
                <a:latin typeface="Arial" panose="020B0604020202020204" pitchFamily="34" charset="0"/>
              </a:rPr>
              <a:t> (Structured Query Language) is normally used to make queries on relational data</a:t>
            </a:r>
          </a:p>
          <a:p>
            <a:pPr eaLnBrk="1" hangingPunct="1">
              <a:lnSpc>
                <a:spcPct val="90000"/>
              </a:lnSpc>
              <a:buClrTx/>
              <a:buSzTx/>
              <a:buFontTx/>
              <a:buNone/>
            </a:pPr>
            <a:r>
              <a:rPr lang="en-US" altLang="en-US" sz="2600">
                <a:latin typeface="Arial" panose="020B0604020202020204" pitchFamily="34" charset="0"/>
              </a:rPr>
              <a:t>• </a:t>
            </a:r>
            <a:r>
              <a:rPr lang="en-US" altLang="en-US" sz="2600" b="1">
                <a:latin typeface="Arial" panose="020B0604020202020204" pitchFamily="34" charset="0"/>
              </a:rPr>
              <a:t>JDBC</a:t>
            </a:r>
            <a:r>
              <a:rPr lang="en-US" altLang="en-US" sz="2600">
                <a:latin typeface="Arial" panose="020B0604020202020204" pitchFamily="34" charset="0"/>
              </a:rPr>
              <a:t> API </a:t>
            </a:r>
            <a:r>
              <a:rPr lang="en-US" altLang="en-US" sz="2600" b="1">
                <a:latin typeface="Arial" panose="020B0604020202020204" pitchFamily="34" charset="0"/>
              </a:rPr>
              <a:t>provides methods for executing SQL</a:t>
            </a:r>
            <a:r>
              <a:rPr lang="en-US" altLang="en-US" sz="2600">
                <a:latin typeface="Arial" panose="020B0604020202020204" pitchFamily="34" charset="0"/>
              </a:rPr>
              <a:t> statements and obtaining results: </a:t>
            </a:r>
            <a:r>
              <a:rPr lang="en-US" altLang="en-US" sz="2600" i="1">
                <a:solidFill>
                  <a:srgbClr val="3333CC"/>
                </a:solidFill>
                <a:latin typeface="Arial" panose="020B0604020202020204" pitchFamily="34" charset="0"/>
              </a:rPr>
              <a:t>SELECT, UPDATE, INSERT, DELETE</a:t>
            </a:r>
            <a:r>
              <a:rPr lang="en-US" altLang="en-US" sz="2600" i="1">
                <a:latin typeface="Arial" panose="020B0604020202020204" pitchFamily="34" charset="0"/>
              </a:rPr>
              <a:t> </a:t>
            </a:r>
            <a:r>
              <a:rPr lang="en-US" altLang="en-US" sz="2600">
                <a:latin typeface="Arial" panose="020B0604020202020204" pitchFamily="34" charset="0"/>
              </a:rPr>
              <a:t>etc.</a:t>
            </a:r>
          </a:p>
          <a:p>
            <a:pPr eaLnBrk="1" hangingPunct="1">
              <a:lnSpc>
                <a:spcPct val="90000"/>
              </a:lnSpc>
              <a:buClrTx/>
              <a:buSzTx/>
              <a:buFontTx/>
              <a:buNone/>
            </a:pPr>
            <a:r>
              <a:rPr lang="en-US" altLang="en-US" sz="2600">
                <a:latin typeface="Arial" panose="020B0604020202020204" pitchFamily="34" charset="0"/>
              </a:rPr>
              <a:t>• Provides portability (eliminates rewriting code for different databases and recompiling for different platforms) and faster, reusable object developing environment</a:t>
            </a:r>
          </a:p>
          <a:p>
            <a:pPr eaLnBrk="1" hangingPunct="1">
              <a:lnSpc>
                <a:spcPct val="90000"/>
              </a:lnSpc>
              <a:buClrTx/>
              <a:buSzTx/>
              <a:buFontTx/>
              <a:buNone/>
            </a:pPr>
            <a:r>
              <a:rPr lang="en-US" altLang="en-US" sz="2600">
                <a:latin typeface="Arial" panose="020B0604020202020204" pitchFamily="34" charset="0"/>
              </a:rPr>
              <a:t>• </a:t>
            </a:r>
            <a:r>
              <a:rPr lang="en-US" altLang="en-US" sz="2600" b="1">
                <a:latin typeface="Arial" panose="020B0604020202020204" pitchFamily="34" charset="0"/>
              </a:rPr>
              <a:t>JDBC</a:t>
            </a:r>
            <a:r>
              <a:rPr lang="en-US" altLang="en-US" sz="2600">
                <a:latin typeface="Arial" panose="020B0604020202020204" pitchFamily="34" charset="0"/>
              </a:rPr>
              <a:t> API is part of core Java </a:t>
            </a:r>
          </a:p>
        </p:txBody>
      </p:sp>
      <p:sp>
        <p:nvSpPr>
          <p:cNvPr id="12291" name="Rectangle 3"/>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3200" b="1">
                <a:solidFill>
                  <a:srgbClr val="FFFF00"/>
                </a:solidFill>
                <a:effectLst>
                  <a:outerShdw blurRad="38100" dist="38100" dir="2700000" algn="tl">
                    <a:srgbClr val="C0C0C0"/>
                  </a:outerShdw>
                </a:effectLst>
              </a:rPr>
              <a:t>Java DataBase Connectivity</a:t>
            </a:r>
          </a:p>
        </p:txBody>
      </p:sp>
    </p:spTree>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685800"/>
            <a:ext cx="9144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
                <a:srgbClr val="0000FF"/>
              </a:buClr>
              <a:buSzTx/>
              <a:buFont typeface="Wingdings" panose="05000000000000000000" pitchFamily="2" charset="2"/>
              <a:buChar char="§"/>
            </a:pPr>
            <a:r>
              <a:rPr lang="en-US" altLang="en-US" sz="2400">
                <a:latin typeface="Arial" panose="020B0604020202020204" pitchFamily="34" charset="0"/>
              </a:rPr>
              <a:t>JDBC key components: </a:t>
            </a:r>
            <a:r>
              <a:rPr lang="en-US" altLang="en-US" sz="2400">
                <a:solidFill>
                  <a:srgbClr val="FF0000"/>
                </a:solidFill>
                <a:latin typeface="Arial" panose="020B0604020202020204" pitchFamily="34" charset="0"/>
              </a:rPr>
              <a:t>DriverManager</a:t>
            </a:r>
            <a:r>
              <a:rPr lang="en-US" altLang="en-US" sz="2400">
                <a:latin typeface="Arial" panose="020B0604020202020204" pitchFamily="34" charset="0"/>
              </a:rPr>
              <a:t>, </a:t>
            </a:r>
            <a:r>
              <a:rPr lang="en-US" altLang="en-US" sz="2400">
                <a:solidFill>
                  <a:srgbClr val="FF0000"/>
                </a:solidFill>
                <a:latin typeface="Arial" panose="020B0604020202020204" pitchFamily="34" charset="0"/>
              </a:rPr>
              <a:t>Connection</a:t>
            </a:r>
            <a:r>
              <a:rPr lang="en-US" altLang="en-US" sz="2400">
                <a:latin typeface="Arial" panose="020B0604020202020204" pitchFamily="34" charset="0"/>
              </a:rPr>
              <a:t>, </a:t>
            </a:r>
            <a:r>
              <a:rPr lang="en-US" altLang="en-US" sz="2400">
                <a:solidFill>
                  <a:srgbClr val="FF0000"/>
                </a:solidFill>
                <a:latin typeface="Arial" panose="020B0604020202020204" pitchFamily="34" charset="0"/>
              </a:rPr>
              <a:t>Statement</a:t>
            </a:r>
            <a:r>
              <a:rPr lang="en-US" altLang="en-US" sz="2400">
                <a:latin typeface="Arial" panose="020B0604020202020204" pitchFamily="34" charset="0"/>
              </a:rPr>
              <a:t>, </a:t>
            </a:r>
            <a:r>
              <a:rPr lang="en-US" altLang="en-US" sz="2400">
                <a:solidFill>
                  <a:srgbClr val="FF0000"/>
                </a:solidFill>
                <a:latin typeface="Arial" panose="020B0604020202020204" pitchFamily="34" charset="0"/>
              </a:rPr>
              <a:t>ResultSet</a:t>
            </a:r>
          </a:p>
          <a:p>
            <a:pPr eaLnBrk="1" hangingPunct="1">
              <a:spcBef>
                <a:spcPct val="0"/>
              </a:spcBef>
              <a:buClr>
                <a:srgbClr val="0000FF"/>
              </a:buClr>
              <a:buSzTx/>
              <a:buFont typeface="Wingdings" panose="05000000000000000000" pitchFamily="2" charset="2"/>
              <a:buChar char="§"/>
            </a:pPr>
            <a:r>
              <a:rPr lang="en-US" altLang="en-US" sz="2400">
                <a:latin typeface="Arial" panose="020B0604020202020204" pitchFamily="34" charset="0"/>
              </a:rPr>
              <a:t>DriverManager handles communication with different drivers that conform to JDBC Driver API.</a:t>
            </a:r>
          </a:p>
          <a:p>
            <a:pPr eaLnBrk="1" hangingPunct="1">
              <a:spcBef>
                <a:spcPct val="0"/>
              </a:spcBef>
              <a:buClrTx/>
              <a:buSzTx/>
              <a:buFontTx/>
              <a:buNone/>
            </a:pPr>
            <a:r>
              <a:rPr lang="en-US" altLang="en-US" sz="2400">
                <a:latin typeface="Arial" panose="020B0604020202020204" pitchFamily="34" charset="0"/>
              </a:rPr>
              <a:t>  - The static class </a:t>
            </a:r>
            <a:r>
              <a:rPr lang="en-US" altLang="en-US" sz="2400" i="1">
                <a:solidFill>
                  <a:srgbClr val="FF0000"/>
                </a:solidFill>
                <a:latin typeface="Arial" panose="020B0604020202020204" pitchFamily="34" charset="0"/>
              </a:rPr>
              <a:t>DriverManager</a:t>
            </a:r>
            <a:r>
              <a:rPr lang="en-US" altLang="en-US" sz="2400" i="1">
                <a:latin typeface="Arial" panose="020B0604020202020204" pitchFamily="34" charset="0"/>
              </a:rPr>
              <a:t> </a:t>
            </a:r>
            <a:r>
              <a:rPr lang="en-US" altLang="en-US" sz="2400">
                <a:latin typeface="Arial" panose="020B0604020202020204" pitchFamily="34" charset="0"/>
              </a:rPr>
              <a:t>manages the loaded drivers and contains methods for accessing connections to the databases</a:t>
            </a:r>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52800"/>
            <a:ext cx="605790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3200" b="1">
                <a:solidFill>
                  <a:srgbClr val="FFFF00"/>
                </a:solidFill>
                <a:effectLst>
                  <a:outerShdw blurRad="38100" dist="38100" dir="2700000" algn="tl">
                    <a:srgbClr val="C0C0C0"/>
                  </a:outerShdw>
                </a:effectLst>
              </a:rPr>
              <a:t>JDBC Driver Manager</a:t>
            </a:r>
          </a:p>
        </p:txBody>
      </p:sp>
    </p:spTree>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838200"/>
            <a:ext cx="91440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b="1">
              <a:solidFill>
                <a:schemeClr val="folHlink"/>
              </a:solidFill>
              <a:latin typeface="Arial" panose="020B0604020202020204" pitchFamily="34" charset="0"/>
            </a:endParaRPr>
          </a:p>
          <a:p>
            <a:pPr eaLnBrk="1" hangingPunct="1">
              <a:spcBef>
                <a:spcPct val="0"/>
              </a:spcBef>
              <a:buClrTx/>
              <a:buSzTx/>
              <a:buFontTx/>
              <a:buNone/>
            </a:pPr>
            <a:endParaRPr lang="en-US" altLang="en-US">
              <a:solidFill>
                <a:schemeClr val="folHlink"/>
              </a:solidFill>
              <a:latin typeface="Arial" panose="020B0604020202020204" pitchFamily="34" charset="0"/>
            </a:endParaRPr>
          </a:p>
          <a:p>
            <a:pPr eaLnBrk="1" hangingPunct="1">
              <a:spcBef>
                <a:spcPct val="0"/>
              </a:spcBef>
              <a:buClrTx/>
              <a:buSzTx/>
              <a:buFontTx/>
              <a:buNone/>
            </a:pPr>
            <a:r>
              <a:rPr lang="en-US" altLang="en-US" sz="1800">
                <a:latin typeface="Arial" panose="020B0604020202020204" pitchFamily="34" charset="0"/>
              </a:rPr>
              <a:t>	</a:t>
            </a:r>
            <a:r>
              <a:rPr lang="en-US" altLang="en-US" b="1" u="sng">
                <a:solidFill>
                  <a:srgbClr val="0000FF"/>
                </a:solidFill>
              </a:rPr>
              <a:t>Step 1:</a:t>
            </a:r>
            <a:r>
              <a:rPr lang="en-US" altLang="en-US"/>
              <a:t>  load a database </a:t>
            </a:r>
            <a:r>
              <a:rPr lang="en-US" altLang="en-US" b="1">
                <a:solidFill>
                  <a:srgbClr val="FF0000"/>
                </a:solidFill>
              </a:rPr>
              <a:t>driver</a:t>
            </a:r>
          </a:p>
          <a:p>
            <a:pPr eaLnBrk="1" hangingPunct="1">
              <a:spcBef>
                <a:spcPct val="0"/>
              </a:spcBef>
              <a:buClrTx/>
              <a:buSzTx/>
              <a:buFontTx/>
              <a:buNone/>
            </a:pPr>
            <a:endParaRPr lang="en-US" altLang="en-US"/>
          </a:p>
          <a:p>
            <a:pPr eaLnBrk="1" hangingPunct="1">
              <a:spcBef>
                <a:spcPct val="0"/>
              </a:spcBef>
              <a:buClrTx/>
              <a:buSzTx/>
              <a:buFontTx/>
              <a:buNone/>
            </a:pPr>
            <a:r>
              <a:rPr lang="en-US" altLang="en-US"/>
              <a:t>	</a:t>
            </a:r>
            <a:r>
              <a:rPr lang="en-US" altLang="en-US" b="1" u="sng">
                <a:solidFill>
                  <a:srgbClr val="0000FF"/>
                </a:solidFill>
              </a:rPr>
              <a:t>Step 2:</a:t>
            </a:r>
            <a:r>
              <a:rPr lang="en-US" altLang="en-US"/>
              <a:t>  make a database </a:t>
            </a:r>
            <a:r>
              <a:rPr lang="en-US" altLang="en-US" b="1">
                <a:solidFill>
                  <a:srgbClr val="FF0000"/>
                </a:solidFill>
              </a:rPr>
              <a:t>connection</a:t>
            </a:r>
          </a:p>
          <a:p>
            <a:pPr eaLnBrk="1" hangingPunct="1">
              <a:spcBef>
                <a:spcPct val="0"/>
              </a:spcBef>
              <a:buClrTx/>
              <a:buSzTx/>
              <a:buFontTx/>
              <a:buNone/>
            </a:pPr>
            <a:endParaRPr lang="en-US" altLang="en-US"/>
          </a:p>
          <a:p>
            <a:pPr eaLnBrk="1" hangingPunct="1">
              <a:spcBef>
                <a:spcPct val="0"/>
              </a:spcBef>
              <a:buClrTx/>
              <a:buSzTx/>
              <a:buFontTx/>
              <a:buNone/>
            </a:pPr>
            <a:r>
              <a:rPr lang="en-US" altLang="en-US"/>
              <a:t>	</a:t>
            </a:r>
            <a:r>
              <a:rPr lang="en-US" altLang="en-US" b="1" u="sng">
                <a:solidFill>
                  <a:srgbClr val="0000FF"/>
                </a:solidFill>
              </a:rPr>
              <a:t>Step 3:</a:t>
            </a:r>
            <a:r>
              <a:rPr lang="en-US" altLang="en-US"/>
              <a:t>  create and execute SQL </a:t>
            </a:r>
            <a:r>
              <a:rPr lang="en-US" altLang="en-US" b="1">
                <a:solidFill>
                  <a:srgbClr val="FF0000"/>
                </a:solidFill>
              </a:rPr>
              <a:t>statement</a:t>
            </a:r>
          </a:p>
          <a:p>
            <a:pPr eaLnBrk="1" hangingPunct="1">
              <a:spcBef>
                <a:spcPct val="0"/>
              </a:spcBef>
              <a:buClrTx/>
              <a:buSzTx/>
              <a:buFontTx/>
              <a:buNone/>
            </a:pPr>
            <a:endParaRPr lang="en-US" altLang="en-US"/>
          </a:p>
          <a:p>
            <a:pPr eaLnBrk="1" hangingPunct="1">
              <a:spcBef>
                <a:spcPct val="0"/>
              </a:spcBef>
              <a:buClrTx/>
              <a:buSzTx/>
              <a:buFontTx/>
              <a:buNone/>
            </a:pPr>
            <a:r>
              <a:rPr lang="en-US" altLang="en-US"/>
              <a:t>	</a:t>
            </a:r>
            <a:r>
              <a:rPr lang="en-US" altLang="en-US" b="1" u="sng">
                <a:solidFill>
                  <a:srgbClr val="0000FF"/>
                </a:solidFill>
              </a:rPr>
              <a:t>Step 4:</a:t>
            </a:r>
            <a:r>
              <a:rPr lang="en-US" altLang="en-US"/>
              <a:t>  process the </a:t>
            </a:r>
            <a:r>
              <a:rPr lang="en-US" altLang="en-US" b="1">
                <a:solidFill>
                  <a:srgbClr val="FF0000"/>
                </a:solidFill>
              </a:rPr>
              <a:t>result</a:t>
            </a:r>
            <a:r>
              <a:rPr lang="en-US" altLang="en-US"/>
              <a:t> </a:t>
            </a:r>
            <a:r>
              <a:rPr lang="en-US" altLang="en-US" b="1">
                <a:solidFill>
                  <a:srgbClr val="FF0000"/>
                </a:solidFill>
              </a:rPr>
              <a:t>set</a:t>
            </a:r>
            <a:r>
              <a:rPr lang="en-US" altLang="en-US"/>
              <a:t>, if necessary</a:t>
            </a:r>
          </a:p>
        </p:txBody>
      </p:sp>
      <p:sp>
        <p:nvSpPr>
          <p:cNvPr id="20483" name="Rectangle 3"/>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2800" b="1">
                <a:solidFill>
                  <a:srgbClr val="FFFF00"/>
                </a:solidFill>
                <a:effectLst>
                  <a:outerShdw blurRad="38100" dist="38100" dir="2700000" algn="tl">
                    <a:srgbClr val="C0C0C0"/>
                  </a:outerShdw>
                </a:effectLst>
              </a:rPr>
              <a:t>Four steps in creating a database application</a:t>
            </a:r>
          </a:p>
        </p:txBody>
      </p:sp>
    </p:spTree>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762000"/>
            <a:ext cx="91440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
                <a:srgbClr val="0000FF"/>
              </a:buClr>
              <a:buSzTx/>
              <a:buFont typeface="Wingdings" panose="05000000000000000000" pitchFamily="2" charset="2"/>
              <a:buChar char="§"/>
            </a:pPr>
            <a:r>
              <a:rPr lang="en-US" altLang="en-US" sz="2600">
                <a:latin typeface="Arial" panose="020B0604020202020204" pitchFamily="34" charset="0"/>
              </a:rPr>
              <a:t> A driver is always needed to obtain a connection</a:t>
            </a:r>
          </a:p>
          <a:p>
            <a:pPr eaLnBrk="1" hangingPunct="1">
              <a:spcBef>
                <a:spcPct val="0"/>
              </a:spcBef>
              <a:buClr>
                <a:srgbClr val="0000FF"/>
              </a:buClr>
              <a:buSzTx/>
              <a:buFont typeface="Wingdings" panose="05000000000000000000" pitchFamily="2" charset="2"/>
              <a:buChar char="§"/>
            </a:pPr>
            <a:r>
              <a:rPr lang="en-US" altLang="en-US" sz="2600">
                <a:latin typeface="Arial" panose="020B0604020202020204" pitchFamily="34" charset="0"/>
              </a:rPr>
              <a:t> Loading a driver requires class name of the driver. </a:t>
            </a:r>
          </a:p>
          <a:p>
            <a:pPr eaLnBrk="1" hangingPunct="1">
              <a:spcBef>
                <a:spcPct val="0"/>
              </a:spcBef>
              <a:buClrTx/>
              <a:buSzTx/>
              <a:buFontTx/>
              <a:buNone/>
            </a:pPr>
            <a:r>
              <a:rPr lang="en-US" altLang="en-US" sz="2600">
                <a:latin typeface="Arial" panose="020B0604020202020204" pitchFamily="34" charset="0"/>
              </a:rPr>
              <a:t>   For JDBC-ODBC driver the class name is:			</a:t>
            </a:r>
            <a:r>
              <a:rPr lang="en-US" altLang="en-US" sz="2600" b="1">
                <a:solidFill>
                  <a:srgbClr val="3333CC"/>
                </a:solidFill>
                <a:latin typeface="Arial" panose="020B0604020202020204" pitchFamily="34" charset="0"/>
              </a:rPr>
              <a:t>sun.jdbc.odbc.JdbcOdbcDriver</a:t>
            </a:r>
          </a:p>
          <a:p>
            <a:pPr eaLnBrk="1" hangingPunct="1">
              <a:spcBef>
                <a:spcPct val="0"/>
              </a:spcBef>
              <a:buClrTx/>
              <a:buSzTx/>
              <a:buFontTx/>
              <a:buNone/>
            </a:pPr>
            <a:r>
              <a:rPr lang="en-US" altLang="en-US" sz="2600">
                <a:latin typeface="Arial" panose="020B0604020202020204" pitchFamily="34" charset="0"/>
              </a:rPr>
              <a:t>   Oracle driver is:  </a:t>
            </a:r>
            <a:r>
              <a:rPr lang="en-US" altLang="en-US" sz="2600" b="1">
                <a:solidFill>
                  <a:srgbClr val="3333CC"/>
                </a:solidFill>
                <a:latin typeface="Arial" panose="020B0604020202020204" pitchFamily="34" charset="0"/>
              </a:rPr>
              <a:t>oracle.jdbc.driver.OracleDriver</a:t>
            </a:r>
            <a:endParaRPr lang="en-US" altLang="en-US" sz="2600" b="1">
              <a:latin typeface="Arial" panose="020B0604020202020204" pitchFamily="34" charset="0"/>
            </a:endParaRPr>
          </a:p>
          <a:p>
            <a:pPr eaLnBrk="1" hangingPunct="1">
              <a:spcBef>
                <a:spcPct val="0"/>
              </a:spcBef>
              <a:buClr>
                <a:srgbClr val="0000FF"/>
              </a:buClr>
              <a:buSzTx/>
              <a:buFont typeface="Wingdings" panose="05000000000000000000" pitchFamily="2" charset="2"/>
              <a:buChar char="§"/>
            </a:pPr>
            <a:r>
              <a:rPr lang="en-US" altLang="en-US" sz="2600">
                <a:latin typeface="Arial" panose="020B0604020202020204" pitchFamily="34" charset="0"/>
              </a:rPr>
              <a:t>The class definition of the driver is loaded using forName static  method of the class Class (in package java.lang)</a:t>
            </a:r>
          </a:p>
          <a:p>
            <a:pPr eaLnBrk="1" hangingPunct="1">
              <a:spcBef>
                <a:spcPct val="0"/>
              </a:spcBef>
              <a:buClrTx/>
              <a:buSzTx/>
              <a:buFontTx/>
              <a:buNone/>
            </a:pPr>
            <a:r>
              <a:rPr lang="en-US" altLang="en-US" sz="2600">
                <a:solidFill>
                  <a:srgbClr val="3333CC"/>
                </a:solidFill>
                <a:latin typeface="Arial" panose="020B0604020202020204" pitchFamily="34" charset="0"/>
              </a:rPr>
              <a:t>try {</a:t>
            </a:r>
          </a:p>
          <a:p>
            <a:pPr eaLnBrk="1" hangingPunct="1">
              <a:spcBef>
                <a:spcPct val="0"/>
              </a:spcBef>
              <a:buClrTx/>
              <a:buSzTx/>
              <a:buFontTx/>
              <a:buNone/>
            </a:pPr>
            <a:r>
              <a:rPr lang="en-US" altLang="en-US" sz="2600">
                <a:solidFill>
                  <a:srgbClr val="3333CC"/>
                </a:solidFill>
                <a:latin typeface="Arial" panose="020B0604020202020204" pitchFamily="34" charset="0"/>
              </a:rPr>
              <a:t>        </a:t>
            </a:r>
            <a:r>
              <a:rPr lang="en-US" altLang="en-US" sz="2600" b="1">
                <a:solidFill>
                  <a:srgbClr val="3333CC"/>
                </a:solidFill>
                <a:latin typeface="Arial" panose="020B0604020202020204" pitchFamily="34" charset="0"/>
              </a:rPr>
              <a:t>Class.forName("sun.jdbc.odbc.JdbcOdbcDriver");</a:t>
            </a:r>
          </a:p>
          <a:p>
            <a:pPr eaLnBrk="1" hangingPunct="1">
              <a:spcBef>
                <a:spcPct val="0"/>
              </a:spcBef>
              <a:buClrTx/>
              <a:buSzTx/>
              <a:buFontTx/>
              <a:buNone/>
            </a:pPr>
            <a:r>
              <a:rPr lang="en-US" altLang="en-US" sz="2600">
                <a:solidFill>
                  <a:srgbClr val="3333CC"/>
                </a:solidFill>
                <a:latin typeface="Arial" panose="020B0604020202020204" pitchFamily="34" charset="0"/>
              </a:rPr>
              <a:t>} catch (Exception e) {</a:t>
            </a:r>
          </a:p>
          <a:p>
            <a:pPr eaLnBrk="1" hangingPunct="1">
              <a:spcBef>
                <a:spcPct val="0"/>
              </a:spcBef>
              <a:buClrTx/>
              <a:buSzTx/>
              <a:buFontTx/>
              <a:buNone/>
            </a:pPr>
            <a:r>
              <a:rPr lang="en-US" altLang="en-US" sz="2600">
                <a:solidFill>
                  <a:srgbClr val="3333CC"/>
                </a:solidFill>
                <a:latin typeface="Arial" panose="020B0604020202020204" pitchFamily="34" charset="0"/>
              </a:rPr>
              <a:t>         out.println( e.getMessage() + "\n Class not found Exception.");</a:t>
            </a:r>
          </a:p>
          <a:p>
            <a:pPr eaLnBrk="1" hangingPunct="1">
              <a:spcBef>
                <a:spcPct val="0"/>
              </a:spcBef>
              <a:buClrTx/>
              <a:buSzTx/>
              <a:buFontTx/>
              <a:buNone/>
            </a:pPr>
            <a:r>
              <a:rPr lang="en-US" altLang="en-US" sz="2600">
                <a:solidFill>
                  <a:srgbClr val="3333CC"/>
                </a:solidFill>
                <a:latin typeface="Arial" panose="020B0604020202020204" pitchFamily="34" charset="0"/>
              </a:rPr>
              <a:t>}</a:t>
            </a:r>
            <a:endParaRPr lang="en-US" altLang="en-US" sz="2600">
              <a:latin typeface="Arial" panose="020B0604020202020204" pitchFamily="34" charset="0"/>
            </a:endParaRPr>
          </a:p>
          <a:p>
            <a:pPr eaLnBrk="1" hangingPunct="1">
              <a:spcBef>
                <a:spcPct val="0"/>
              </a:spcBef>
              <a:buClr>
                <a:srgbClr val="0000FF"/>
              </a:buClr>
              <a:buSzTx/>
              <a:buFont typeface="Wingdings" panose="05000000000000000000" pitchFamily="2" charset="2"/>
              <a:buChar char="§"/>
            </a:pPr>
            <a:r>
              <a:rPr lang="en-US" altLang="en-US" sz="2600">
                <a:latin typeface="Arial" panose="020B0604020202020204" pitchFamily="34" charset="0"/>
              </a:rPr>
              <a:t>The class </a:t>
            </a:r>
            <a:r>
              <a:rPr lang="en-US" altLang="en-US" sz="2600" i="1">
                <a:solidFill>
                  <a:srgbClr val="009900"/>
                </a:solidFill>
                <a:latin typeface="Arial" panose="020B0604020202020204" pitchFamily="34" charset="0"/>
              </a:rPr>
              <a:t>DriverManager</a:t>
            </a:r>
            <a:r>
              <a:rPr lang="en-US" altLang="en-US" sz="2600" i="1">
                <a:solidFill>
                  <a:srgbClr val="00CC66"/>
                </a:solidFill>
                <a:latin typeface="Arial" panose="020B0604020202020204" pitchFamily="34" charset="0"/>
              </a:rPr>
              <a:t> </a:t>
            </a:r>
            <a:r>
              <a:rPr lang="en-US" altLang="en-US" sz="2600">
                <a:latin typeface="Arial" panose="020B0604020202020204" pitchFamily="34" charset="0"/>
              </a:rPr>
              <a:t>manages the loaded drivers</a:t>
            </a:r>
          </a:p>
        </p:txBody>
      </p:sp>
      <p:sp>
        <p:nvSpPr>
          <p:cNvPr id="30723" name="Rectangle 3"/>
          <p:cNvSpPr>
            <a:spLocks noChangeArrowheads="1"/>
          </p:cNvSpPr>
          <p:nvPr/>
        </p:nvSpPr>
        <p:spPr bwMode="auto">
          <a:xfrm>
            <a:off x="762000" y="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3200" b="1">
                <a:solidFill>
                  <a:srgbClr val="FFFF00"/>
                </a:solidFill>
              </a:rPr>
              <a:t>Step 1: Loading a Driver</a:t>
            </a:r>
          </a:p>
        </p:txBody>
      </p:sp>
    </p:spTree>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52400" y="762000"/>
            <a:ext cx="8763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latin typeface="Arial" panose="020B0604020202020204" pitchFamily="34" charset="0"/>
              </a:rPr>
              <a:t>•</a:t>
            </a:r>
            <a:r>
              <a:rPr lang="en-US" altLang="en-US" sz="1800">
                <a:latin typeface="Arial" panose="020B0604020202020204" pitchFamily="34" charset="0"/>
              </a:rPr>
              <a:t> </a:t>
            </a:r>
            <a:r>
              <a:rPr lang="en-US" altLang="en-US" sz="2400" b="1" i="1">
                <a:solidFill>
                  <a:srgbClr val="009900"/>
                </a:solidFill>
                <a:latin typeface="Arial" panose="020B0604020202020204" pitchFamily="34" charset="0"/>
              </a:rPr>
              <a:t>getConnection</a:t>
            </a:r>
            <a:r>
              <a:rPr lang="en-US" altLang="en-US" sz="2400" i="1">
                <a:latin typeface="Arial" panose="020B0604020202020204" pitchFamily="34" charset="0"/>
              </a:rPr>
              <a:t> </a:t>
            </a:r>
            <a:r>
              <a:rPr lang="en-US" altLang="en-US" sz="2400">
                <a:latin typeface="Arial" panose="020B0604020202020204" pitchFamily="34" charset="0"/>
              </a:rPr>
              <a:t>method of </a:t>
            </a:r>
            <a:r>
              <a:rPr lang="en-US" altLang="en-US" sz="2400" b="1" i="1">
                <a:solidFill>
                  <a:srgbClr val="009900"/>
                </a:solidFill>
                <a:latin typeface="Arial" panose="020B0604020202020204" pitchFamily="34" charset="0"/>
              </a:rPr>
              <a:t>DriverManager</a:t>
            </a:r>
            <a:r>
              <a:rPr lang="en-US" altLang="en-US" sz="2400" i="1">
                <a:solidFill>
                  <a:srgbClr val="009900"/>
                </a:solidFill>
                <a:latin typeface="Arial" panose="020B0604020202020204" pitchFamily="34" charset="0"/>
              </a:rPr>
              <a:t> </a:t>
            </a:r>
            <a:r>
              <a:rPr lang="en-US" altLang="en-US" sz="2400">
                <a:latin typeface="Arial" panose="020B0604020202020204" pitchFamily="34" charset="0"/>
              </a:rPr>
              <a:t>class returns a connection</a:t>
            </a:r>
          </a:p>
          <a:p>
            <a:pPr eaLnBrk="1" hangingPunct="1">
              <a:spcBef>
                <a:spcPct val="0"/>
              </a:spcBef>
              <a:buClrTx/>
              <a:buSzTx/>
              <a:buFontTx/>
              <a:buNone/>
            </a:pPr>
            <a:r>
              <a:rPr lang="en-US" altLang="en-US" sz="2400">
                <a:latin typeface="Arial" panose="020B0604020202020204" pitchFamily="34" charset="0"/>
              </a:rPr>
              <a:t>• When there are several databases used by the same application, the driver required to access the database is uniquely identified using JDBC URLs</a:t>
            </a:r>
          </a:p>
          <a:p>
            <a:pPr eaLnBrk="1" hangingPunct="1">
              <a:spcBef>
                <a:spcPct val="0"/>
              </a:spcBef>
              <a:buClrTx/>
              <a:buSzTx/>
              <a:buFontTx/>
              <a:buNone/>
            </a:pPr>
            <a:r>
              <a:rPr lang="en-US" altLang="en-US" sz="2400">
                <a:solidFill>
                  <a:srgbClr val="3333CC"/>
                </a:solidFill>
                <a:latin typeface="Arial" panose="020B0604020202020204" pitchFamily="34" charset="0"/>
              </a:rPr>
              <a:t> JDBC URL: </a:t>
            </a:r>
            <a:r>
              <a:rPr lang="en-US" altLang="en-US" sz="2400">
                <a:latin typeface="Arial" panose="020B0604020202020204" pitchFamily="34" charset="0"/>
              </a:rPr>
              <a:t>Represents a driver and has following three-part syntax</a:t>
            </a: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52800"/>
            <a:ext cx="87630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4"/>
          <p:cNvSpPr>
            <a:spLocks noChangeArrowheads="1"/>
          </p:cNvSpPr>
          <p:nvPr/>
        </p:nvSpPr>
        <p:spPr bwMode="auto">
          <a:xfrm>
            <a:off x="152400" y="5181600"/>
            <a:ext cx="899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u="sng">
                <a:latin typeface="Arial" panose="020B0604020202020204" pitchFamily="34" charset="0"/>
              </a:rPr>
              <a:t>Examples:</a:t>
            </a:r>
            <a:r>
              <a:rPr lang="en-US" altLang="en-US" sz="2400" u="sng">
                <a:solidFill>
                  <a:schemeClr val="accent2"/>
                </a:solidFill>
                <a:latin typeface="Arial" panose="020B0604020202020204" pitchFamily="34" charset="0"/>
              </a:rPr>
              <a:t/>
            </a:r>
            <a:br>
              <a:rPr lang="en-US" altLang="en-US" sz="2400" u="sng">
                <a:solidFill>
                  <a:schemeClr val="accent2"/>
                </a:solidFill>
                <a:latin typeface="Arial" panose="020B0604020202020204" pitchFamily="34" charset="0"/>
              </a:rPr>
            </a:br>
            <a:r>
              <a:rPr lang="en-US" altLang="en-US" sz="2400">
                <a:latin typeface="Arial" panose="020B0604020202020204" pitchFamily="34" charset="0"/>
              </a:rPr>
              <a:t> "</a:t>
            </a:r>
            <a:r>
              <a:rPr lang="en-US" altLang="en-US" sz="2400" b="1">
                <a:solidFill>
                  <a:srgbClr val="0000FF"/>
                </a:solidFill>
                <a:latin typeface="Arial" panose="020B0604020202020204" pitchFamily="34" charset="0"/>
              </a:rPr>
              <a:t>jdbc</a:t>
            </a:r>
            <a:r>
              <a:rPr lang="en-US" altLang="en-US" sz="2400" b="1">
                <a:latin typeface="Arial" panose="020B0604020202020204" pitchFamily="34" charset="0"/>
              </a:rPr>
              <a:t>:</a:t>
            </a:r>
            <a:r>
              <a:rPr lang="en-US" altLang="en-US" sz="2400" b="1">
                <a:solidFill>
                  <a:srgbClr val="FF0000"/>
                </a:solidFill>
                <a:latin typeface="Arial" panose="020B0604020202020204" pitchFamily="34" charset="0"/>
              </a:rPr>
              <a:t>odbc</a:t>
            </a:r>
            <a:r>
              <a:rPr lang="en-US" altLang="en-US" sz="2400" b="1">
                <a:latin typeface="Arial" panose="020B0604020202020204" pitchFamily="34" charset="0"/>
              </a:rPr>
              <a:t>:</a:t>
            </a:r>
            <a:r>
              <a:rPr lang="en-US" altLang="en-US" sz="2400" b="1">
                <a:solidFill>
                  <a:srgbClr val="009900"/>
                </a:solidFill>
                <a:latin typeface="Arial" panose="020B0604020202020204" pitchFamily="34" charset="0"/>
              </a:rPr>
              <a:t>books</a:t>
            </a:r>
            <a:r>
              <a:rPr lang="en-US" altLang="en-US" sz="2400">
                <a:latin typeface="Arial" panose="020B0604020202020204" pitchFamily="34" charset="0"/>
              </a:rPr>
              <a:t>” :  specifies database </a:t>
            </a:r>
            <a:r>
              <a:rPr lang="en-US" altLang="en-US" sz="2400" i="1">
                <a:latin typeface="Arial" panose="020B0604020202020204" pitchFamily="34" charset="0"/>
              </a:rPr>
              <a:t>books </a:t>
            </a:r>
            <a:r>
              <a:rPr lang="en-US" altLang="en-US" sz="2400">
                <a:latin typeface="Arial" panose="020B0604020202020204" pitchFamily="34" charset="0"/>
              </a:rPr>
              <a:t>as ODBC data source (books is a logical name linked to actual database)</a:t>
            </a:r>
          </a:p>
        </p:txBody>
      </p:sp>
      <p:sp>
        <p:nvSpPr>
          <p:cNvPr id="22533" name="Rectangle 5"/>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2800" b="1">
                <a:solidFill>
                  <a:srgbClr val="FFFF00"/>
                </a:solidFill>
                <a:effectLst>
                  <a:outerShdw blurRad="38100" dist="38100" dir="2700000" algn="tl">
                    <a:srgbClr val="C0C0C0"/>
                  </a:outerShdw>
                </a:effectLst>
              </a:rPr>
              <a:t>Step 2: Opening a Database Connection</a:t>
            </a:r>
          </a:p>
        </p:txBody>
      </p:sp>
    </p:spTree>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8382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latin typeface="Arial" panose="020B0604020202020204" pitchFamily="34" charset="0"/>
              </a:rPr>
              <a:t>•</a:t>
            </a:r>
            <a:r>
              <a:rPr lang="en-US" altLang="en-US" sz="1800">
                <a:latin typeface="Arial" panose="020B0604020202020204" pitchFamily="34" charset="0"/>
              </a:rPr>
              <a:t> </a:t>
            </a:r>
            <a:r>
              <a:rPr lang="en-US" altLang="en-US" sz="2400">
                <a:latin typeface="Arial" panose="020B0604020202020204" pitchFamily="34" charset="0"/>
              </a:rPr>
              <a:t>Getting a connection to ODBC data source </a:t>
            </a:r>
            <a:r>
              <a:rPr lang="en-US" altLang="en-US" sz="2400" i="1">
                <a:latin typeface="Arial" panose="020B0604020202020204" pitchFamily="34" charset="0"/>
              </a:rPr>
              <a:t>books (MS Access database)</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9916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4"/>
          <p:cNvSpPr>
            <a:spLocks noChangeArrowheads="1"/>
          </p:cNvSpPr>
          <p:nvPr/>
        </p:nvSpPr>
        <p:spPr bwMode="auto">
          <a:xfrm>
            <a:off x="457200" y="3276600"/>
            <a:ext cx="8382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latin typeface="Arial" panose="020B0604020202020204" pitchFamily="34" charset="0"/>
              </a:rPr>
              <a:t>• </a:t>
            </a:r>
            <a:r>
              <a:rPr lang="en-US" altLang="en-US" sz="2400" b="1" i="1">
                <a:solidFill>
                  <a:srgbClr val="009900"/>
                </a:solidFill>
                <a:latin typeface="Arial" panose="020B0604020202020204" pitchFamily="34" charset="0"/>
              </a:rPr>
              <a:t>DriverManager</a:t>
            </a:r>
            <a:r>
              <a:rPr lang="en-US" altLang="en-US" sz="2400">
                <a:latin typeface="Arial" panose="020B0604020202020204" pitchFamily="34" charset="0"/>
              </a:rPr>
              <a:t> has other variants of </a:t>
            </a:r>
            <a:r>
              <a:rPr lang="en-US" altLang="en-US" sz="2400" b="1" i="1">
                <a:solidFill>
                  <a:srgbClr val="009900"/>
                </a:solidFill>
                <a:latin typeface="Arial" panose="020B0604020202020204" pitchFamily="34" charset="0"/>
              </a:rPr>
              <a:t>getConnection</a:t>
            </a:r>
            <a:r>
              <a:rPr lang="en-US" altLang="en-US" sz="2400" i="1">
                <a:latin typeface="Arial" panose="020B0604020202020204" pitchFamily="34" charset="0"/>
              </a:rPr>
              <a:t> </a:t>
            </a:r>
            <a:r>
              <a:rPr lang="en-US" altLang="en-US" sz="2400">
                <a:latin typeface="Arial" panose="020B0604020202020204" pitchFamily="34" charset="0"/>
              </a:rPr>
              <a:t>method that accept different set of parameters</a:t>
            </a:r>
          </a:p>
          <a:p>
            <a:pPr eaLnBrk="1" hangingPunct="1">
              <a:spcBef>
                <a:spcPct val="0"/>
              </a:spcBef>
              <a:buClrTx/>
              <a:buSzTx/>
              <a:buFontTx/>
              <a:buNone/>
            </a:pPr>
            <a:r>
              <a:rPr lang="en-US" altLang="en-US" sz="2400">
                <a:latin typeface="Arial" panose="020B0604020202020204" pitchFamily="34" charset="0"/>
              </a:rPr>
              <a:t>• </a:t>
            </a:r>
            <a:r>
              <a:rPr lang="en-US" altLang="en-US" sz="2400" b="1" i="1">
                <a:solidFill>
                  <a:srgbClr val="009900"/>
                </a:solidFill>
                <a:latin typeface="Arial" panose="020B0604020202020204" pitchFamily="34" charset="0"/>
              </a:rPr>
              <a:t>Connection</a:t>
            </a:r>
            <a:r>
              <a:rPr lang="en-US" altLang="en-US" sz="2400">
                <a:latin typeface="Arial" panose="020B0604020202020204" pitchFamily="34" charset="0"/>
              </a:rPr>
              <a:t> is an interface defined in </a:t>
            </a:r>
            <a:r>
              <a:rPr lang="en-US" altLang="en-US" sz="2400" b="1" i="1">
                <a:solidFill>
                  <a:srgbClr val="009900"/>
                </a:solidFill>
                <a:latin typeface="Arial" panose="020B0604020202020204" pitchFamily="34" charset="0"/>
              </a:rPr>
              <a:t>java.sql</a:t>
            </a:r>
            <a:r>
              <a:rPr lang="en-US" altLang="en-US" sz="2400" i="1">
                <a:latin typeface="Arial" panose="020B0604020202020204" pitchFamily="34" charset="0"/>
              </a:rPr>
              <a:t> </a:t>
            </a:r>
            <a:r>
              <a:rPr lang="en-US" altLang="en-US" sz="2400">
                <a:latin typeface="Arial" panose="020B0604020202020204" pitchFamily="34" charset="0"/>
              </a:rPr>
              <a:t>package. A Connection object represents a connection with the database. The interface has methods to create statements which can be used to manipulate the database</a:t>
            </a:r>
          </a:p>
        </p:txBody>
      </p:sp>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715000"/>
            <a:ext cx="8763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6"/>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2600" b="1">
                <a:solidFill>
                  <a:srgbClr val="FFFF00"/>
                </a:solidFill>
                <a:effectLst>
                  <a:outerShdw blurRad="38100" dist="38100" dir="2700000" algn="tl">
                    <a:srgbClr val="C0C0C0"/>
                  </a:outerShdw>
                </a:effectLst>
              </a:rPr>
              <a:t>Step 2: Opening a Database Connection(contd.)</a:t>
            </a:r>
          </a:p>
        </p:txBody>
      </p:sp>
    </p:spTree>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28600" y="762000"/>
            <a:ext cx="87249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342900" indent="-342900" eaLnBrk="1" hangingPunct="1">
              <a:spcBef>
                <a:spcPct val="0"/>
              </a:spcBef>
              <a:buClrTx/>
              <a:buSzTx/>
              <a:buFont typeface="Wingdings" panose="05000000000000000000" pitchFamily="2" charset="2"/>
              <a:buChar char="§"/>
              <a:defRPr/>
            </a:pPr>
            <a:r>
              <a:rPr lang="en-US" altLang="en-US" sz="2400" smtClean="0">
                <a:latin typeface="Arial" panose="020B0604020202020204" pitchFamily="34" charset="0"/>
              </a:rPr>
              <a:t>Connection objects can be used to create statement objects.</a:t>
            </a:r>
          </a:p>
          <a:p>
            <a:pPr eaLnBrk="1" hangingPunct="1">
              <a:spcBef>
                <a:spcPct val="0"/>
              </a:spcBef>
              <a:buClrTx/>
              <a:buSzTx/>
              <a:buFontTx/>
              <a:buNone/>
              <a:defRPr/>
            </a:pPr>
            <a:r>
              <a:rPr lang="en-US" altLang="en-US" sz="2400" smtClean="0">
                <a:latin typeface="Arial" panose="020B0604020202020204" pitchFamily="34" charset="0"/>
              </a:rPr>
              <a:t>	</a:t>
            </a:r>
            <a:r>
              <a:rPr lang="en-US" altLang="en-US" sz="2400" b="1" smtClean="0">
                <a:solidFill>
                  <a:srgbClr val="3333CC"/>
                </a:solidFill>
                <a:latin typeface="Arial" panose="020B0604020202020204" pitchFamily="34" charset="0"/>
              </a:rPr>
              <a:t>statement = connection.createStatement();</a:t>
            </a:r>
          </a:p>
          <a:p>
            <a:pPr marL="342900" indent="-342900" eaLnBrk="1" hangingPunct="1">
              <a:spcBef>
                <a:spcPct val="0"/>
              </a:spcBef>
              <a:buClrTx/>
              <a:buSzTx/>
              <a:buFont typeface="Wingdings" panose="05000000000000000000" pitchFamily="2" charset="2"/>
              <a:buChar char="§"/>
              <a:defRPr/>
            </a:pPr>
            <a:r>
              <a:rPr lang="en-US" altLang="en-US" sz="2400" smtClean="0">
                <a:latin typeface="Arial" panose="020B0604020202020204" pitchFamily="34" charset="0"/>
              </a:rPr>
              <a:t>Statement is an interface that contains methods for executing SQL queries</a:t>
            </a:r>
          </a:p>
        </p:txBody>
      </p:sp>
      <p:sp>
        <p:nvSpPr>
          <p:cNvPr id="28675" name="Rectangle 3"/>
          <p:cNvSpPr>
            <a:spLocks noChangeArrowheads="1"/>
          </p:cNvSpPr>
          <p:nvPr/>
        </p:nvSpPr>
        <p:spPr bwMode="auto">
          <a:xfrm>
            <a:off x="204788" y="3429000"/>
            <a:ext cx="8839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342900" indent="-342900" eaLnBrk="1" hangingPunct="1">
              <a:spcBef>
                <a:spcPct val="0"/>
              </a:spcBef>
              <a:buClrTx/>
              <a:buSzTx/>
              <a:buFont typeface="Wingdings" panose="05000000000000000000" pitchFamily="2" charset="2"/>
              <a:buChar char="§"/>
              <a:defRPr/>
            </a:pPr>
            <a:r>
              <a:rPr lang="en-US" altLang="en-US" sz="2400" smtClean="0">
                <a:solidFill>
                  <a:srgbClr val="006600"/>
                </a:solidFill>
                <a:latin typeface="Arial" panose="020B0604020202020204" pitchFamily="34" charset="0"/>
              </a:rPr>
              <a:t>sqlStr</a:t>
            </a:r>
            <a:r>
              <a:rPr lang="en-US" altLang="en-US" sz="2400" smtClean="0">
                <a:latin typeface="Arial" panose="020B0604020202020204" pitchFamily="34" charset="0"/>
              </a:rPr>
              <a:t> contains a string which is an SQL statement for inserting a new record in the table </a:t>
            </a:r>
            <a:r>
              <a:rPr lang="en-US" altLang="en-US" sz="2400" i="1" smtClean="0">
                <a:solidFill>
                  <a:srgbClr val="009900"/>
                </a:solidFill>
                <a:latin typeface="Arial" panose="020B0604020202020204" pitchFamily="34" charset="0"/>
              </a:rPr>
              <a:t>Authors</a:t>
            </a:r>
            <a:r>
              <a:rPr lang="en-US" altLang="en-US" sz="2400" i="1" smtClean="0">
                <a:latin typeface="Arial" panose="020B0604020202020204" pitchFamily="34" charset="0"/>
              </a:rPr>
              <a:t> </a:t>
            </a:r>
            <a:r>
              <a:rPr lang="en-US" altLang="en-US" sz="2400" smtClean="0">
                <a:latin typeface="Arial" panose="020B0604020202020204" pitchFamily="34" charset="0"/>
              </a:rPr>
              <a:t>in the </a:t>
            </a:r>
            <a:r>
              <a:rPr lang="en-US" altLang="en-US" sz="2400" i="1" smtClean="0">
                <a:solidFill>
                  <a:srgbClr val="009900"/>
                </a:solidFill>
                <a:latin typeface="Arial" panose="020B0604020202020204" pitchFamily="34" charset="0"/>
              </a:rPr>
              <a:t>books</a:t>
            </a:r>
            <a:r>
              <a:rPr lang="en-US" altLang="en-US" sz="2400" smtClean="0">
                <a:latin typeface="Arial" panose="020B0604020202020204" pitchFamily="34" charset="0"/>
              </a:rPr>
              <a:t> database</a:t>
            </a:r>
          </a:p>
          <a:p>
            <a:pPr marL="342900" indent="-342900" eaLnBrk="1" hangingPunct="1">
              <a:spcBef>
                <a:spcPct val="0"/>
              </a:spcBef>
              <a:buClrTx/>
              <a:buSzTx/>
              <a:buFont typeface="Wingdings" panose="05000000000000000000" pitchFamily="2" charset="2"/>
              <a:buChar char="§"/>
              <a:defRPr/>
            </a:pPr>
            <a:r>
              <a:rPr lang="en-US" altLang="en-US" sz="2400" smtClean="0">
                <a:latin typeface="Arial" panose="020B0604020202020204" pitchFamily="34" charset="0"/>
              </a:rPr>
              <a:t>The SQL statement is executed using </a:t>
            </a:r>
            <a:r>
              <a:rPr lang="en-US" altLang="en-US" sz="2400" i="1" smtClean="0">
                <a:solidFill>
                  <a:srgbClr val="009900"/>
                </a:solidFill>
                <a:latin typeface="Arial" panose="020B0604020202020204" pitchFamily="34" charset="0"/>
              </a:rPr>
              <a:t>executeUpdate</a:t>
            </a:r>
            <a:r>
              <a:rPr lang="en-US" altLang="en-US" sz="2400" smtClean="0">
                <a:latin typeface="Arial" panose="020B0604020202020204" pitchFamily="34" charset="0"/>
              </a:rPr>
              <a:t> method of the statement object</a:t>
            </a:r>
          </a:p>
          <a:p>
            <a:pPr marL="342900" indent="-342900" eaLnBrk="1" hangingPunct="1">
              <a:spcBef>
                <a:spcPct val="0"/>
              </a:spcBef>
              <a:buClrTx/>
              <a:buSzTx/>
              <a:buFont typeface="Wingdings" panose="05000000000000000000" pitchFamily="2" charset="2"/>
              <a:buChar char="§"/>
              <a:defRPr/>
            </a:pPr>
            <a:r>
              <a:rPr lang="en-US" altLang="en-US" sz="2400" smtClean="0">
                <a:latin typeface="Arial" panose="020B0604020202020204" pitchFamily="34" charset="0"/>
              </a:rPr>
              <a:t>The method is used to execute statements like </a:t>
            </a:r>
            <a:r>
              <a:rPr lang="en-US" altLang="en-US" sz="2400" b="1" smtClean="0">
                <a:solidFill>
                  <a:srgbClr val="FF6600"/>
                </a:solidFill>
                <a:latin typeface="Arial" panose="020B0604020202020204" pitchFamily="34" charset="0"/>
              </a:rPr>
              <a:t>INSERT</a:t>
            </a:r>
            <a:r>
              <a:rPr lang="en-US" altLang="en-US" sz="2400" smtClean="0">
                <a:solidFill>
                  <a:srgbClr val="FF6600"/>
                </a:solidFill>
                <a:latin typeface="Arial" panose="020B0604020202020204" pitchFamily="34" charset="0"/>
              </a:rPr>
              <a:t>, </a:t>
            </a:r>
            <a:r>
              <a:rPr lang="en-US" altLang="en-US" sz="2400" b="1" smtClean="0">
                <a:solidFill>
                  <a:srgbClr val="FF6600"/>
                </a:solidFill>
                <a:latin typeface="Arial" panose="020B0604020202020204" pitchFamily="34" charset="0"/>
              </a:rPr>
              <a:t>UPDATE</a:t>
            </a:r>
            <a:r>
              <a:rPr lang="en-US" altLang="en-US" sz="2400" smtClean="0">
                <a:solidFill>
                  <a:srgbClr val="FF6600"/>
                </a:solidFill>
                <a:latin typeface="Arial" panose="020B0604020202020204" pitchFamily="34" charset="0"/>
              </a:rPr>
              <a:t>, </a:t>
            </a:r>
            <a:r>
              <a:rPr lang="en-US" altLang="en-US" sz="2400" b="1" smtClean="0">
                <a:solidFill>
                  <a:srgbClr val="FF6600"/>
                </a:solidFill>
                <a:latin typeface="Arial" panose="020B0604020202020204" pitchFamily="34" charset="0"/>
              </a:rPr>
              <a:t>DELETE</a:t>
            </a:r>
            <a:r>
              <a:rPr lang="en-US" altLang="en-US" sz="2400" smtClean="0">
                <a:latin typeface="Arial" panose="020B0604020202020204" pitchFamily="34" charset="0"/>
              </a:rPr>
              <a:t> that do not return any results. It returns </a:t>
            </a:r>
            <a:r>
              <a:rPr lang="en-US" altLang="en-US" sz="2400" b="1" smtClean="0">
                <a:solidFill>
                  <a:srgbClr val="FF6600"/>
                </a:solidFill>
                <a:latin typeface="Arial" panose="020B0604020202020204" pitchFamily="34" charset="0"/>
              </a:rPr>
              <a:t>number</a:t>
            </a:r>
            <a:r>
              <a:rPr lang="en-US" altLang="en-US" sz="2400" smtClean="0">
                <a:solidFill>
                  <a:srgbClr val="FF6600"/>
                </a:solidFill>
                <a:latin typeface="Arial" panose="020B0604020202020204" pitchFamily="34" charset="0"/>
              </a:rPr>
              <a:t> </a:t>
            </a:r>
            <a:r>
              <a:rPr lang="en-US" altLang="en-US" sz="2400" b="1" smtClean="0">
                <a:solidFill>
                  <a:srgbClr val="FF6600"/>
                </a:solidFill>
                <a:latin typeface="Arial" panose="020B0604020202020204" pitchFamily="34" charset="0"/>
              </a:rPr>
              <a:t>of</a:t>
            </a:r>
            <a:r>
              <a:rPr lang="en-US" altLang="en-US" sz="2400" smtClean="0">
                <a:solidFill>
                  <a:srgbClr val="FF6600"/>
                </a:solidFill>
                <a:latin typeface="Arial" panose="020B0604020202020204" pitchFamily="34" charset="0"/>
              </a:rPr>
              <a:t> </a:t>
            </a:r>
            <a:r>
              <a:rPr lang="en-US" altLang="en-US" sz="2400" b="1" smtClean="0">
                <a:solidFill>
                  <a:srgbClr val="FF6600"/>
                </a:solidFill>
                <a:latin typeface="Arial" panose="020B0604020202020204" pitchFamily="34" charset="0"/>
              </a:rPr>
              <a:t>rows</a:t>
            </a:r>
            <a:r>
              <a:rPr lang="en-US" altLang="en-US" sz="2400" smtClean="0">
                <a:latin typeface="Arial" panose="020B0604020202020204" pitchFamily="34" charset="0"/>
              </a:rPr>
              <a:t> affected</a:t>
            </a:r>
          </a:p>
          <a:p>
            <a:pPr eaLnBrk="1" hangingPunct="1">
              <a:spcBef>
                <a:spcPct val="0"/>
              </a:spcBef>
              <a:buClrTx/>
              <a:buSzTx/>
              <a:buFontTx/>
              <a:buNone/>
              <a:defRPr/>
            </a:pPr>
            <a:endParaRPr lang="en-US" altLang="en-US" sz="2400" smtClean="0">
              <a:latin typeface="Arial" panose="020B0604020202020204" pitchFamily="34" charset="0"/>
            </a:endParaRP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r="862"/>
          <a:stretch>
            <a:fillRect/>
          </a:stretch>
        </p:blipFill>
        <p:spPr bwMode="auto">
          <a:xfrm>
            <a:off x="242888" y="2408238"/>
            <a:ext cx="8763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5"/>
          <p:cNvSpPr>
            <a:spLocks noChangeArrowheads="1"/>
          </p:cNvSpPr>
          <p:nvPr/>
        </p:nvSpPr>
        <p:spPr bwMode="auto">
          <a:xfrm>
            <a:off x="838200" y="0"/>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0000"/>
              </a:lnSpc>
              <a:spcBef>
                <a:spcPct val="0"/>
              </a:spcBef>
              <a:buClrTx/>
              <a:buSzTx/>
              <a:buFontTx/>
              <a:buNone/>
            </a:pPr>
            <a:r>
              <a:rPr lang="en-US" altLang="en-US" sz="3200" b="1">
                <a:solidFill>
                  <a:srgbClr val="FFFF00"/>
                </a:solidFill>
              </a:rPr>
              <a:t>Step 3: executing SQL Statements</a:t>
            </a:r>
          </a:p>
        </p:txBody>
      </p:sp>
    </p:spTree>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28600" y="68580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
                <a:srgbClr val="0000FF"/>
              </a:buClr>
              <a:buSzTx/>
            </a:pPr>
            <a:r>
              <a:rPr lang="en-US" altLang="en-US" sz="1800">
                <a:latin typeface="Arial" panose="020B0604020202020204" pitchFamily="34" charset="0"/>
              </a:rPr>
              <a:t> </a:t>
            </a:r>
            <a:r>
              <a:rPr lang="en-US" altLang="en-US" sz="2200">
                <a:latin typeface="Arial" panose="020B0604020202020204" pitchFamily="34" charset="0"/>
              </a:rPr>
              <a:t>The </a:t>
            </a:r>
            <a:r>
              <a:rPr lang="en-US" altLang="en-US" sz="2200" b="1">
                <a:solidFill>
                  <a:srgbClr val="3333CC"/>
                </a:solidFill>
                <a:latin typeface="Arial" panose="020B0604020202020204" pitchFamily="34" charset="0"/>
              </a:rPr>
              <a:t>Statement</a:t>
            </a:r>
            <a:r>
              <a:rPr lang="en-US" altLang="en-US" sz="2200">
                <a:latin typeface="Arial" panose="020B0604020202020204" pitchFamily="34" charset="0"/>
              </a:rPr>
              <a:t> object returns a </a:t>
            </a:r>
            <a:r>
              <a:rPr lang="en-US" altLang="en-US" sz="2200" b="1">
                <a:latin typeface="Arial" panose="020B0604020202020204" pitchFamily="34" charset="0"/>
              </a:rPr>
              <a:t>j</a:t>
            </a:r>
            <a:r>
              <a:rPr lang="en-US" altLang="en-US" sz="2200" b="1">
                <a:solidFill>
                  <a:srgbClr val="3333CC"/>
                </a:solidFill>
                <a:latin typeface="Arial" panose="020B0604020202020204" pitchFamily="34" charset="0"/>
              </a:rPr>
              <a:t>ava.sql.ResultSet</a:t>
            </a:r>
            <a:r>
              <a:rPr lang="en-US" altLang="en-US" sz="2200">
                <a:latin typeface="Arial" panose="020B0604020202020204" pitchFamily="34" charset="0"/>
              </a:rPr>
              <a:t> object upon executing an SQL statement using </a:t>
            </a:r>
            <a:r>
              <a:rPr lang="en-US" altLang="en-US" sz="2200" b="1">
                <a:solidFill>
                  <a:srgbClr val="3333CC"/>
                </a:solidFill>
                <a:latin typeface="Arial" panose="020B0604020202020204" pitchFamily="34" charset="0"/>
              </a:rPr>
              <a:t>executeQuery</a:t>
            </a:r>
            <a:r>
              <a:rPr lang="en-US" altLang="en-US" sz="2200">
                <a:latin typeface="Arial" panose="020B0604020202020204" pitchFamily="34" charset="0"/>
              </a:rPr>
              <a:t> method</a:t>
            </a:r>
          </a:p>
        </p:txBody>
      </p:sp>
      <p:sp>
        <p:nvSpPr>
          <p:cNvPr id="35843" name="Rectangle 3"/>
          <p:cNvSpPr>
            <a:spLocks noChangeArrowheads="1"/>
          </p:cNvSpPr>
          <p:nvPr/>
        </p:nvSpPr>
        <p:spPr bwMode="auto">
          <a:xfrm>
            <a:off x="76200" y="1982788"/>
            <a:ext cx="9067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285750" indent="-285750" eaLnBrk="1" hangingPunct="1">
              <a:spcBef>
                <a:spcPct val="0"/>
              </a:spcBef>
              <a:buClr>
                <a:srgbClr val="0000FF"/>
              </a:buClr>
              <a:buSzTx/>
              <a:defRPr/>
            </a:pPr>
            <a:r>
              <a:rPr lang="en-US" altLang="en-US" sz="2400" smtClean="0">
                <a:latin typeface="Arial" panose="020B0604020202020204" pitchFamily="34" charset="0"/>
              </a:rPr>
              <a:t>The method returns all rows in </a:t>
            </a:r>
            <a:r>
              <a:rPr lang="en-US" altLang="en-US" sz="2400" i="1" smtClean="0">
                <a:solidFill>
                  <a:srgbClr val="009900"/>
                </a:solidFill>
                <a:latin typeface="Arial" panose="020B0604020202020204" pitchFamily="34" charset="0"/>
              </a:rPr>
              <a:t>Authors</a:t>
            </a:r>
            <a:r>
              <a:rPr lang="en-US" altLang="en-US" sz="2400" smtClean="0">
                <a:latin typeface="Arial" panose="020B0604020202020204" pitchFamily="34" charset="0"/>
              </a:rPr>
              <a:t> table as a </a:t>
            </a:r>
            <a:r>
              <a:rPr lang="en-US" altLang="en-US" sz="2400" i="1" smtClean="0">
                <a:solidFill>
                  <a:srgbClr val="009900"/>
                </a:solidFill>
                <a:latin typeface="Arial" panose="020B0604020202020204" pitchFamily="34" charset="0"/>
              </a:rPr>
              <a:t>ResultSet</a:t>
            </a:r>
          </a:p>
          <a:p>
            <a:pPr marL="342900" indent="-342900" eaLnBrk="1" hangingPunct="1">
              <a:spcBef>
                <a:spcPct val="0"/>
              </a:spcBef>
              <a:buClr>
                <a:srgbClr val="0000FF"/>
              </a:buClr>
              <a:buSzTx/>
              <a:defRPr/>
            </a:pPr>
            <a:r>
              <a:rPr lang="en-US" altLang="en-US" sz="2400" smtClean="0">
                <a:latin typeface="Arial" panose="020B0604020202020204" pitchFamily="34" charset="0"/>
              </a:rPr>
              <a:t>The </a:t>
            </a:r>
            <a:r>
              <a:rPr lang="en-US" altLang="en-US" sz="2400" b="1" smtClean="0">
                <a:solidFill>
                  <a:srgbClr val="3333CC"/>
                </a:solidFill>
                <a:latin typeface="Arial" panose="020B0604020202020204" pitchFamily="34" charset="0"/>
              </a:rPr>
              <a:t>next</a:t>
            </a:r>
            <a:r>
              <a:rPr lang="en-US" altLang="en-US" sz="2400" smtClean="0">
                <a:solidFill>
                  <a:srgbClr val="3333CC"/>
                </a:solidFill>
                <a:latin typeface="Arial" panose="020B0604020202020204" pitchFamily="34" charset="0"/>
              </a:rPr>
              <a:t>()</a:t>
            </a:r>
            <a:r>
              <a:rPr lang="en-US" altLang="en-US" sz="2400" smtClean="0">
                <a:latin typeface="Arial" panose="020B0604020202020204" pitchFamily="34" charset="0"/>
              </a:rPr>
              <a:t> method of </a:t>
            </a:r>
            <a:r>
              <a:rPr lang="en-US" altLang="en-US" sz="2400" b="1" smtClean="0">
                <a:solidFill>
                  <a:srgbClr val="3333CC"/>
                </a:solidFill>
                <a:latin typeface="Arial" panose="020B0604020202020204" pitchFamily="34" charset="0"/>
              </a:rPr>
              <a:t>ResultSet</a:t>
            </a:r>
            <a:r>
              <a:rPr lang="en-US" altLang="en-US" sz="2400" smtClean="0">
                <a:solidFill>
                  <a:srgbClr val="3333CC"/>
                </a:solidFill>
                <a:latin typeface="Arial" panose="020B0604020202020204" pitchFamily="34" charset="0"/>
              </a:rPr>
              <a:t> </a:t>
            </a:r>
            <a:r>
              <a:rPr lang="en-US" altLang="en-US" sz="2400" smtClean="0">
                <a:latin typeface="Arial" panose="020B0604020202020204" pitchFamily="34" charset="0"/>
              </a:rPr>
              <a:t>allows to move from one row to the next row</a:t>
            </a:r>
          </a:p>
          <a:p>
            <a:pPr eaLnBrk="1" hangingPunct="1">
              <a:spcBef>
                <a:spcPct val="0"/>
              </a:spcBef>
              <a:buClrTx/>
              <a:buSzTx/>
              <a:buFontTx/>
              <a:buNone/>
              <a:defRPr/>
            </a:pPr>
            <a:r>
              <a:rPr lang="en-US" altLang="en-US" sz="2400" b="1" smtClean="0">
                <a:solidFill>
                  <a:srgbClr val="3333CC"/>
                </a:solidFill>
                <a:latin typeface="Arial" panose="020B0604020202020204" pitchFamily="34" charset="0"/>
              </a:rPr>
              <a:t>     while</a:t>
            </a:r>
            <a:r>
              <a:rPr lang="en-US" altLang="en-US" sz="2400" smtClean="0">
                <a:solidFill>
                  <a:srgbClr val="3333CC"/>
                </a:solidFill>
                <a:latin typeface="Arial" panose="020B0604020202020204" pitchFamily="34" charset="0"/>
              </a:rPr>
              <a:t> (</a:t>
            </a:r>
            <a:r>
              <a:rPr lang="en-US" altLang="en-US" sz="2400" b="1" smtClean="0">
                <a:solidFill>
                  <a:srgbClr val="3333CC"/>
                </a:solidFill>
                <a:latin typeface="Arial" panose="020B0604020202020204" pitchFamily="34" charset="0"/>
              </a:rPr>
              <a:t>rs.next</a:t>
            </a:r>
            <a:r>
              <a:rPr lang="en-US" altLang="en-US" sz="2400" smtClean="0">
                <a:solidFill>
                  <a:srgbClr val="3333CC"/>
                </a:solidFill>
                <a:latin typeface="Arial" panose="020B0604020202020204" pitchFamily="34" charset="0"/>
              </a:rPr>
              <a:t>()) {</a:t>
            </a:r>
          </a:p>
          <a:p>
            <a:pPr eaLnBrk="1" hangingPunct="1">
              <a:spcBef>
                <a:spcPct val="0"/>
              </a:spcBef>
              <a:buClrTx/>
              <a:buSzTx/>
              <a:buFontTx/>
              <a:buNone/>
              <a:defRPr/>
            </a:pPr>
            <a:r>
              <a:rPr lang="en-US" altLang="en-US" sz="2400" smtClean="0">
                <a:solidFill>
                  <a:srgbClr val="002060"/>
                </a:solidFill>
                <a:latin typeface="Arial" panose="020B0604020202020204" pitchFamily="34" charset="0"/>
              </a:rPr>
              <a:t>      // </a:t>
            </a:r>
            <a:r>
              <a:rPr lang="en-US" altLang="en-US" sz="2400" i="1" smtClean="0">
                <a:solidFill>
                  <a:srgbClr val="002060"/>
                </a:solidFill>
                <a:latin typeface="Arial" panose="020B0604020202020204" pitchFamily="34" charset="0"/>
              </a:rPr>
              <a:t>rs </a:t>
            </a:r>
            <a:r>
              <a:rPr lang="en-US" altLang="en-US" sz="2400" smtClean="0">
                <a:solidFill>
                  <a:srgbClr val="002060"/>
                </a:solidFill>
                <a:latin typeface="Arial" panose="020B0604020202020204" pitchFamily="34" charset="0"/>
              </a:rPr>
              <a:t>stands for a row in each iteration; print author details</a:t>
            </a:r>
          </a:p>
          <a:p>
            <a:pPr eaLnBrk="1" hangingPunct="1">
              <a:spcBef>
                <a:spcPct val="0"/>
              </a:spcBef>
              <a:buClrTx/>
              <a:buSzTx/>
              <a:buFontTx/>
              <a:buNone/>
              <a:defRPr/>
            </a:pPr>
            <a:r>
              <a:rPr lang="en-US" altLang="en-US" sz="2400" smtClean="0">
                <a:solidFill>
                  <a:srgbClr val="3333CC"/>
                </a:solidFill>
                <a:latin typeface="Arial" panose="020B0604020202020204" pitchFamily="34" charset="0"/>
              </a:rPr>
              <a:t>     }</a:t>
            </a:r>
          </a:p>
          <a:p>
            <a:pPr marL="342900" indent="-342900" eaLnBrk="1" hangingPunct="1">
              <a:spcBef>
                <a:spcPct val="0"/>
              </a:spcBef>
              <a:buClr>
                <a:srgbClr val="0000FF"/>
              </a:buClr>
              <a:buSzTx/>
              <a:defRPr/>
            </a:pPr>
            <a:r>
              <a:rPr lang="en-US" altLang="en-US" sz="2400" b="1" i="1" smtClean="0">
                <a:solidFill>
                  <a:srgbClr val="009900"/>
                </a:solidFill>
                <a:latin typeface="Arial" panose="020B0604020202020204" pitchFamily="34" charset="0"/>
              </a:rPr>
              <a:t>ResultSet</a:t>
            </a:r>
            <a:r>
              <a:rPr lang="en-US" altLang="en-US" sz="2400" smtClean="0">
                <a:solidFill>
                  <a:srgbClr val="00CC66"/>
                </a:solidFill>
                <a:latin typeface="Arial" panose="020B0604020202020204" pitchFamily="34" charset="0"/>
              </a:rPr>
              <a:t> </a:t>
            </a:r>
            <a:r>
              <a:rPr lang="en-US" altLang="en-US" sz="2400" smtClean="0">
                <a:latin typeface="Arial" panose="020B0604020202020204" pitchFamily="34" charset="0"/>
              </a:rPr>
              <a:t>contains several methods for extracting various fields in a row. The methods require column name or column index as an argument. </a:t>
            </a:r>
          </a:p>
          <a:p>
            <a:pPr eaLnBrk="1" hangingPunct="1">
              <a:spcBef>
                <a:spcPct val="0"/>
              </a:spcBef>
              <a:buClrTx/>
              <a:buSzTx/>
              <a:buFontTx/>
              <a:buNone/>
              <a:defRPr/>
            </a:pPr>
            <a:r>
              <a:rPr lang="en-US" altLang="en-US" sz="2400" smtClean="0">
                <a:latin typeface="Arial" panose="020B0604020202020204" pitchFamily="34" charset="0"/>
              </a:rPr>
              <a:t>	</a:t>
            </a:r>
            <a:r>
              <a:rPr lang="en-US" altLang="en-US" sz="2400" b="1" smtClean="0">
                <a:solidFill>
                  <a:srgbClr val="3333CC"/>
                </a:solidFill>
                <a:latin typeface="Arial" panose="020B0604020202020204" pitchFamily="34" charset="0"/>
              </a:rPr>
              <a:t>rs.getString( "FirstName" )</a:t>
            </a:r>
            <a:endParaRPr lang="en-US" altLang="en-US" sz="2400" b="1" smtClean="0">
              <a:latin typeface="Arial" panose="020B0604020202020204" pitchFamily="34" charset="0"/>
            </a:endParaRPr>
          </a:p>
          <a:p>
            <a:pPr eaLnBrk="1" hangingPunct="1">
              <a:spcBef>
                <a:spcPct val="0"/>
              </a:spcBef>
              <a:buClrTx/>
              <a:buSzTx/>
              <a:buFontTx/>
              <a:buNone/>
              <a:defRPr/>
            </a:pPr>
            <a:r>
              <a:rPr lang="en-US" altLang="en-US" sz="2400" b="1" i="1" smtClean="0">
                <a:solidFill>
                  <a:srgbClr val="009900"/>
                </a:solidFill>
                <a:latin typeface="Arial" panose="020B0604020202020204" pitchFamily="34" charset="0"/>
              </a:rPr>
              <a:t>FirstName</a:t>
            </a:r>
            <a:r>
              <a:rPr lang="en-US" altLang="en-US" sz="2400" smtClean="0">
                <a:solidFill>
                  <a:srgbClr val="00CC66"/>
                </a:solidFill>
                <a:latin typeface="Arial" panose="020B0604020202020204" pitchFamily="34" charset="0"/>
              </a:rPr>
              <a:t> </a:t>
            </a:r>
            <a:r>
              <a:rPr lang="en-US" altLang="en-US" sz="2400" smtClean="0">
                <a:latin typeface="Arial" panose="020B0604020202020204" pitchFamily="34" charset="0"/>
              </a:rPr>
              <a:t>is the colum name. The method returns author’s first name which is a string</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4582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5"/>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3200" b="1">
                <a:solidFill>
                  <a:srgbClr val="FFFF00"/>
                </a:solidFill>
                <a:effectLst>
                  <a:outerShdw blurRad="38100" dist="38100" dir="2700000" algn="tl">
                    <a:srgbClr val="C0C0C0"/>
                  </a:outerShdw>
                </a:effectLst>
              </a:rPr>
              <a:t>Step 4: Enquiring the Database</a:t>
            </a:r>
          </a:p>
        </p:txBody>
      </p:sp>
    </p:spTree>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762000"/>
            <a:ext cx="91440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627063" indent="-169863">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5000"/>
              </a:lnSpc>
              <a:spcBef>
                <a:spcPct val="0"/>
              </a:spcBef>
              <a:buClrTx/>
              <a:buSzTx/>
              <a:buFontTx/>
              <a:buNone/>
            </a:pPr>
            <a:r>
              <a:rPr lang="en-US" altLang="en-US" sz="2000">
                <a:latin typeface="Arial" panose="020B0604020202020204" pitchFamily="34" charset="0"/>
              </a:rPr>
              <a:t>•</a:t>
            </a:r>
            <a:r>
              <a:rPr lang="en-US" altLang="en-US" sz="1800">
                <a:latin typeface="Arial" panose="020B0604020202020204" pitchFamily="34" charset="0"/>
              </a:rPr>
              <a:t> </a:t>
            </a:r>
            <a:r>
              <a:rPr lang="en-US" altLang="en-US" sz="2000">
                <a:latin typeface="Arial" panose="020B0604020202020204" pitchFamily="34" charset="0"/>
              </a:rPr>
              <a:t>The computer should have Microsoft Access installed</a:t>
            </a:r>
          </a:p>
          <a:p>
            <a:pPr eaLnBrk="1" hangingPunct="1">
              <a:lnSpc>
                <a:spcPct val="95000"/>
              </a:lnSpc>
              <a:spcBef>
                <a:spcPct val="0"/>
              </a:spcBef>
              <a:buClrTx/>
              <a:buSzTx/>
              <a:buFontTx/>
              <a:buNone/>
            </a:pPr>
            <a:r>
              <a:rPr lang="en-US" altLang="en-US" sz="2000">
                <a:latin typeface="Arial" panose="020B0604020202020204" pitchFamily="34" charset="0"/>
              </a:rPr>
              <a:t>• Invoke </a:t>
            </a:r>
            <a:r>
              <a:rPr lang="en-US" altLang="en-US" sz="2000" i="1">
                <a:solidFill>
                  <a:srgbClr val="FF6600"/>
                </a:solidFill>
                <a:latin typeface="Arial" panose="020B0604020202020204" pitchFamily="34" charset="0"/>
              </a:rPr>
              <a:t>ODBC Data Source Administrator:</a:t>
            </a:r>
          </a:p>
          <a:p>
            <a:pPr lvl="1" eaLnBrk="1" hangingPunct="1">
              <a:lnSpc>
                <a:spcPct val="95000"/>
              </a:lnSpc>
              <a:spcBef>
                <a:spcPct val="0"/>
              </a:spcBef>
              <a:buClrTx/>
              <a:buSzTx/>
              <a:buFontTx/>
              <a:buChar char="•"/>
            </a:pPr>
            <a:r>
              <a:rPr lang="en-US" altLang="en-US" sz="2000">
                <a:latin typeface="Arial" panose="020B0604020202020204" pitchFamily="34" charset="0"/>
              </a:rPr>
              <a:t>In Windows </a:t>
            </a:r>
            <a:r>
              <a:rPr lang="en-US" altLang="en-US" sz="2000">
                <a:solidFill>
                  <a:srgbClr val="3333CC"/>
                </a:solidFill>
                <a:latin typeface="Arial" panose="020B0604020202020204" pitchFamily="34" charset="0"/>
              </a:rPr>
              <a:t>Control Panel</a:t>
            </a:r>
            <a:r>
              <a:rPr lang="en-US" altLang="en-US" sz="2000">
                <a:latin typeface="Arial" panose="020B0604020202020204" pitchFamily="34" charset="0"/>
              </a:rPr>
              <a:t>, double click </a:t>
            </a:r>
            <a:r>
              <a:rPr lang="en-US" altLang="en-US" sz="2000">
                <a:solidFill>
                  <a:srgbClr val="3333CC"/>
                </a:solidFill>
                <a:latin typeface="Arial" panose="020B0604020202020204" pitchFamily="34" charset="0"/>
              </a:rPr>
              <a:t>“</a:t>
            </a:r>
            <a:r>
              <a:rPr lang="en-US" altLang="en-US" sz="2000" i="1">
                <a:solidFill>
                  <a:srgbClr val="3333CC"/>
                </a:solidFill>
                <a:latin typeface="Arial" panose="020B0604020202020204" pitchFamily="34" charset="0"/>
              </a:rPr>
              <a:t>ODBC Data Sources</a:t>
            </a:r>
            <a:r>
              <a:rPr lang="en-US" altLang="en-US" sz="2000">
                <a:solidFill>
                  <a:srgbClr val="3333CC"/>
                </a:solidFill>
                <a:latin typeface="Arial" panose="020B0604020202020204" pitchFamily="34" charset="0"/>
              </a:rPr>
              <a:t>”</a:t>
            </a:r>
            <a:r>
              <a:rPr lang="en-US" altLang="en-US" sz="2000">
                <a:latin typeface="Arial" panose="020B0604020202020204" pitchFamily="34" charset="0"/>
              </a:rPr>
              <a:t>. • The dialog is used to register </a:t>
            </a:r>
            <a:r>
              <a:rPr lang="en-US" altLang="en-US" sz="2000" i="1">
                <a:solidFill>
                  <a:srgbClr val="009900"/>
                </a:solidFill>
                <a:latin typeface="Arial" panose="020B0604020202020204" pitchFamily="34" charset="0"/>
              </a:rPr>
              <a:t>user data source name</a:t>
            </a:r>
            <a:r>
              <a:rPr lang="en-US" altLang="en-US" sz="2000">
                <a:latin typeface="Arial" panose="020B0604020202020204" pitchFamily="34" charset="0"/>
              </a:rPr>
              <a:t>. The tab </a:t>
            </a:r>
            <a:r>
              <a:rPr lang="en-US" altLang="en-US" sz="2000">
                <a:solidFill>
                  <a:srgbClr val="3333CC"/>
                </a:solidFill>
                <a:latin typeface="Arial" panose="020B0604020202020204" pitchFamily="34" charset="0"/>
              </a:rPr>
              <a:t>User DSN</a:t>
            </a:r>
            <a:r>
              <a:rPr lang="en-US" altLang="en-US" sz="2000">
                <a:latin typeface="Arial" panose="020B0604020202020204" pitchFamily="34" charset="0"/>
              </a:rPr>
              <a:t> must be selected</a:t>
            </a:r>
          </a:p>
          <a:p>
            <a:pPr lvl="1" eaLnBrk="1" hangingPunct="1">
              <a:lnSpc>
                <a:spcPct val="95000"/>
              </a:lnSpc>
              <a:spcBef>
                <a:spcPct val="0"/>
              </a:spcBef>
              <a:buClrTx/>
              <a:buSzTx/>
              <a:buFontTx/>
              <a:buNone/>
            </a:pPr>
            <a:r>
              <a:rPr lang="en-US" altLang="en-US" sz="2000">
                <a:latin typeface="Arial" panose="020B0604020202020204" pitchFamily="34" charset="0"/>
              </a:rPr>
              <a:t>• Since a new data source is to be created, click </a:t>
            </a:r>
            <a:r>
              <a:rPr lang="en-US" altLang="en-US" sz="2000">
                <a:solidFill>
                  <a:srgbClr val="3333CC"/>
                </a:solidFill>
                <a:latin typeface="Arial" panose="020B0604020202020204" pitchFamily="34" charset="0"/>
              </a:rPr>
              <a:t>Add</a:t>
            </a:r>
            <a:r>
              <a:rPr lang="en-US" altLang="en-US" sz="2000">
                <a:latin typeface="Arial" panose="020B0604020202020204" pitchFamily="34" charset="0"/>
              </a:rPr>
              <a:t> in the dialog</a:t>
            </a:r>
            <a:r>
              <a:rPr lang="en-US" altLang="en-US" sz="2000">
                <a:solidFill>
                  <a:srgbClr val="FF6600"/>
                </a:solidFill>
                <a:latin typeface="Arial" panose="020B0604020202020204" pitchFamily="34" charset="0"/>
              </a:rPr>
              <a:t>. </a:t>
            </a:r>
            <a:r>
              <a:rPr lang="en-US" altLang="en-US" sz="2000" i="1">
                <a:solidFill>
                  <a:srgbClr val="FF6600"/>
                </a:solidFill>
                <a:latin typeface="Arial" panose="020B0604020202020204" pitchFamily="34" charset="0"/>
              </a:rPr>
              <a:t>Create New Data Source</a:t>
            </a:r>
            <a:r>
              <a:rPr lang="en-US" altLang="en-US" sz="2000" i="1">
                <a:latin typeface="Arial" panose="020B0604020202020204" pitchFamily="34" charset="0"/>
              </a:rPr>
              <a:t> </a:t>
            </a:r>
            <a:r>
              <a:rPr lang="en-US" altLang="en-US" sz="2000">
                <a:latin typeface="Arial" panose="020B0604020202020204" pitchFamily="34" charset="0"/>
              </a:rPr>
              <a:t>dialog appears.</a:t>
            </a:r>
          </a:p>
          <a:p>
            <a:pPr lvl="1" eaLnBrk="1" hangingPunct="1">
              <a:lnSpc>
                <a:spcPct val="95000"/>
              </a:lnSpc>
              <a:spcBef>
                <a:spcPct val="0"/>
              </a:spcBef>
              <a:buClrTx/>
              <a:buSzTx/>
              <a:buFontTx/>
              <a:buNone/>
            </a:pPr>
            <a:r>
              <a:rPr lang="en-US" altLang="en-US" sz="2000">
                <a:latin typeface="Arial" panose="020B0604020202020204" pitchFamily="34" charset="0"/>
              </a:rPr>
              <a:t>• There are several drivers listed in the dialog including dBase, Oracle, Microsoft Access etc. </a:t>
            </a:r>
            <a:r>
              <a:rPr lang="en-US" altLang="en-US" sz="2000" i="1">
                <a:solidFill>
                  <a:srgbClr val="009900"/>
                </a:solidFill>
                <a:latin typeface="Arial" panose="020B0604020202020204" pitchFamily="34" charset="0"/>
              </a:rPr>
              <a:t>books</a:t>
            </a:r>
            <a:r>
              <a:rPr lang="en-US" altLang="en-US" sz="2000" i="1">
                <a:latin typeface="Arial" panose="020B0604020202020204" pitchFamily="34" charset="0"/>
              </a:rPr>
              <a:t> </a:t>
            </a:r>
            <a:r>
              <a:rPr lang="en-US" altLang="en-US" sz="2000">
                <a:latin typeface="Arial" panose="020B0604020202020204" pitchFamily="34" charset="0"/>
              </a:rPr>
              <a:t>is a Microsoft Access database. So, select </a:t>
            </a:r>
            <a:r>
              <a:rPr lang="en-US" altLang="en-US" sz="2000">
                <a:solidFill>
                  <a:srgbClr val="3333CC"/>
                </a:solidFill>
                <a:latin typeface="Arial" panose="020B0604020202020204" pitchFamily="34" charset="0"/>
              </a:rPr>
              <a:t>Microsoft Access Driver</a:t>
            </a:r>
            <a:r>
              <a:rPr lang="en-US" altLang="en-US" sz="2000">
                <a:latin typeface="Arial" panose="020B0604020202020204" pitchFamily="34" charset="0"/>
              </a:rPr>
              <a:t> and click </a:t>
            </a:r>
            <a:r>
              <a:rPr lang="en-US" altLang="en-US" sz="2000">
                <a:solidFill>
                  <a:srgbClr val="3333CC"/>
                </a:solidFill>
                <a:latin typeface="Arial" panose="020B0604020202020204" pitchFamily="34" charset="0"/>
              </a:rPr>
              <a:t>Finish</a:t>
            </a:r>
            <a:r>
              <a:rPr lang="en-US" altLang="en-US" sz="2000">
                <a:latin typeface="Arial" panose="020B0604020202020204" pitchFamily="34" charset="0"/>
              </a:rPr>
              <a:t>.</a:t>
            </a:r>
          </a:p>
          <a:p>
            <a:pPr lvl="1" eaLnBrk="1" hangingPunct="1">
              <a:lnSpc>
                <a:spcPct val="95000"/>
              </a:lnSpc>
              <a:spcBef>
                <a:spcPct val="0"/>
              </a:spcBef>
              <a:buClrTx/>
              <a:buSzTx/>
              <a:buFontTx/>
              <a:buNone/>
            </a:pPr>
            <a:r>
              <a:rPr lang="en-US" altLang="en-US" sz="2000">
                <a:latin typeface="Arial" panose="020B0604020202020204" pitchFamily="34" charset="0"/>
              </a:rPr>
              <a:t>• Another </a:t>
            </a:r>
            <a:r>
              <a:rPr lang="en-US" altLang="en-US" sz="2000">
                <a:solidFill>
                  <a:srgbClr val="FF6600"/>
                </a:solidFill>
                <a:latin typeface="Arial" panose="020B0604020202020204" pitchFamily="34" charset="0"/>
              </a:rPr>
              <a:t>dialog ODBC Microsoft Access Setup</a:t>
            </a:r>
            <a:r>
              <a:rPr lang="en-US" altLang="en-US" sz="2000">
                <a:latin typeface="Arial" panose="020B0604020202020204" pitchFamily="34" charset="0"/>
              </a:rPr>
              <a:t> appears.</a:t>
            </a:r>
          </a:p>
          <a:p>
            <a:pPr lvl="1" eaLnBrk="1" hangingPunct="1">
              <a:lnSpc>
                <a:spcPct val="95000"/>
              </a:lnSpc>
              <a:spcBef>
                <a:spcPct val="0"/>
              </a:spcBef>
              <a:buClrTx/>
              <a:buSzTx/>
              <a:buFontTx/>
              <a:buNone/>
            </a:pPr>
            <a:r>
              <a:rPr lang="en-US" altLang="en-US" sz="2000">
                <a:latin typeface="Arial" panose="020B0604020202020204" pitchFamily="34" charset="0"/>
              </a:rPr>
              <a:t>• In the field </a:t>
            </a:r>
            <a:r>
              <a:rPr lang="en-US" altLang="en-US" sz="2000">
                <a:solidFill>
                  <a:srgbClr val="3333CC"/>
                </a:solidFill>
                <a:latin typeface="Arial" panose="020B0604020202020204" pitchFamily="34" charset="0"/>
              </a:rPr>
              <a:t>Data Source Name</a:t>
            </a:r>
            <a:r>
              <a:rPr lang="en-US" altLang="en-US" sz="2000">
                <a:latin typeface="Arial" panose="020B0604020202020204" pitchFamily="34" charset="0"/>
              </a:rPr>
              <a:t> enter a name by which the database is to be referred in JDBC program. In the example, the name </a:t>
            </a:r>
            <a:r>
              <a:rPr lang="en-US" altLang="en-US" sz="2000" i="1">
                <a:solidFill>
                  <a:srgbClr val="009900"/>
                </a:solidFill>
                <a:latin typeface="Arial" panose="020B0604020202020204" pitchFamily="34" charset="0"/>
              </a:rPr>
              <a:t>books</a:t>
            </a:r>
            <a:r>
              <a:rPr lang="en-US" altLang="en-US" sz="2000" i="1">
                <a:latin typeface="Arial" panose="020B0604020202020204" pitchFamily="34" charset="0"/>
              </a:rPr>
              <a:t> </a:t>
            </a:r>
            <a:r>
              <a:rPr lang="en-US" altLang="en-US" sz="2000">
                <a:latin typeface="Arial" panose="020B0604020202020204" pitchFamily="34" charset="0"/>
              </a:rPr>
              <a:t>is used.</a:t>
            </a:r>
          </a:p>
          <a:p>
            <a:pPr lvl="1" eaLnBrk="1" hangingPunct="1">
              <a:lnSpc>
                <a:spcPct val="95000"/>
              </a:lnSpc>
              <a:spcBef>
                <a:spcPct val="0"/>
              </a:spcBef>
              <a:buClrTx/>
              <a:buSzTx/>
              <a:buFontTx/>
              <a:buNone/>
            </a:pPr>
            <a:r>
              <a:rPr lang="en-US" altLang="en-US" sz="2000">
                <a:latin typeface="Arial" panose="020B0604020202020204" pitchFamily="34" charset="0"/>
              </a:rPr>
              <a:t>• This name should be associated with an actual database. Click </a:t>
            </a:r>
            <a:r>
              <a:rPr lang="en-US" altLang="en-US" sz="2000">
                <a:solidFill>
                  <a:srgbClr val="3333CC"/>
                </a:solidFill>
                <a:latin typeface="Arial" panose="020B0604020202020204" pitchFamily="34" charset="0"/>
              </a:rPr>
              <a:t>Select </a:t>
            </a:r>
            <a:r>
              <a:rPr lang="en-US" altLang="en-US" sz="2000">
                <a:latin typeface="Arial" panose="020B0604020202020204" pitchFamily="34" charset="0"/>
              </a:rPr>
              <a:t>button. This displays </a:t>
            </a:r>
            <a:r>
              <a:rPr lang="en-US" altLang="en-US" sz="2000">
                <a:solidFill>
                  <a:srgbClr val="FF6600"/>
                </a:solidFill>
                <a:latin typeface="Arial" panose="020B0604020202020204" pitchFamily="34" charset="0"/>
              </a:rPr>
              <a:t>Select Database dialog</a:t>
            </a:r>
            <a:r>
              <a:rPr lang="en-US" altLang="en-US" sz="2000">
                <a:latin typeface="Arial" panose="020B0604020202020204" pitchFamily="34" charset="0"/>
              </a:rPr>
              <a:t> which allows to select a database on the local file system or across the network.</a:t>
            </a:r>
          </a:p>
          <a:p>
            <a:pPr lvl="1" eaLnBrk="1" hangingPunct="1">
              <a:lnSpc>
                <a:spcPct val="95000"/>
              </a:lnSpc>
              <a:spcBef>
                <a:spcPct val="0"/>
              </a:spcBef>
              <a:buClrTx/>
              <a:buSzTx/>
              <a:buFontTx/>
              <a:buNone/>
            </a:pPr>
            <a:r>
              <a:rPr lang="en-US" altLang="en-US" sz="2000">
                <a:latin typeface="Arial" panose="020B0604020202020204" pitchFamily="34" charset="0"/>
              </a:rPr>
              <a:t>• Click </a:t>
            </a:r>
            <a:r>
              <a:rPr lang="en-US" altLang="en-US" sz="2000">
                <a:solidFill>
                  <a:srgbClr val="3333CC"/>
                </a:solidFill>
                <a:latin typeface="Arial" panose="020B0604020202020204" pitchFamily="34" charset="0"/>
              </a:rPr>
              <a:t>OK</a:t>
            </a:r>
            <a:r>
              <a:rPr lang="en-US" altLang="en-US" sz="2000">
                <a:latin typeface="Arial" panose="020B0604020202020204" pitchFamily="34" charset="0"/>
              </a:rPr>
              <a:t> to dismiss the </a:t>
            </a:r>
            <a:r>
              <a:rPr lang="en-US" altLang="en-US" sz="2000">
                <a:solidFill>
                  <a:srgbClr val="FF6600"/>
                </a:solidFill>
                <a:latin typeface="Arial" panose="020B0604020202020204" pitchFamily="34" charset="0"/>
              </a:rPr>
              <a:t>Select Database</a:t>
            </a:r>
            <a:r>
              <a:rPr lang="en-US" altLang="en-US" sz="2000">
                <a:latin typeface="Arial" panose="020B0604020202020204" pitchFamily="34" charset="0"/>
              </a:rPr>
              <a:t> </a:t>
            </a:r>
            <a:r>
              <a:rPr lang="en-US" altLang="en-US" sz="2000">
                <a:solidFill>
                  <a:srgbClr val="FF6600"/>
                </a:solidFill>
                <a:latin typeface="Arial" panose="020B0604020202020204" pitchFamily="34" charset="0"/>
              </a:rPr>
              <a:t>dialog</a:t>
            </a:r>
            <a:r>
              <a:rPr lang="en-US" altLang="en-US" sz="2000">
                <a:latin typeface="Arial" panose="020B0604020202020204" pitchFamily="34" charset="0"/>
              </a:rPr>
              <a:t> and return to </a:t>
            </a:r>
            <a:r>
              <a:rPr lang="en-US" altLang="en-US" sz="2000">
                <a:solidFill>
                  <a:srgbClr val="FF6600"/>
                </a:solidFill>
                <a:latin typeface="Arial" panose="020B0604020202020204" pitchFamily="34" charset="0"/>
              </a:rPr>
              <a:t>ODBC Microsoft Access Setup</a:t>
            </a:r>
          </a:p>
        </p:txBody>
      </p:sp>
      <p:sp>
        <p:nvSpPr>
          <p:cNvPr id="26627" name="Rectangle 3"/>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lnSpc>
                <a:spcPct val="80000"/>
              </a:lnSpc>
              <a:defRPr/>
            </a:pPr>
            <a:r>
              <a:rPr lang="en-US" sz="2800" b="1">
                <a:solidFill>
                  <a:srgbClr val="FFFF00"/>
                </a:solidFill>
                <a:effectLst>
                  <a:outerShdw blurRad="38100" dist="38100" dir="2700000" algn="tl">
                    <a:srgbClr val="C0C0C0"/>
                  </a:outerShdw>
                </a:effectLst>
              </a:rPr>
              <a:t>Register a database as an ODBC Data Source</a:t>
            </a:r>
          </a:p>
        </p:txBody>
      </p:sp>
    </p:spTree>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990600"/>
            <a:ext cx="9144000" cy="474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1800">
              <a:latin typeface="Arial" panose="020B0604020202020204" pitchFamily="34" charset="0"/>
            </a:endParaRPr>
          </a:p>
          <a:p>
            <a:pPr eaLnBrk="1" hangingPunct="1">
              <a:spcBef>
                <a:spcPct val="0"/>
              </a:spcBef>
              <a:buClrTx/>
              <a:buSzTx/>
              <a:buFontTx/>
              <a:buNone/>
            </a:pPr>
            <a:r>
              <a:rPr lang="en-US" altLang="en-US" sz="2400">
                <a:latin typeface="Arial" panose="020B0604020202020204" pitchFamily="34" charset="0"/>
              </a:rPr>
              <a:t>•</a:t>
            </a:r>
            <a:r>
              <a:rPr lang="en-US" altLang="en-US" sz="1800">
                <a:latin typeface="Arial" panose="020B0604020202020204" pitchFamily="34" charset="0"/>
              </a:rPr>
              <a:t> </a:t>
            </a:r>
            <a:r>
              <a:rPr lang="en-US" altLang="en-US" sz="2400">
                <a:latin typeface="Arial" panose="020B0604020202020204" pitchFamily="34" charset="0"/>
              </a:rPr>
              <a:t>Click </a:t>
            </a:r>
            <a:r>
              <a:rPr lang="en-US" altLang="en-US" sz="2400" b="1">
                <a:solidFill>
                  <a:srgbClr val="9900CC"/>
                </a:solidFill>
                <a:latin typeface="Arial" panose="020B0604020202020204" pitchFamily="34" charset="0"/>
              </a:rPr>
              <a:t>Advanced</a:t>
            </a:r>
            <a:r>
              <a:rPr lang="en-US" altLang="en-US" sz="2400">
                <a:latin typeface="Arial" panose="020B0604020202020204" pitchFamily="34" charset="0"/>
              </a:rPr>
              <a:t> button in </a:t>
            </a:r>
            <a:r>
              <a:rPr lang="en-US" altLang="en-US" sz="2400">
                <a:solidFill>
                  <a:srgbClr val="FF6600"/>
                </a:solidFill>
                <a:latin typeface="Arial" panose="020B0604020202020204" pitchFamily="34" charset="0"/>
              </a:rPr>
              <a:t>ODBC Microsoft Access Setup</a:t>
            </a:r>
            <a:r>
              <a:rPr lang="en-US" altLang="en-US" sz="2400">
                <a:latin typeface="Arial" panose="020B0604020202020204" pitchFamily="34" charset="0"/>
              </a:rPr>
              <a:t> dialog. </a:t>
            </a:r>
            <a:r>
              <a:rPr lang="en-US" altLang="en-US" sz="2400">
                <a:solidFill>
                  <a:srgbClr val="FF6600"/>
                </a:solidFill>
                <a:latin typeface="Arial" panose="020B0604020202020204" pitchFamily="34" charset="0"/>
              </a:rPr>
              <a:t>Set Advanced Options</a:t>
            </a:r>
            <a:r>
              <a:rPr lang="en-US" altLang="en-US" sz="2400">
                <a:latin typeface="Arial" panose="020B0604020202020204" pitchFamily="34" charset="0"/>
              </a:rPr>
              <a:t> dialog appears</a:t>
            </a:r>
          </a:p>
          <a:p>
            <a:pPr eaLnBrk="1" hangingPunct="1">
              <a:spcBef>
                <a:spcPct val="0"/>
              </a:spcBef>
              <a:buClrTx/>
              <a:buSzTx/>
              <a:buFontTx/>
              <a:buNone/>
            </a:pPr>
            <a:r>
              <a:rPr lang="en-US" altLang="en-US" sz="2400">
                <a:latin typeface="Arial" panose="020B0604020202020204" pitchFamily="34" charset="0"/>
              </a:rPr>
              <a:t>• Enter authorisation information </a:t>
            </a:r>
            <a:r>
              <a:rPr lang="en-US" altLang="en-US" sz="2400" b="1">
                <a:solidFill>
                  <a:srgbClr val="9900CC"/>
                </a:solidFill>
                <a:latin typeface="Arial" panose="020B0604020202020204" pitchFamily="34" charset="0"/>
              </a:rPr>
              <a:t>Login</a:t>
            </a:r>
            <a:r>
              <a:rPr lang="en-US" altLang="en-US" sz="2400">
                <a:solidFill>
                  <a:srgbClr val="9900CC"/>
                </a:solidFill>
                <a:latin typeface="Arial" panose="020B0604020202020204" pitchFamily="34" charset="0"/>
              </a:rPr>
              <a:t> </a:t>
            </a:r>
            <a:r>
              <a:rPr lang="en-US" altLang="en-US" sz="2400" b="1">
                <a:solidFill>
                  <a:srgbClr val="9900CC"/>
                </a:solidFill>
                <a:latin typeface="Arial" panose="020B0604020202020204" pitchFamily="34" charset="0"/>
              </a:rPr>
              <a:t>name</a:t>
            </a:r>
            <a:r>
              <a:rPr lang="en-US" altLang="en-US" sz="2400">
                <a:latin typeface="Arial" panose="020B0604020202020204" pitchFamily="34" charset="0"/>
              </a:rPr>
              <a:t> and </a:t>
            </a:r>
            <a:r>
              <a:rPr lang="en-US" altLang="en-US" sz="2400" b="1">
                <a:solidFill>
                  <a:srgbClr val="9900CC"/>
                </a:solidFill>
                <a:latin typeface="Arial" panose="020B0604020202020204" pitchFamily="34" charset="0"/>
              </a:rPr>
              <a:t>Password</a:t>
            </a:r>
            <a:r>
              <a:rPr lang="en-US" altLang="en-US" sz="2400">
                <a:latin typeface="Arial" panose="020B0604020202020204" pitchFamily="34" charset="0"/>
              </a:rPr>
              <a:t>. In this example, the login name is </a:t>
            </a:r>
            <a:r>
              <a:rPr lang="en-US" altLang="en-US" sz="2400" i="1">
                <a:solidFill>
                  <a:srgbClr val="009900"/>
                </a:solidFill>
                <a:latin typeface="Arial" panose="020B0604020202020204" pitchFamily="34" charset="0"/>
              </a:rPr>
              <a:t>anonymous</a:t>
            </a:r>
            <a:r>
              <a:rPr lang="en-US" altLang="en-US" sz="2400" i="1">
                <a:latin typeface="Arial" panose="020B0604020202020204" pitchFamily="34" charset="0"/>
              </a:rPr>
              <a:t> </a:t>
            </a:r>
            <a:r>
              <a:rPr lang="en-US" altLang="en-US" sz="2400">
                <a:latin typeface="Arial" panose="020B0604020202020204" pitchFamily="34" charset="0"/>
              </a:rPr>
              <a:t>and password is </a:t>
            </a:r>
            <a:r>
              <a:rPr lang="en-US" altLang="en-US" sz="2400" i="1">
                <a:solidFill>
                  <a:srgbClr val="009900"/>
                </a:solidFill>
                <a:latin typeface="Arial" panose="020B0604020202020204" pitchFamily="34" charset="0"/>
              </a:rPr>
              <a:t>guest</a:t>
            </a:r>
          </a:p>
          <a:p>
            <a:pPr eaLnBrk="1" hangingPunct="1">
              <a:spcBef>
                <a:spcPct val="0"/>
              </a:spcBef>
              <a:buClrTx/>
              <a:buSzTx/>
              <a:buFontTx/>
              <a:buNone/>
            </a:pPr>
            <a:r>
              <a:rPr lang="en-US" altLang="en-US" sz="2400">
                <a:latin typeface="Arial" panose="020B0604020202020204" pitchFamily="34" charset="0"/>
              </a:rPr>
              <a:t>• Click </a:t>
            </a:r>
            <a:r>
              <a:rPr lang="en-US" altLang="en-US" sz="2400">
                <a:solidFill>
                  <a:srgbClr val="3333CC"/>
                </a:solidFill>
                <a:latin typeface="Arial" panose="020B0604020202020204" pitchFamily="34" charset="0"/>
              </a:rPr>
              <a:t>OK</a:t>
            </a:r>
            <a:r>
              <a:rPr lang="en-US" altLang="en-US" sz="2400">
                <a:latin typeface="Arial" panose="020B0604020202020204" pitchFamily="34" charset="0"/>
              </a:rPr>
              <a:t> to dismiss the dialog</a:t>
            </a:r>
          </a:p>
          <a:p>
            <a:pPr eaLnBrk="1" hangingPunct="1">
              <a:spcBef>
                <a:spcPct val="0"/>
              </a:spcBef>
              <a:buClrTx/>
              <a:buSzTx/>
              <a:buFontTx/>
              <a:buNone/>
            </a:pPr>
            <a:r>
              <a:rPr lang="en-US" altLang="en-US" sz="2400">
                <a:latin typeface="Arial" panose="020B0604020202020204" pitchFamily="34" charset="0"/>
              </a:rPr>
              <a:t>• Dismiss the </a:t>
            </a:r>
            <a:r>
              <a:rPr lang="en-US" altLang="en-US" sz="2400">
                <a:solidFill>
                  <a:srgbClr val="FF6600"/>
                </a:solidFill>
                <a:latin typeface="Arial" panose="020B0604020202020204" pitchFamily="34" charset="0"/>
              </a:rPr>
              <a:t>ODBC Microsoft Access Setup dialog</a:t>
            </a:r>
            <a:r>
              <a:rPr lang="en-US" altLang="en-US" sz="2400">
                <a:latin typeface="Arial" panose="020B0604020202020204" pitchFamily="34" charset="0"/>
              </a:rPr>
              <a:t> by clicking </a:t>
            </a:r>
            <a:r>
              <a:rPr lang="en-US" altLang="en-US" sz="2400">
                <a:solidFill>
                  <a:srgbClr val="3333CC"/>
                </a:solidFill>
                <a:latin typeface="Arial" panose="020B0604020202020204" pitchFamily="34" charset="0"/>
              </a:rPr>
              <a:t>OK.</a:t>
            </a:r>
          </a:p>
          <a:p>
            <a:pPr eaLnBrk="1" hangingPunct="1">
              <a:spcBef>
                <a:spcPct val="0"/>
              </a:spcBef>
              <a:buClrTx/>
              <a:buSzTx/>
              <a:buFontTx/>
              <a:buNone/>
            </a:pPr>
            <a:r>
              <a:rPr lang="en-US" altLang="en-US" sz="2400">
                <a:latin typeface="Arial" panose="020B0604020202020204" pitchFamily="34" charset="0"/>
              </a:rPr>
              <a:t>• Now </a:t>
            </a:r>
            <a:r>
              <a:rPr lang="en-US" altLang="en-US" sz="2400">
                <a:solidFill>
                  <a:srgbClr val="FF6600"/>
                </a:solidFill>
                <a:latin typeface="Arial" panose="020B0604020202020204" pitchFamily="34" charset="0"/>
              </a:rPr>
              <a:t>ODBC Data Source Administrator</a:t>
            </a:r>
            <a:r>
              <a:rPr lang="en-US" altLang="en-US" sz="2400">
                <a:latin typeface="Arial" panose="020B0604020202020204" pitchFamily="34" charset="0"/>
              </a:rPr>
              <a:t> dialog contains data source </a:t>
            </a:r>
            <a:r>
              <a:rPr lang="en-US" altLang="en-US" sz="2400" i="1">
                <a:solidFill>
                  <a:srgbClr val="009900"/>
                </a:solidFill>
                <a:latin typeface="Arial" panose="020B0604020202020204" pitchFamily="34" charset="0"/>
              </a:rPr>
              <a:t>books </a:t>
            </a:r>
            <a:r>
              <a:rPr lang="en-US" altLang="en-US" sz="2400">
                <a:latin typeface="Arial" panose="020B0604020202020204" pitchFamily="34" charset="0"/>
              </a:rPr>
              <a:t>with </a:t>
            </a:r>
            <a:r>
              <a:rPr lang="en-US" altLang="en-US" sz="2400" i="1">
                <a:solidFill>
                  <a:srgbClr val="009900"/>
                </a:solidFill>
                <a:latin typeface="Arial" panose="020B0604020202020204" pitchFamily="34" charset="0"/>
              </a:rPr>
              <a:t>Microsoft Access Driver</a:t>
            </a:r>
            <a:r>
              <a:rPr lang="en-US" altLang="en-US" sz="2400">
                <a:latin typeface="Arial" panose="020B0604020202020204" pitchFamily="34" charset="0"/>
              </a:rPr>
              <a:t> associated with it.</a:t>
            </a:r>
          </a:p>
          <a:p>
            <a:pPr eaLnBrk="1" hangingPunct="1">
              <a:spcBef>
                <a:spcPct val="0"/>
              </a:spcBef>
              <a:buClrTx/>
              <a:buSzTx/>
              <a:buFontTx/>
              <a:buNone/>
            </a:pPr>
            <a:r>
              <a:rPr lang="en-US" altLang="en-US" sz="2400">
                <a:latin typeface="Arial" panose="020B0604020202020204" pitchFamily="34" charset="0"/>
              </a:rPr>
              <a:t>• Now the database can be accessed using JDBC-ODBC bridge driver</a:t>
            </a:r>
          </a:p>
        </p:txBody>
      </p:sp>
      <p:sp>
        <p:nvSpPr>
          <p:cNvPr id="27651" name="Rectangle 3"/>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3200" b="1">
                <a:solidFill>
                  <a:srgbClr val="FFFF00"/>
                </a:solidFill>
                <a:effectLst>
                  <a:outerShdw blurRad="38100" dist="38100" dir="2700000" algn="tl">
                    <a:srgbClr val="C0C0C0"/>
                  </a:outerShdw>
                </a:effectLst>
              </a:rPr>
              <a:t>Registering as an ODBC Data Source</a:t>
            </a:r>
          </a:p>
        </p:txBody>
      </p:sp>
    </p:spTree>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JDBC key components</a:t>
            </a:r>
          </a:p>
        </p:txBody>
      </p:sp>
      <p:pic>
        <p:nvPicPr>
          <p:cNvPr id="37891"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447800"/>
            <a:ext cx="8910638" cy="3898900"/>
          </a:xfrm>
          <a:noFill/>
        </p:spPr>
      </p:pic>
    </p:spTree>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p:txBody>
          <a:bodyPr/>
          <a:lstStyle/>
          <a:p>
            <a:pPr eaLnBrk="1" hangingPunct="1">
              <a:defRPr/>
            </a:pPr>
            <a:r>
              <a:rPr lang="en-US" smtClean="0"/>
              <a:t>JDBC-to-database communication</a:t>
            </a:r>
          </a:p>
        </p:txBody>
      </p:sp>
      <p:graphicFrame>
        <p:nvGraphicFramePr>
          <p:cNvPr id="7171" name="Object 4"/>
          <p:cNvGraphicFramePr>
            <a:graphicFrameLocks noChangeAspect="1"/>
          </p:cNvGraphicFramePr>
          <p:nvPr>
            <p:ph idx="1"/>
          </p:nvPr>
        </p:nvGraphicFramePr>
        <p:xfrm>
          <a:off x="1600200" y="762000"/>
          <a:ext cx="5638800" cy="5638800"/>
        </p:xfrm>
        <a:graphic>
          <a:graphicData uri="http://schemas.openxmlformats.org/presentationml/2006/ole">
            <mc:AlternateContent xmlns:mc="http://schemas.openxmlformats.org/markup-compatibility/2006">
              <mc:Choice xmlns:v="urn:schemas-microsoft-com:vml" Requires="v">
                <p:oleObj spid="_x0000_s7172" name="Bitmap Image" r:id="rId3" imgW="2857748" imgH="3154953" progId="Paint.Picture">
                  <p:embed/>
                </p:oleObj>
              </mc:Choice>
              <mc:Fallback>
                <p:oleObj name="Bitmap Image" r:id="rId3" imgW="2857748" imgH="315495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762000"/>
                        <a:ext cx="5638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smtClean="0"/>
              <a:t>The DriverManager Object.</a:t>
            </a:r>
          </a:p>
        </p:txBody>
      </p:sp>
      <p:sp>
        <p:nvSpPr>
          <p:cNvPr id="38915" name="Rectangle 3"/>
          <p:cNvSpPr>
            <a:spLocks noGrp="1" noChangeArrowheads="1"/>
          </p:cNvSpPr>
          <p:nvPr>
            <p:ph type="body" idx="1"/>
          </p:nvPr>
        </p:nvSpPr>
        <p:spPr/>
        <p:txBody>
          <a:bodyPr/>
          <a:lstStyle/>
          <a:p>
            <a:pPr marL="177800" indent="-177800" eaLnBrk="1" hangingPunct="1">
              <a:lnSpc>
                <a:spcPct val="90000"/>
              </a:lnSpc>
            </a:pPr>
            <a:r>
              <a:rPr lang="en-US" altLang="en-US" smtClean="0"/>
              <a:t>Once a driver is installed, you need to load it into your Java object by using the </a:t>
            </a:r>
            <a:r>
              <a:rPr lang="en-US" altLang="en-US" b="1" smtClean="0">
                <a:solidFill>
                  <a:srgbClr val="FF0000"/>
                </a:solidFill>
                <a:latin typeface="Courier New" panose="02070309020205020404" pitchFamily="49" charset="0"/>
                <a:cs typeface="Courier New" panose="02070309020205020404" pitchFamily="49" charset="0"/>
              </a:rPr>
              <a:t>DriverManager</a:t>
            </a:r>
            <a:r>
              <a:rPr lang="en-US" altLang="en-US" smtClean="0"/>
              <a:t>. It </a:t>
            </a:r>
            <a:r>
              <a:rPr lang="en-US" altLang="en-US" smtClean="0">
                <a:solidFill>
                  <a:srgbClr val="0000FF"/>
                </a:solidFill>
              </a:rPr>
              <a:t>provides a common interface to a JDBC driver object without having to delve into the internals of the database itself</a:t>
            </a:r>
          </a:p>
          <a:p>
            <a:pPr marL="177800" indent="-177800" eaLnBrk="1" hangingPunct="1">
              <a:lnSpc>
                <a:spcPct val="90000"/>
              </a:lnSpc>
            </a:pPr>
            <a:r>
              <a:rPr lang="en-US" altLang="en-US" smtClean="0"/>
              <a:t>The driver is </a:t>
            </a:r>
            <a:r>
              <a:rPr lang="en-US" altLang="en-US" smtClean="0">
                <a:solidFill>
                  <a:srgbClr val="0000FF"/>
                </a:solidFill>
              </a:rPr>
              <a:t>responsible for creating and implementing</a:t>
            </a:r>
            <a:r>
              <a:rPr lang="en-US" altLang="en-US" smtClean="0"/>
              <a:t> the </a:t>
            </a:r>
            <a:r>
              <a:rPr lang="en-US" altLang="en-US" b="1" smtClean="0">
                <a:solidFill>
                  <a:srgbClr val="FF0000"/>
                </a:solidFill>
                <a:latin typeface="Courier New" panose="02070309020205020404" pitchFamily="49" charset="0"/>
                <a:cs typeface="Courier New" panose="02070309020205020404" pitchFamily="49" charset="0"/>
              </a:rPr>
              <a:t>Connection</a:t>
            </a:r>
            <a:r>
              <a:rPr lang="en-US" altLang="en-US" smtClean="0"/>
              <a:t>, </a:t>
            </a:r>
            <a:r>
              <a:rPr lang="en-US" altLang="en-US" b="1" smtClean="0">
                <a:solidFill>
                  <a:srgbClr val="FF0000"/>
                </a:solidFill>
                <a:latin typeface="Courier New" panose="02070309020205020404" pitchFamily="49" charset="0"/>
                <a:cs typeface="Courier New" panose="02070309020205020404" pitchFamily="49" charset="0"/>
              </a:rPr>
              <a:t>Statement</a:t>
            </a:r>
            <a:r>
              <a:rPr lang="en-US" altLang="en-US" smtClean="0"/>
              <a:t>, and </a:t>
            </a:r>
            <a:r>
              <a:rPr lang="en-US" altLang="en-US" b="1" smtClean="0">
                <a:solidFill>
                  <a:srgbClr val="FF0000"/>
                </a:solidFill>
                <a:latin typeface="Courier New" panose="02070309020205020404" pitchFamily="49" charset="0"/>
                <a:cs typeface="Courier New" panose="02070309020205020404" pitchFamily="49" charset="0"/>
              </a:rPr>
              <a:t>ResultSet</a:t>
            </a:r>
            <a:r>
              <a:rPr lang="en-US" altLang="en-US" smtClean="0"/>
              <a:t> objects for the specific database.</a:t>
            </a:r>
          </a:p>
          <a:p>
            <a:pPr marL="177800" indent="-177800" eaLnBrk="1" hangingPunct="1"/>
            <a:r>
              <a:rPr lang="en-US" altLang="en-US" b="1" smtClean="0">
                <a:solidFill>
                  <a:srgbClr val="FF0000"/>
                </a:solidFill>
                <a:latin typeface="Courier New" panose="02070309020205020404" pitchFamily="49" charset="0"/>
                <a:cs typeface="Courier New" panose="02070309020205020404" pitchFamily="49" charset="0"/>
              </a:rPr>
              <a:t>DriverManager</a:t>
            </a:r>
            <a:r>
              <a:rPr lang="en-US" altLang="en-US" smtClean="0"/>
              <a:t> then is able to acquire those object implementations for itself. In so doing, applications that are written using the </a:t>
            </a:r>
            <a:r>
              <a:rPr lang="en-US" altLang="en-US" b="1" smtClean="0">
                <a:solidFill>
                  <a:srgbClr val="FF0000"/>
                </a:solidFill>
                <a:latin typeface="Courier New" panose="02070309020205020404" pitchFamily="49" charset="0"/>
                <a:cs typeface="Courier New" panose="02070309020205020404" pitchFamily="49" charset="0"/>
              </a:rPr>
              <a:t>DriverManager</a:t>
            </a:r>
            <a:r>
              <a:rPr lang="en-US" altLang="en-US" smtClean="0"/>
              <a:t> are isolated from the implementation details of databases.</a:t>
            </a:r>
          </a:p>
        </p:txBody>
      </p:sp>
    </p:spTree>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mtClean="0"/>
              <a:t>Database Connection Interface.</a:t>
            </a:r>
          </a:p>
        </p:txBody>
      </p:sp>
      <p:sp>
        <p:nvSpPr>
          <p:cNvPr id="40963" name="Rectangle 3"/>
          <p:cNvSpPr>
            <a:spLocks noGrp="1" noChangeArrowheads="1"/>
          </p:cNvSpPr>
          <p:nvPr>
            <p:ph type="body" idx="1"/>
          </p:nvPr>
        </p:nvSpPr>
        <p:spPr/>
        <p:txBody>
          <a:bodyPr/>
          <a:lstStyle/>
          <a:p>
            <a:pPr marL="177800" indent="-177800" eaLnBrk="1" hangingPunct="1">
              <a:defRPr/>
            </a:pPr>
            <a:r>
              <a:rPr lang="en-US" altLang="en-US" smtClean="0"/>
              <a:t>The </a:t>
            </a:r>
            <a:r>
              <a:rPr lang="en-US" altLang="en-US" b="1" smtClean="0">
                <a:solidFill>
                  <a:srgbClr val="FF0000"/>
                </a:solidFill>
                <a:latin typeface="Courier New" panose="02070309020205020404" pitchFamily="49" charset="0"/>
              </a:rPr>
              <a:t>Connection</a:t>
            </a:r>
            <a:r>
              <a:rPr lang="en-US" altLang="en-US" smtClean="0"/>
              <a:t> object is responsible for </a:t>
            </a:r>
            <a:r>
              <a:rPr lang="en-US" altLang="en-US" smtClean="0">
                <a:solidFill>
                  <a:srgbClr val="0000FF"/>
                </a:solidFill>
              </a:rPr>
              <a:t>establishing</a:t>
            </a:r>
            <a:r>
              <a:rPr lang="en-US" altLang="en-US" smtClean="0"/>
              <a:t> the link between the </a:t>
            </a:r>
            <a:r>
              <a:rPr lang="en-US" altLang="en-US" smtClean="0">
                <a:solidFill>
                  <a:srgbClr val="0000FF"/>
                </a:solidFill>
              </a:rPr>
              <a:t>Database</a:t>
            </a:r>
            <a:r>
              <a:rPr lang="en-US" altLang="en-US" smtClean="0"/>
              <a:t> </a:t>
            </a:r>
            <a:r>
              <a:rPr lang="en-US" altLang="en-US" smtClean="0">
                <a:solidFill>
                  <a:srgbClr val="0000FF"/>
                </a:solidFill>
              </a:rPr>
              <a:t>Management</a:t>
            </a:r>
            <a:r>
              <a:rPr lang="en-US" altLang="en-US" smtClean="0"/>
              <a:t> </a:t>
            </a:r>
            <a:r>
              <a:rPr lang="en-US" altLang="en-US" smtClean="0">
                <a:solidFill>
                  <a:srgbClr val="0000FF"/>
                </a:solidFill>
              </a:rPr>
              <a:t>System</a:t>
            </a:r>
            <a:r>
              <a:rPr lang="en-US" altLang="en-US" smtClean="0"/>
              <a:t> and the Java application.</a:t>
            </a:r>
          </a:p>
          <a:p>
            <a:pPr marL="177800" indent="-177800" eaLnBrk="1" hangingPunct="1">
              <a:defRPr/>
            </a:pPr>
            <a:r>
              <a:rPr lang="en-US" altLang="en-US" smtClean="0"/>
              <a:t>The </a:t>
            </a:r>
            <a:r>
              <a:rPr lang="en-US" altLang="en-US" b="1" smtClean="0">
                <a:solidFill>
                  <a:srgbClr val="FF0000"/>
                </a:solidFill>
                <a:latin typeface="Courier New" panose="02070309020205020404" pitchFamily="49" charset="0"/>
              </a:rPr>
              <a:t>Connection.getConnection</a:t>
            </a:r>
            <a:r>
              <a:rPr lang="en-US" altLang="en-US" smtClean="0"/>
              <a:t> method accepts a </a:t>
            </a:r>
            <a:r>
              <a:rPr lang="en-US" altLang="en-US" smtClean="0">
                <a:solidFill>
                  <a:srgbClr val="0000FF"/>
                </a:solidFill>
              </a:rPr>
              <a:t>URL</a:t>
            </a:r>
            <a:r>
              <a:rPr lang="en-US" altLang="en-US" smtClean="0"/>
              <a:t> and enables the </a:t>
            </a:r>
            <a:r>
              <a:rPr lang="en-US" altLang="en-US" smtClean="0">
                <a:solidFill>
                  <a:srgbClr val="0000FF"/>
                </a:solidFill>
              </a:rPr>
              <a:t>JDBC</a:t>
            </a:r>
            <a:r>
              <a:rPr lang="en-US" altLang="en-US" smtClean="0"/>
              <a:t> object to use </a:t>
            </a:r>
            <a:r>
              <a:rPr lang="en-US" altLang="en-US" smtClean="0">
                <a:solidFill>
                  <a:srgbClr val="0000FF"/>
                </a:solidFill>
              </a:rPr>
              <a:t>different</a:t>
            </a:r>
            <a:r>
              <a:rPr lang="en-US" altLang="en-US" smtClean="0"/>
              <a:t> </a:t>
            </a:r>
            <a:r>
              <a:rPr lang="en-US" altLang="en-US" smtClean="0">
                <a:solidFill>
                  <a:srgbClr val="0000FF"/>
                </a:solidFill>
              </a:rPr>
              <a:t>drivers</a:t>
            </a:r>
            <a:r>
              <a:rPr lang="en-US" altLang="en-US" smtClean="0"/>
              <a:t> </a:t>
            </a:r>
            <a:r>
              <a:rPr lang="en-US" altLang="en-US" smtClean="0">
                <a:solidFill>
                  <a:srgbClr val="0000FF"/>
                </a:solidFill>
              </a:rPr>
              <a:t>depending</a:t>
            </a:r>
            <a:r>
              <a:rPr lang="en-US" altLang="en-US" smtClean="0"/>
              <a:t> on the situation, isolates applets from connection-related information, and gives the application a means by which to </a:t>
            </a:r>
            <a:r>
              <a:rPr lang="en-US" altLang="en-US" smtClean="0">
                <a:solidFill>
                  <a:srgbClr val="0000FF"/>
                </a:solidFill>
              </a:rPr>
              <a:t>specify</a:t>
            </a:r>
            <a:r>
              <a:rPr lang="en-US" altLang="en-US" smtClean="0"/>
              <a:t> </a:t>
            </a:r>
            <a:r>
              <a:rPr lang="en-US" altLang="en-US" smtClean="0">
                <a:solidFill>
                  <a:srgbClr val="0000FF"/>
                </a:solidFill>
              </a:rPr>
              <a:t>the</a:t>
            </a:r>
            <a:r>
              <a:rPr lang="en-US" altLang="en-US" smtClean="0"/>
              <a:t> </a:t>
            </a:r>
            <a:r>
              <a:rPr lang="en-US" altLang="en-US" smtClean="0">
                <a:solidFill>
                  <a:srgbClr val="0000FF"/>
                </a:solidFill>
              </a:rPr>
              <a:t>specific</a:t>
            </a:r>
            <a:r>
              <a:rPr lang="en-US" altLang="en-US" smtClean="0"/>
              <a:t> </a:t>
            </a:r>
            <a:r>
              <a:rPr lang="en-US" altLang="en-US" smtClean="0">
                <a:solidFill>
                  <a:srgbClr val="0000FF"/>
                </a:solidFill>
              </a:rPr>
              <a:t>database</a:t>
            </a:r>
            <a:r>
              <a:rPr lang="en-US" altLang="en-US" smtClean="0"/>
              <a:t> to </a:t>
            </a:r>
            <a:r>
              <a:rPr lang="en-US" altLang="en-US" smtClean="0">
                <a:solidFill>
                  <a:srgbClr val="0000FF"/>
                </a:solidFill>
              </a:rPr>
              <a:t>which</a:t>
            </a:r>
            <a:r>
              <a:rPr lang="en-US" altLang="en-US" smtClean="0"/>
              <a:t> </a:t>
            </a:r>
            <a:r>
              <a:rPr lang="en-US" altLang="en-US" smtClean="0">
                <a:solidFill>
                  <a:srgbClr val="0000FF"/>
                </a:solidFill>
              </a:rPr>
              <a:t>it</a:t>
            </a:r>
            <a:r>
              <a:rPr lang="en-US" altLang="en-US" smtClean="0"/>
              <a:t> </a:t>
            </a:r>
            <a:r>
              <a:rPr lang="en-US" altLang="en-US" smtClean="0">
                <a:solidFill>
                  <a:srgbClr val="0000FF"/>
                </a:solidFill>
              </a:rPr>
              <a:t>should</a:t>
            </a:r>
            <a:r>
              <a:rPr lang="en-US" altLang="en-US" smtClean="0"/>
              <a:t> </a:t>
            </a:r>
            <a:r>
              <a:rPr lang="en-US" altLang="en-US" smtClean="0">
                <a:solidFill>
                  <a:srgbClr val="0000FF"/>
                </a:solidFill>
              </a:rPr>
              <a:t>connect</a:t>
            </a:r>
            <a:r>
              <a:rPr lang="en-US" altLang="en-US" smtClean="0"/>
              <a:t>. The URL takes the form of </a:t>
            </a:r>
          </a:p>
          <a:p>
            <a:pPr marL="0" indent="0" eaLnBrk="1" hangingPunct="1">
              <a:buFont typeface="Wingdings" panose="05000000000000000000" pitchFamily="2" charset="2"/>
              <a:buNone/>
              <a:defRPr/>
            </a:pPr>
            <a:r>
              <a:rPr lang="en-US" altLang="en-US" b="1" smtClean="0">
                <a:solidFill>
                  <a:srgbClr val="FF0000"/>
                </a:solidFill>
                <a:latin typeface="Courier New" panose="02070309020205020404" pitchFamily="49" charset="0"/>
              </a:rPr>
              <a:t>	jdbc:&lt;subprotocol&gt;:&lt;subname&gt;.</a:t>
            </a:r>
            <a:r>
              <a:rPr lang="en-US" altLang="en-US" smtClean="0"/>
              <a:t> </a:t>
            </a:r>
            <a:br>
              <a:rPr lang="en-US" altLang="en-US" smtClean="0"/>
            </a:br>
            <a:r>
              <a:rPr lang="en-US" altLang="en-US" smtClean="0"/>
              <a:t>The subprotocol is a kind of connectivity to the database</a:t>
            </a:r>
          </a:p>
        </p:txBody>
      </p:sp>
    </p:spTree>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t>Database Statement Object.</a:t>
            </a:r>
          </a:p>
        </p:txBody>
      </p:sp>
      <p:sp>
        <p:nvSpPr>
          <p:cNvPr id="40963" name="Rectangle 3"/>
          <p:cNvSpPr>
            <a:spLocks noGrp="1" noChangeArrowheads="1"/>
          </p:cNvSpPr>
          <p:nvPr>
            <p:ph type="body" idx="1"/>
          </p:nvPr>
        </p:nvSpPr>
        <p:spPr/>
        <p:txBody>
          <a:bodyPr/>
          <a:lstStyle/>
          <a:p>
            <a:pPr eaLnBrk="1" hangingPunct="1"/>
            <a:r>
              <a:rPr lang="en-US" altLang="en-US" sz="3200" smtClean="0"/>
              <a:t>A </a:t>
            </a:r>
            <a:r>
              <a:rPr lang="en-US" altLang="en-US" sz="3200" b="1" smtClean="0">
                <a:solidFill>
                  <a:srgbClr val="0000FF"/>
                </a:solidFill>
                <a:latin typeface="Courier New" panose="02070309020205020404" pitchFamily="49" charset="0"/>
              </a:rPr>
              <a:t>Statement</a:t>
            </a:r>
            <a:r>
              <a:rPr lang="en-US" altLang="en-US" sz="3200" smtClean="0"/>
              <a:t> encapsulates a </a:t>
            </a:r>
            <a:r>
              <a:rPr lang="en-US" altLang="en-US" sz="3200" b="1" smtClean="0">
                <a:solidFill>
                  <a:srgbClr val="0000FF"/>
                </a:solidFill>
                <a:latin typeface="Courier New" panose="02070309020205020404" pitchFamily="49" charset="0"/>
              </a:rPr>
              <a:t>query</a:t>
            </a:r>
            <a:r>
              <a:rPr lang="en-US" altLang="en-US" sz="3200" smtClean="0"/>
              <a:t> written in </a:t>
            </a:r>
            <a:r>
              <a:rPr lang="en-US" altLang="en-US" sz="3200" smtClean="0">
                <a:solidFill>
                  <a:srgbClr val="0000FF"/>
                </a:solidFill>
                <a:latin typeface="Courier New" panose="02070309020205020404" pitchFamily="49" charset="0"/>
              </a:rPr>
              <a:t>Structured</a:t>
            </a:r>
            <a:r>
              <a:rPr lang="en-US" altLang="en-US" sz="3200" smtClean="0"/>
              <a:t> </a:t>
            </a:r>
            <a:r>
              <a:rPr lang="en-US" altLang="en-US" sz="3200" smtClean="0">
                <a:solidFill>
                  <a:srgbClr val="0000FF"/>
                </a:solidFill>
                <a:latin typeface="Courier New" panose="02070309020205020404" pitchFamily="49" charset="0"/>
              </a:rPr>
              <a:t>Query</a:t>
            </a:r>
            <a:r>
              <a:rPr lang="en-US" altLang="en-US" sz="3200" smtClean="0"/>
              <a:t> </a:t>
            </a:r>
            <a:r>
              <a:rPr lang="en-US" altLang="en-US" sz="3200" smtClean="0">
                <a:solidFill>
                  <a:srgbClr val="0000FF"/>
                </a:solidFill>
                <a:latin typeface="Courier New" panose="02070309020205020404" pitchFamily="49" charset="0"/>
              </a:rPr>
              <a:t>Language</a:t>
            </a:r>
            <a:r>
              <a:rPr lang="en-US" altLang="en-US" sz="3200" smtClean="0"/>
              <a:t> and enables the </a:t>
            </a:r>
            <a:r>
              <a:rPr lang="en-US" altLang="en-US" sz="3200" b="1" smtClean="0">
                <a:solidFill>
                  <a:srgbClr val="0000FF"/>
                </a:solidFill>
                <a:latin typeface="Courier New" panose="02070309020205020404" pitchFamily="49" charset="0"/>
              </a:rPr>
              <a:t>JDBC</a:t>
            </a:r>
            <a:r>
              <a:rPr lang="en-US" altLang="en-US" sz="3200" smtClean="0"/>
              <a:t> object to compose a series of steps to look up information in a database.</a:t>
            </a:r>
          </a:p>
          <a:p>
            <a:pPr eaLnBrk="1" hangingPunct="1"/>
            <a:r>
              <a:rPr lang="en-US" altLang="en-US" sz="3200" smtClean="0"/>
              <a:t>Using a </a:t>
            </a:r>
            <a:r>
              <a:rPr lang="en-US" altLang="en-US" sz="3200" b="1" smtClean="0">
                <a:solidFill>
                  <a:srgbClr val="0000FF"/>
                </a:solidFill>
                <a:latin typeface="Courier New" panose="02070309020205020404" pitchFamily="49" charset="0"/>
              </a:rPr>
              <a:t>Connection</a:t>
            </a:r>
            <a:r>
              <a:rPr lang="en-US" altLang="en-US" sz="3200" smtClean="0"/>
              <a:t>, the </a:t>
            </a:r>
            <a:r>
              <a:rPr lang="en-US" altLang="en-US" sz="3200" b="1" smtClean="0">
                <a:solidFill>
                  <a:srgbClr val="0000FF"/>
                </a:solidFill>
                <a:latin typeface="Courier New" panose="02070309020205020404" pitchFamily="49" charset="0"/>
              </a:rPr>
              <a:t>Statement</a:t>
            </a:r>
            <a:r>
              <a:rPr lang="en-US" altLang="en-US" sz="3200" smtClean="0"/>
              <a:t> can be forwarded to the database and obtain a </a:t>
            </a:r>
            <a:r>
              <a:rPr lang="en-US" altLang="en-US" sz="3200" b="1" smtClean="0">
                <a:solidFill>
                  <a:srgbClr val="0000FF"/>
                </a:solidFill>
                <a:latin typeface="Courier New" panose="02070309020205020404" pitchFamily="49" charset="0"/>
              </a:rPr>
              <a:t>ResultSet</a:t>
            </a:r>
          </a:p>
        </p:txBody>
      </p:sp>
    </p:spTree>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mtClean="0"/>
              <a:t>ResultSet Access Control.</a:t>
            </a:r>
          </a:p>
        </p:txBody>
      </p:sp>
      <p:sp>
        <p:nvSpPr>
          <p:cNvPr id="41987" name="Rectangle 3"/>
          <p:cNvSpPr>
            <a:spLocks noGrp="1" noChangeArrowheads="1"/>
          </p:cNvSpPr>
          <p:nvPr>
            <p:ph type="body" idx="1"/>
          </p:nvPr>
        </p:nvSpPr>
        <p:spPr/>
        <p:txBody>
          <a:bodyPr/>
          <a:lstStyle/>
          <a:p>
            <a:pPr eaLnBrk="1" hangingPunct="1"/>
            <a:r>
              <a:rPr lang="en-US" altLang="en-US" sz="3200" smtClean="0">
                <a:latin typeface="Times New Roman" panose="02020603050405020304" pitchFamily="18" charset="0"/>
              </a:rPr>
              <a:t>A </a:t>
            </a:r>
            <a:r>
              <a:rPr lang="en-US" altLang="en-US" sz="3200" b="1" smtClean="0">
                <a:solidFill>
                  <a:srgbClr val="0000FF"/>
                </a:solidFill>
                <a:latin typeface="Courier New" panose="02070309020205020404" pitchFamily="49" charset="0"/>
              </a:rPr>
              <a:t>ResultSet</a:t>
            </a:r>
            <a:r>
              <a:rPr lang="en-US" altLang="en-US" sz="3200" smtClean="0">
                <a:latin typeface="Courier New" panose="02070309020205020404" pitchFamily="49" charset="0"/>
              </a:rPr>
              <a:t> </a:t>
            </a:r>
            <a:r>
              <a:rPr lang="en-US" altLang="en-US" sz="3200" smtClean="0">
                <a:latin typeface="Times New Roman" panose="02020603050405020304" pitchFamily="18" charset="0"/>
              </a:rPr>
              <a:t>is a container for a series of rows and columns acquired from a </a:t>
            </a:r>
            <a:r>
              <a:rPr lang="en-US" altLang="en-US" sz="3200" b="1" smtClean="0">
                <a:solidFill>
                  <a:srgbClr val="0000FF"/>
                </a:solidFill>
                <a:latin typeface="Courier New" panose="02070309020205020404" pitchFamily="49" charset="0"/>
              </a:rPr>
              <a:t>Statement</a:t>
            </a:r>
            <a:r>
              <a:rPr lang="en-US" altLang="en-US" sz="3200" smtClean="0">
                <a:latin typeface="Courier New" panose="02070309020205020404" pitchFamily="49" charset="0"/>
              </a:rPr>
              <a:t> </a:t>
            </a:r>
            <a:r>
              <a:rPr lang="en-US" altLang="en-US" sz="3200" smtClean="0">
                <a:latin typeface="Times New Roman" panose="02020603050405020304" pitchFamily="18" charset="0"/>
              </a:rPr>
              <a:t>call. Using the </a:t>
            </a:r>
            <a:r>
              <a:rPr lang="en-US" altLang="en-US" sz="3200" b="1" smtClean="0">
                <a:solidFill>
                  <a:srgbClr val="0000FF"/>
                </a:solidFill>
                <a:latin typeface="Courier New" panose="02070309020205020404" pitchFamily="49" charset="0"/>
              </a:rPr>
              <a:t>ResultSet's</a:t>
            </a:r>
            <a:r>
              <a:rPr lang="en-US" altLang="en-US" sz="3200" smtClean="0">
                <a:latin typeface="Times New Roman" panose="02020603050405020304" pitchFamily="18" charset="0"/>
              </a:rPr>
              <a:t> iterator routines, the JDBC object can step through each row in the result set. Individual column fields can be retrieved using the get methods within the </a:t>
            </a:r>
            <a:r>
              <a:rPr lang="en-US" altLang="en-US" sz="3200" b="1" smtClean="0">
                <a:solidFill>
                  <a:srgbClr val="0000FF"/>
                </a:solidFill>
                <a:latin typeface="Courier New" panose="02070309020205020404" pitchFamily="49" charset="0"/>
              </a:rPr>
              <a:t>ResultSet</a:t>
            </a:r>
            <a:r>
              <a:rPr lang="en-US" altLang="en-US" sz="3200" smtClean="0">
                <a:latin typeface="Courier New" panose="02070309020205020404" pitchFamily="49" charset="0"/>
              </a:rPr>
              <a:t>. </a:t>
            </a:r>
            <a:r>
              <a:rPr lang="en-US" altLang="en-US" sz="3200" smtClean="0">
                <a:latin typeface="Times New Roman" panose="02020603050405020304" pitchFamily="18" charset="0"/>
              </a:rPr>
              <a:t>Columns may be specified by their field name or by their index.</a:t>
            </a:r>
            <a:endParaRPr lang="en-US" altLang="en-US" sz="3200" smtClean="0"/>
          </a:p>
        </p:txBody>
      </p:sp>
    </p:spTree>
  </p:cSld>
  <p:clrMapOvr>
    <a:masterClrMapping/>
  </p:clrMapOvr>
  <p:transition spd="med">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smtClean="0"/>
              <a:t>Basic Database operations</a:t>
            </a:r>
          </a:p>
        </p:txBody>
      </p:sp>
      <p:sp>
        <p:nvSpPr>
          <p:cNvPr id="43011" name="Rectangle 3"/>
          <p:cNvSpPr>
            <a:spLocks noGrp="1" noChangeArrowheads="1"/>
          </p:cNvSpPr>
          <p:nvPr>
            <p:ph type="body" idx="1"/>
          </p:nvPr>
        </p:nvSpPr>
        <p:spPr/>
        <p:txBody>
          <a:bodyPr/>
          <a:lstStyle/>
          <a:p>
            <a:pPr marL="177800" indent="-177800" eaLnBrk="1" hangingPunct="1">
              <a:lnSpc>
                <a:spcPct val="85000"/>
              </a:lnSpc>
              <a:spcBef>
                <a:spcPct val="15000"/>
              </a:spcBef>
              <a:buFont typeface="Wingdings" panose="05000000000000000000" pitchFamily="2" charset="2"/>
              <a:buNone/>
            </a:pPr>
            <a:r>
              <a:rPr lang="en-US" altLang="en-US" sz="1800" smtClean="0">
                <a:solidFill>
                  <a:srgbClr val="000000"/>
                </a:solidFill>
                <a:latin typeface="Courier New" panose="02070309020205020404" pitchFamily="49" charset="0"/>
              </a:rPr>
              <a:t> </a:t>
            </a:r>
            <a:r>
              <a:rPr lang="en-US" altLang="en-US" sz="2400" b="1" smtClean="0">
                <a:solidFill>
                  <a:srgbClr val="7F0055"/>
                </a:solidFill>
              </a:rPr>
              <a:t>public</a:t>
            </a:r>
            <a:r>
              <a:rPr lang="en-US" altLang="en-US" sz="2400" smtClean="0">
                <a:solidFill>
                  <a:srgbClr val="000000"/>
                </a:solidFill>
              </a:rPr>
              <a:t> </a:t>
            </a:r>
            <a:r>
              <a:rPr lang="en-US" altLang="en-US" sz="2400" b="1" smtClean="0">
                <a:solidFill>
                  <a:srgbClr val="7F0055"/>
                </a:solidFill>
              </a:rPr>
              <a:t>static</a:t>
            </a:r>
            <a:r>
              <a:rPr lang="en-US" altLang="en-US" sz="2400" smtClean="0">
                <a:solidFill>
                  <a:srgbClr val="000000"/>
                </a:solidFill>
              </a:rPr>
              <a:t> </a:t>
            </a:r>
            <a:r>
              <a:rPr lang="en-US" altLang="en-US" sz="2400" b="1" smtClean="0">
                <a:solidFill>
                  <a:srgbClr val="7F0055"/>
                </a:solidFill>
              </a:rPr>
              <a:t>void</a:t>
            </a:r>
            <a:r>
              <a:rPr lang="en-US" altLang="en-US" sz="2400" smtClean="0">
                <a:solidFill>
                  <a:srgbClr val="000000"/>
                </a:solidFill>
              </a:rPr>
              <a:t> main(String[] args) {</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String url = </a:t>
            </a:r>
            <a:r>
              <a:rPr lang="en-US" altLang="en-US" sz="2400" smtClean="0">
                <a:solidFill>
                  <a:srgbClr val="2A00FF"/>
                </a:solidFill>
              </a:rPr>
              <a:t>"jdbc:odbc:sach"</a:t>
            </a:r>
            <a:r>
              <a:rPr lang="en-US" altLang="en-US" sz="2400" smtClean="0">
                <a:solidFill>
                  <a:srgbClr val="000000"/>
                </a:solidFill>
              </a:rPr>
              <a:t>;</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String userName = </a:t>
            </a:r>
            <a:r>
              <a:rPr lang="en-US" altLang="en-US" sz="2400" smtClean="0">
                <a:solidFill>
                  <a:srgbClr val="2A00FF"/>
                </a:solidFill>
              </a:rPr>
              <a:t>"ltmang"</a:t>
            </a:r>
            <a:r>
              <a:rPr lang="en-US" altLang="en-US" sz="2400" smtClean="0">
                <a:solidFill>
                  <a:srgbClr val="000000"/>
                </a:solidFill>
              </a:rPr>
              <a:t>;</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String password = </a:t>
            </a:r>
            <a:r>
              <a:rPr lang="en-US" altLang="en-US" sz="2400" smtClean="0">
                <a:solidFill>
                  <a:srgbClr val="2A00FF"/>
                </a:solidFill>
              </a:rPr>
              <a:t>"ltmang"</a:t>
            </a:r>
            <a:r>
              <a:rPr lang="en-US" altLang="en-US" sz="2400" smtClean="0">
                <a:solidFill>
                  <a:srgbClr val="000000"/>
                </a:solidFill>
              </a:rPr>
              <a:t>;</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a:t>
            </a:r>
            <a:r>
              <a:rPr lang="en-US" altLang="en-US" sz="2400" b="1" smtClean="0">
                <a:solidFill>
                  <a:srgbClr val="7F0055"/>
                </a:solidFill>
              </a:rPr>
              <a:t>try</a:t>
            </a:r>
            <a:r>
              <a:rPr lang="en-US" altLang="en-US" sz="2400" smtClean="0">
                <a:solidFill>
                  <a:srgbClr val="000000"/>
                </a:solidFill>
              </a:rPr>
              <a:t> {</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Class.</a:t>
            </a:r>
            <a:r>
              <a:rPr lang="en-US" altLang="en-US" sz="2400" i="1" smtClean="0">
                <a:solidFill>
                  <a:srgbClr val="000000"/>
                </a:solidFill>
              </a:rPr>
              <a:t>forName</a:t>
            </a:r>
            <a:r>
              <a:rPr lang="en-US" altLang="en-US" sz="2400" smtClean="0">
                <a:solidFill>
                  <a:srgbClr val="000000"/>
                </a:solidFill>
              </a:rPr>
              <a:t>(</a:t>
            </a:r>
            <a:r>
              <a:rPr lang="en-US" altLang="en-US" sz="2400" smtClean="0">
                <a:solidFill>
                  <a:srgbClr val="2A00FF"/>
                </a:solidFill>
              </a:rPr>
              <a:t>"sun.jdbc.odbc.JdbcOdbcDriver"</a:t>
            </a:r>
            <a:r>
              <a:rPr lang="en-US" altLang="en-US" sz="2400" smtClean="0">
                <a:solidFill>
                  <a:srgbClr val="000000"/>
                </a:solidFill>
              </a:rPr>
              <a:t>);</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Connection connection =        </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DriverManager.</a:t>
            </a:r>
            <a:r>
              <a:rPr lang="en-US" altLang="en-US" sz="2400" i="1" smtClean="0">
                <a:solidFill>
                  <a:srgbClr val="000000"/>
                </a:solidFill>
              </a:rPr>
              <a:t>getConnection</a:t>
            </a:r>
            <a:r>
              <a:rPr lang="en-US" altLang="en-US" sz="2400" smtClean="0">
                <a:solidFill>
                  <a:srgbClr val="000000"/>
                </a:solidFill>
              </a:rPr>
              <a:t>(url,userName,password);</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Statement statement = connection.createStatement();</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String sql = </a:t>
            </a:r>
            <a:r>
              <a:rPr lang="en-US" altLang="en-US" sz="2400" smtClean="0">
                <a:solidFill>
                  <a:srgbClr val="2A00FF"/>
                </a:solidFill>
              </a:rPr>
              <a:t>"select * from sach"</a:t>
            </a:r>
            <a:r>
              <a:rPr lang="en-US" altLang="en-US" sz="2400" smtClean="0">
                <a:solidFill>
                  <a:srgbClr val="000000"/>
                </a:solidFill>
              </a:rPr>
              <a:t>;</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ResultSet rs = statement.executeQuery(sql);</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a:t>
            </a:r>
            <a:r>
              <a:rPr lang="en-US" altLang="en-US" sz="2400" b="1" smtClean="0">
                <a:solidFill>
                  <a:srgbClr val="7F0055"/>
                </a:solidFill>
              </a:rPr>
              <a:t>while</a:t>
            </a:r>
            <a:r>
              <a:rPr lang="en-US" altLang="en-US" sz="2400" smtClean="0">
                <a:solidFill>
                  <a:srgbClr val="000000"/>
                </a:solidFill>
              </a:rPr>
              <a:t> (rs.next()) {</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System.</a:t>
            </a:r>
            <a:r>
              <a:rPr lang="en-US" altLang="en-US" sz="2400" i="1" smtClean="0">
                <a:solidFill>
                  <a:srgbClr val="0000C0"/>
                </a:solidFill>
              </a:rPr>
              <a:t>out</a:t>
            </a:r>
            <a:r>
              <a:rPr lang="en-US" altLang="en-US" sz="2400" smtClean="0">
                <a:solidFill>
                  <a:srgbClr val="000000"/>
                </a:solidFill>
              </a:rPr>
              <a:t>.println(rs.getString( </a:t>
            </a:r>
            <a:r>
              <a:rPr lang="en-US" altLang="en-US" sz="2400" smtClean="0">
                <a:solidFill>
                  <a:srgbClr val="2A00FF"/>
                </a:solidFill>
              </a:rPr>
              <a:t>"tens"</a:t>
            </a:r>
            <a:r>
              <a:rPr lang="en-US" altLang="en-US" sz="2400" smtClean="0">
                <a:solidFill>
                  <a:srgbClr val="000000"/>
                </a:solidFill>
              </a:rPr>
              <a:t> ));</a:t>
            </a:r>
            <a:endParaRPr lang="en-US" altLang="en-US" sz="2400" smtClean="0"/>
          </a:p>
          <a:p>
            <a:pPr marL="177800" indent="-177800" eaLnBrk="1" hangingPunct="1">
              <a:lnSpc>
                <a:spcPct val="85000"/>
              </a:lnSpc>
              <a:spcBef>
                <a:spcPct val="15000"/>
              </a:spcBef>
              <a:buFont typeface="Wingdings" panose="05000000000000000000" pitchFamily="2" charset="2"/>
              <a:buNone/>
            </a:pPr>
            <a:r>
              <a:rPr lang="en-US" altLang="en-US" sz="2400" smtClean="0">
                <a:solidFill>
                  <a:srgbClr val="000000"/>
                </a:solidFill>
              </a:rPr>
              <a:t>        }</a:t>
            </a:r>
          </a:p>
        </p:txBody>
      </p:sp>
    </p:spTree>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smtClean="0"/>
              <a:t>Basic Database operations</a:t>
            </a:r>
          </a:p>
        </p:txBody>
      </p:sp>
      <p:sp>
        <p:nvSpPr>
          <p:cNvPr id="44035" name="Rectangle 3"/>
          <p:cNvSpPr>
            <a:spLocks noGrp="1" noChangeArrowheads="1"/>
          </p:cNvSpPr>
          <p:nvPr>
            <p:ph type="body" idx="1"/>
          </p:nvPr>
        </p:nvSpPr>
        <p:spPr/>
        <p:txBody>
          <a:bodyPr/>
          <a:lstStyle/>
          <a:p>
            <a:pPr marL="177800" indent="-177800" eaLnBrk="1" hangingPunct="1">
              <a:lnSpc>
                <a:spcPct val="90000"/>
              </a:lnSpc>
              <a:spcBef>
                <a:spcPct val="0"/>
              </a:spcBef>
              <a:buFont typeface="Wingdings" panose="05000000000000000000" pitchFamily="2" charset="2"/>
              <a:buNone/>
            </a:pPr>
            <a:r>
              <a:rPr lang="en-US" altLang="en-US" sz="1800" smtClean="0"/>
              <a:t>          </a:t>
            </a:r>
            <a:r>
              <a:rPr lang="en-US" altLang="en-US" sz="1800" smtClean="0">
                <a:solidFill>
                  <a:srgbClr val="000000"/>
                </a:solidFill>
                <a:latin typeface="Courier New" panose="02070309020205020404" pitchFamily="49" charset="0"/>
              </a:rPr>
              <a:t> </a:t>
            </a:r>
            <a:r>
              <a:rPr lang="en-US" altLang="en-US" sz="2400" smtClean="0">
                <a:solidFill>
                  <a:srgbClr val="000000"/>
                </a:solidFill>
              </a:rPr>
              <a:t>sql = </a:t>
            </a:r>
            <a:r>
              <a:rPr lang="en-US" altLang="en-US" sz="2400" smtClean="0">
                <a:solidFill>
                  <a:srgbClr val="2A00FF"/>
                </a:solidFill>
              </a:rPr>
              <a:t>"insert into sach values('P6','Tu hoc Internet',"</a:t>
            </a:r>
            <a:r>
              <a:rPr lang="en-US" altLang="en-US" sz="2400" smtClean="0">
                <a:solidFill>
                  <a:srgbClr val="000000"/>
                </a:solidFill>
              </a:rPr>
              <a:t> +</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a:t>
            </a:r>
            <a:r>
              <a:rPr lang="en-US" altLang="en-US" sz="2400" smtClean="0">
                <a:solidFill>
                  <a:srgbClr val="2A00FF"/>
                </a:solidFill>
              </a:rPr>
              <a:t>"'Nha xuat ban lao đong')"</a:t>
            </a:r>
            <a:r>
              <a:rPr lang="en-US" altLang="en-US" sz="2400" smtClean="0">
                <a:solidFill>
                  <a:srgbClr val="000000"/>
                </a:solidFill>
              </a:rPr>
              <a:t>;</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statement.executeUpdate(sql);</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sql = </a:t>
            </a:r>
            <a:r>
              <a:rPr lang="en-US" altLang="en-US" sz="2400" smtClean="0">
                <a:solidFill>
                  <a:srgbClr val="2A00FF"/>
                </a:solidFill>
              </a:rPr>
              <a:t>"select * from sach"</a:t>
            </a:r>
            <a:r>
              <a:rPr lang="en-US" altLang="en-US" sz="2400" smtClean="0">
                <a:solidFill>
                  <a:srgbClr val="000000"/>
                </a:solidFill>
              </a:rPr>
              <a:t>;</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rs = statement.executeQuery(sql);</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a:t>
            </a:r>
            <a:r>
              <a:rPr lang="en-US" altLang="en-US" sz="2400" b="1" smtClean="0">
                <a:solidFill>
                  <a:srgbClr val="7F0055"/>
                </a:solidFill>
              </a:rPr>
              <a:t>while</a:t>
            </a:r>
            <a:r>
              <a:rPr lang="en-US" altLang="en-US" sz="2400" smtClean="0">
                <a:solidFill>
                  <a:srgbClr val="000000"/>
                </a:solidFill>
              </a:rPr>
              <a:t> (rs.next()) {</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System.</a:t>
            </a:r>
            <a:r>
              <a:rPr lang="en-US" altLang="en-US" sz="2400" i="1" smtClean="0">
                <a:solidFill>
                  <a:srgbClr val="0000C0"/>
                </a:solidFill>
              </a:rPr>
              <a:t>out</a:t>
            </a:r>
            <a:r>
              <a:rPr lang="en-US" altLang="en-US" sz="2400" smtClean="0">
                <a:solidFill>
                  <a:srgbClr val="000000"/>
                </a:solidFill>
              </a:rPr>
              <a:t>.println(rs.getString( </a:t>
            </a:r>
            <a:r>
              <a:rPr lang="en-US" altLang="en-US" sz="2400" smtClean="0">
                <a:solidFill>
                  <a:srgbClr val="2A00FF"/>
                </a:solidFill>
              </a:rPr>
              <a:t>"tens"</a:t>
            </a:r>
            <a:r>
              <a:rPr lang="en-US" altLang="en-US" sz="2400" smtClean="0">
                <a:solidFill>
                  <a:srgbClr val="000000"/>
                </a:solidFill>
              </a:rPr>
              <a:t> ));</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rs.close();</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statement.close();</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connection.close();</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a:t>
            </a:r>
            <a:r>
              <a:rPr lang="en-US" altLang="en-US" sz="2400" b="1" smtClean="0">
                <a:solidFill>
                  <a:srgbClr val="7F0055"/>
                </a:solidFill>
              </a:rPr>
              <a:t>catch</a:t>
            </a:r>
            <a:r>
              <a:rPr lang="en-US" altLang="en-US" sz="2400" smtClean="0">
                <a:solidFill>
                  <a:srgbClr val="000000"/>
                </a:solidFill>
              </a:rPr>
              <a:t> (Exception e) {</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System.</a:t>
            </a:r>
            <a:r>
              <a:rPr lang="en-US" altLang="en-US" sz="2400" i="1" smtClean="0">
                <a:solidFill>
                  <a:srgbClr val="0000C0"/>
                </a:solidFill>
              </a:rPr>
              <a:t>out</a:t>
            </a:r>
            <a:r>
              <a:rPr lang="en-US" altLang="en-US" sz="2400" smtClean="0">
                <a:solidFill>
                  <a:srgbClr val="000000"/>
                </a:solidFill>
              </a:rPr>
              <a:t>.println( e.getMessage());</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a:t>
            </a:r>
            <a:endParaRPr lang="en-US" altLang="en-US" sz="2400" smtClean="0"/>
          </a:p>
          <a:p>
            <a:pPr marL="177800" indent="-177800" eaLnBrk="1" hangingPunct="1">
              <a:lnSpc>
                <a:spcPct val="90000"/>
              </a:lnSpc>
              <a:spcBef>
                <a:spcPct val="0"/>
              </a:spcBef>
              <a:buFont typeface="Wingdings" panose="05000000000000000000" pitchFamily="2" charset="2"/>
              <a:buNone/>
            </a:pPr>
            <a:r>
              <a:rPr lang="en-US" altLang="en-US" sz="2400" smtClean="0">
                <a:solidFill>
                  <a:srgbClr val="000000"/>
                </a:solidFill>
              </a:rPr>
              <a:t>    }</a:t>
            </a:r>
          </a:p>
        </p:txBody>
      </p:sp>
    </p:spTree>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algn="ctr" eaLnBrk="1" hangingPunct="1">
              <a:defRPr/>
            </a:pPr>
            <a:r>
              <a:rPr lang="en-US" smtClean="0">
                <a:solidFill>
                  <a:srgbClr val="FF0000"/>
                </a:solidFill>
              </a:rPr>
              <a:t>Basic JDBC Programming Concepts</a:t>
            </a:r>
          </a:p>
        </p:txBody>
      </p:sp>
      <p:sp>
        <p:nvSpPr>
          <p:cNvPr id="45059" name="Rectangle 3"/>
          <p:cNvSpPr>
            <a:spLocks noGrp="1" noChangeArrowheads="1"/>
          </p:cNvSpPr>
          <p:nvPr>
            <p:ph type="subTitle" idx="1"/>
          </p:nvPr>
        </p:nvSpPr>
        <p:spPr/>
        <p:txBody>
          <a:bodyPr/>
          <a:lstStyle/>
          <a:p>
            <a:pPr eaLnBrk="1" hangingPunct="1"/>
            <a:endParaRPr lang="en-US" altLang="en-US"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Database URLs</a:t>
            </a:r>
          </a:p>
        </p:txBody>
      </p:sp>
      <p:sp>
        <p:nvSpPr>
          <p:cNvPr id="46083" name="Rectangle 3"/>
          <p:cNvSpPr>
            <a:spLocks noGrp="1" noChangeArrowheads="1"/>
          </p:cNvSpPr>
          <p:nvPr>
            <p:ph type="body" sz="half" idx="1"/>
          </p:nvPr>
        </p:nvSpPr>
        <p:spPr>
          <a:xfrm>
            <a:off x="-3175" y="3030538"/>
            <a:ext cx="9147175" cy="2676525"/>
          </a:xfrm>
        </p:spPr>
        <p:txBody>
          <a:bodyPr/>
          <a:lstStyle/>
          <a:p>
            <a:pPr eaLnBrk="1" hangingPunct="1">
              <a:lnSpc>
                <a:spcPct val="90000"/>
              </a:lnSpc>
            </a:pPr>
            <a:r>
              <a:rPr lang="en-US" altLang="en-US" smtClean="0"/>
              <a:t>For databases on the Internet/intranet, the </a:t>
            </a:r>
            <a:r>
              <a:rPr lang="en-US" altLang="en-US" smtClean="0">
                <a:solidFill>
                  <a:srgbClr val="0000FF"/>
                </a:solidFill>
              </a:rPr>
              <a:t>subname</a:t>
            </a:r>
            <a:r>
              <a:rPr lang="en-US" altLang="en-US" smtClean="0"/>
              <a:t> can contain the Net URL </a:t>
            </a:r>
            <a:r>
              <a:rPr lang="en-US" altLang="en-US" smtClean="0">
                <a:solidFill>
                  <a:srgbClr val="FF0000"/>
                </a:solidFill>
              </a:rPr>
              <a:t>//hostname:port/…</a:t>
            </a:r>
            <a:r>
              <a:rPr lang="en-US" altLang="en-US" smtClean="0"/>
              <a:t> The &lt;</a:t>
            </a:r>
            <a:r>
              <a:rPr lang="en-US" altLang="en-US" smtClean="0">
                <a:solidFill>
                  <a:srgbClr val="0000FF"/>
                </a:solidFill>
              </a:rPr>
              <a:t>subprotocol</a:t>
            </a:r>
            <a:r>
              <a:rPr lang="en-US" altLang="en-US" smtClean="0"/>
              <a:t>&gt; can be any name that a database understands. The odbc subprotocol name is reserved for ODBC-style data sources. A normal ODBC database JDBC URL looks like: </a:t>
            </a:r>
            <a:r>
              <a:rPr lang="en-US" altLang="en-US" smtClean="0">
                <a:solidFill>
                  <a:srgbClr val="0000FF"/>
                </a:solidFill>
              </a:rPr>
              <a:t>jdbc:odbc:&lt;&gt;;User=&lt;&gt;;PW=&lt;&gt;</a:t>
            </a:r>
            <a:r>
              <a:rPr lang="en-US" altLang="en-US" smtClean="0"/>
              <a:t> </a:t>
            </a:r>
          </a:p>
          <a:p>
            <a:pPr eaLnBrk="1" hangingPunct="1">
              <a:lnSpc>
                <a:spcPct val="90000"/>
              </a:lnSpc>
            </a:pPr>
            <a:r>
              <a:rPr lang="en-US" altLang="en-US" b="1" smtClean="0">
                <a:solidFill>
                  <a:srgbClr val="0000FF"/>
                </a:solidFill>
              </a:rPr>
              <a:t>jdbc:postgresql</a:t>
            </a:r>
            <a:r>
              <a:rPr lang="en-US" altLang="en-US" b="1" smtClean="0">
                <a:solidFill>
                  <a:srgbClr val="FF0000"/>
                </a:solidFill>
              </a:rPr>
              <a:t>://www.hcmuaf.edu.vn/ts</a:t>
            </a:r>
          </a:p>
        </p:txBody>
      </p:sp>
      <p:pic>
        <p:nvPicPr>
          <p:cNvPr id="46084"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525" y="819150"/>
            <a:ext cx="9134475" cy="1835150"/>
          </a:xfrm>
          <a:noFill/>
        </p:spPr>
      </p:pic>
    </p:spTree>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mtClean="0"/>
              <a:t>Making the Connection</a:t>
            </a:r>
          </a:p>
        </p:txBody>
      </p:sp>
      <p:sp>
        <p:nvSpPr>
          <p:cNvPr id="47107" name="Rectangle 3"/>
          <p:cNvSpPr>
            <a:spLocks noGrp="1" noChangeArrowheads="1"/>
          </p:cNvSpPr>
          <p:nvPr>
            <p:ph type="body" idx="1"/>
          </p:nvPr>
        </p:nvSpPr>
        <p:spPr/>
        <p:txBody>
          <a:bodyPr/>
          <a:lstStyle/>
          <a:p>
            <a:pPr marL="177800" indent="-177800" eaLnBrk="1" hangingPunct="1">
              <a:lnSpc>
                <a:spcPct val="90000"/>
              </a:lnSpc>
              <a:spcBef>
                <a:spcPct val="0"/>
              </a:spcBef>
            </a:pPr>
            <a:r>
              <a:rPr lang="en-US" altLang="en-US" sz="2400" b="1" smtClean="0"/>
              <a:t>Loading a driver:</a:t>
            </a:r>
          </a:p>
          <a:p>
            <a:pPr marL="531813" lvl="1" indent="-174625" eaLnBrk="1" hangingPunct="1">
              <a:lnSpc>
                <a:spcPct val="90000"/>
              </a:lnSpc>
              <a:spcBef>
                <a:spcPct val="0"/>
              </a:spcBef>
            </a:pPr>
            <a:r>
              <a:rPr lang="en-US" altLang="en-US" sz="2400" b="1" smtClean="0">
                <a:solidFill>
                  <a:srgbClr val="FF0000"/>
                </a:solidFill>
              </a:rPr>
              <a:t>Class.forName(className)</a:t>
            </a:r>
            <a:r>
              <a:rPr lang="en-US" altLang="en-US" sz="2400" smtClean="0"/>
              <a:t/>
            </a:r>
            <a:br>
              <a:rPr lang="en-US" altLang="en-US" sz="2400" smtClean="0"/>
            </a:br>
            <a:r>
              <a:rPr lang="en-US" altLang="en-US" sz="2400" smtClean="0">
                <a:solidFill>
                  <a:srgbClr val="0000FF"/>
                </a:solidFill>
              </a:rPr>
              <a:t>Class.forName("sun.jdbc.odbc.JdbcOdbcDriver");</a:t>
            </a:r>
          </a:p>
          <a:p>
            <a:pPr marL="531813" lvl="1" indent="-174625" eaLnBrk="1" hangingPunct="1">
              <a:lnSpc>
                <a:spcPct val="90000"/>
              </a:lnSpc>
              <a:spcBef>
                <a:spcPct val="0"/>
              </a:spcBef>
            </a:pPr>
            <a:r>
              <a:rPr lang="en-US" altLang="en-US" sz="2400" b="1" smtClean="0">
                <a:solidFill>
                  <a:srgbClr val="FF0000"/>
                </a:solidFill>
              </a:rPr>
              <a:t>System.setProperty(“jdbc.drivers”, “className”);</a:t>
            </a:r>
            <a:r>
              <a:rPr lang="en-US" altLang="en-US" sz="2400" smtClean="0"/>
              <a:t/>
            </a:r>
            <a:br>
              <a:rPr lang="en-US" altLang="en-US" sz="2400" smtClean="0"/>
            </a:br>
            <a:r>
              <a:rPr lang="en-US" altLang="en-US" sz="2400" smtClean="0">
                <a:solidFill>
                  <a:srgbClr val="0000FF"/>
                </a:solidFill>
              </a:rPr>
              <a:t>System.setProperty(“jdbc.drivers”, “sun.jdbc.odbc.JdbcOdbcDriver”);</a:t>
            </a:r>
          </a:p>
          <a:p>
            <a:pPr marL="177800" indent="-177800" eaLnBrk="1" hangingPunct="1">
              <a:lnSpc>
                <a:spcPct val="90000"/>
              </a:lnSpc>
              <a:spcBef>
                <a:spcPct val="0"/>
              </a:spcBef>
            </a:pPr>
            <a:r>
              <a:rPr lang="en-US" altLang="en-US" sz="2400" b="1" smtClean="0">
                <a:cs typeface="Arial" panose="020B0604020202020204" pitchFamily="34" charset="0"/>
              </a:rPr>
              <a:t>Making a connection</a:t>
            </a:r>
          </a:p>
          <a:p>
            <a:pPr marL="531813" lvl="1" indent="-174625" eaLnBrk="1" hangingPunct="1">
              <a:lnSpc>
                <a:spcPct val="90000"/>
              </a:lnSpc>
              <a:spcBef>
                <a:spcPct val="0"/>
              </a:spcBef>
            </a:pPr>
            <a:r>
              <a:rPr lang="en-US" altLang="en-US" sz="2400" b="1" smtClean="0">
                <a:solidFill>
                  <a:srgbClr val="FF0000"/>
                </a:solidFill>
              </a:rPr>
              <a:t>Connection conn = DriverManager.getConnection(…);</a:t>
            </a:r>
          </a:p>
          <a:p>
            <a:pPr marL="723900" lvl="2" indent="-12700" eaLnBrk="1" hangingPunct="1">
              <a:lnSpc>
                <a:spcPct val="90000"/>
              </a:lnSpc>
              <a:spcBef>
                <a:spcPct val="0"/>
              </a:spcBef>
              <a:buFont typeface="Wingdings" panose="05000000000000000000" pitchFamily="2" charset="2"/>
              <a:buNone/>
            </a:pPr>
            <a:r>
              <a:rPr lang="en-US" altLang="en-US" smtClean="0"/>
              <a:t>static Connection getConnection(String url);</a:t>
            </a:r>
          </a:p>
          <a:p>
            <a:pPr marL="723900" lvl="2" indent="-12700" eaLnBrk="1" hangingPunct="1">
              <a:lnSpc>
                <a:spcPct val="90000"/>
              </a:lnSpc>
              <a:spcBef>
                <a:spcPct val="0"/>
              </a:spcBef>
              <a:buFont typeface="Wingdings" panose="05000000000000000000" pitchFamily="2" charset="2"/>
              <a:buNone/>
            </a:pPr>
            <a:r>
              <a:rPr lang="en-US" altLang="en-US" smtClean="0"/>
              <a:t>static Connection getConnection(String url, 							String user,String password);</a:t>
            </a:r>
          </a:p>
          <a:p>
            <a:pPr marL="723900" lvl="2" indent="-12700" eaLnBrk="1" hangingPunct="1">
              <a:lnSpc>
                <a:spcPct val="90000"/>
              </a:lnSpc>
              <a:spcBef>
                <a:spcPct val="0"/>
              </a:spcBef>
              <a:buFont typeface="Wingdings" panose="05000000000000000000" pitchFamily="2" charset="2"/>
              <a:buNone/>
            </a:pPr>
            <a:r>
              <a:rPr lang="en-US" altLang="en-US" smtClean="0"/>
              <a:t>static int getLoginTimeout(); // seconds</a:t>
            </a:r>
          </a:p>
          <a:p>
            <a:pPr marL="723900" lvl="2" indent="-12700" eaLnBrk="1" hangingPunct="1">
              <a:lnSpc>
                <a:spcPct val="90000"/>
              </a:lnSpc>
              <a:spcBef>
                <a:spcPct val="0"/>
              </a:spcBef>
              <a:buFont typeface="Wingdings" panose="05000000000000000000" pitchFamily="2" charset="2"/>
              <a:buNone/>
            </a:pPr>
            <a:r>
              <a:rPr lang="en-US" altLang="en-US" smtClean="0"/>
              <a:t>static void setLoginTimeout(int seconds);</a:t>
            </a:r>
          </a:p>
          <a:p>
            <a:pPr marL="723900" lvl="2" indent="-12700" eaLnBrk="1" hangingPunct="1">
              <a:lnSpc>
                <a:spcPct val="90000"/>
              </a:lnSpc>
              <a:spcBef>
                <a:spcPct val="0"/>
              </a:spcBef>
              <a:buFont typeface="Wingdings" panose="05000000000000000000" pitchFamily="2" charset="2"/>
              <a:buNone/>
            </a:pPr>
            <a:r>
              <a:rPr lang="en-US" altLang="en-US" smtClean="0"/>
              <a:t>static void println(String message);// in ra logfile</a:t>
            </a:r>
          </a:p>
          <a:p>
            <a:pPr marL="723900" lvl="2" indent="-12700" eaLnBrk="1" hangingPunct="1">
              <a:lnSpc>
                <a:spcPct val="90000"/>
              </a:lnSpc>
              <a:spcBef>
                <a:spcPct val="0"/>
              </a:spcBef>
              <a:buFont typeface="Wingdings" panose="05000000000000000000" pitchFamily="2" charset="2"/>
              <a:buNone/>
            </a:pPr>
            <a:r>
              <a:rPr lang="en-US" altLang="en-US" smtClean="0"/>
              <a:t>static void registerDriver(Driver d);</a:t>
            </a:r>
          </a:p>
          <a:p>
            <a:pPr marL="723900" lvl="2" indent="-12700" eaLnBrk="1" hangingPunct="1">
              <a:lnSpc>
                <a:spcPct val="90000"/>
              </a:lnSpc>
              <a:spcBef>
                <a:spcPct val="0"/>
              </a:spcBef>
              <a:buFont typeface="Wingdings" panose="05000000000000000000" pitchFamily="2" charset="2"/>
              <a:buNone/>
            </a:pPr>
            <a:r>
              <a:rPr lang="en-US" altLang="en-US" smtClean="0"/>
              <a:t>static void deregisterDriver(Driver d);</a:t>
            </a:r>
          </a:p>
        </p:txBody>
      </p:sp>
    </p:spTree>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mtClean="0"/>
              <a:t>Executing SQL Commands</a:t>
            </a:r>
          </a:p>
        </p:txBody>
      </p:sp>
      <p:sp>
        <p:nvSpPr>
          <p:cNvPr id="48131" name="Rectangle 3"/>
          <p:cNvSpPr>
            <a:spLocks noGrp="1" noChangeArrowheads="1"/>
          </p:cNvSpPr>
          <p:nvPr>
            <p:ph type="body" idx="1"/>
          </p:nvPr>
        </p:nvSpPr>
        <p:spPr/>
        <p:txBody>
          <a:bodyPr/>
          <a:lstStyle/>
          <a:p>
            <a:pPr marL="177800" indent="-177800" eaLnBrk="1" hangingPunct="1">
              <a:lnSpc>
                <a:spcPct val="90000"/>
              </a:lnSpc>
            </a:pPr>
            <a:r>
              <a:rPr lang="en-US" altLang="en-US" sz="2500" smtClean="0"/>
              <a:t>The </a:t>
            </a:r>
            <a:r>
              <a:rPr lang="en-US" altLang="en-US" sz="2500" b="1" smtClean="0">
                <a:solidFill>
                  <a:srgbClr val="0000FF"/>
                </a:solidFill>
                <a:latin typeface="Courier New" panose="02070309020205020404" pitchFamily="49" charset="0"/>
                <a:cs typeface="Courier New" panose="02070309020205020404" pitchFamily="49" charset="0"/>
              </a:rPr>
              <a:t>Statement</a:t>
            </a:r>
            <a:r>
              <a:rPr lang="en-US" altLang="en-US" sz="2500" smtClean="0"/>
              <a:t> object does all of the work to interact with the Database Management System in terms of SQL statements. You can create many </a:t>
            </a:r>
            <a:r>
              <a:rPr lang="en-US" altLang="en-US" sz="2500" b="1" smtClean="0">
                <a:solidFill>
                  <a:srgbClr val="0000FF"/>
                </a:solidFill>
                <a:latin typeface="Courier New" panose="02070309020205020404" pitchFamily="49" charset="0"/>
                <a:cs typeface="Courier New" panose="02070309020205020404" pitchFamily="49" charset="0"/>
              </a:rPr>
              <a:t>Statement</a:t>
            </a:r>
            <a:r>
              <a:rPr lang="en-US" altLang="en-US" sz="2500" smtClean="0"/>
              <a:t> objects from one </a:t>
            </a:r>
            <a:r>
              <a:rPr lang="en-US" altLang="en-US" sz="2500" b="1" smtClean="0">
                <a:solidFill>
                  <a:srgbClr val="0000FF"/>
                </a:solidFill>
                <a:latin typeface="Courier New" panose="02070309020205020404" pitchFamily="49" charset="0"/>
                <a:cs typeface="Courier New" panose="02070309020205020404" pitchFamily="49" charset="0"/>
              </a:rPr>
              <a:t>Connection</a:t>
            </a:r>
            <a:r>
              <a:rPr lang="en-US" altLang="en-US" sz="2500" smtClean="0"/>
              <a:t> object. </a:t>
            </a:r>
          </a:p>
          <a:p>
            <a:pPr marL="177800" indent="-177800" eaLnBrk="1" hangingPunct="1">
              <a:lnSpc>
                <a:spcPct val="90000"/>
              </a:lnSpc>
            </a:pPr>
            <a:r>
              <a:rPr lang="en-US" altLang="en-US" sz="2500" smtClean="0"/>
              <a:t>JDBC supports three types of statements: </a:t>
            </a:r>
          </a:p>
          <a:p>
            <a:pPr marL="627063" lvl="1" indent="-269875" eaLnBrk="1" hangingPunct="1">
              <a:lnSpc>
                <a:spcPct val="90000"/>
              </a:lnSpc>
            </a:pPr>
            <a:r>
              <a:rPr lang="en-US" altLang="en-US" sz="2500" b="1" smtClean="0">
                <a:solidFill>
                  <a:srgbClr val="0000FF"/>
                </a:solidFill>
                <a:latin typeface="Courier New" panose="02070309020205020404" pitchFamily="49" charset="0"/>
                <a:cs typeface="Courier New" panose="02070309020205020404" pitchFamily="49" charset="0"/>
              </a:rPr>
              <a:t>Statement</a:t>
            </a:r>
            <a:r>
              <a:rPr lang="en-US" altLang="en-US" sz="2500" smtClean="0"/>
              <a:t> : the SQL is prepared and executed in one step (from the application program point of view) </a:t>
            </a:r>
          </a:p>
          <a:p>
            <a:pPr marL="627063" lvl="1" indent="-269875" eaLnBrk="1" hangingPunct="1">
              <a:lnSpc>
                <a:spcPct val="90000"/>
              </a:lnSpc>
            </a:pPr>
            <a:r>
              <a:rPr lang="en-US" altLang="en-US" sz="2500" b="1" smtClean="0">
                <a:solidFill>
                  <a:srgbClr val="0000FF"/>
                </a:solidFill>
                <a:latin typeface="Courier New" panose="02070309020205020404" pitchFamily="49" charset="0"/>
                <a:cs typeface="Courier New" panose="02070309020205020404" pitchFamily="49" charset="0"/>
              </a:rPr>
              <a:t>PreparedStatement</a:t>
            </a:r>
            <a:r>
              <a:rPr lang="en-US" altLang="en-US" sz="2500" smtClean="0"/>
              <a:t>: the driver stores the execution plan handle for later use (SQL command with a parameters).  </a:t>
            </a:r>
          </a:p>
          <a:p>
            <a:pPr marL="627063" lvl="1" indent="-269875" eaLnBrk="1" hangingPunct="1">
              <a:lnSpc>
                <a:spcPct val="90000"/>
              </a:lnSpc>
            </a:pPr>
            <a:r>
              <a:rPr lang="en-US" altLang="en-US" sz="2500" b="1" smtClean="0">
                <a:solidFill>
                  <a:srgbClr val="0000FF"/>
                </a:solidFill>
                <a:latin typeface="Courier New" panose="02070309020205020404" pitchFamily="49" charset="0"/>
                <a:cs typeface="Courier New" panose="02070309020205020404" pitchFamily="49" charset="0"/>
              </a:rPr>
              <a:t>CallableStatement</a:t>
            </a:r>
            <a:r>
              <a:rPr lang="en-US" altLang="en-US" sz="2500" smtClean="0"/>
              <a:t>: the SQL statement is actually making a call to a stored procedure  </a:t>
            </a:r>
          </a:p>
          <a:p>
            <a:pPr marL="177800" indent="-177800" eaLnBrk="1" hangingPunct="1">
              <a:lnSpc>
                <a:spcPct val="90000"/>
              </a:lnSpc>
            </a:pPr>
            <a:r>
              <a:rPr lang="en-US" altLang="en-US" sz="2500" smtClean="0"/>
              <a:t>The </a:t>
            </a:r>
            <a:r>
              <a:rPr lang="en-US" altLang="en-US" sz="2500" b="1" smtClean="0">
                <a:solidFill>
                  <a:srgbClr val="0000FF"/>
                </a:solidFill>
                <a:latin typeface="Courier New" panose="02070309020205020404" pitchFamily="49" charset="0"/>
                <a:cs typeface="Courier New" panose="02070309020205020404" pitchFamily="49" charset="0"/>
              </a:rPr>
              <a:t>Connection</a:t>
            </a:r>
            <a:r>
              <a:rPr lang="en-US" altLang="en-US" sz="2500" smtClean="0"/>
              <a:t> object has the </a:t>
            </a:r>
            <a:r>
              <a:rPr lang="en-US" altLang="en-US" sz="2500" b="1" smtClean="0">
                <a:solidFill>
                  <a:srgbClr val="0000FF"/>
                </a:solidFill>
                <a:latin typeface="Courier New" panose="02070309020205020404" pitchFamily="49" charset="0"/>
                <a:cs typeface="Courier New" panose="02070309020205020404" pitchFamily="49" charset="0"/>
              </a:rPr>
              <a:t>createStatement</a:t>
            </a:r>
            <a:r>
              <a:rPr lang="en-US" altLang="en-US" sz="2500" smtClean="0"/>
              <a:t>(), </a:t>
            </a:r>
            <a:r>
              <a:rPr lang="en-US" altLang="en-US" sz="2500" b="1" smtClean="0">
                <a:solidFill>
                  <a:srgbClr val="0000FF"/>
                </a:solidFill>
                <a:latin typeface="Courier New" panose="02070309020205020404" pitchFamily="49" charset="0"/>
                <a:cs typeface="Courier New" panose="02070309020205020404" pitchFamily="49" charset="0"/>
              </a:rPr>
              <a:t>prepareStatement</a:t>
            </a:r>
            <a:r>
              <a:rPr lang="en-US" altLang="en-US" sz="2500" smtClean="0"/>
              <a:t>(), and </a:t>
            </a:r>
            <a:r>
              <a:rPr lang="en-US" altLang="en-US" sz="2500" b="1" smtClean="0">
                <a:solidFill>
                  <a:srgbClr val="0000FF"/>
                </a:solidFill>
                <a:latin typeface="Courier New" panose="02070309020205020404" pitchFamily="49" charset="0"/>
                <a:cs typeface="Courier New" panose="02070309020205020404" pitchFamily="49" charset="0"/>
              </a:rPr>
              <a:t>prepareCall</a:t>
            </a:r>
            <a:r>
              <a:rPr lang="en-US" altLang="en-US" sz="2500" smtClean="0"/>
              <a:t>() methods to create these </a:t>
            </a:r>
            <a:r>
              <a:rPr lang="en-US" altLang="en-US" sz="2500" b="1" smtClean="0">
                <a:solidFill>
                  <a:srgbClr val="0000FF"/>
                </a:solidFill>
                <a:latin typeface="Courier New" panose="02070309020205020404" pitchFamily="49" charset="0"/>
                <a:cs typeface="Courier New" panose="02070309020205020404" pitchFamily="49" charset="0"/>
              </a:rPr>
              <a:t>Statement</a:t>
            </a:r>
            <a:r>
              <a:rPr lang="en-US" altLang="en-US" sz="2500" smtClean="0"/>
              <a:t> objects. </a:t>
            </a:r>
          </a:p>
        </p:txBody>
      </p:sp>
    </p:spTree>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mtClean="0"/>
              <a:t>JDBC Architecture</a:t>
            </a:r>
          </a:p>
        </p:txBody>
      </p:sp>
      <p:sp>
        <p:nvSpPr>
          <p:cNvPr id="8195" name="Oval 4"/>
          <p:cNvSpPr>
            <a:spLocks noChangeArrowheads="1"/>
          </p:cNvSpPr>
          <p:nvPr/>
        </p:nvSpPr>
        <p:spPr bwMode="auto">
          <a:xfrm>
            <a:off x="457200" y="1066800"/>
            <a:ext cx="1930400" cy="939800"/>
          </a:xfrm>
          <a:prstGeom prst="ellipse">
            <a:avLst/>
          </a:prstGeom>
          <a:solidFill>
            <a:schemeClr val="bg1"/>
          </a:solidFill>
          <a:ln w="50800">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Application</a:t>
            </a:r>
          </a:p>
        </p:txBody>
      </p:sp>
      <p:sp>
        <p:nvSpPr>
          <p:cNvPr id="8196" name="Oval 5"/>
          <p:cNvSpPr>
            <a:spLocks noChangeArrowheads="1"/>
          </p:cNvSpPr>
          <p:nvPr/>
        </p:nvSpPr>
        <p:spPr bwMode="auto">
          <a:xfrm>
            <a:off x="2895600" y="1066800"/>
            <a:ext cx="1549400" cy="939800"/>
          </a:xfrm>
          <a:prstGeom prst="ellipse">
            <a:avLst/>
          </a:prstGeom>
          <a:solidFill>
            <a:schemeClr val="bg1"/>
          </a:solidFill>
          <a:ln w="50800" algn="ctr">
            <a:solidFill>
              <a:srgbClr val="FF9900"/>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JDBC</a:t>
            </a:r>
          </a:p>
        </p:txBody>
      </p:sp>
      <p:sp>
        <p:nvSpPr>
          <p:cNvPr id="8197" name="Oval 6"/>
          <p:cNvSpPr>
            <a:spLocks noChangeArrowheads="1"/>
          </p:cNvSpPr>
          <p:nvPr/>
        </p:nvSpPr>
        <p:spPr bwMode="auto">
          <a:xfrm>
            <a:off x="5029200" y="1066800"/>
            <a:ext cx="1473200" cy="939800"/>
          </a:xfrm>
          <a:prstGeom prst="ellipse">
            <a:avLst/>
          </a:prstGeom>
          <a:solidFill>
            <a:schemeClr val="bg1"/>
          </a:solidFill>
          <a:ln w="50800" algn="ctr">
            <a:solidFill>
              <a:schemeClr val="hlink"/>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Driver</a:t>
            </a:r>
          </a:p>
        </p:txBody>
      </p:sp>
      <p:grpSp>
        <p:nvGrpSpPr>
          <p:cNvPr id="8198" name="Group 7"/>
          <p:cNvGrpSpPr>
            <a:grpSpLocks/>
          </p:cNvGrpSpPr>
          <p:nvPr/>
        </p:nvGrpSpPr>
        <p:grpSpPr bwMode="auto">
          <a:xfrm>
            <a:off x="7239000" y="1066800"/>
            <a:ext cx="939800" cy="1016000"/>
            <a:chOff x="4576" y="1120"/>
            <a:chExt cx="592" cy="640"/>
          </a:xfrm>
        </p:grpSpPr>
        <p:sp>
          <p:nvSpPr>
            <p:cNvPr id="8203" name="Oval 8"/>
            <p:cNvSpPr>
              <a:spLocks noChangeArrowheads="1"/>
            </p:cNvSpPr>
            <p:nvPr/>
          </p:nvSpPr>
          <p:spPr bwMode="auto">
            <a:xfrm>
              <a:off x="4577" y="164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4" name="Oval 9"/>
            <p:cNvSpPr>
              <a:spLocks noChangeArrowheads="1"/>
            </p:cNvSpPr>
            <p:nvPr/>
          </p:nvSpPr>
          <p:spPr bwMode="auto">
            <a:xfrm>
              <a:off x="4576"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5" name="Oval 10"/>
            <p:cNvSpPr>
              <a:spLocks noChangeArrowheads="1"/>
            </p:cNvSpPr>
            <p:nvPr/>
          </p:nvSpPr>
          <p:spPr bwMode="auto">
            <a:xfrm>
              <a:off x="4577" y="16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6" name="Oval 11"/>
            <p:cNvSpPr>
              <a:spLocks noChangeArrowheads="1"/>
            </p:cNvSpPr>
            <p:nvPr/>
          </p:nvSpPr>
          <p:spPr bwMode="auto">
            <a:xfrm>
              <a:off x="4577" y="15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7" name="Oval 12"/>
            <p:cNvSpPr>
              <a:spLocks noChangeArrowheads="1"/>
            </p:cNvSpPr>
            <p:nvPr/>
          </p:nvSpPr>
          <p:spPr bwMode="auto">
            <a:xfrm>
              <a:off x="4577" y="15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8" name="Oval 13"/>
            <p:cNvSpPr>
              <a:spLocks noChangeArrowheads="1"/>
            </p:cNvSpPr>
            <p:nvPr/>
          </p:nvSpPr>
          <p:spPr bwMode="auto">
            <a:xfrm>
              <a:off x="4577" y="14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9" name="Oval 14"/>
            <p:cNvSpPr>
              <a:spLocks noChangeArrowheads="1"/>
            </p:cNvSpPr>
            <p:nvPr/>
          </p:nvSpPr>
          <p:spPr bwMode="auto">
            <a:xfrm>
              <a:off x="4577" y="140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0" name="Oval 15"/>
            <p:cNvSpPr>
              <a:spLocks noChangeArrowheads="1"/>
            </p:cNvSpPr>
            <p:nvPr/>
          </p:nvSpPr>
          <p:spPr bwMode="auto">
            <a:xfrm>
              <a:off x="4577" y="136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1" name="Oval 16"/>
            <p:cNvSpPr>
              <a:spLocks noChangeArrowheads="1"/>
            </p:cNvSpPr>
            <p:nvPr/>
          </p:nvSpPr>
          <p:spPr bwMode="auto">
            <a:xfrm>
              <a:off x="4577" y="131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2" name="Oval 17"/>
            <p:cNvSpPr>
              <a:spLocks noChangeArrowheads="1"/>
            </p:cNvSpPr>
            <p:nvPr/>
          </p:nvSpPr>
          <p:spPr bwMode="auto">
            <a:xfrm>
              <a:off x="4577" y="126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3" name="Oval 18"/>
            <p:cNvSpPr>
              <a:spLocks noChangeArrowheads="1"/>
            </p:cNvSpPr>
            <p:nvPr/>
          </p:nvSpPr>
          <p:spPr bwMode="auto">
            <a:xfrm>
              <a:off x="4577" y="121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4" name="Oval 19"/>
            <p:cNvSpPr>
              <a:spLocks noChangeArrowheads="1"/>
            </p:cNvSpPr>
            <p:nvPr/>
          </p:nvSpPr>
          <p:spPr bwMode="auto">
            <a:xfrm>
              <a:off x="4577" y="11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5" name="Oval 20"/>
            <p:cNvSpPr>
              <a:spLocks noChangeArrowheads="1"/>
            </p:cNvSpPr>
            <p:nvPr/>
          </p:nvSpPr>
          <p:spPr bwMode="auto">
            <a:xfrm>
              <a:off x="4577"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8199" name="Line 21"/>
          <p:cNvSpPr>
            <a:spLocks noChangeShapeType="1"/>
          </p:cNvSpPr>
          <p:nvPr/>
        </p:nvSpPr>
        <p:spPr bwMode="auto">
          <a:xfrm>
            <a:off x="2374900" y="1498600"/>
            <a:ext cx="495300" cy="1588"/>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8200" name="Line 22"/>
          <p:cNvSpPr>
            <a:spLocks noChangeShapeType="1"/>
          </p:cNvSpPr>
          <p:nvPr/>
        </p:nvSpPr>
        <p:spPr bwMode="auto">
          <a:xfrm>
            <a:off x="4495800" y="1524000"/>
            <a:ext cx="571500" cy="1588"/>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8201" name="Line 23"/>
          <p:cNvSpPr>
            <a:spLocks noChangeShapeType="1"/>
          </p:cNvSpPr>
          <p:nvPr/>
        </p:nvSpPr>
        <p:spPr bwMode="auto">
          <a:xfrm>
            <a:off x="6553200" y="1524000"/>
            <a:ext cx="723900" cy="1588"/>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8202" name="Rectangle 24"/>
          <p:cNvSpPr>
            <a:spLocks noChangeArrowheads="1"/>
          </p:cNvSpPr>
          <p:nvPr/>
        </p:nvSpPr>
        <p:spPr bwMode="auto">
          <a:xfrm>
            <a:off x="228600" y="2133600"/>
            <a:ext cx="8915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a:t>Java code calls JDBC library</a:t>
            </a:r>
          </a:p>
          <a:p>
            <a:pPr eaLnBrk="1" hangingPunct="1"/>
            <a:r>
              <a:rPr lang="en-US" altLang="en-US"/>
              <a:t>JDBC loads a </a:t>
            </a:r>
            <a:r>
              <a:rPr lang="en-US" altLang="en-US" i="1"/>
              <a:t>driver</a:t>
            </a:r>
            <a:r>
              <a:rPr lang="en-US" altLang="en-US"/>
              <a:t> </a:t>
            </a:r>
          </a:p>
          <a:p>
            <a:pPr eaLnBrk="1" hangingPunct="1"/>
            <a:r>
              <a:rPr lang="en-US" altLang="en-US"/>
              <a:t>Driver talks to a particular database</a:t>
            </a:r>
          </a:p>
          <a:p>
            <a:pPr eaLnBrk="1" hangingPunct="1"/>
            <a:r>
              <a:rPr lang="en-US" altLang="en-US"/>
              <a:t>Can have more than one driver -&gt; more than one database</a:t>
            </a:r>
          </a:p>
          <a:p>
            <a:pPr eaLnBrk="1" hangingPunct="1"/>
            <a:r>
              <a:rPr lang="en-US" altLang="en-US" b="1"/>
              <a:t>Advantage</a:t>
            </a:r>
            <a:r>
              <a:rPr lang="en-US" altLang="en-US"/>
              <a:t>: can change database engines </a:t>
            </a:r>
            <a:r>
              <a:rPr lang="en-US" altLang="en-US" u="sng"/>
              <a:t>without changing any application code</a:t>
            </a:r>
          </a:p>
        </p:txBody>
      </p:sp>
    </p:spTree>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z="2800" smtClean="0"/>
              <a:t>Creating and Using Direct SQL Statements </a:t>
            </a:r>
          </a:p>
        </p:txBody>
      </p:sp>
      <p:sp>
        <p:nvSpPr>
          <p:cNvPr id="49155" name="Rectangle 3"/>
          <p:cNvSpPr>
            <a:spLocks noGrp="1" noChangeArrowheads="1"/>
          </p:cNvSpPr>
          <p:nvPr>
            <p:ph type="body" idx="1"/>
          </p:nvPr>
        </p:nvSpPr>
        <p:spPr/>
        <p:txBody>
          <a:bodyPr/>
          <a:lstStyle/>
          <a:p>
            <a:pPr eaLnBrk="1" hangingPunct="1">
              <a:lnSpc>
                <a:spcPct val="80000"/>
              </a:lnSpc>
              <a:spcBef>
                <a:spcPct val="25000"/>
              </a:spcBef>
            </a:pPr>
            <a:r>
              <a:rPr lang="en-US" altLang="en-US" sz="2500" smtClean="0"/>
              <a:t>A </a:t>
            </a:r>
            <a:r>
              <a:rPr lang="en-US" altLang="en-US" sz="2500" b="1" smtClean="0">
                <a:solidFill>
                  <a:srgbClr val="0000FF"/>
                </a:solidFill>
                <a:latin typeface="Courier New" panose="02070309020205020404" pitchFamily="49" charset="0"/>
                <a:cs typeface="Courier New" panose="02070309020205020404" pitchFamily="49" charset="0"/>
              </a:rPr>
              <a:t>Statement</a:t>
            </a:r>
            <a:r>
              <a:rPr lang="en-US" altLang="en-US" sz="2500" smtClean="0"/>
              <a:t> object is created using the </a:t>
            </a:r>
            <a:r>
              <a:rPr lang="en-US" altLang="en-US" sz="2500" b="1" smtClean="0">
                <a:solidFill>
                  <a:srgbClr val="0000FF"/>
                </a:solidFill>
                <a:latin typeface="Courier New" panose="02070309020205020404" pitchFamily="49" charset="0"/>
                <a:cs typeface="Courier New" panose="02070309020205020404" pitchFamily="49" charset="0"/>
              </a:rPr>
              <a:t>createStatement</a:t>
            </a:r>
            <a:r>
              <a:rPr lang="en-US" altLang="en-US" sz="2500" smtClean="0"/>
              <a:t>() method in the </a:t>
            </a:r>
            <a:r>
              <a:rPr lang="en-US" altLang="en-US" sz="2500" b="1" smtClean="0">
                <a:solidFill>
                  <a:srgbClr val="0000FF"/>
                </a:solidFill>
                <a:latin typeface="Courier New" panose="02070309020205020404" pitchFamily="49" charset="0"/>
                <a:cs typeface="Courier New" panose="02070309020205020404" pitchFamily="49" charset="0"/>
              </a:rPr>
              <a:t>Connection</a:t>
            </a:r>
            <a:r>
              <a:rPr lang="en-US" altLang="en-US" sz="2500" smtClean="0"/>
              <a:t> object obtained from the call to </a:t>
            </a:r>
            <a:r>
              <a:rPr lang="en-US" altLang="en-US" sz="2500" smtClean="0">
                <a:solidFill>
                  <a:srgbClr val="0000FF"/>
                </a:solidFill>
              </a:rPr>
              <a:t>DriverManager.getConnection</a:t>
            </a:r>
          </a:p>
          <a:p>
            <a:pPr eaLnBrk="1" hangingPunct="1">
              <a:lnSpc>
                <a:spcPct val="80000"/>
              </a:lnSpc>
              <a:spcBef>
                <a:spcPct val="25000"/>
              </a:spcBef>
            </a:pPr>
            <a:r>
              <a:rPr lang="en-US" altLang="en-US" sz="2500" smtClean="0">
                <a:solidFill>
                  <a:srgbClr val="0000FF"/>
                </a:solidFill>
              </a:rPr>
              <a:t>resultSet executeQuery (String sql)</a:t>
            </a:r>
          </a:p>
          <a:p>
            <a:pPr eaLnBrk="1" hangingPunct="1">
              <a:lnSpc>
                <a:spcPct val="80000"/>
              </a:lnSpc>
              <a:spcBef>
                <a:spcPct val="25000"/>
              </a:spcBef>
            </a:pPr>
            <a:r>
              <a:rPr lang="en-US" altLang="en-US" sz="2500" smtClean="0">
                <a:solidFill>
                  <a:srgbClr val="0000FF"/>
                </a:solidFill>
              </a:rPr>
              <a:t>int executeUpdate (String sql)</a:t>
            </a:r>
          </a:p>
          <a:p>
            <a:pPr eaLnBrk="1" hangingPunct="1">
              <a:lnSpc>
                <a:spcPct val="80000"/>
              </a:lnSpc>
              <a:spcBef>
                <a:spcPct val="25000"/>
              </a:spcBef>
            </a:pPr>
            <a:r>
              <a:rPr lang="en-US" altLang="en-US" sz="2500" smtClean="0">
                <a:solidFill>
                  <a:srgbClr val="0000FF"/>
                </a:solidFill>
              </a:rPr>
              <a:t>boolean execute(String sql)</a:t>
            </a:r>
          </a:p>
          <a:p>
            <a:pPr eaLnBrk="1" hangingPunct="1">
              <a:lnSpc>
                <a:spcPct val="80000"/>
              </a:lnSpc>
              <a:spcBef>
                <a:spcPct val="25000"/>
              </a:spcBef>
            </a:pPr>
            <a:r>
              <a:rPr lang="en-US" altLang="en-US" sz="2500" smtClean="0"/>
              <a:t>The </a:t>
            </a:r>
            <a:r>
              <a:rPr lang="en-US" altLang="en-US" sz="2500" b="1" smtClean="0">
                <a:solidFill>
                  <a:srgbClr val="0000FF"/>
                </a:solidFill>
                <a:latin typeface="Courier New" panose="02070309020205020404" pitchFamily="49" charset="0"/>
                <a:cs typeface="Courier New" panose="02070309020205020404" pitchFamily="49" charset="0"/>
              </a:rPr>
              <a:t>executeUpdate</a:t>
            </a:r>
            <a:r>
              <a:rPr lang="en-US" altLang="en-US" sz="2500" smtClean="0"/>
              <a:t> method can execute actions such as </a:t>
            </a:r>
            <a:r>
              <a:rPr lang="en-US" altLang="en-US" sz="2500" smtClean="0">
                <a:solidFill>
                  <a:srgbClr val="0000FF"/>
                </a:solidFill>
              </a:rPr>
              <a:t>INSERT</a:t>
            </a:r>
            <a:r>
              <a:rPr lang="en-US" altLang="en-US" sz="2500" smtClean="0"/>
              <a:t>, </a:t>
            </a:r>
            <a:r>
              <a:rPr lang="en-US" altLang="en-US" sz="2500" smtClean="0">
                <a:solidFill>
                  <a:srgbClr val="0000FF"/>
                </a:solidFill>
              </a:rPr>
              <a:t>UPDATE</a:t>
            </a:r>
            <a:r>
              <a:rPr lang="en-US" altLang="en-US" sz="2500" smtClean="0"/>
              <a:t>, and </a:t>
            </a:r>
            <a:r>
              <a:rPr lang="en-US" altLang="en-US" sz="2500" smtClean="0">
                <a:solidFill>
                  <a:srgbClr val="0000FF"/>
                </a:solidFill>
              </a:rPr>
              <a:t>DELETE</a:t>
            </a:r>
            <a:r>
              <a:rPr lang="en-US" altLang="en-US" sz="2500" smtClean="0"/>
              <a:t> as well as data definition commands such as </a:t>
            </a:r>
            <a:r>
              <a:rPr lang="en-US" altLang="en-US" sz="2500" smtClean="0">
                <a:solidFill>
                  <a:srgbClr val="0000FF"/>
                </a:solidFill>
              </a:rPr>
              <a:t>CREATE</a:t>
            </a:r>
            <a:r>
              <a:rPr lang="en-US" altLang="en-US" sz="2500" smtClean="0"/>
              <a:t> </a:t>
            </a:r>
            <a:r>
              <a:rPr lang="en-US" altLang="en-US" sz="2500" smtClean="0">
                <a:solidFill>
                  <a:srgbClr val="0000FF"/>
                </a:solidFill>
              </a:rPr>
              <a:t>TABLE</a:t>
            </a:r>
            <a:r>
              <a:rPr lang="en-US" altLang="en-US" sz="2500" smtClean="0"/>
              <a:t>, and </a:t>
            </a:r>
            <a:r>
              <a:rPr lang="en-US" altLang="en-US" sz="2500" smtClean="0">
                <a:solidFill>
                  <a:srgbClr val="0000FF"/>
                </a:solidFill>
              </a:rPr>
              <a:t>DROPTABLE</a:t>
            </a:r>
            <a:r>
              <a:rPr lang="en-US" altLang="en-US" sz="2500" smtClean="0"/>
              <a:t>. The </a:t>
            </a:r>
            <a:r>
              <a:rPr lang="en-US" altLang="en-US" sz="2500" b="1" smtClean="0">
                <a:solidFill>
                  <a:srgbClr val="0000FF"/>
                </a:solidFill>
                <a:latin typeface="Courier New" panose="02070309020205020404" pitchFamily="49" charset="0"/>
                <a:cs typeface="Courier New" panose="02070309020205020404" pitchFamily="49" charset="0"/>
              </a:rPr>
              <a:t>executeUpdate</a:t>
            </a:r>
            <a:r>
              <a:rPr lang="en-US" altLang="en-US" sz="2500" smtClean="0"/>
              <a:t> method returns a count of the rows that were affected by the SQL command.</a:t>
            </a:r>
          </a:p>
          <a:p>
            <a:pPr eaLnBrk="1" hangingPunct="1">
              <a:lnSpc>
                <a:spcPct val="80000"/>
              </a:lnSpc>
              <a:spcBef>
                <a:spcPct val="25000"/>
              </a:spcBef>
            </a:pPr>
            <a:r>
              <a:rPr lang="en-US" altLang="en-US" sz="2500" smtClean="0"/>
              <a:t>The </a:t>
            </a:r>
            <a:r>
              <a:rPr lang="en-US" altLang="en-US" sz="2500" b="1" smtClean="0">
                <a:solidFill>
                  <a:srgbClr val="0000FF"/>
                </a:solidFill>
                <a:latin typeface="Courier New" panose="02070309020205020404" pitchFamily="49" charset="0"/>
                <a:cs typeface="Courier New" panose="02070309020205020404" pitchFamily="49" charset="0"/>
              </a:rPr>
              <a:t>executeQuery</a:t>
            </a:r>
            <a:r>
              <a:rPr lang="en-US" altLang="en-US" sz="2500" smtClean="0"/>
              <a:t> method is used to execute </a:t>
            </a:r>
            <a:r>
              <a:rPr lang="en-US" altLang="en-US" sz="2500" smtClean="0">
                <a:solidFill>
                  <a:srgbClr val="0000FF"/>
                </a:solidFill>
              </a:rPr>
              <a:t>SELECT</a:t>
            </a:r>
            <a:r>
              <a:rPr lang="en-US" altLang="en-US" sz="2500" smtClean="0"/>
              <a:t> queries. The </a:t>
            </a:r>
            <a:r>
              <a:rPr lang="en-US" altLang="en-US" sz="2500" b="1" smtClean="0">
                <a:solidFill>
                  <a:srgbClr val="0000FF"/>
                </a:solidFill>
                <a:latin typeface="Courier New" panose="02070309020205020404" pitchFamily="49" charset="0"/>
                <a:cs typeface="Courier New" panose="02070309020205020404" pitchFamily="49" charset="0"/>
              </a:rPr>
              <a:t>executeQuery</a:t>
            </a:r>
            <a:r>
              <a:rPr lang="en-US" altLang="en-US" sz="2500" smtClean="0"/>
              <a:t> object returns an object of type </a:t>
            </a:r>
            <a:r>
              <a:rPr lang="en-US" altLang="en-US" sz="2500" b="1" smtClean="0">
                <a:solidFill>
                  <a:srgbClr val="0000FF"/>
                </a:solidFill>
                <a:latin typeface="Courier New" panose="02070309020205020404" pitchFamily="49" charset="0"/>
                <a:cs typeface="Courier New" panose="02070309020205020404" pitchFamily="49" charset="0"/>
              </a:rPr>
              <a:t>ResultSet</a:t>
            </a:r>
            <a:r>
              <a:rPr lang="en-US" altLang="en-US" sz="2500" smtClean="0"/>
              <a:t> that you use to walk through the result a row at a time.</a:t>
            </a:r>
          </a:p>
          <a:p>
            <a:pPr eaLnBrk="1" hangingPunct="1">
              <a:lnSpc>
                <a:spcPct val="80000"/>
              </a:lnSpc>
              <a:spcBef>
                <a:spcPct val="25000"/>
              </a:spcBef>
            </a:pPr>
            <a:r>
              <a:rPr lang="en-US" altLang="en-US" sz="2500" smtClean="0">
                <a:solidFill>
                  <a:srgbClr val="0000FF"/>
                </a:solidFill>
              </a:rPr>
              <a:t>ResultSet rs = stat.executeQuery("SELECT * FROM Books")</a:t>
            </a:r>
          </a:p>
        </p:txBody>
      </p:sp>
    </p:spTree>
  </p:cSld>
  <p:clrMapOvr>
    <a:masterClrMapping/>
  </p:clrMapOvr>
  <p:transition spd="med">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mtClean="0"/>
              <a:t>Using executeUpdate method</a:t>
            </a:r>
          </a:p>
        </p:txBody>
      </p:sp>
      <p:sp>
        <p:nvSpPr>
          <p:cNvPr id="50179" name="Rectangle 3"/>
          <p:cNvSpPr>
            <a:spLocks noGrp="1" noChangeArrowheads="1"/>
          </p:cNvSpPr>
          <p:nvPr>
            <p:ph type="body" idx="1"/>
          </p:nvPr>
        </p:nvSpPr>
        <p:spPr/>
        <p:txBody>
          <a:bodyPr/>
          <a:lstStyle/>
          <a:p>
            <a:pPr indent="-165100" eaLnBrk="1" hangingPunct="1">
              <a:lnSpc>
                <a:spcPct val="85000"/>
              </a:lnSpc>
              <a:spcBef>
                <a:spcPct val="10000"/>
              </a:spcBef>
              <a:buFont typeface="Wingdings" panose="05000000000000000000" pitchFamily="2" charset="2"/>
              <a:buNone/>
            </a:pPr>
            <a:r>
              <a:rPr lang="en-US" altLang="en-US" sz="2400" b="1" smtClean="0">
                <a:solidFill>
                  <a:srgbClr val="7F0055"/>
                </a:solidFill>
              </a:rPr>
              <a:t>try</a:t>
            </a:r>
            <a:r>
              <a:rPr lang="en-US" altLang="en-US" sz="2400" smtClean="0">
                <a:solidFill>
                  <a:srgbClr val="000000"/>
                </a:solidFill>
              </a:rPr>
              <a:t> {</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Class.</a:t>
            </a:r>
            <a:r>
              <a:rPr lang="en-US" altLang="en-US" sz="2400" i="1" smtClean="0">
                <a:solidFill>
                  <a:srgbClr val="000000"/>
                </a:solidFill>
              </a:rPr>
              <a:t>forName</a:t>
            </a:r>
            <a:r>
              <a:rPr lang="en-US" altLang="en-US" sz="2400" smtClean="0">
                <a:solidFill>
                  <a:srgbClr val="000000"/>
                </a:solidFill>
              </a:rPr>
              <a:t>(</a:t>
            </a:r>
            <a:r>
              <a:rPr lang="en-US" altLang="en-US" sz="2400" smtClean="0">
                <a:solidFill>
                  <a:srgbClr val="2A00FF"/>
                </a:solidFill>
              </a:rPr>
              <a:t>"sun.jdbc.odbc.JdbcOdbcDriver"</a:t>
            </a:r>
            <a:r>
              <a:rPr lang="en-US" altLang="en-US" sz="2400" smtClean="0">
                <a:solidFill>
                  <a:srgbClr val="000000"/>
                </a:solidFill>
              </a:rPr>
              <a:t>);</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Connection </a:t>
            </a:r>
            <a:r>
              <a:rPr lang="en-US" altLang="en-US" sz="2400" b="1" smtClean="0">
                <a:solidFill>
                  <a:srgbClr val="000000"/>
                </a:solidFill>
              </a:rPr>
              <a:t>connection</a:t>
            </a:r>
            <a:r>
              <a:rPr lang="en-US" altLang="en-US" sz="2400" smtClean="0">
                <a:solidFill>
                  <a:srgbClr val="000000"/>
                </a:solidFill>
              </a:rPr>
              <a:t> =      </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a:t>
            </a:r>
            <a:r>
              <a:rPr lang="en-US" altLang="en-US" sz="2400" b="1" smtClean="0">
                <a:solidFill>
                  <a:srgbClr val="000000"/>
                </a:solidFill>
              </a:rPr>
              <a:t>DriverManager</a:t>
            </a:r>
            <a:r>
              <a:rPr lang="en-US" altLang="en-US" sz="2400" smtClean="0">
                <a:solidFill>
                  <a:srgbClr val="000000"/>
                </a:solidFill>
              </a:rPr>
              <a:t>.</a:t>
            </a:r>
            <a:r>
              <a:rPr lang="en-US" altLang="en-US" sz="2400" b="1" i="1" smtClean="0">
                <a:solidFill>
                  <a:srgbClr val="000000"/>
                </a:solidFill>
              </a:rPr>
              <a:t>getConnection</a:t>
            </a:r>
            <a:r>
              <a:rPr lang="en-US" altLang="en-US" sz="2400" smtClean="0">
                <a:solidFill>
                  <a:srgbClr val="000000"/>
                </a:solidFill>
              </a:rPr>
              <a:t>(url,userName,password);</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Statement </a:t>
            </a:r>
            <a:r>
              <a:rPr lang="en-US" altLang="en-US" sz="2400" b="1" smtClean="0">
                <a:solidFill>
                  <a:srgbClr val="000000"/>
                </a:solidFill>
              </a:rPr>
              <a:t>statement</a:t>
            </a:r>
            <a:r>
              <a:rPr lang="en-US" altLang="en-US" sz="2400" smtClean="0">
                <a:solidFill>
                  <a:srgbClr val="000000"/>
                </a:solidFill>
              </a:rPr>
              <a:t> = connection.createStatement();</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String sqlCommand =</a:t>
            </a:r>
            <a:r>
              <a:rPr lang="en-US" altLang="en-US" sz="2400" smtClean="0">
                <a:solidFill>
                  <a:srgbClr val="2A00FF"/>
                </a:solidFill>
              </a:rPr>
              <a:t>"CREATE TABLE Books(Title CHAR(60),"</a:t>
            </a:r>
            <a:r>
              <a:rPr lang="en-US" altLang="en-US" sz="2400" smtClean="0">
                <a:solidFill>
                  <a:srgbClr val="000000"/>
                </a:solidFill>
              </a:rPr>
              <a:t>+     				</a:t>
            </a:r>
            <a:r>
              <a:rPr lang="en-US" altLang="en-US" sz="2400" smtClean="0">
                <a:solidFill>
                  <a:srgbClr val="2A00FF"/>
                </a:solidFill>
              </a:rPr>
              <a:t>"ISBN CHAR(13),Price CURRENCY)"</a:t>
            </a:r>
            <a:r>
              <a:rPr lang="en-US" altLang="en-US" sz="2400" smtClean="0">
                <a:solidFill>
                  <a:srgbClr val="000000"/>
                </a:solidFill>
              </a:rPr>
              <a:t>;</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a:t>
            </a:r>
            <a:r>
              <a:rPr lang="en-US" altLang="en-US" sz="2400" b="1" smtClean="0">
                <a:solidFill>
                  <a:srgbClr val="000000"/>
                </a:solidFill>
              </a:rPr>
              <a:t>statement.executeUpdate</a:t>
            </a:r>
            <a:r>
              <a:rPr lang="en-US" altLang="en-US" sz="2400" smtClean="0">
                <a:solidFill>
                  <a:srgbClr val="000000"/>
                </a:solidFill>
              </a:rPr>
              <a:t>(sqlCommand);</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sqlCommand =</a:t>
            </a:r>
            <a:r>
              <a:rPr lang="en-US" altLang="en-US" sz="2400" smtClean="0">
                <a:solidFill>
                  <a:srgbClr val="2A00FF"/>
                </a:solidFill>
              </a:rPr>
              <a:t>" INSERT INTO Books VALUES("</a:t>
            </a:r>
            <a:r>
              <a:rPr lang="en-US" altLang="en-US" sz="2400" smtClean="0">
                <a:solidFill>
                  <a:srgbClr val="000000"/>
                </a:solidFill>
              </a:rPr>
              <a:t> +</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a:t>
            </a:r>
            <a:r>
              <a:rPr lang="en-US" altLang="en-US" sz="2400" smtClean="0">
                <a:solidFill>
                  <a:srgbClr val="2A00FF"/>
                </a:solidFill>
              </a:rPr>
              <a:t>"'Beyond HTML', '0-07-882198-3', 27.95)"</a:t>
            </a:r>
            <a:r>
              <a:rPr lang="en-US" altLang="en-US" sz="2400" smtClean="0">
                <a:solidFill>
                  <a:srgbClr val="000000"/>
                </a:solidFill>
              </a:rPr>
              <a:t>;</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a:t>
            </a:r>
            <a:r>
              <a:rPr lang="en-US" altLang="en-US" sz="2400" b="1" smtClean="0">
                <a:solidFill>
                  <a:srgbClr val="000000"/>
                </a:solidFill>
              </a:rPr>
              <a:t>statement.executeUpdate</a:t>
            </a:r>
            <a:r>
              <a:rPr lang="en-US" altLang="en-US" sz="2400" smtClean="0">
                <a:solidFill>
                  <a:srgbClr val="000000"/>
                </a:solidFill>
              </a:rPr>
              <a:t>(sqlCommand);          </a:t>
            </a:r>
            <a:r>
              <a:rPr lang="en-US" altLang="en-US" sz="2400" b="1" smtClean="0">
                <a:solidFill>
                  <a:srgbClr val="000000"/>
                </a:solidFill>
              </a:rPr>
              <a:t>statement.close</a:t>
            </a:r>
            <a:r>
              <a:rPr lang="en-US" altLang="en-US" sz="2400" smtClean="0">
                <a:solidFill>
                  <a:srgbClr val="000000"/>
                </a:solidFill>
              </a:rPr>
              <a:t>();</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a:t>
            </a:r>
            <a:r>
              <a:rPr lang="en-US" altLang="en-US" sz="2400" b="1" smtClean="0">
                <a:solidFill>
                  <a:srgbClr val="000000"/>
                </a:solidFill>
              </a:rPr>
              <a:t>connection.close</a:t>
            </a:r>
            <a:r>
              <a:rPr lang="en-US" altLang="en-US" sz="2400" smtClean="0">
                <a:solidFill>
                  <a:srgbClr val="000000"/>
                </a:solidFill>
              </a:rPr>
              <a:t>();</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a:t>
            </a:r>
            <a:r>
              <a:rPr lang="en-US" altLang="en-US" sz="2400" b="1" smtClean="0">
                <a:solidFill>
                  <a:srgbClr val="7F0055"/>
                </a:solidFill>
              </a:rPr>
              <a:t>catch</a:t>
            </a:r>
            <a:r>
              <a:rPr lang="en-US" altLang="en-US" sz="2400" smtClean="0">
                <a:solidFill>
                  <a:srgbClr val="000000"/>
                </a:solidFill>
              </a:rPr>
              <a:t> (Exception e) {</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       System.</a:t>
            </a:r>
            <a:r>
              <a:rPr lang="en-US" altLang="en-US" sz="2400" i="1" smtClean="0">
                <a:solidFill>
                  <a:srgbClr val="0000C0"/>
                </a:solidFill>
              </a:rPr>
              <a:t>out</a:t>
            </a:r>
            <a:r>
              <a:rPr lang="en-US" altLang="en-US" sz="2400" smtClean="0">
                <a:solidFill>
                  <a:srgbClr val="000000"/>
                </a:solidFill>
              </a:rPr>
              <a:t>.println( e.getMessage() );</a:t>
            </a:r>
            <a:endParaRPr lang="en-US" altLang="en-US" sz="2400" smtClean="0"/>
          </a:p>
          <a:p>
            <a:pPr indent="-165100" eaLnBrk="1" hangingPunct="1">
              <a:lnSpc>
                <a:spcPct val="85000"/>
              </a:lnSpc>
              <a:spcBef>
                <a:spcPct val="10000"/>
              </a:spcBef>
              <a:buFont typeface="Wingdings" panose="05000000000000000000" pitchFamily="2" charset="2"/>
              <a:buNone/>
            </a:pPr>
            <a:r>
              <a:rPr lang="en-US" altLang="en-US" sz="2400" smtClean="0">
                <a:solidFill>
                  <a:srgbClr val="000000"/>
                </a:solidFill>
              </a:rPr>
              <a:t>}</a:t>
            </a:r>
          </a:p>
        </p:txBody>
      </p:sp>
    </p:spTree>
  </p:cSld>
  <p:clrMapOvr>
    <a:masterClrMapping/>
  </p:clrMapOvr>
  <p:transition spd="med">
    <p:comb/>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mtClean="0"/>
              <a:t>Using </a:t>
            </a:r>
            <a:r>
              <a:rPr lang="en-US" sz="3500" smtClean="0"/>
              <a:t>executeQuery method</a:t>
            </a:r>
          </a:p>
        </p:txBody>
      </p:sp>
      <p:sp>
        <p:nvSpPr>
          <p:cNvPr id="51203" name="Rectangle 3"/>
          <p:cNvSpPr>
            <a:spLocks noGrp="1" noChangeArrowheads="1"/>
          </p:cNvSpPr>
          <p:nvPr>
            <p:ph type="body" idx="1"/>
          </p:nvPr>
        </p:nvSpPr>
        <p:spPr/>
        <p:txBody>
          <a:bodyPr/>
          <a:lstStyle/>
          <a:p>
            <a:pPr indent="-165100" eaLnBrk="1" hangingPunct="1">
              <a:lnSpc>
                <a:spcPct val="85000"/>
              </a:lnSpc>
              <a:buFont typeface="Wingdings" panose="05000000000000000000" pitchFamily="2" charset="2"/>
              <a:buNone/>
            </a:pPr>
            <a:r>
              <a:rPr lang="en-US" altLang="en-US" sz="2400" b="1" smtClean="0">
                <a:solidFill>
                  <a:srgbClr val="7F0055"/>
                </a:solidFill>
              </a:rPr>
              <a:t>try</a:t>
            </a:r>
            <a:r>
              <a:rPr lang="en-US" altLang="en-US" sz="2400" smtClean="0">
                <a:solidFill>
                  <a:srgbClr val="000000"/>
                </a:solidFill>
              </a:rPr>
              <a:t> {</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Class.</a:t>
            </a:r>
            <a:r>
              <a:rPr lang="en-US" altLang="en-US" sz="2400" i="1" smtClean="0">
                <a:solidFill>
                  <a:srgbClr val="000000"/>
                </a:solidFill>
              </a:rPr>
              <a:t>forName</a:t>
            </a:r>
            <a:r>
              <a:rPr lang="en-US" altLang="en-US" sz="2400" smtClean="0">
                <a:solidFill>
                  <a:srgbClr val="000000"/>
                </a:solidFill>
              </a:rPr>
              <a:t>(</a:t>
            </a:r>
            <a:r>
              <a:rPr lang="en-US" altLang="en-US" sz="2400" smtClean="0">
                <a:solidFill>
                  <a:srgbClr val="2A00FF"/>
                </a:solidFill>
              </a:rPr>
              <a:t>"sun.jdbc.odbc.JdbcOdbcDriver"</a:t>
            </a:r>
            <a:r>
              <a:rPr lang="en-US" altLang="en-US" sz="2400" smtClean="0">
                <a:solidFill>
                  <a:srgbClr val="000000"/>
                </a:solidFill>
              </a:rPr>
              <a:t>);</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Connection connection = </a:t>
            </a:r>
            <a:br>
              <a:rPr lang="en-US" altLang="en-US" sz="2400" smtClean="0">
                <a:solidFill>
                  <a:srgbClr val="000000"/>
                </a:solidFill>
              </a:rPr>
            </a:br>
            <a:r>
              <a:rPr lang="en-US" altLang="en-US" sz="2400" smtClean="0">
                <a:solidFill>
                  <a:srgbClr val="000000"/>
                </a:solidFill>
              </a:rPr>
              <a:t>	DriverManager.</a:t>
            </a:r>
            <a:r>
              <a:rPr lang="en-US" altLang="en-US" sz="2400" i="1" smtClean="0">
                <a:solidFill>
                  <a:srgbClr val="000000"/>
                </a:solidFill>
              </a:rPr>
              <a:t>getConnection</a:t>
            </a:r>
            <a:r>
              <a:rPr lang="en-US" altLang="en-US" sz="2400" smtClean="0">
                <a:solidFill>
                  <a:srgbClr val="000000"/>
                </a:solidFill>
              </a:rPr>
              <a:t>(url, userName,password);</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Statement statement = connection.createStatement();</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String sqlCommand = </a:t>
            </a:r>
            <a:r>
              <a:rPr lang="en-US" altLang="en-US" sz="2400" smtClean="0">
                <a:solidFill>
                  <a:srgbClr val="2A00FF"/>
                </a:solidFill>
              </a:rPr>
              <a:t>"SELECT * FROM BOOKS"</a:t>
            </a:r>
            <a:r>
              <a:rPr lang="en-US" altLang="en-US" sz="2400" smtClean="0">
                <a:solidFill>
                  <a:srgbClr val="000000"/>
                </a:solidFill>
              </a:rPr>
              <a:t>;</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ResultSet rs = statement.executeQuery(sqlCommand);</a:t>
            </a:r>
            <a:endParaRPr lang="en-US" altLang="en-US" sz="2400" smtClean="0"/>
          </a:p>
          <a:p>
            <a:pPr indent="-165100" eaLnBrk="1" hangingPunct="1">
              <a:lnSpc>
                <a:spcPct val="85000"/>
              </a:lnSpc>
              <a:buFont typeface="Wingdings" panose="05000000000000000000" pitchFamily="2" charset="2"/>
              <a:buNone/>
            </a:pPr>
            <a:r>
              <a:rPr lang="en-US" altLang="en-US" sz="2400" b="1" smtClean="0">
                <a:solidFill>
                  <a:srgbClr val="7F0055"/>
                </a:solidFill>
              </a:rPr>
              <a:t>	while</a:t>
            </a:r>
            <a:r>
              <a:rPr lang="en-US" altLang="en-US" sz="2400" smtClean="0">
                <a:solidFill>
                  <a:srgbClr val="000000"/>
                </a:solidFill>
              </a:rPr>
              <a:t> (rs.next()) {</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String title = rs.getString(1);</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String isbn = rs.getString(2);</a:t>
            </a:r>
            <a:endParaRPr lang="en-US" altLang="en-US" sz="2400" smtClean="0"/>
          </a:p>
          <a:p>
            <a:pPr indent="-165100" eaLnBrk="1" hangingPunct="1">
              <a:lnSpc>
                <a:spcPct val="85000"/>
              </a:lnSpc>
              <a:buFont typeface="Wingdings" panose="05000000000000000000" pitchFamily="2" charset="2"/>
              <a:buNone/>
            </a:pPr>
            <a:r>
              <a:rPr lang="en-US" altLang="en-US" sz="2400" b="1" smtClean="0">
                <a:solidFill>
                  <a:srgbClr val="7F0055"/>
                </a:solidFill>
              </a:rPr>
              <a:t>		float</a:t>
            </a:r>
            <a:r>
              <a:rPr lang="en-US" altLang="en-US" sz="2400" smtClean="0">
                <a:solidFill>
                  <a:srgbClr val="000000"/>
                </a:solidFill>
              </a:rPr>
              <a:t> price = rs.getFloat(</a:t>
            </a:r>
            <a:r>
              <a:rPr lang="en-US" altLang="en-US" sz="2400" smtClean="0">
                <a:solidFill>
                  <a:srgbClr val="2A00FF"/>
                </a:solidFill>
              </a:rPr>
              <a:t>"Price"</a:t>
            </a:r>
            <a:r>
              <a:rPr lang="en-US" altLang="en-US" sz="2400" smtClean="0">
                <a:solidFill>
                  <a:srgbClr val="000000"/>
                </a:solidFill>
              </a:rPr>
              <a:t>);</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System.</a:t>
            </a:r>
            <a:r>
              <a:rPr lang="en-US" altLang="en-US" sz="2400" i="1" smtClean="0">
                <a:solidFill>
                  <a:srgbClr val="0000C0"/>
                </a:solidFill>
              </a:rPr>
              <a:t>out</a:t>
            </a:r>
            <a:r>
              <a:rPr lang="en-US" altLang="en-US" sz="2400" smtClean="0">
                <a:solidFill>
                  <a:srgbClr val="000000"/>
                </a:solidFill>
              </a:rPr>
              <a:t>.println(title + </a:t>
            </a:r>
            <a:r>
              <a:rPr lang="en-US" altLang="en-US" sz="2400" smtClean="0">
                <a:solidFill>
                  <a:srgbClr val="2A00FF"/>
                </a:solidFill>
              </a:rPr>
              <a:t>", "</a:t>
            </a:r>
            <a:r>
              <a:rPr lang="en-US" altLang="en-US" sz="2400" smtClean="0">
                <a:solidFill>
                  <a:srgbClr val="000000"/>
                </a:solidFill>
              </a:rPr>
              <a:t> + isbn + </a:t>
            </a:r>
            <a:r>
              <a:rPr lang="en-US" altLang="en-US" sz="2400" smtClean="0">
                <a:solidFill>
                  <a:srgbClr val="2A00FF"/>
                </a:solidFill>
              </a:rPr>
              <a:t>" , "</a:t>
            </a:r>
            <a:r>
              <a:rPr lang="en-US" altLang="en-US" sz="2400" smtClean="0">
                <a:solidFill>
                  <a:srgbClr val="000000"/>
                </a:solidFill>
              </a:rPr>
              <a:t> + price);</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rs.close();</a:t>
            </a:r>
            <a:endParaRPr lang="en-US" altLang="en-US" sz="2400" smtClean="0"/>
          </a:p>
          <a:p>
            <a:pPr indent="-165100" eaLnBrk="1" hangingPunct="1">
              <a:lnSpc>
                <a:spcPct val="85000"/>
              </a:lnSpc>
              <a:buFont typeface="Wingdings" panose="05000000000000000000" pitchFamily="2" charset="2"/>
              <a:buNone/>
            </a:pPr>
            <a:r>
              <a:rPr lang="en-US" altLang="en-US" sz="2400" smtClean="0">
                <a:solidFill>
                  <a:srgbClr val="000000"/>
                </a:solidFill>
              </a:rPr>
              <a:t>} </a:t>
            </a:r>
            <a:r>
              <a:rPr lang="en-US" altLang="en-US" sz="2400" b="1" smtClean="0">
                <a:solidFill>
                  <a:srgbClr val="7F0055"/>
                </a:solidFill>
              </a:rPr>
              <a:t>catch</a:t>
            </a:r>
            <a:r>
              <a:rPr lang="en-US" altLang="en-US" sz="2400" smtClean="0">
                <a:solidFill>
                  <a:srgbClr val="000000"/>
                </a:solidFill>
              </a:rPr>
              <a:t> (Exception e){};</a:t>
            </a:r>
          </a:p>
        </p:txBody>
      </p:sp>
    </p:spTree>
  </p:cSld>
  <p:clrMapOvr>
    <a:masterClrMapping/>
  </p:clrMapOvr>
  <p:transition spd="med">
    <p:comb/>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62000" y="44450"/>
            <a:ext cx="8382000" cy="533400"/>
          </a:xfrm>
        </p:spPr>
        <p:txBody>
          <a:bodyPr/>
          <a:lstStyle/>
          <a:p>
            <a:pPr eaLnBrk="1" hangingPunct="1">
              <a:lnSpc>
                <a:spcPct val="80000"/>
              </a:lnSpc>
              <a:defRPr/>
            </a:pPr>
            <a:r>
              <a:rPr lang="en-US" sz="2800" smtClean="0"/>
              <a:t>SQL data types and corresponding Java types</a:t>
            </a:r>
          </a:p>
        </p:txBody>
      </p:sp>
      <p:graphicFrame>
        <p:nvGraphicFramePr>
          <p:cNvPr id="65539" name="Group 3"/>
          <p:cNvGraphicFramePr>
            <a:graphicFrameLocks noGrp="1"/>
          </p:cNvGraphicFramePr>
          <p:nvPr>
            <p:ph idx="1"/>
          </p:nvPr>
        </p:nvGraphicFramePr>
        <p:xfrm>
          <a:off x="0" y="685800"/>
          <a:ext cx="9144000" cy="5638800"/>
        </p:xfrm>
        <a:graphic>
          <a:graphicData uri="http://schemas.openxmlformats.org/drawingml/2006/table">
            <a:tbl>
              <a:tblPr/>
              <a:tblGrid>
                <a:gridCol w="5456238"/>
                <a:gridCol w="3687762"/>
              </a:tblGrid>
              <a:tr h="514159">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FF0000"/>
                          </a:solidFill>
                          <a:effectLst/>
                          <a:latin typeface="Tahoma" pitchFamily="34" charset="0"/>
                        </a:rPr>
                        <a:t>SQL data type</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FF0000"/>
                          </a:solidFill>
                          <a:effectLst/>
                          <a:latin typeface="Tahoma" pitchFamily="34" charset="0"/>
                        </a:rPr>
                        <a:t>Java data type</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159">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mj-lt"/>
                        </a:rPr>
                        <a:t>INTEGER, INT, SMALLINT</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0000FF"/>
                          </a:solidFill>
                          <a:effectLst/>
                          <a:latin typeface="+mj-lt"/>
                        </a:rPr>
                        <a:t>int</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1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kern="1200" cap="none" normalizeH="0" baseline="0" smtClean="0">
                          <a:ln>
                            <a:noFill/>
                          </a:ln>
                          <a:solidFill>
                            <a:schemeClr val="tx1"/>
                          </a:solidFill>
                          <a:effectLst/>
                          <a:latin typeface="+mj-lt"/>
                          <a:ea typeface="+mn-ea"/>
                          <a:cs typeface="+mn-cs"/>
                        </a:rPr>
                        <a:t>DOUBLE PRECISION, FLOAT</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0000FF"/>
                          </a:solidFill>
                          <a:effectLst/>
                          <a:latin typeface="+mj-lt"/>
                        </a:rPr>
                        <a:t>double</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000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mj-lt"/>
                        </a:rPr>
                        <a:t>CHARACTER(</a:t>
                      </a:r>
                      <a:r>
                        <a:rPr kumimoji="0" lang="en-US" sz="2400" b="1" i="1" u="none" strike="noStrike" cap="none" normalizeH="0" baseline="0" smtClean="0">
                          <a:ln>
                            <a:noFill/>
                          </a:ln>
                          <a:solidFill>
                            <a:schemeClr val="tx1"/>
                          </a:solidFill>
                          <a:effectLst/>
                          <a:latin typeface="+mj-lt"/>
                        </a:rPr>
                        <a:t>n</a:t>
                      </a:r>
                      <a:r>
                        <a:rPr kumimoji="0" lang="en-US" sz="2400" b="1" i="0" u="none" strike="noStrike" cap="none" normalizeH="0" baseline="0" smtClean="0">
                          <a:ln>
                            <a:noFill/>
                          </a:ln>
                          <a:solidFill>
                            <a:schemeClr val="tx1"/>
                          </a:solidFill>
                          <a:effectLst/>
                          <a:latin typeface="+mj-lt"/>
                        </a:rPr>
                        <a:t>) or CHAR(</a:t>
                      </a:r>
                      <a:r>
                        <a:rPr kumimoji="0" lang="en-US" sz="2400" b="1" i="1" u="none" strike="noStrike" cap="none" normalizeH="0" baseline="0" smtClean="0">
                          <a:ln>
                            <a:noFill/>
                          </a:ln>
                          <a:solidFill>
                            <a:schemeClr val="tx1"/>
                          </a:solidFill>
                          <a:effectLst/>
                          <a:latin typeface="+mj-lt"/>
                        </a:rPr>
                        <a:t>n</a:t>
                      </a:r>
                      <a:r>
                        <a:rPr kumimoji="0" lang="en-US" sz="2400" b="1" i="0" u="none" strike="noStrike" cap="none" normalizeH="0" baseline="0" smtClean="0">
                          <a:ln>
                            <a:noFill/>
                          </a:ln>
                          <a:solidFill>
                            <a:schemeClr val="tx1"/>
                          </a:solidFill>
                          <a:effectLst/>
                          <a:latin typeface="+mj-lt"/>
                        </a:rPr>
                        <a:t>)</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0000FF"/>
                          </a:solidFill>
                          <a:effectLst/>
                          <a:latin typeface="+mj-lt"/>
                        </a:rPr>
                        <a:t>String</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1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mj-lt"/>
                        </a:rPr>
                        <a:t>VARCHAR(</a:t>
                      </a:r>
                      <a:r>
                        <a:rPr kumimoji="0" lang="en-US" sz="2400" b="1" i="1" u="none" strike="noStrike" cap="none" normalizeH="0" baseline="0" smtClean="0">
                          <a:ln>
                            <a:noFill/>
                          </a:ln>
                          <a:solidFill>
                            <a:schemeClr val="tx1"/>
                          </a:solidFill>
                          <a:effectLst/>
                          <a:latin typeface="+mj-lt"/>
                        </a:rPr>
                        <a:t>n</a:t>
                      </a:r>
                      <a:r>
                        <a:rPr kumimoji="0" lang="en-US" sz="2400" b="1" i="0" u="none" strike="noStrike" cap="none" normalizeH="0" baseline="0" smtClean="0">
                          <a:ln>
                            <a:noFill/>
                          </a:ln>
                          <a:solidFill>
                            <a:schemeClr val="tx1"/>
                          </a:solidFill>
                          <a:effectLst/>
                          <a:latin typeface="+mj-lt"/>
                        </a:rPr>
                        <a:t>)</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0000FF"/>
                          </a:solidFill>
                          <a:effectLst/>
                          <a:latin typeface="+mj-lt"/>
                        </a:rPr>
                        <a:t>String</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1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mj-lt"/>
                        </a:rPr>
                        <a:t>DATE. TIMESTAMP</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0000FF"/>
                          </a:solidFill>
                          <a:effectLst/>
                          <a:latin typeface="+mj-lt"/>
                        </a:rPr>
                        <a:t>java.sql.Timestamp</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1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mj-lt"/>
                        </a:rPr>
                        <a:t>BOOLEAN </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0000FF"/>
                          </a:solidFill>
                          <a:effectLst/>
                          <a:latin typeface="+mj-lt"/>
                        </a:rPr>
                        <a:t>Boolean</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25517">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mj-lt"/>
                        </a:rPr>
                        <a:t>DEC, DECIMAL, NUMBER, NUMERIC</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0000FF"/>
                          </a:solidFill>
                          <a:effectLst/>
                          <a:latin typeface="+mj-lt"/>
                        </a:rPr>
                        <a:t>java.math.BigDecimal</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1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mj-lt"/>
                        </a:rPr>
                        <a:t>NCHAR, NVARCHAR2</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0000FF"/>
                          </a:solidFill>
                          <a:effectLst/>
                          <a:latin typeface="+mj-lt"/>
                        </a:rPr>
                        <a:t>oracle.sql.NString</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1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mj-lt"/>
                        </a:rPr>
                        <a:t>BOOLEAN </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rgbClr val="0000FF"/>
                          </a:solidFill>
                          <a:effectLst/>
                          <a:latin typeface="+mj-lt"/>
                        </a:rPr>
                        <a:t>Boolean</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comb/>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PreparedStatement</a:t>
            </a:r>
            <a:endParaRPr lang="vi-VN"/>
          </a:p>
        </p:txBody>
      </p:sp>
      <p:sp>
        <p:nvSpPr>
          <p:cNvPr id="53251" name="Content Placeholder 2"/>
          <p:cNvSpPr>
            <a:spLocks noGrp="1"/>
          </p:cNvSpPr>
          <p:nvPr>
            <p:ph idx="1"/>
          </p:nvPr>
        </p:nvSpPr>
        <p:spPr/>
        <p:txBody>
          <a:bodyPr/>
          <a:lstStyle/>
          <a:p>
            <a:r>
              <a:rPr lang="en-US" altLang="vi-VN" smtClean="0"/>
              <a:t>A </a:t>
            </a:r>
            <a:r>
              <a:rPr lang="en-US" altLang="vi-VN" b="1" smtClean="0"/>
              <a:t>PreparedStatement</a:t>
            </a:r>
            <a:r>
              <a:rPr lang="en-US" altLang="vi-VN" smtClean="0"/>
              <a:t> is a special kind of Statement object with some useful features. You can use a </a:t>
            </a:r>
            <a:r>
              <a:rPr lang="en-US" altLang="vi-VN" b="1" smtClean="0"/>
              <a:t>PreparedStatement</a:t>
            </a:r>
            <a:r>
              <a:rPr lang="en-US" altLang="vi-VN" smtClean="0"/>
              <a:t> instead of a </a:t>
            </a:r>
            <a:r>
              <a:rPr lang="en-US" altLang="vi-VN" b="1" smtClean="0"/>
              <a:t>Statement</a:t>
            </a:r>
            <a:r>
              <a:rPr lang="en-US" altLang="vi-VN" smtClean="0"/>
              <a:t> and benefit from the features of the PreparedStatement.</a:t>
            </a:r>
          </a:p>
          <a:p>
            <a:pPr lvl="1"/>
            <a:r>
              <a:rPr lang="en-US" altLang="vi-VN" sz="2800" smtClean="0"/>
              <a:t>Easy to insert parameters into the SQL statement.</a:t>
            </a:r>
          </a:p>
          <a:p>
            <a:pPr lvl="1"/>
            <a:r>
              <a:rPr lang="en-US" altLang="vi-VN" sz="2800" smtClean="0"/>
              <a:t>Easy to reuse the PreparedStatement with new parameters.</a:t>
            </a:r>
          </a:p>
          <a:p>
            <a:pPr lvl="1"/>
            <a:r>
              <a:rPr lang="en-US" altLang="vi-VN" sz="2800" smtClean="0"/>
              <a:t>May increase performance of executed statements.</a:t>
            </a:r>
          </a:p>
          <a:p>
            <a:pPr lvl="1"/>
            <a:r>
              <a:rPr lang="en-US" altLang="vi-VN" sz="2800" smtClean="0"/>
              <a:t>Enables easier batch updates.</a:t>
            </a:r>
          </a:p>
          <a:p>
            <a:endParaRPr lang="vi-VN" altLang="vi-VN" smtClean="0"/>
          </a:p>
        </p:txBody>
      </p:sp>
    </p:spTree>
  </p:cSld>
  <p:clrMapOvr>
    <a:masterClrMapping/>
  </p:clrMapOvr>
  <p:transition spd="med">
    <p:comb/>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z="2800" smtClean="0"/>
              <a:t>Creating and Using PreparedStatement</a:t>
            </a:r>
          </a:p>
        </p:txBody>
      </p:sp>
      <p:sp>
        <p:nvSpPr>
          <p:cNvPr id="54275" name="Rectangle 3"/>
          <p:cNvSpPr>
            <a:spLocks noGrp="1" noChangeArrowheads="1"/>
          </p:cNvSpPr>
          <p:nvPr>
            <p:ph type="body" idx="1"/>
          </p:nvPr>
        </p:nvSpPr>
        <p:spPr/>
        <p:txBody>
          <a:bodyPr/>
          <a:lstStyle/>
          <a:p>
            <a:pPr marL="177800" indent="-82550" eaLnBrk="1" hangingPunct="1"/>
            <a:r>
              <a:rPr lang="en-US" altLang="en-US" smtClean="0"/>
              <a:t>The </a:t>
            </a:r>
            <a:r>
              <a:rPr lang="en-US" altLang="en-US" b="1" smtClean="0">
                <a:solidFill>
                  <a:srgbClr val="0000FF"/>
                </a:solidFill>
                <a:cs typeface="Courier New" panose="02070309020205020404" pitchFamily="49" charset="0"/>
              </a:rPr>
              <a:t>PreparedStatement</a:t>
            </a:r>
            <a:r>
              <a:rPr lang="en-US" altLang="en-US" smtClean="0"/>
              <a:t>, the driver actually sends only the execution plan ID and the parameters to the DBMS. The </a:t>
            </a:r>
            <a:r>
              <a:rPr lang="en-US" altLang="en-US" b="1" smtClean="0">
                <a:solidFill>
                  <a:srgbClr val="0000FF"/>
                </a:solidFill>
                <a:cs typeface="Courier New" panose="02070309020205020404" pitchFamily="49" charset="0"/>
              </a:rPr>
              <a:t>PreparedStatement</a:t>
            </a:r>
            <a:r>
              <a:rPr lang="en-US" altLang="en-US" smtClean="0"/>
              <a:t> </a:t>
            </a:r>
            <a:r>
              <a:rPr lang="en-US" altLang="en-US" smtClean="0">
                <a:solidFill>
                  <a:srgbClr val="0000FF"/>
                </a:solidFill>
              </a:rPr>
              <a:t>should be used when you need to execute the SQL statement many times in a Java application</a:t>
            </a:r>
            <a:r>
              <a:rPr lang="en-US" altLang="en-US" smtClean="0"/>
              <a:t>. The DBMS discards the execution plan at the end of the program. </a:t>
            </a:r>
            <a:r>
              <a:rPr lang="en-US" altLang="en-US" smtClean="0">
                <a:solidFill>
                  <a:srgbClr val="0000FF"/>
                </a:solidFill>
              </a:rPr>
              <a:t>The </a:t>
            </a:r>
            <a:r>
              <a:rPr lang="en-US" altLang="en-US" b="1" smtClean="0">
                <a:solidFill>
                  <a:srgbClr val="0000FF"/>
                </a:solidFill>
              </a:rPr>
              <a:t>PreparedStatement</a:t>
            </a:r>
            <a:r>
              <a:rPr lang="en-US" altLang="en-US" smtClean="0">
                <a:solidFill>
                  <a:srgbClr val="0000FF"/>
                </a:solidFill>
              </a:rPr>
              <a:t> object achieves faster SQL execution performance than the simple Statement object</a:t>
            </a:r>
            <a:r>
              <a:rPr lang="en-US" altLang="en-US" smtClean="0"/>
              <a:t>, as the DBMS does not have to run through the steps of creating the execution plan. </a:t>
            </a:r>
            <a:endParaRPr lang="en-US" altLang="en-US" smtClean="0">
              <a:solidFill>
                <a:srgbClr val="000000"/>
              </a:solidFill>
            </a:endParaRPr>
          </a:p>
        </p:txBody>
      </p:sp>
    </p:spTree>
  </p:cSld>
  <p:clrMapOvr>
    <a:masterClrMapping/>
  </p:clrMapOvr>
  <p:transition spd="med">
    <p:comb/>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z="2800" smtClean="0"/>
              <a:t>Creating and Using PreparedStatement</a:t>
            </a:r>
          </a:p>
        </p:txBody>
      </p:sp>
      <p:sp>
        <p:nvSpPr>
          <p:cNvPr id="54275" name="Rectangle 3"/>
          <p:cNvSpPr>
            <a:spLocks noGrp="1" noChangeArrowheads="1"/>
          </p:cNvSpPr>
          <p:nvPr>
            <p:ph type="body" idx="1"/>
          </p:nvPr>
        </p:nvSpPr>
        <p:spPr/>
        <p:txBody>
          <a:bodyPr/>
          <a:lstStyle/>
          <a:p>
            <a:pPr indent="-247650" eaLnBrk="1" hangingPunct="1">
              <a:defRPr/>
            </a:pPr>
            <a:r>
              <a:rPr lang="en-US" altLang="en-US" smtClean="0"/>
              <a:t>Notice that the </a:t>
            </a:r>
            <a:r>
              <a:rPr lang="en-US" altLang="en-US" b="1" smtClean="0">
                <a:solidFill>
                  <a:srgbClr val="0000FF"/>
                </a:solidFill>
                <a:cs typeface="Courier New" panose="02070309020205020404" pitchFamily="49" charset="0"/>
              </a:rPr>
              <a:t>executeQuery</a:t>
            </a:r>
            <a:r>
              <a:rPr lang="en-US" altLang="en-US" smtClean="0"/>
              <a:t>(), </a:t>
            </a:r>
            <a:r>
              <a:rPr lang="en-US" altLang="en-US" b="1" smtClean="0">
                <a:solidFill>
                  <a:srgbClr val="0000FF"/>
                </a:solidFill>
                <a:cs typeface="Courier New" panose="02070309020205020404" pitchFamily="49" charset="0"/>
              </a:rPr>
              <a:t>executeUpdate</a:t>
            </a:r>
            <a:r>
              <a:rPr lang="en-US" altLang="en-US" smtClean="0"/>
              <a:t>(), and </a:t>
            </a:r>
            <a:r>
              <a:rPr lang="en-US" altLang="en-US" b="1" smtClean="0">
                <a:solidFill>
                  <a:srgbClr val="0000FF"/>
                </a:solidFill>
                <a:cs typeface="Courier New" panose="02070309020205020404" pitchFamily="49" charset="0"/>
              </a:rPr>
              <a:t>execute</a:t>
            </a:r>
            <a:r>
              <a:rPr lang="en-US" altLang="en-US" smtClean="0"/>
              <a:t>() methods do not take any parameters. </a:t>
            </a:r>
            <a:endParaRPr lang="en-US" altLang="en-US" smtClean="0">
              <a:solidFill>
                <a:srgbClr val="000000"/>
              </a:solidFill>
            </a:endParaRPr>
          </a:p>
          <a:p>
            <a:pPr indent="-247650" eaLnBrk="1" hangingPunct="1">
              <a:defRPr/>
            </a:pPr>
            <a:r>
              <a:rPr lang="en-US" altLang="en-US" b="1" i="1" smtClean="0">
                <a:solidFill>
                  <a:srgbClr val="000000"/>
                </a:solidFill>
              </a:rPr>
              <a:t>Return Type</a:t>
            </a:r>
            <a:r>
              <a:rPr lang="en-US" altLang="en-US" b="1" smtClean="0">
                <a:solidFill>
                  <a:srgbClr val="000000"/>
                </a:solidFill>
              </a:rPr>
              <a:t>	</a:t>
            </a:r>
            <a:r>
              <a:rPr lang="en-US" altLang="en-US" b="1" i="1" smtClean="0">
                <a:solidFill>
                  <a:srgbClr val="000000"/>
                </a:solidFill>
              </a:rPr>
              <a:t>Method Name</a:t>
            </a:r>
            <a:r>
              <a:rPr lang="en-US" altLang="en-US" b="1" smtClean="0">
                <a:solidFill>
                  <a:srgbClr val="000000"/>
                </a:solidFill>
              </a:rPr>
              <a:t> 	</a:t>
            </a:r>
            <a:r>
              <a:rPr lang="en-US" altLang="en-US" b="1" i="1" smtClean="0">
                <a:solidFill>
                  <a:srgbClr val="000000"/>
                </a:solidFill>
              </a:rPr>
              <a:t>Parameter</a:t>
            </a:r>
            <a:r>
              <a:rPr lang="en-US" altLang="en-US" b="1" smtClean="0">
                <a:solidFill>
                  <a:srgbClr val="000000"/>
                </a:solidFill>
              </a:rPr>
              <a:t>	</a:t>
            </a:r>
            <a:br>
              <a:rPr lang="en-US" altLang="en-US" b="1" smtClean="0">
                <a:solidFill>
                  <a:srgbClr val="000000"/>
                </a:solidFill>
              </a:rPr>
            </a:br>
            <a:r>
              <a:rPr lang="en-US" altLang="en-US" b="1" smtClean="0">
                <a:solidFill>
                  <a:srgbClr val="000000"/>
                </a:solidFill>
                <a:latin typeface="Courier New" panose="02070309020205020404" pitchFamily="49" charset="0"/>
              </a:rPr>
              <a:t>ResultSet</a:t>
            </a:r>
            <a:r>
              <a:rPr lang="en-US" altLang="en-US" smtClean="0">
                <a:solidFill>
                  <a:srgbClr val="000000"/>
                </a:solidFill>
                <a:latin typeface="Courier New" panose="02070309020205020404" pitchFamily="49" charset="0"/>
              </a:rPr>
              <a:t> 	</a:t>
            </a:r>
            <a:r>
              <a:rPr lang="en-US" altLang="en-US" b="1" smtClean="0">
                <a:solidFill>
                  <a:srgbClr val="0000FF"/>
                </a:solidFill>
                <a:latin typeface="Courier New" panose="02070309020205020404" pitchFamily="49" charset="0"/>
                <a:cs typeface="Courier New" panose="02070309020205020404" pitchFamily="49" charset="0"/>
              </a:rPr>
              <a:t>executeQuery</a:t>
            </a:r>
            <a:r>
              <a:rPr lang="en-US" altLang="en-US" smtClean="0">
                <a:solidFill>
                  <a:srgbClr val="000000"/>
                </a:solidFill>
                <a:latin typeface="Courier New" panose="02070309020205020404" pitchFamily="49" charset="0"/>
              </a:rPr>
              <a:t> 	</a:t>
            </a:r>
            <a:r>
              <a:rPr lang="en-US" altLang="en-US" b="1" smtClean="0">
                <a:solidFill>
                  <a:srgbClr val="FF0000"/>
                </a:solidFill>
                <a:latin typeface="Courier New" panose="02070309020205020404" pitchFamily="49" charset="0"/>
              </a:rPr>
              <a:t>( )</a:t>
            </a:r>
            <a:r>
              <a:rPr lang="en-US" altLang="en-US" smtClean="0">
                <a:solidFill>
                  <a:srgbClr val="000000"/>
                </a:solidFill>
                <a:latin typeface="Courier New" panose="02070309020205020404" pitchFamily="49" charset="0"/>
              </a:rPr>
              <a:t>	</a:t>
            </a:r>
            <a:br>
              <a:rPr lang="en-US" altLang="en-US" smtClean="0">
                <a:solidFill>
                  <a:srgbClr val="000000"/>
                </a:solidFill>
                <a:latin typeface="Courier New" panose="02070309020205020404" pitchFamily="49" charset="0"/>
              </a:rPr>
            </a:br>
            <a:r>
              <a:rPr lang="en-US" altLang="en-US" b="1" smtClean="0">
                <a:solidFill>
                  <a:srgbClr val="000000"/>
                </a:solidFill>
                <a:latin typeface="Courier New" panose="02070309020205020404" pitchFamily="49" charset="0"/>
              </a:rPr>
              <a:t>int</a:t>
            </a:r>
            <a:r>
              <a:rPr lang="en-US" altLang="en-US" smtClean="0">
                <a:solidFill>
                  <a:srgbClr val="000000"/>
                </a:solidFill>
                <a:latin typeface="Courier New" panose="02070309020205020404" pitchFamily="49" charset="0"/>
              </a:rPr>
              <a:t>			</a:t>
            </a:r>
            <a:r>
              <a:rPr lang="en-US" altLang="en-US" b="1" smtClean="0">
                <a:solidFill>
                  <a:srgbClr val="0000FF"/>
                </a:solidFill>
                <a:latin typeface="Courier New" panose="02070309020205020404" pitchFamily="49" charset="0"/>
                <a:cs typeface="Courier New" panose="02070309020205020404" pitchFamily="49" charset="0"/>
              </a:rPr>
              <a:t>executeUpdate</a:t>
            </a:r>
            <a:r>
              <a:rPr lang="en-US" altLang="en-US" smtClean="0">
                <a:solidFill>
                  <a:srgbClr val="000000"/>
                </a:solidFill>
                <a:latin typeface="Courier New" panose="02070309020205020404" pitchFamily="49" charset="0"/>
              </a:rPr>
              <a:t> 	</a:t>
            </a:r>
            <a:r>
              <a:rPr lang="en-US" altLang="en-US" b="1" smtClean="0">
                <a:solidFill>
                  <a:srgbClr val="FF0000"/>
                </a:solidFill>
                <a:latin typeface="Courier New" panose="02070309020205020404" pitchFamily="49" charset="0"/>
              </a:rPr>
              <a:t>( )</a:t>
            </a:r>
            <a:r>
              <a:rPr lang="en-US" altLang="en-US" smtClean="0">
                <a:solidFill>
                  <a:srgbClr val="000000"/>
                </a:solidFill>
                <a:latin typeface="Courier New" panose="02070309020205020404" pitchFamily="49" charset="0"/>
              </a:rPr>
              <a:t>	</a:t>
            </a:r>
            <a:br>
              <a:rPr lang="en-US" altLang="en-US" smtClean="0">
                <a:solidFill>
                  <a:srgbClr val="000000"/>
                </a:solidFill>
                <a:latin typeface="Courier New" panose="02070309020205020404" pitchFamily="49" charset="0"/>
              </a:rPr>
            </a:br>
            <a:r>
              <a:rPr lang="en-US" altLang="en-US" b="1">
                <a:solidFill>
                  <a:srgbClr val="000000"/>
                </a:solidFill>
                <a:latin typeface="Courier New" panose="02070309020205020404" pitchFamily="49" charset="0"/>
              </a:rPr>
              <a:t>b</a:t>
            </a:r>
            <a:r>
              <a:rPr lang="en-US" altLang="en-US" b="1" smtClean="0">
                <a:solidFill>
                  <a:srgbClr val="000000"/>
                </a:solidFill>
                <a:latin typeface="Courier New" panose="02070309020205020404" pitchFamily="49" charset="0"/>
              </a:rPr>
              <a:t>oolean</a:t>
            </a:r>
            <a:r>
              <a:rPr lang="en-US" altLang="en-US" smtClean="0">
                <a:solidFill>
                  <a:srgbClr val="000000"/>
                </a:solidFill>
                <a:latin typeface="Courier New" panose="02070309020205020404" pitchFamily="49" charset="0"/>
              </a:rPr>
              <a:t> 		</a:t>
            </a:r>
            <a:r>
              <a:rPr lang="en-US" altLang="en-US" b="1" smtClean="0">
                <a:solidFill>
                  <a:srgbClr val="0000FF"/>
                </a:solidFill>
                <a:latin typeface="Courier New" panose="02070309020205020404" pitchFamily="49" charset="0"/>
                <a:cs typeface="Courier New" panose="02070309020205020404" pitchFamily="49" charset="0"/>
              </a:rPr>
              <a:t>execute</a:t>
            </a:r>
            <a:r>
              <a:rPr lang="en-US" altLang="en-US" smtClean="0">
                <a:solidFill>
                  <a:srgbClr val="000000"/>
                </a:solidFill>
                <a:latin typeface="Courier New" panose="02070309020205020404" pitchFamily="49" charset="0"/>
              </a:rPr>
              <a:t> 		</a:t>
            </a:r>
            <a:r>
              <a:rPr lang="en-US" altLang="en-US" b="1" smtClean="0">
                <a:solidFill>
                  <a:srgbClr val="FF0000"/>
                </a:solidFill>
                <a:latin typeface="Courier New" panose="02070309020205020404" pitchFamily="49" charset="0"/>
              </a:rPr>
              <a:t>( )</a:t>
            </a:r>
            <a:r>
              <a:rPr lang="en-US" altLang="en-US" b="1" smtClean="0">
                <a:solidFill>
                  <a:srgbClr val="000000"/>
                </a:solidFill>
                <a:latin typeface="Courier New" panose="02070309020205020404" pitchFamily="49" charset="0"/>
              </a:rPr>
              <a:t>	</a:t>
            </a:r>
          </a:p>
          <a:p>
            <a:pPr marL="285750" indent="-190500" eaLnBrk="1" hangingPunct="1">
              <a:defRPr/>
            </a:pPr>
            <a:r>
              <a:rPr lang="en-US" altLang="en-US">
                <a:solidFill>
                  <a:srgbClr val="000000"/>
                </a:solidFill>
              </a:rPr>
              <a:t>One of the major features of a </a:t>
            </a:r>
            <a:r>
              <a:rPr lang="en-US" altLang="en-US" b="1" smtClean="0">
                <a:solidFill>
                  <a:srgbClr val="0000FF"/>
                </a:solidFill>
                <a:latin typeface="Courier New" panose="02070309020205020404" pitchFamily="49" charset="0"/>
                <a:cs typeface="Courier New" panose="02070309020205020404" pitchFamily="49" charset="0"/>
              </a:rPr>
              <a:t>PreparedStatement</a:t>
            </a:r>
            <a:r>
              <a:rPr lang="en-US" altLang="en-US">
                <a:solidFill>
                  <a:srgbClr val="000000"/>
                </a:solidFill>
              </a:rPr>
              <a:t> is that it can handle </a:t>
            </a:r>
            <a:r>
              <a:rPr lang="en-US" altLang="en-US" b="1" smtClean="0">
                <a:solidFill>
                  <a:srgbClr val="0000FF"/>
                </a:solidFill>
                <a:latin typeface="Courier New" panose="02070309020205020404" pitchFamily="49" charset="0"/>
                <a:cs typeface="Courier New" panose="02070309020205020404" pitchFamily="49" charset="0"/>
              </a:rPr>
              <a:t>IN</a:t>
            </a:r>
            <a:r>
              <a:rPr lang="en-US" altLang="en-US">
                <a:solidFill>
                  <a:srgbClr val="000000"/>
                </a:solidFill>
              </a:rPr>
              <a:t> types of </a:t>
            </a:r>
            <a:r>
              <a:rPr lang="en-US" altLang="en-US" smtClean="0">
                <a:solidFill>
                  <a:srgbClr val="0000FF"/>
                </a:solidFill>
              </a:rPr>
              <a:t>parameters</a:t>
            </a:r>
            <a:r>
              <a:rPr lang="en-US" altLang="en-US">
                <a:solidFill>
                  <a:srgbClr val="000000"/>
                </a:solidFill>
              </a:rPr>
              <a:t>. The parameters are indicated in a </a:t>
            </a:r>
            <a:r>
              <a:rPr lang="en-US" altLang="en-US">
                <a:solidFill>
                  <a:srgbClr val="000000"/>
                </a:solidFill>
                <a:latin typeface="Arial Unicode MS" panose="020B0604020202020204" pitchFamily="34" charset="-128"/>
              </a:rPr>
              <a:t>SQL</a:t>
            </a:r>
            <a:r>
              <a:rPr lang="en-US" altLang="en-US">
                <a:solidFill>
                  <a:srgbClr val="000000"/>
                </a:solidFill>
              </a:rPr>
              <a:t> statement by placing the </a:t>
            </a:r>
            <a:r>
              <a:rPr lang="en-US" altLang="en-US" b="1" smtClean="0">
                <a:solidFill>
                  <a:srgbClr val="FF0000"/>
                </a:solidFill>
                <a:cs typeface="Arial" panose="020B0604020202020204" pitchFamily="34" charset="0"/>
              </a:rPr>
              <a:t>?</a:t>
            </a:r>
            <a:r>
              <a:rPr lang="en-US" altLang="en-US">
                <a:solidFill>
                  <a:srgbClr val="000000"/>
                </a:solidFill>
              </a:rPr>
              <a:t> as the parameter marker instead of the actual values.</a:t>
            </a:r>
            <a:endParaRPr lang="en-US" altLang="en-US" b="1" smtClean="0">
              <a:solidFill>
                <a:srgbClr val="000000"/>
              </a:solidFill>
              <a:latin typeface="Courier New" panose="02070309020205020404" pitchFamily="49" charset="0"/>
            </a:endParaRPr>
          </a:p>
        </p:txBody>
      </p:sp>
    </p:spTree>
  </p:cSld>
  <p:clrMapOvr>
    <a:masterClrMapping/>
  </p:clrMapOvr>
  <p:transition spd="med">
    <p:comb/>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sz="2800" smtClean="0"/>
              <a:t>Creating and Using PreparedStatement</a:t>
            </a:r>
          </a:p>
        </p:txBody>
      </p:sp>
      <p:sp>
        <p:nvSpPr>
          <p:cNvPr id="56323" name="Rectangle 3"/>
          <p:cNvSpPr>
            <a:spLocks noGrp="1" noChangeArrowheads="1"/>
          </p:cNvSpPr>
          <p:nvPr>
            <p:ph type="body" idx="1"/>
          </p:nvPr>
        </p:nvSpPr>
        <p:spPr/>
        <p:txBody>
          <a:bodyPr/>
          <a:lstStyle/>
          <a:p>
            <a:pPr eaLnBrk="1" hangingPunct="1">
              <a:lnSpc>
                <a:spcPct val="90000"/>
              </a:lnSpc>
              <a:spcBef>
                <a:spcPts val="200"/>
              </a:spcBef>
            </a:pPr>
            <a:r>
              <a:rPr lang="en-US" altLang="en-US" smtClean="0">
                <a:solidFill>
                  <a:srgbClr val="000000"/>
                </a:solidFill>
              </a:rPr>
              <a:t>In the Java program, the association is made to the parameters with the </a:t>
            </a:r>
            <a:r>
              <a:rPr lang="en-US" altLang="en-US" b="1" smtClean="0">
                <a:solidFill>
                  <a:srgbClr val="0000FF"/>
                </a:solidFill>
                <a:latin typeface="Courier New" panose="02070309020205020404" pitchFamily="49" charset="0"/>
                <a:cs typeface="Courier New" panose="02070309020205020404" pitchFamily="49" charset="0"/>
              </a:rPr>
              <a:t>setXXXX</a:t>
            </a:r>
            <a:r>
              <a:rPr lang="en-US" altLang="en-US" smtClean="0">
                <a:solidFill>
                  <a:srgbClr val="000000"/>
                </a:solidFill>
                <a:latin typeface="Arial Unicode MS" panose="020B0604020202020204" pitchFamily="34" charset="-128"/>
              </a:rPr>
              <a:t>()</a:t>
            </a:r>
            <a:r>
              <a:rPr lang="en-US" altLang="en-US" smtClean="0">
                <a:solidFill>
                  <a:srgbClr val="000000"/>
                </a:solidFill>
              </a:rPr>
              <a:t> methods. All of the </a:t>
            </a:r>
            <a:r>
              <a:rPr lang="en-US" altLang="en-US" b="1" smtClean="0">
                <a:solidFill>
                  <a:srgbClr val="0000FF"/>
                </a:solidFill>
                <a:latin typeface="Courier New" panose="02070309020205020404" pitchFamily="49" charset="0"/>
                <a:cs typeface="Courier New" panose="02070309020205020404" pitchFamily="49" charset="0"/>
              </a:rPr>
              <a:t>setXXXX</a:t>
            </a:r>
            <a:r>
              <a:rPr lang="en-US" altLang="en-US" smtClean="0">
                <a:solidFill>
                  <a:srgbClr val="000000"/>
                </a:solidFill>
                <a:latin typeface="Arial Unicode MS" panose="020B0604020202020204" pitchFamily="34" charset="-128"/>
              </a:rPr>
              <a:t>()</a:t>
            </a:r>
            <a:r>
              <a:rPr lang="en-US" altLang="en-US" smtClean="0">
                <a:solidFill>
                  <a:srgbClr val="000000"/>
                </a:solidFill>
              </a:rPr>
              <a:t> methods take the parameter index, which is </a:t>
            </a:r>
            <a:r>
              <a:rPr lang="en-US" altLang="en-US" smtClean="0">
                <a:solidFill>
                  <a:srgbClr val="0000FF"/>
                </a:solidFill>
              </a:rPr>
              <a:t>1</a:t>
            </a:r>
            <a:r>
              <a:rPr lang="en-US" altLang="en-US" smtClean="0">
                <a:solidFill>
                  <a:srgbClr val="000000"/>
                </a:solidFill>
              </a:rPr>
              <a:t> for the first "</a:t>
            </a:r>
            <a:r>
              <a:rPr lang="en-US" altLang="en-US" smtClean="0">
                <a:solidFill>
                  <a:srgbClr val="0000FF"/>
                </a:solidFill>
              </a:rPr>
              <a:t>?</a:t>
            </a:r>
            <a:r>
              <a:rPr lang="en-US" altLang="en-US" smtClean="0">
                <a:solidFill>
                  <a:srgbClr val="000000"/>
                </a:solidFill>
              </a:rPr>
              <a:t>," </a:t>
            </a:r>
            <a:r>
              <a:rPr lang="en-US" altLang="en-US" smtClean="0">
                <a:solidFill>
                  <a:srgbClr val="0000FF"/>
                </a:solidFill>
              </a:rPr>
              <a:t>2</a:t>
            </a:r>
            <a:r>
              <a:rPr lang="en-US" altLang="en-US" smtClean="0">
                <a:solidFill>
                  <a:srgbClr val="000000"/>
                </a:solidFill>
              </a:rPr>
              <a:t> for the second "</a:t>
            </a:r>
            <a:r>
              <a:rPr lang="en-US" altLang="en-US" smtClean="0">
                <a:solidFill>
                  <a:srgbClr val="0000FF"/>
                </a:solidFill>
              </a:rPr>
              <a:t>?</a:t>
            </a:r>
            <a:r>
              <a:rPr lang="en-US" altLang="en-US" smtClean="0">
                <a:solidFill>
                  <a:srgbClr val="000000"/>
                </a:solidFill>
              </a:rPr>
              <a:t>,"and so on.</a:t>
            </a:r>
          </a:p>
          <a:p>
            <a:pPr eaLnBrk="1" hangingPunct="1">
              <a:lnSpc>
                <a:spcPct val="90000"/>
              </a:lnSpc>
              <a:spcBef>
                <a:spcPts val="200"/>
              </a:spcBef>
            </a:pPr>
            <a:r>
              <a:rPr lang="en-US" altLang="en-US" smtClean="0">
                <a:solidFill>
                  <a:srgbClr val="0000FF"/>
                </a:solidFill>
              </a:rPr>
              <a:t>void setBoolean  (int parameterIndex, boolean x)  </a:t>
            </a:r>
          </a:p>
          <a:p>
            <a:pPr eaLnBrk="1" hangingPunct="1">
              <a:lnSpc>
                <a:spcPct val="90000"/>
              </a:lnSpc>
              <a:spcBef>
                <a:spcPts val="200"/>
              </a:spcBef>
            </a:pPr>
            <a:r>
              <a:rPr lang="en-US" altLang="en-US" smtClean="0">
                <a:solidFill>
                  <a:srgbClr val="0000FF"/>
                </a:solidFill>
              </a:rPr>
              <a:t>void setByte  (int parameterIndex, byte x)  </a:t>
            </a:r>
          </a:p>
          <a:p>
            <a:pPr eaLnBrk="1" hangingPunct="1">
              <a:lnSpc>
                <a:spcPct val="90000"/>
              </a:lnSpc>
              <a:spcBef>
                <a:spcPts val="200"/>
              </a:spcBef>
            </a:pPr>
            <a:r>
              <a:rPr lang="en-US" altLang="en-US" smtClean="0">
                <a:solidFill>
                  <a:srgbClr val="0000FF"/>
                </a:solidFill>
              </a:rPr>
              <a:t>void setDouble  (int parameterIndex, double x)  </a:t>
            </a:r>
          </a:p>
          <a:p>
            <a:pPr eaLnBrk="1" hangingPunct="1">
              <a:lnSpc>
                <a:spcPct val="90000"/>
              </a:lnSpc>
              <a:spcBef>
                <a:spcPts val="200"/>
              </a:spcBef>
            </a:pPr>
            <a:r>
              <a:rPr lang="en-US" altLang="en-US" smtClean="0">
                <a:solidFill>
                  <a:srgbClr val="0000FF"/>
                </a:solidFill>
              </a:rPr>
              <a:t>void setFloat  (int parameterIndex, float x)  </a:t>
            </a:r>
          </a:p>
          <a:p>
            <a:pPr eaLnBrk="1" hangingPunct="1">
              <a:lnSpc>
                <a:spcPct val="90000"/>
              </a:lnSpc>
              <a:spcBef>
                <a:spcPts val="200"/>
              </a:spcBef>
            </a:pPr>
            <a:r>
              <a:rPr lang="en-US" altLang="en-US" smtClean="0">
                <a:solidFill>
                  <a:srgbClr val="0000FF"/>
                </a:solidFill>
              </a:rPr>
              <a:t>void setInt  (int parameterIndex, int x)  </a:t>
            </a:r>
          </a:p>
          <a:p>
            <a:pPr eaLnBrk="1" hangingPunct="1">
              <a:lnSpc>
                <a:spcPct val="90000"/>
              </a:lnSpc>
              <a:spcBef>
                <a:spcPts val="200"/>
              </a:spcBef>
            </a:pPr>
            <a:r>
              <a:rPr lang="en-US" altLang="en-US" smtClean="0">
                <a:solidFill>
                  <a:srgbClr val="0000FF"/>
                </a:solidFill>
              </a:rPr>
              <a:t>void setLong  (int parameterIndex, long x)  </a:t>
            </a:r>
          </a:p>
          <a:p>
            <a:pPr eaLnBrk="1" hangingPunct="1">
              <a:lnSpc>
                <a:spcPct val="90000"/>
              </a:lnSpc>
              <a:spcBef>
                <a:spcPts val="200"/>
              </a:spcBef>
            </a:pPr>
            <a:r>
              <a:rPr lang="en-US" altLang="en-US" smtClean="0">
                <a:solidFill>
                  <a:srgbClr val="0000FF"/>
                </a:solidFill>
              </a:rPr>
              <a:t>void setNumeric  (int parameterIndex, Numeric x)  </a:t>
            </a:r>
          </a:p>
          <a:p>
            <a:pPr eaLnBrk="1" hangingPunct="1">
              <a:lnSpc>
                <a:spcPct val="90000"/>
              </a:lnSpc>
              <a:spcBef>
                <a:spcPts val="200"/>
              </a:spcBef>
            </a:pPr>
            <a:r>
              <a:rPr lang="en-US" altLang="en-US" smtClean="0">
                <a:solidFill>
                  <a:srgbClr val="0000FF"/>
                </a:solidFill>
              </a:rPr>
              <a:t>void setShort  (int parameterIndex, short x)  </a:t>
            </a:r>
          </a:p>
          <a:p>
            <a:pPr eaLnBrk="1" hangingPunct="1">
              <a:lnSpc>
                <a:spcPct val="90000"/>
              </a:lnSpc>
              <a:spcBef>
                <a:spcPts val="200"/>
              </a:spcBef>
            </a:pPr>
            <a:r>
              <a:rPr lang="en-US" altLang="en-US" smtClean="0">
                <a:solidFill>
                  <a:srgbClr val="0000FF"/>
                </a:solidFill>
              </a:rPr>
              <a:t>void setString  (int parameterIndex, String x)</a:t>
            </a:r>
            <a:r>
              <a:rPr lang="en-US" altLang="en-US" smtClean="0">
                <a:solidFill>
                  <a:srgbClr val="000000"/>
                </a:solidFill>
              </a:rPr>
              <a:t>  </a:t>
            </a:r>
          </a:p>
        </p:txBody>
      </p:sp>
    </p:spTree>
  </p:cSld>
  <p:clrMapOvr>
    <a:masterClrMapping/>
  </p:clrMapOvr>
  <p:transition spd="med">
    <p:comb/>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sz="2800" smtClean="0"/>
              <a:t>Creating and Using PreparedStatement</a:t>
            </a:r>
          </a:p>
        </p:txBody>
      </p:sp>
      <p:sp>
        <p:nvSpPr>
          <p:cNvPr id="57347" name="Rectangle 3"/>
          <p:cNvSpPr>
            <a:spLocks noGrp="1" noChangeArrowheads="1"/>
          </p:cNvSpPr>
          <p:nvPr>
            <p:ph type="body" idx="1"/>
          </p:nvPr>
        </p:nvSpPr>
        <p:spPr/>
        <p:txBody>
          <a:bodyPr/>
          <a:lstStyle/>
          <a:p>
            <a:pPr indent="-165100" eaLnBrk="1" hangingPunct="1">
              <a:lnSpc>
                <a:spcPct val="90000"/>
              </a:lnSpc>
              <a:spcBef>
                <a:spcPct val="0"/>
              </a:spcBef>
              <a:buFont typeface="Wingdings" panose="05000000000000000000" pitchFamily="2" charset="2"/>
              <a:buNone/>
            </a:pPr>
            <a:r>
              <a:rPr lang="en-US" altLang="en-US" sz="2300" smtClean="0"/>
              <a:t>try {</a:t>
            </a:r>
          </a:p>
          <a:p>
            <a:pPr indent="-165100" eaLnBrk="1" hangingPunct="1">
              <a:lnSpc>
                <a:spcPct val="90000"/>
              </a:lnSpc>
              <a:spcBef>
                <a:spcPct val="0"/>
              </a:spcBef>
              <a:buFont typeface="Wingdings" panose="05000000000000000000" pitchFamily="2" charset="2"/>
              <a:buNone/>
            </a:pPr>
            <a:r>
              <a:rPr lang="en-US" altLang="en-US" sz="2300" smtClean="0"/>
              <a:t>     Class.forName("sun.jdbc.odbc.JdbcOdbcDriver");</a:t>
            </a:r>
          </a:p>
          <a:p>
            <a:pPr indent="-165100" eaLnBrk="1" hangingPunct="1">
              <a:lnSpc>
                <a:spcPct val="90000"/>
              </a:lnSpc>
              <a:spcBef>
                <a:spcPct val="0"/>
              </a:spcBef>
              <a:buFont typeface="Wingdings" panose="05000000000000000000" pitchFamily="2" charset="2"/>
              <a:buNone/>
            </a:pPr>
            <a:r>
              <a:rPr lang="en-US" altLang="en-US" sz="2300" smtClean="0"/>
              <a:t>     Connection connection = 	  	     				DriverManager.getConnection(url,userName,password);</a:t>
            </a:r>
          </a:p>
          <a:p>
            <a:pPr indent="-165100" eaLnBrk="1" hangingPunct="1">
              <a:lnSpc>
                <a:spcPct val="90000"/>
              </a:lnSpc>
              <a:spcBef>
                <a:spcPct val="0"/>
              </a:spcBef>
              <a:buFont typeface="Wingdings" panose="05000000000000000000" pitchFamily="2" charset="2"/>
              <a:buNone/>
            </a:pPr>
            <a:r>
              <a:rPr lang="en-US" altLang="en-US" sz="2300" smtClean="0"/>
              <a:t>      </a:t>
            </a:r>
            <a:r>
              <a:rPr lang="en-US" altLang="en-US" sz="2300" smtClean="0">
                <a:solidFill>
                  <a:srgbClr val="0000FF"/>
                </a:solidFill>
              </a:rPr>
              <a:t>PrepStmt = connection.prepareStatement("SELECT * FROM 					BOOKS WHERE ISBN = </a:t>
            </a:r>
            <a:r>
              <a:rPr lang="en-US" altLang="en-US" sz="2300" smtClean="0">
                <a:solidFill>
                  <a:srgbClr val="FF0000"/>
                </a:solidFill>
              </a:rPr>
              <a:t>?</a:t>
            </a:r>
            <a:r>
              <a:rPr lang="en-US" altLang="en-US" sz="2300" smtClean="0">
                <a:solidFill>
                  <a:srgbClr val="0000FF"/>
                </a:solidFill>
              </a:rPr>
              <a:t>");</a:t>
            </a:r>
          </a:p>
          <a:p>
            <a:pPr indent="-165100" eaLnBrk="1" hangingPunct="1">
              <a:lnSpc>
                <a:spcPct val="90000"/>
              </a:lnSpc>
              <a:spcBef>
                <a:spcPct val="0"/>
              </a:spcBef>
              <a:buFont typeface="Wingdings" panose="05000000000000000000" pitchFamily="2" charset="2"/>
              <a:buNone/>
            </a:pPr>
            <a:r>
              <a:rPr lang="en-US" altLang="en-US" sz="2300" smtClean="0">
                <a:solidFill>
                  <a:srgbClr val="0000FF"/>
                </a:solidFill>
              </a:rPr>
              <a:t>      </a:t>
            </a:r>
            <a:r>
              <a:rPr lang="en-US" altLang="en-US" sz="2300" smtClean="0">
                <a:solidFill>
                  <a:srgbClr val="FF0000"/>
                </a:solidFill>
              </a:rPr>
              <a:t>PrepStmt.setString(1,"0-07-882198-3");</a:t>
            </a:r>
          </a:p>
          <a:p>
            <a:pPr indent="-165100" eaLnBrk="1" hangingPunct="1">
              <a:lnSpc>
                <a:spcPct val="90000"/>
              </a:lnSpc>
              <a:spcBef>
                <a:spcPct val="0"/>
              </a:spcBef>
              <a:buFont typeface="Wingdings" panose="05000000000000000000" pitchFamily="2" charset="2"/>
              <a:buNone/>
            </a:pPr>
            <a:r>
              <a:rPr lang="en-US" altLang="en-US" sz="2300" smtClean="0">
                <a:solidFill>
                  <a:srgbClr val="0000FF"/>
                </a:solidFill>
              </a:rPr>
              <a:t>      ResultSet rs = PrepStmt.executeQuery</a:t>
            </a:r>
            <a:r>
              <a:rPr lang="en-US" altLang="en-US" sz="2300" smtClean="0">
                <a:solidFill>
                  <a:srgbClr val="FF0000"/>
                </a:solidFill>
              </a:rPr>
              <a:t>()</a:t>
            </a:r>
            <a:r>
              <a:rPr lang="en-US" altLang="en-US" sz="2300" smtClean="0">
                <a:solidFill>
                  <a:srgbClr val="0000FF"/>
                </a:solidFill>
              </a:rPr>
              <a:t>;</a:t>
            </a:r>
          </a:p>
          <a:p>
            <a:pPr indent="-165100" eaLnBrk="1" hangingPunct="1">
              <a:lnSpc>
                <a:spcPct val="90000"/>
              </a:lnSpc>
              <a:spcBef>
                <a:spcPct val="0"/>
              </a:spcBef>
              <a:buFont typeface="Wingdings" panose="05000000000000000000" pitchFamily="2" charset="2"/>
              <a:buNone/>
            </a:pPr>
            <a:r>
              <a:rPr lang="en-US" altLang="en-US" sz="2300" smtClean="0"/>
              <a:t>      while (rs.next()) {</a:t>
            </a:r>
          </a:p>
          <a:p>
            <a:pPr indent="-165100" eaLnBrk="1" hangingPunct="1">
              <a:lnSpc>
                <a:spcPct val="90000"/>
              </a:lnSpc>
              <a:spcBef>
                <a:spcPct val="0"/>
              </a:spcBef>
              <a:buFont typeface="Wingdings" panose="05000000000000000000" pitchFamily="2" charset="2"/>
              <a:buNone/>
            </a:pPr>
            <a:r>
              <a:rPr lang="en-US" altLang="en-US" sz="2300" smtClean="0"/>
              <a:t>            title = rs.getString(1);</a:t>
            </a:r>
          </a:p>
          <a:p>
            <a:pPr indent="-165100" eaLnBrk="1" hangingPunct="1">
              <a:lnSpc>
                <a:spcPct val="90000"/>
              </a:lnSpc>
              <a:spcBef>
                <a:spcPct val="0"/>
              </a:spcBef>
              <a:buFont typeface="Wingdings" panose="05000000000000000000" pitchFamily="2" charset="2"/>
              <a:buNone/>
            </a:pPr>
            <a:r>
              <a:rPr lang="en-US" altLang="en-US" sz="2300" smtClean="0"/>
              <a:t>            isbn = rs.getString(2);</a:t>
            </a:r>
          </a:p>
          <a:p>
            <a:pPr indent="-165100" eaLnBrk="1" hangingPunct="1">
              <a:lnSpc>
                <a:spcPct val="90000"/>
              </a:lnSpc>
              <a:spcBef>
                <a:spcPct val="0"/>
              </a:spcBef>
              <a:buFont typeface="Wingdings" panose="05000000000000000000" pitchFamily="2" charset="2"/>
              <a:buNone/>
            </a:pPr>
            <a:r>
              <a:rPr lang="en-US" altLang="en-US" sz="2300" smtClean="0"/>
              <a:t>            price = rs.getFloat("Price");</a:t>
            </a:r>
          </a:p>
          <a:p>
            <a:pPr indent="-165100" eaLnBrk="1" hangingPunct="1">
              <a:lnSpc>
                <a:spcPct val="90000"/>
              </a:lnSpc>
              <a:spcBef>
                <a:spcPct val="0"/>
              </a:spcBef>
              <a:buFont typeface="Wingdings" panose="05000000000000000000" pitchFamily="2" charset="2"/>
              <a:buNone/>
            </a:pPr>
            <a:r>
              <a:rPr lang="en-US" altLang="en-US" sz="2300" smtClean="0"/>
              <a:t>            System.out.println(title + ", " + isbn + " , " + price );</a:t>
            </a:r>
          </a:p>
          <a:p>
            <a:pPr indent="-165100" eaLnBrk="1" hangingPunct="1">
              <a:lnSpc>
                <a:spcPct val="90000"/>
              </a:lnSpc>
              <a:spcBef>
                <a:spcPct val="0"/>
              </a:spcBef>
              <a:buFont typeface="Wingdings" panose="05000000000000000000" pitchFamily="2" charset="2"/>
              <a:buNone/>
            </a:pPr>
            <a:r>
              <a:rPr lang="en-US" altLang="en-US" sz="2300" smtClean="0"/>
              <a:t>        }</a:t>
            </a:r>
          </a:p>
          <a:p>
            <a:pPr indent="-165100" eaLnBrk="1" hangingPunct="1">
              <a:lnSpc>
                <a:spcPct val="90000"/>
              </a:lnSpc>
              <a:spcBef>
                <a:spcPct val="0"/>
              </a:spcBef>
              <a:buFont typeface="Wingdings" panose="05000000000000000000" pitchFamily="2" charset="2"/>
              <a:buNone/>
            </a:pPr>
            <a:r>
              <a:rPr lang="en-US" altLang="en-US" sz="2300" smtClean="0"/>
              <a:t>        rs.close();</a:t>
            </a:r>
          </a:p>
          <a:p>
            <a:pPr indent="-165100" eaLnBrk="1" hangingPunct="1">
              <a:lnSpc>
                <a:spcPct val="90000"/>
              </a:lnSpc>
              <a:spcBef>
                <a:spcPct val="0"/>
              </a:spcBef>
              <a:buFont typeface="Wingdings" panose="05000000000000000000" pitchFamily="2" charset="2"/>
              <a:buNone/>
            </a:pPr>
            <a:r>
              <a:rPr lang="en-US" altLang="en-US" sz="2300" smtClean="0"/>
              <a:t>        PrepStmt.close();</a:t>
            </a:r>
          </a:p>
          <a:p>
            <a:pPr indent="-165100" eaLnBrk="1" hangingPunct="1">
              <a:lnSpc>
                <a:spcPct val="90000"/>
              </a:lnSpc>
              <a:spcBef>
                <a:spcPct val="0"/>
              </a:spcBef>
              <a:buFont typeface="Wingdings" panose="05000000000000000000" pitchFamily="2" charset="2"/>
              <a:buNone/>
            </a:pPr>
            <a:r>
              <a:rPr lang="en-US" altLang="en-US" sz="2300" smtClean="0"/>
              <a:t>        connection.close();</a:t>
            </a:r>
          </a:p>
          <a:p>
            <a:pPr indent="-165100" eaLnBrk="1" hangingPunct="1">
              <a:lnSpc>
                <a:spcPct val="90000"/>
              </a:lnSpc>
              <a:spcBef>
                <a:spcPct val="0"/>
              </a:spcBef>
              <a:buFont typeface="Wingdings" panose="05000000000000000000" pitchFamily="2" charset="2"/>
              <a:buNone/>
            </a:pPr>
            <a:r>
              <a:rPr lang="en-US" altLang="en-US" sz="2300" smtClean="0"/>
              <a:t>}</a:t>
            </a:r>
          </a:p>
        </p:txBody>
      </p:sp>
    </p:spTree>
  </p:cSld>
  <p:clrMapOvr>
    <a:masterClrMapping/>
  </p:clrMapOvr>
  <p:transition spd="med">
    <p:comb/>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t>java.sql.DriverManager</a:t>
            </a:r>
          </a:p>
        </p:txBody>
      </p:sp>
      <p:sp>
        <p:nvSpPr>
          <p:cNvPr id="58371" name="Rectangle 3"/>
          <p:cNvSpPr>
            <a:spLocks noGrp="1" noChangeArrowheads="1"/>
          </p:cNvSpPr>
          <p:nvPr>
            <p:ph type="body" idx="1"/>
          </p:nvPr>
        </p:nvSpPr>
        <p:spPr/>
        <p:txBody>
          <a:bodyPr/>
          <a:lstStyle/>
          <a:p>
            <a:pPr eaLnBrk="1" hangingPunct="1"/>
            <a:r>
              <a:rPr lang="en-US" altLang="en-US" sz="3200" smtClean="0">
                <a:solidFill>
                  <a:srgbClr val="0000FF"/>
                </a:solidFill>
              </a:rPr>
              <a:t>static Connection getConnection(String url, String user,String password)</a:t>
            </a:r>
            <a:r>
              <a:rPr lang="en-US" altLang="en-US" sz="3200" smtClean="0"/>
              <a:t/>
            </a:r>
            <a:br>
              <a:rPr lang="en-US" altLang="en-US" sz="3200" smtClean="0"/>
            </a:br>
            <a:r>
              <a:rPr lang="en-US" altLang="en-US" sz="3200" smtClean="0"/>
              <a:t>establishes a connection to the given database and returns a Connection object.</a:t>
            </a:r>
          </a:p>
          <a:p>
            <a:pPr eaLnBrk="1" hangingPunct="1"/>
            <a:endParaRPr lang="en-US" altLang="en-US" sz="3200" smtClean="0"/>
          </a:p>
        </p:txBody>
      </p:sp>
    </p:spTree>
  </p:cSld>
  <p:clrMapOvr>
    <a:masterClrMapping/>
  </p:clrMapOvr>
  <p:transition spd="med">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100" y="3352800"/>
            <a:ext cx="27463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ChangeArrowheads="1"/>
          </p:cNvSpPr>
          <p:nvPr/>
        </p:nvSpPr>
        <p:spPr bwMode="auto">
          <a:xfrm>
            <a:off x="152400" y="762000"/>
            <a:ext cx="8991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
                <a:srgbClr val="0000FF"/>
              </a:buClr>
              <a:buSzTx/>
              <a:buFont typeface="Wingdings" panose="05000000000000000000" pitchFamily="2" charset="2"/>
              <a:buChar char="§"/>
            </a:pPr>
            <a:r>
              <a:rPr lang="en-US" altLang="en-US" sz="2400">
                <a:latin typeface="Arial" panose="020B0604020202020204" pitchFamily="34" charset="0"/>
              </a:rPr>
              <a:t>Database vendors provide proprietary APIs for accessing data managed by the server. </a:t>
            </a:r>
          </a:p>
          <a:p>
            <a:pPr eaLnBrk="1" hangingPunct="1">
              <a:spcBef>
                <a:spcPct val="0"/>
              </a:spcBef>
              <a:buClr>
                <a:srgbClr val="0000FF"/>
              </a:buClr>
              <a:buSzTx/>
              <a:buFont typeface="Wingdings" panose="05000000000000000000" pitchFamily="2" charset="2"/>
              <a:buChar char="§"/>
            </a:pPr>
            <a:r>
              <a:rPr lang="en-US" altLang="en-US" sz="2400">
                <a:latin typeface="Arial" panose="020B0604020202020204" pitchFamily="34" charset="0"/>
              </a:rPr>
              <a:t>JDBC aims at providing an API that eliminates vendor specific nature in accessing a database</a:t>
            </a:r>
          </a:p>
        </p:txBody>
      </p:sp>
      <p:sp>
        <p:nvSpPr>
          <p:cNvPr id="14342" name="Rectangle 6"/>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3200" b="1">
                <a:solidFill>
                  <a:srgbClr val="FFFF00"/>
                </a:solidFill>
                <a:effectLst>
                  <a:outerShdw blurRad="38100" dist="38100" dir="2700000" algn="tl">
                    <a:srgbClr val="C0C0C0"/>
                  </a:outerShdw>
                </a:effectLst>
              </a:rPr>
              <a:t>Vendor specific APIs - JDBC Drivers</a:t>
            </a:r>
          </a:p>
        </p:txBody>
      </p:sp>
      <p:sp>
        <p:nvSpPr>
          <p:cNvPr id="9221" name="Text Box 3"/>
          <p:cNvSpPr txBox="1">
            <a:spLocks noChangeArrowheads="1"/>
          </p:cNvSpPr>
          <p:nvPr/>
        </p:nvSpPr>
        <p:spPr bwMode="auto">
          <a:xfrm>
            <a:off x="152400" y="2408238"/>
            <a:ext cx="66294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
                <a:srgbClr val="0000FF"/>
              </a:buClr>
              <a:buSzTx/>
              <a:buFont typeface="Wingdings" panose="05000000000000000000" pitchFamily="2" charset="2"/>
              <a:buChar char="§"/>
            </a:pPr>
            <a:r>
              <a:rPr lang="en-US" altLang="en-US" sz="2400">
                <a:latin typeface="Arial" panose="020B0604020202020204" pitchFamily="34" charset="0"/>
              </a:rPr>
              <a:t>However, JDBC still requires a vendor-specific driver for accessing database from a particular vendor</a:t>
            </a:r>
          </a:p>
          <a:p>
            <a:pPr eaLnBrk="1" hangingPunct="1">
              <a:spcBef>
                <a:spcPct val="0"/>
              </a:spcBef>
              <a:buClr>
                <a:srgbClr val="0000FF"/>
              </a:buClr>
              <a:buSzTx/>
              <a:buFont typeface="Wingdings" panose="05000000000000000000" pitchFamily="2" charset="2"/>
              <a:buChar char="§"/>
            </a:pPr>
            <a:r>
              <a:rPr lang="en-US" altLang="en-US" sz="2400">
                <a:latin typeface="Arial" panose="020B0604020202020204" pitchFamily="34" charset="0"/>
              </a:rPr>
              <a:t>The driver provides interface between JDBC API and vendor database by converting calls from JDBC API to vendor’s database calls</a:t>
            </a:r>
          </a:p>
          <a:p>
            <a:pPr eaLnBrk="1" hangingPunct="1">
              <a:spcBef>
                <a:spcPct val="0"/>
              </a:spcBef>
              <a:buClr>
                <a:srgbClr val="0000FF"/>
              </a:buClr>
              <a:buSzTx/>
              <a:buFont typeface="Wingdings" panose="05000000000000000000" pitchFamily="2" charset="2"/>
              <a:buChar char="§"/>
            </a:pPr>
            <a:r>
              <a:rPr lang="en-US" altLang="en-US" sz="2400">
                <a:latin typeface="Arial" panose="020B0604020202020204" pitchFamily="34" charset="0"/>
              </a:rPr>
              <a:t>Example drivers:</a:t>
            </a:r>
          </a:p>
          <a:p>
            <a:pPr eaLnBrk="1" hangingPunct="1">
              <a:spcBef>
                <a:spcPct val="0"/>
              </a:spcBef>
              <a:buClr>
                <a:srgbClr val="0000FF"/>
              </a:buClr>
              <a:buSzTx/>
              <a:buFont typeface="Wingdings" panose="05000000000000000000" pitchFamily="2" charset="2"/>
              <a:buNone/>
            </a:pPr>
            <a:r>
              <a:rPr lang="en-US" altLang="en-US" sz="2400">
                <a:latin typeface="Arial" panose="020B0604020202020204" pitchFamily="34" charset="0"/>
              </a:rPr>
              <a:t>  - JDBC/ODBC driver: 	</a:t>
            </a:r>
            <a:r>
              <a:rPr lang="en-US" altLang="en-US" sz="2400" b="1">
                <a:latin typeface="Arial" panose="020B0604020202020204" pitchFamily="34" charset="0"/>
              </a:rPr>
              <a:t>sun.jdbc.odbc.JdbcOdbcDriver</a:t>
            </a:r>
            <a:r>
              <a:rPr lang="en-US" altLang="en-US" sz="2400">
                <a:latin typeface="Arial" panose="020B0604020202020204" pitchFamily="34" charset="0"/>
              </a:rPr>
              <a:t> </a:t>
            </a:r>
          </a:p>
          <a:p>
            <a:pPr eaLnBrk="1" hangingPunct="1">
              <a:spcBef>
                <a:spcPct val="0"/>
              </a:spcBef>
              <a:buClr>
                <a:srgbClr val="0000FF"/>
              </a:buClr>
              <a:buSzTx/>
              <a:buFont typeface="Wingdings" panose="05000000000000000000" pitchFamily="2" charset="2"/>
              <a:buNone/>
            </a:pPr>
            <a:r>
              <a:rPr lang="en-US" altLang="en-US" sz="2400">
                <a:latin typeface="Arial" panose="020B0604020202020204" pitchFamily="34" charset="0"/>
              </a:rPr>
              <a:t>  -  Oracle driver: 	</a:t>
            </a:r>
            <a:r>
              <a:rPr lang="en-US" altLang="en-US" sz="2400" b="1">
                <a:latin typeface="Arial" panose="020B0604020202020204" pitchFamily="34" charset="0"/>
              </a:rPr>
              <a:t>oracle.jdbc.driver.OracleDriver</a:t>
            </a:r>
          </a:p>
        </p:txBody>
      </p:sp>
    </p:spTree>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smtClean="0"/>
              <a:t>java.sql.Connection</a:t>
            </a:r>
          </a:p>
        </p:txBody>
      </p:sp>
      <p:sp>
        <p:nvSpPr>
          <p:cNvPr id="59395" name="Rectangle 3"/>
          <p:cNvSpPr>
            <a:spLocks noGrp="1" noChangeArrowheads="1"/>
          </p:cNvSpPr>
          <p:nvPr>
            <p:ph type="body" idx="1"/>
          </p:nvPr>
        </p:nvSpPr>
        <p:spPr/>
        <p:txBody>
          <a:bodyPr/>
          <a:lstStyle/>
          <a:p>
            <a:pPr eaLnBrk="1" hangingPunct="1"/>
            <a:r>
              <a:rPr lang="en-US" altLang="en-US" b="1" smtClean="0">
                <a:solidFill>
                  <a:srgbClr val="0000FF"/>
                </a:solidFill>
              </a:rPr>
              <a:t>Statement createStatement()</a:t>
            </a:r>
            <a:r>
              <a:rPr lang="en-US" altLang="en-US" smtClean="0"/>
              <a:t/>
            </a:r>
            <a:br>
              <a:rPr lang="en-US" altLang="en-US" smtClean="0"/>
            </a:br>
            <a:r>
              <a:rPr lang="en-US" altLang="en-US" smtClean="0"/>
              <a:t>creates a statement object that can be used to execute SQL queries and updates without parameters.</a:t>
            </a:r>
          </a:p>
          <a:p>
            <a:pPr eaLnBrk="1" hangingPunct="1"/>
            <a:r>
              <a:rPr lang="en-US" altLang="en-US" sz="2600" b="1" smtClean="0">
                <a:solidFill>
                  <a:srgbClr val="0000FF"/>
                </a:solidFill>
              </a:rPr>
              <a:t>PreparedStatement</a:t>
            </a:r>
            <a:r>
              <a:rPr lang="en-US" altLang="en-US" sz="2600" b="1" smtClean="0">
                <a:solidFill>
                  <a:srgbClr val="0000FF"/>
                </a:solidFill>
                <a:latin typeface="CourierNewPSMT" charset="0"/>
              </a:rPr>
              <a:t> </a:t>
            </a:r>
            <a:r>
              <a:rPr lang="en-US" altLang="en-US" sz="2600" b="1" smtClean="0">
                <a:solidFill>
                  <a:srgbClr val="0000FF"/>
                </a:solidFill>
              </a:rPr>
              <a:t>prepareStatement(String</a:t>
            </a:r>
            <a:r>
              <a:rPr lang="en-US" altLang="en-US" sz="2600" b="1" smtClean="0">
                <a:solidFill>
                  <a:srgbClr val="0000FF"/>
                </a:solidFill>
                <a:latin typeface="CourierNewPSMT" charset="0"/>
              </a:rPr>
              <a:t> </a:t>
            </a:r>
            <a:r>
              <a:rPr lang="en-US" altLang="en-US" sz="2600" b="1" smtClean="0">
                <a:solidFill>
                  <a:srgbClr val="0000FF"/>
                </a:solidFill>
              </a:rPr>
              <a:t>sql</a:t>
            </a:r>
            <a:r>
              <a:rPr lang="en-US" altLang="en-US" sz="2600" b="1" smtClean="0">
                <a:solidFill>
                  <a:srgbClr val="0000FF"/>
                </a:solidFill>
                <a:latin typeface="CourierNewPSMT" charset="0"/>
              </a:rPr>
              <a:t>)</a:t>
            </a:r>
            <a:r>
              <a:rPr lang="en-US" altLang="en-US" smtClean="0">
                <a:solidFill>
                  <a:srgbClr val="0000FF"/>
                </a:solidFill>
                <a:latin typeface="CourierNewPSMT" charset="0"/>
              </a:rPr>
              <a:t/>
            </a:r>
            <a:br>
              <a:rPr lang="en-US" altLang="en-US" smtClean="0">
                <a:solidFill>
                  <a:srgbClr val="0000FF"/>
                </a:solidFill>
                <a:latin typeface="CourierNewPSMT" charset="0"/>
              </a:rPr>
            </a:br>
            <a:r>
              <a:rPr lang="en-US" altLang="en-US" smtClean="0">
                <a:solidFill>
                  <a:srgbClr val="000000"/>
                </a:solidFill>
                <a:latin typeface="BookAntiqua" charset="0"/>
              </a:rPr>
              <a:t>returns a </a:t>
            </a:r>
            <a:r>
              <a:rPr lang="en-US" altLang="en-US" smtClean="0">
                <a:solidFill>
                  <a:srgbClr val="0000FF"/>
                </a:solidFill>
              </a:rPr>
              <a:t>PreparedStatement</a:t>
            </a:r>
            <a:r>
              <a:rPr lang="en-US" altLang="en-US" smtClean="0">
                <a:solidFill>
                  <a:srgbClr val="918879"/>
                </a:solidFill>
                <a:latin typeface="CourierNewPSMT" charset="0"/>
              </a:rPr>
              <a:t> </a:t>
            </a:r>
            <a:r>
              <a:rPr lang="en-US" altLang="en-US" smtClean="0">
                <a:solidFill>
                  <a:srgbClr val="000000"/>
                </a:solidFill>
                <a:latin typeface="BookAntiqua" charset="0"/>
              </a:rPr>
              <a:t>object containing the precompiled statement. The string </a:t>
            </a:r>
            <a:r>
              <a:rPr lang="en-US" altLang="en-US" smtClean="0">
                <a:solidFill>
                  <a:srgbClr val="0000FF"/>
                </a:solidFill>
              </a:rPr>
              <a:t>sql</a:t>
            </a:r>
            <a:r>
              <a:rPr lang="en-US" altLang="en-US" smtClean="0">
                <a:solidFill>
                  <a:srgbClr val="918879"/>
                </a:solidFill>
                <a:latin typeface="CourierNewPSMT" charset="0"/>
              </a:rPr>
              <a:t> </a:t>
            </a:r>
            <a:r>
              <a:rPr lang="en-US" altLang="en-US" smtClean="0">
                <a:solidFill>
                  <a:srgbClr val="000000"/>
                </a:solidFill>
                <a:latin typeface="BookAntiqua" charset="0"/>
              </a:rPr>
              <a:t>contains a SQL statement that can contain one or more parameter placeholders denoted by </a:t>
            </a:r>
            <a:r>
              <a:rPr lang="en-US" altLang="en-US" smtClean="0">
                <a:solidFill>
                  <a:srgbClr val="0000FF"/>
                </a:solidFill>
              </a:rPr>
              <a:t>?</a:t>
            </a:r>
            <a:r>
              <a:rPr lang="en-US" altLang="en-US" smtClean="0">
                <a:solidFill>
                  <a:srgbClr val="918879"/>
                </a:solidFill>
                <a:latin typeface="CourierNewPSMT" charset="0"/>
              </a:rPr>
              <a:t> </a:t>
            </a:r>
            <a:r>
              <a:rPr lang="en-US" altLang="en-US" smtClean="0">
                <a:solidFill>
                  <a:srgbClr val="000000"/>
                </a:solidFill>
                <a:latin typeface="BookAntiqua" charset="0"/>
              </a:rPr>
              <a:t>characters.</a:t>
            </a:r>
            <a:endParaRPr lang="en-US" altLang="en-US" smtClean="0"/>
          </a:p>
          <a:p>
            <a:pPr eaLnBrk="1" hangingPunct="1"/>
            <a:r>
              <a:rPr lang="en-US" altLang="en-US" b="1" smtClean="0">
                <a:solidFill>
                  <a:srgbClr val="0000FF"/>
                </a:solidFill>
              </a:rPr>
              <a:t>void close()</a:t>
            </a:r>
            <a:r>
              <a:rPr lang="en-US" altLang="en-US" smtClean="0"/>
              <a:t/>
            </a:r>
            <a:br>
              <a:rPr lang="en-US" altLang="en-US" smtClean="0"/>
            </a:br>
            <a:r>
              <a:rPr lang="en-US" altLang="en-US" smtClean="0"/>
              <a:t>immediately closes the current connection.</a:t>
            </a:r>
          </a:p>
          <a:p>
            <a:pPr eaLnBrk="1" hangingPunct="1"/>
            <a:endParaRPr lang="en-US" altLang="en-US" smtClean="0"/>
          </a:p>
        </p:txBody>
      </p:sp>
    </p:spTree>
  </p:cSld>
  <p:clrMapOvr>
    <a:masterClrMapping/>
  </p:clrMapOvr>
  <p:transition spd="med">
    <p:comb/>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mtClean="0"/>
              <a:t>java.sql.Statement</a:t>
            </a:r>
          </a:p>
        </p:txBody>
      </p:sp>
      <p:sp>
        <p:nvSpPr>
          <p:cNvPr id="59395" name="Rectangle 3"/>
          <p:cNvSpPr>
            <a:spLocks noGrp="1" noChangeArrowheads="1"/>
          </p:cNvSpPr>
          <p:nvPr>
            <p:ph type="body" idx="1"/>
          </p:nvPr>
        </p:nvSpPr>
        <p:spPr/>
        <p:txBody>
          <a:bodyPr/>
          <a:lstStyle/>
          <a:p>
            <a:pPr eaLnBrk="1" hangingPunct="1">
              <a:lnSpc>
                <a:spcPct val="80000"/>
              </a:lnSpc>
              <a:spcBef>
                <a:spcPct val="10000"/>
              </a:spcBef>
              <a:defRPr/>
            </a:pPr>
            <a:endParaRPr lang="en-US" altLang="en-US" sz="2200" b="1" smtClean="0">
              <a:solidFill>
                <a:srgbClr val="0000FF"/>
              </a:solidFill>
            </a:endParaRPr>
          </a:p>
          <a:p>
            <a:pPr eaLnBrk="1" hangingPunct="1">
              <a:spcBef>
                <a:spcPts val="300"/>
              </a:spcBef>
              <a:defRPr/>
            </a:pPr>
            <a:r>
              <a:rPr lang="en-US" altLang="en-US" b="1" smtClean="0">
                <a:solidFill>
                  <a:srgbClr val="0000FF"/>
                </a:solidFill>
                <a:latin typeface="+mj-lt"/>
              </a:rPr>
              <a:t>close() </a:t>
            </a:r>
            <a:br>
              <a:rPr lang="en-US" altLang="en-US" b="1" smtClean="0">
                <a:solidFill>
                  <a:srgbClr val="0000FF"/>
                </a:solidFill>
                <a:latin typeface="+mj-lt"/>
              </a:rPr>
            </a:br>
            <a:r>
              <a:rPr lang="en-US" altLang="en-US" smtClean="0"/>
              <a:t>immediately closes the current result set.</a:t>
            </a:r>
          </a:p>
          <a:p>
            <a:pPr eaLnBrk="1" hangingPunct="1">
              <a:spcBef>
                <a:spcPct val="10000"/>
              </a:spcBef>
              <a:defRPr/>
            </a:pPr>
            <a:r>
              <a:rPr lang="en-US" altLang="en-US" b="1" smtClean="0">
                <a:solidFill>
                  <a:srgbClr val="0000FF"/>
                </a:solidFill>
              </a:rPr>
              <a:t>ResultSet executeQuery(String sql)</a:t>
            </a:r>
            <a:r>
              <a:rPr lang="en-US" altLang="en-US" smtClean="0">
                <a:solidFill>
                  <a:srgbClr val="0000FF"/>
                </a:solidFill>
              </a:rPr>
              <a:t/>
            </a:r>
            <a:br>
              <a:rPr lang="en-US" altLang="en-US" smtClean="0">
                <a:solidFill>
                  <a:srgbClr val="0000FF"/>
                </a:solidFill>
              </a:rPr>
            </a:br>
            <a:r>
              <a:rPr lang="en-US" altLang="en-US" smtClean="0"/>
              <a:t>executes the SQL statement given in the string and returns a </a:t>
            </a:r>
            <a:r>
              <a:rPr lang="en-US" altLang="en-US" smtClean="0">
                <a:solidFill>
                  <a:srgbClr val="0000FF"/>
                </a:solidFill>
              </a:rPr>
              <a:t>ResultSet</a:t>
            </a:r>
            <a:r>
              <a:rPr lang="en-US" altLang="en-US" smtClean="0"/>
              <a:t> to view the query result.</a:t>
            </a:r>
          </a:p>
          <a:p>
            <a:pPr eaLnBrk="1" hangingPunct="1">
              <a:spcBef>
                <a:spcPct val="10000"/>
              </a:spcBef>
              <a:defRPr/>
            </a:pPr>
            <a:r>
              <a:rPr lang="en-US" altLang="en-US" b="1" smtClean="0">
                <a:solidFill>
                  <a:srgbClr val="0000FF"/>
                </a:solidFill>
              </a:rPr>
              <a:t>int executeUpdate(String sql)</a:t>
            </a:r>
            <a:r>
              <a:rPr lang="en-US" altLang="en-US" smtClean="0"/>
              <a:t/>
            </a:r>
            <a:br>
              <a:rPr lang="en-US" altLang="en-US" smtClean="0"/>
            </a:br>
            <a:r>
              <a:rPr lang="en-US" altLang="en-US" smtClean="0"/>
              <a:t>executes the SQL </a:t>
            </a:r>
            <a:r>
              <a:rPr lang="en-US" altLang="en-US" smtClean="0">
                <a:solidFill>
                  <a:srgbClr val="0000FF"/>
                </a:solidFill>
              </a:rPr>
              <a:t>INSERT</a:t>
            </a:r>
            <a:r>
              <a:rPr lang="en-US" altLang="en-US" smtClean="0"/>
              <a:t>, </a:t>
            </a:r>
            <a:r>
              <a:rPr lang="en-US" altLang="en-US" smtClean="0">
                <a:solidFill>
                  <a:srgbClr val="0000FF"/>
                </a:solidFill>
              </a:rPr>
              <a:t>UPDATE</a:t>
            </a:r>
            <a:r>
              <a:rPr lang="en-US" altLang="en-US" smtClean="0"/>
              <a:t>, or </a:t>
            </a:r>
            <a:r>
              <a:rPr lang="en-US" altLang="en-US" smtClean="0">
                <a:solidFill>
                  <a:srgbClr val="0000FF"/>
                </a:solidFill>
              </a:rPr>
              <a:t>DELETE</a:t>
            </a:r>
            <a:r>
              <a:rPr lang="en-US" altLang="en-US" smtClean="0"/>
              <a:t> statement specified by the string. Also used to execute Data Definition Language (DDL) statements such as </a:t>
            </a:r>
            <a:r>
              <a:rPr lang="en-US" altLang="en-US" smtClean="0">
                <a:solidFill>
                  <a:srgbClr val="0000FF"/>
                </a:solidFill>
              </a:rPr>
              <a:t>CREATE</a:t>
            </a:r>
            <a:r>
              <a:rPr lang="en-US" altLang="en-US" smtClean="0"/>
              <a:t> </a:t>
            </a:r>
            <a:r>
              <a:rPr lang="en-US" altLang="en-US" smtClean="0">
                <a:solidFill>
                  <a:srgbClr val="0000FF"/>
                </a:solidFill>
              </a:rPr>
              <a:t>TABLE</a:t>
            </a:r>
            <a:r>
              <a:rPr lang="en-US" altLang="en-US" smtClean="0"/>
              <a:t>. Returns the number of records affected, or -1 for a statement without an update count.</a:t>
            </a:r>
          </a:p>
        </p:txBody>
      </p:sp>
    </p:spTree>
  </p:cSld>
  <p:clrMapOvr>
    <a:masterClrMapping/>
  </p:clrMapOvr>
  <p:transition spd="med">
    <p:comb/>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mtClean="0"/>
              <a:t>java.sql.Statement</a:t>
            </a:r>
          </a:p>
        </p:txBody>
      </p:sp>
      <p:sp>
        <p:nvSpPr>
          <p:cNvPr id="61443" name="Rectangle 3"/>
          <p:cNvSpPr>
            <a:spLocks noGrp="1" noChangeArrowheads="1"/>
          </p:cNvSpPr>
          <p:nvPr>
            <p:ph type="body" idx="1"/>
          </p:nvPr>
        </p:nvSpPr>
        <p:spPr/>
        <p:txBody>
          <a:bodyPr/>
          <a:lstStyle/>
          <a:p>
            <a:pPr eaLnBrk="1" hangingPunct="1">
              <a:lnSpc>
                <a:spcPct val="90000"/>
              </a:lnSpc>
              <a:spcBef>
                <a:spcPts val="300"/>
              </a:spcBef>
            </a:pPr>
            <a:r>
              <a:rPr lang="en-US" altLang="en-US" sz="2700" b="1" smtClean="0">
                <a:solidFill>
                  <a:srgbClr val="0000FF"/>
                </a:solidFill>
              </a:rPr>
              <a:t>boolean execute(String sql)</a:t>
            </a:r>
            <a:r>
              <a:rPr lang="en-US" altLang="en-US" sz="2700" smtClean="0">
                <a:solidFill>
                  <a:srgbClr val="918879"/>
                </a:solidFill>
                <a:latin typeface="CourierNewPSMT" charset="0"/>
              </a:rPr>
              <a:t/>
            </a:r>
            <a:br>
              <a:rPr lang="en-US" altLang="en-US" sz="2700" smtClean="0">
                <a:solidFill>
                  <a:srgbClr val="918879"/>
                </a:solidFill>
                <a:latin typeface="CourierNewPSMT" charset="0"/>
              </a:rPr>
            </a:br>
            <a:r>
              <a:rPr lang="en-US" altLang="en-US" sz="2700" smtClean="0">
                <a:solidFill>
                  <a:srgbClr val="000000"/>
                </a:solidFill>
                <a:latin typeface="BookAntiqua" charset="0"/>
              </a:rPr>
              <a:t>executes the SQL statement specified by the string. Returns </a:t>
            </a:r>
            <a:r>
              <a:rPr lang="en-US" altLang="en-US" sz="2700" smtClean="0">
                <a:solidFill>
                  <a:srgbClr val="0000FF"/>
                </a:solidFill>
              </a:rPr>
              <a:t>true</a:t>
            </a:r>
            <a:r>
              <a:rPr lang="en-US" altLang="en-US" sz="2700" smtClean="0">
                <a:solidFill>
                  <a:srgbClr val="918879"/>
                </a:solidFill>
                <a:latin typeface="CourierNewPSMT" charset="0"/>
              </a:rPr>
              <a:t> </a:t>
            </a:r>
            <a:r>
              <a:rPr lang="en-US" altLang="en-US" sz="2700" smtClean="0">
                <a:solidFill>
                  <a:srgbClr val="000000"/>
                </a:solidFill>
                <a:latin typeface="BookAntiqua" charset="0"/>
              </a:rPr>
              <a:t>if the statement returns a result set, </a:t>
            </a:r>
            <a:r>
              <a:rPr lang="en-US" altLang="en-US" sz="2700" smtClean="0">
                <a:solidFill>
                  <a:srgbClr val="0000FF"/>
                </a:solidFill>
              </a:rPr>
              <a:t>false</a:t>
            </a:r>
            <a:r>
              <a:rPr lang="en-US" altLang="en-US" sz="2700" smtClean="0">
                <a:solidFill>
                  <a:srgbClr val="918879"/>
                </a:solidFill>
                <a:latin typeface="CourierNewPSMT" charset="0"/>
              </a:rPr>
              <a:t> </a:t>
            </a:r>
            <a:r>
              <a:rPr lang="en-US" altLang="en-US" sz="2700" smtClean="0">
                <a:solidFill>
                  <a:srgbClr val="000000"/>
                </a:solidFill>
                <a:latin typeface="BookAntiqua" charset="0"/>
              </a:rPr>
              <a:t>otherwise. Use the </a:t>
            </a:r>
            <a:r>
              <a:rPr lang="en-US" altLang="en-US" sz="2700" smtClean="0">
                <a:solidFill>
                  <a:srgbClr val="0000FF"/>
                </a:solidFill>
              </a:rPr>
              <a:t>getResultSet</a:t>
            </a:r>
            <a:r>
              <a:rPr lang="en-US" altLang="en-US" sz="2700" smtClean="0">
                <a:solidFill>
                  <a:srgbClr val="918879"/>
                </a:solidFill>
                <a:latin typeface="CourierNewPSMT" charset="0"/>
              </a:rPr>
              <a:t> </a:t>
            </a:r>
            <a:r>
              <a:rPr lang="en-US" altLang="en-US" sz="2700" smtClean="0">
                <a:solidFill>
                  <a:srgbClr val="000000"/>
                </a:solidFill>
                <a:latin typeface="BookAntiqua" charset="0"/>
              </a:rPr>
              <a:t>or </a:t>
            </a:r>
            <a:r>
              <a:rPr lang="en-US" altLang="en-US" sz="2700" smtClean="0">
                <a:solidFill>
                  <a:srgbClr val="0000FF"/>
                </a:solidFill>
              </a:rPr>
              <a:t>getUpdateCount</a:t>
            </a:r>
            <a:r>
              <a:rPr lang="en-US" altLang="en-US" sz="2700" smtClean="0">
                <a:solidFill>
                  <a:srgbClr val="918879"/>
                </a:solidFill>
                <a:latin typeface="CourierNewPSMT" charset="0"/>
              </a:rPr>
              <a:t> </a:t>
            </a:r>
            <a:r>
              <a:rPr lang="en-US" altLang="en-US" sz="2700" smtClean="0">
                <a:solidFill>
                  <a:srgbClr val="000000"/>
                </a:solidFill>
                <a:latin typeface="BookAntiqua" charset="0"/>
              </a:rPr>
              <a:t>method to obtain the statement outcome.</a:t>
            </a:r>
            <a:endParaRPr lang="en-US" altLang="en-US" sz="2700" smtClean="0">
              <a:solidFill>
                <a:srgbClr val="000000"/>
              </a:solidFill>
              <a:latin typeface="CourierNewPSMT" charset="0"/>
            </a:endParaRPr>
          </a:p>
          <a:p>
            <a:pPr eaLnBrk="1" hangingPunct="1">
              <a:lnSpc>
                <a:spcPct val="90000"/>
              </a:lnSpc>
              <a:spcBef>
                <a:spcPts val="300"/>
              </a:spcBef>
            </a:pPr>
            <a:r>
              <a:rPr lang="en-US" altLang="en-US" sz="2700" b="1" smtClean="0">
                <a:solidFill>
                  <a:srgbClr val="0000FF"/>
                </a:solidFill>
              </a:rPr>
              <a:t>int getUpdateCount()</a:t>
            </a:r>
            <a:r>
              <a:rPr lang="en-US" altLang="en-US" sz="2700" smtClean="0"/>
              <a:t/>
            </a:r>
            <a:br>
              <a:rPr lang="en-US" altLang="en-US" sz="2700" smtClean="0"/>
            </a:br>
            <a:r>
              <a:rPr lang="en-US" altLang="en-US" sz="2700" smtClean="0"/>
              <a:t>Returns the number of records affected by the preceding update statement, or -1 if the preceding statement was a statement without an update count. Call this method only once per executed statement.</a:t>
            </a:r>
          </a:p>
          <a:p>
            <a:pPr eaLnBrk="1" hangingPunct="1">
              <a:lnSpc>
                <a:spcPct val="90000"/>
              </a:lnSpc>
              <a:spcBef>
                <a:spcPts val="300"/>
              </a:spcBef>
            </a:pPr>
            <a:r>
              <a:rPr lang="en-US" altLang="en-US" sz="2700" b="1" smtClean="0">
                <a:solidFill>
                  <a:srgbClr val="0000FF"/>
                </a:solidFill>
              </a:rPr>
              <a:t>ResultSet getResultSet()</a:t>
            </a:r>
            <a:r>
              <a:rPr lang="en-US" altLang="en-US" sz="2700" smtClean="0">
                <a:solidFill>
                  <a:srgbClr val="0000FF"/>
                </a:solidFill>
              </a:rPr>
              <a:t/>
            </a:r>
            <a:br>
              <a:rPr lang="en-US" altLang="en-US" sz="2700" smtClean="0">
                <a:solidFill>
                  <a:srgbClr val="0000FF"/>
                </a:solidFill>
              </a:rPr>
            </a:br>
            <a:r>
              <a:rPr lang="en-US" altLang="en-US" sz="2700" smtClean="0"/>
              <a:t>Returns the result set of the preceding query statement, or null if the preceding statement did not have a result set. Call this method only once per executed statement.</a:t>
            </a:r>
          </a:p>
        </p:txBody>
      </p:sp>
    </p:spTree>
  </p:cSld>
  <p:clrMapOvr>
    <a:masterClrMapping/>
  </p:clrMapOvr>
  <p:transition spd="med">
    <p:comb/>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smtClean="0"/>
              <a:t>java.sql.ResultSet</a:t>
            </a:r>
          </a:p>
        </p:txBody>
      </p:sp>
      <p:sp>
        <p:nvSpPr>
          <p:cNvPr id="62467" name="Rectangle 3"/>
          <p:cNvSpPr>
            <a:spLocks noGrp="1" noChangeArrowheads="1"/>
          </p:cNvSpPr>
          <p:nvPr>
            <p:ph type="body" idx="1"/>
          </p:nvPr>
        </p:nvSpPr>
        <p:spPr/>
        <p:txBody>
          <a:bodyPr/>
          <a:lstStyle/>
          <a:p>
            <a:pPr eaLnBrk="1" hangingPunct="1">
              <a:lnSpc>
                <a:spcPct val="85000"/>
              </a:lnSpc>
            </a:pPr>
            <a:r>
              <a:rPr lang="en-US" altLang="en-US" b="1" smtClean="0">
                <a:solidFill>
                  <a:srgbClr val="0000FF"/>
                </a:solidFill>
                <a:latin typeface="CourierNewPSMT" charset="0"/>
              </a:rPr>
              <a:t>boolean next()</a:t>
            </a:r>
            <a:r>
              <a:rPr lang="en-US" altLang="en-US" smtClean="0">
                <a:solidFill>
                  <a:srgbClr val="0000FF"/>
                </a:solidFill>
                <a:latin typeface="CourierNewPSMT" charset="0"/>
              </a:rPr>
              <a:t/>
            </a:r>
            <a:br>
              <a:rPr lang="en-US" altLang="en-US" smtClean="0">
                <a:solidFill>
                  <a:srgbClr val="0000FF"/>
                </a:solidFill>
                <a:latin typeface="CourierNewPSMT" charset="0"/>
              </a:rPr>
            </a:br>
            <a:r>
              <a:rPr lang="en-US" altLang="en-US" smtClean="0">
                <a:solidFill>
                  <a:srgbClr val="000000"/>
                </a:solidFill>
                <a:latin typeface="BookAntiqua" charset="0"/>
              </a:rPr>
              <a:t>makes the current row in the result set move forward by one. Returns </a:t>
            </a:r>
            <a:r>
              <a:rPr lang="en-US" altLang="en-US" smtClean="0">
                <a:solidFill>
                  <a:srgbClr val="0000FF"/>
                </a:solidFill>
                <a:latin typeface="CourierNewPSMT" charset="0"/>
              </a:rPr>
              <a:t>false</a:t>
            </a:r>
            <a:r>
              <a:rPr lang="en-US" altLang="en-US" smtClean="0">
                <a:solidFill>
                  <a:srgbClr val="918879"/>
                </a:solidFill>
                <a:latin typeface="CourierNewPSMT" charset="0"/>
              </a:rPr>
              <a:t> </a:t>
            </a:r>
            <a:r>
              <a:rPr lang="en-US" altLang="en-US" smtClean="0">
                <a:solidFill>
                  <a:srgbClr val="000000"/>
                </a:solidFill>
                <a:latin typeface="BookAntiqua" charset="0"/>
              </a:rPr>
              <a:t>after the last row. Note that you must call this method to advance to the first row.</a:t>
            </a:r>
          </a:p>
          <a:p>
            <a:pPr eaLnBrk="1" hangingPunct="1">
              <a:lnSpc>
                <a:spcPct val="85000"/>
              </a:lnSpc>
            </a:pPr>
            <a:r>
              <a:rPr lang="en-US" altLang="en-US" b="1" smtClean="0">
                <a:solidFill>
                  <a:srgbClr val="0000FF"/>
                </a:solidFill>
                <a:latin typeface="CourierNewPSMT" charset="0"/>
              </a:rPr>
              <a:t>xxx getXxx(int columnNumber)</a:t>
            </a:r>
          </a:p>
          <a:p>
            <a:pPr eaLnBrk="1" hangingPunct="1">
              <a:lnSpc>
                <a:spcPct val="85000"/>
              </a:lnSpc>
            </a:pPr>
            <a:r>
              <a:rPr lang="en-US" altLang="en-US" b="1" smtClean="0">
                <a:solidFill>
                  <a:srgbClr val="0000FF"/>
                </a:solidFill>
                <a:latin typeface="CourierNewPSMT" charset="0"/>
              </a:rPr>
              <a:t>xxx getXxx(String columnName)</a:t>
            </a:r>
          </a:p>
          <a:p>
            <a:pPr eaLnBrk="1" hangingPunct="1">
              <a:lnSpc>
                <a:spcPct val="85000"/>
              </a:lnSpc>
            </a:pPr>
            <a:r>
              <a:rPr lang="en-US" altLang="en-US" smtClean="0">
                <a:solidFill>
                  <a:srgbClr val="000000"/>
                </a:solidFill>
                <a:latin typeface="BookAntiqua" charset="0"/>
              </a:rPr>
              <a:t>(</a:t>
            </a:r>
            <a:r>
              <a:rPr lang="en-US" altLang="en-US" smtClean="0">
                <a:solidFill>
                  <a:srgbClr val="0000FF"/>
                </a:solidFill>
                <a:latin typeface="CourierNewPSMT" charset="0"/>
              </a:rPr>
              <a:t>xxx</a:t>
            </a:r>
            <a:r>
              <a:rPr lang="en-US" altLang="en-US" i="1" smtClean="0">
                <a:solidFill>
                  <a:srgbClr val="918879"/>
                </a:solidFill>
                <a:latin typeface="CourierNewPS-ItalicMT" charset="0"/>
              </a:rPr>
              <a:t> </a:t>
            </a:r>
            <a:r>
              <a:rPr lang="en-US" altLang="en-US" smtClean="0">
                <a:solidFill>
                  <a:srgbClr val="000000"/>
                </a:solidFill>
                <a:latin typeface="BookAntiqua" charset="0"/>
              </a:rPr>
              <a:t>is a type such as </a:t>
            </a:r>
            <a:r>
              <a:rPr lang="en-US" altLang="en-US" smtClean="0">
                <a:solidFill>
                  <a:srgbClr val="0000FF"/>
                </a:solidFill>
                <a:latin typeface="CourierNewPSMT" charset="0"/>
              </a:rPr>
              <a:t>int</a:t>
            </a:r>
            <a:r>
              <a:rPr lang="en-US" altLang="en-US" smtClean="0">
                <a:solidFill>
                  <a:srgbClr val="000000"/>
                </a:solidFill>
                <a:latin typeface="BookAntiqua" charset="0"/>
              </a:rPr>
              <a:t>, </a:t>
            </a:r>
            <a:r>
              <a:rPr lang="en-US" altLang="en-US" smtClean="0">
                <a:solidFill>
                  <a:srgbClr val="0000FF"/>
                </a:solidFill>
                <a:latin typeface="CourierNewPSMT" charset="0"/>
              </a:rPr>
              <a:t>double</a:t>
            </a:r>
            <a:r>
              <a:rPr lang="en-US" altLang="en-US" smtClean="0">
                <a:solidFill>
                  <a:srgbClr val="000000"/>
                </a:solidFill>
                <a:latin typeface="BookAntiqua" charset="0"/>
              </a:rPr>
              <a:t>, </a:t>
            </a:r>
            <a:r>
              <a:rPr lang="en-US" altLang="en-US" smtClean="0">
                <a:solidFill>
                  <a:srgbClr val="0000FF"/>
                </a:solidFill>
                <a:latin typeface="CourierNewPSMT" charset="0"/>
              </a:rPr>
              <a:t>String</a:t>
            </a:r>
            <a:r>
              <a:rPr lang="en-US" altLang="en-US" smtClean="0">
                <a:solidFill>
                  <a:srgbClr val="000000"/>
                </a:solidFill>
                <a:latin typeface="BookAntiqua" charset="0"/>
              </a:rPr>
              <a:t>, </a:t>
            </a:r>
            <a:r>
              <a:rPr lang="en-US" altLang="en-US" smtClean="0">
                <a:solidFill>
                  <a:srgbClr val="0000FF"/>
                </a:solidFill>
                <a:latin typeface="CourierNewPSMT" charset="0"/>
              </a:rPr>
              <a:t>Date</a:t>
            </a:r>
            <a:r>
              <a:rPr lang="en-US" altLang="en-US" smtClean="0">
                <a:solidFill>
                  <a:srgbClr val="000000"/>
                </a:solidFill>
                <a:latin typeface="BookAntiqua" charset="0"/>
              </a:rPr>
              <a:t>, etc.) return the value of the column with column index </a:t>
            </a:r>
            <a:r>
              <a:rPr lang="en-US" altLang="en-US" smtClean="0">
                <a:solidFill>
                  <a:srgbClr val="0000FF"/>
                </a:solidFill>
                <a:latin typeface="CourierNewPSMT" charset="0"/>
              </a:rPr>
              <a:t>columnNumber</a:t>
            </a:r>
            <a:r>
              <a:rPr lang="en-US" altLang="en-US" smtClean="0">
                <a:solidFill>
                  <a:srgbClr val="918879"/>
                </a:solidFill>
                <a:latin typeface="CourierNewPSMT" charset="0"/>
              </a:rPr>
              <a:t> </a:t>
            </a:r>
            <a:r>
              <a:rPr lang="en-US" altLang="en-US" smtClean="0">
                <a:solidFill>
                  <a:srgbClr val="000000"/>
                </a:solidFill>
                <a:latin typeface="BookAntiqua" charset="0"/>
              </a:rPr>
              <a:t>or with column names, converted to the specified type. Not all type conversions are legal. See documentation for details.</a:t>
            </a:r>
            <a:endParaRPr lang="en-US" altLang="en-US" smtClean="0">
              <a:solidFill>
                <a:srgbClr val="000000"/>
              </a:solidFill>
              <a:latin typeface="CourierNewPSMT" charset="0"/>
            </a:endParaRPr>
          </a:p>
          <a:p>
            <a:pPr eaLnBrk="1" hangingPunct="1">
              <a:lnSpc>
                <a:spcPct val="85000"/>
              </a:lnSpc>
            </a:pPr>
            <a:r>
              <a:rPr lang="en-US" altLang="en-US" b="1" smtClean="0">
                <a:solidFill>
                  <a:srgbClr val="0000FF"/>
                </a:solidFill>
                <a:latin typeface="CourierNewPSMT" charset="0"/>
              </a:rPr>
              <a:t>int findColumn(String columnName)</a:t>
            </a:r>
            <a:r>
              <a:rPr lang="en-US" altLang="en-US" smtClean="0">
                <a:solidFill>
                  <a:srgbClr val="918879"/>
                </a:solidFill>
                <a:latin typeface="CourierNewPSMT" charset="0"/>
              </a:rPr>
              <a:t> </a:t>
            </a:r>
            <a:br>
              <a:rPr lang="en-US" altLang="en-US" smtClean="0">
                <a:solidFill>
                  <a:srgbClr val="918879"/>
                </a:solidFill>
                <a:latin typeface="CourierNewPSMT" charset="0"/>
              </a:rPr>
            </a:br>
            <a:r>
              <a:rPr lang="en-US" altLang="en-US" smtClean="0">
                <a:solidFill>
                  <a:srgbClr val="000000"/>
                </a:solidFill>
                <a:latin typeface="BookAntiqua" charset="0"/>
              </a:rPr>
              <a:t>gives the column index associated with a column name.</a:t>
            </a:r>
          </a:p>
        </p:txBody>
      </p:sp>
    </p:spTree>
  </p:cSld>
  <p:clrMapOvr>
    <a:masterClrMapping/>
  </p:clrMapOvr>
  <p:transition spd="med">
    <p:comb/>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smtClean="0"/>
              <a:t>java.sql.PreparedStatement</a:t>
            </a:r>
          </a:p>
        </p:txBody>
      </p:sp>
      <p:sp>
        <p:nvSpPr>
          <p:cNvPr id="63491" name="Rectangle 3"/>
          <p:cNvSpPr>
            <a:spLocks noGrp="1" noChangeArrowheads="1"/>
          </p:cNvSpPr>
          <p:nvPr>
            <p:ph type="body" idx="1"/>
          </p:nvPr>
        </p:nvSpPr>
        <p:spPr/>
        <p:txBody>
          <a:bodyPr/>
          <a:lstStyle/>
          <a:p>
            <a:pPr eaLnBrk="1" hangingPunct="1">
              <a:lnSpc>
                <a:spcPct val="80000"/>
              </a:lnSpc>
            </a:pPr>
            <a:r>
              <a:rPr lang="en-US" altLang="en-US" b="1" smtClean="0">
                <a:solidFill>
                  <a:srgbClr val="0000FF"/>
                </a:solidFill>
                <a:latin typeface="CourierNewPSMT" charset="0"/>
              </a:rPr>
              <a:t>void set</a:t>
            </a:r>
            <a:r>
              <a:rPr lang="en-US" altLang="en-US" b="1" i="1" smtClean="0">
                <a:solidFill>
                  <a:srgbClr val="0000FF"/>
                </a:solidFill>
                <a:latin typeface="CourierNewPS-ItalicMT" charset="0"/>
              </a:rPr>
              <a:t>Xxx</a:t>
            </a:r>
            <a:r>
              <a:rPr lang="en-US" altLang="en-US" b="1" smtClean="0">
                <a:solidFill>
                  <a:srgbClr val="0000FF"/>
                </a:solidFill>
                <a:latin typeface="CourierNewPSMT" charset="0"/>
              </a:rPr>
              <a:t>(int n, </a:t>
            </a:r>
            <a:r>
              <a:rPr lang="en-US" altLang="en-US" b="1" i="1" smtClean="0">
                <a:solidFill>
                  <a:srgbClr val="0000FF"/>
                </a:solidFill>
                <a:latin typeface="CourierNewPS-ItalicMT" charset="0"/>
              </a:rPr>
              <a:t>Xxx </a:t>
            </a:r>
            <a:r>
              <a:rPr lang="en-US" altLang="en-US" b="1" smtClean="0">
                <a:solidFill>
                  <a:srgbClr val="0000FF"/>
                </a:solidFill>
                <a:latin typeface="CourierNewPSMT" charset="0"/>
              </a:rPr>
              <a:t>x)</a:t>
            </a:r>
            <a:br>
              <a:rPr lang="en-US" altLang="en-US" b="1" smtClean="0">
                <a:solidFill>
                  <a:srgbClr val="0000FF"/>
                </a:solidFill>
                <a:latin typeface="CourierNewPSMT" charset="0"/>
              </a:rPr>
            </a:br>
            <a:r>
              <a:rPr lang="en-US" altLang="en-US" smtClean="0">
                <a:solidFill>
                  <a:srgbClr val="000000"/>
                </a:solidFill>
                <a:latin typeface="BookAntiqua" charset="0"/>
              </a:rPr>
              <a:t>(</a:t>
            </a:r>
            <a:r>
              <a:rPr lang="en-US" altLang="en-US" smtClean="0">
                <a:solidFill>
                  <a:srgbClr val="0000FF"/>
                </a:solidFill>
                <a:latin typeface="CourierNewPSMT" charset="0"/>
              </a:rPr>
              <a:t>Xxx</a:t>
            </a:r>
            <a:r>
              <a:rPr lang="en-US" altLang="en-US" i="1" smtClean="0">
                <a:solidFill>
                  <a:srgbClr val="918879"/>
                </a:solidFill>
                <a:latin typeface="CourierNewPS-ItalicMT" charset="0"/>
              </a:rPr>
              <a:t> </a:t>
            </a:r>
            <a:r>
              <a:rPr lang="en-US" altLang="en-US" smtClean="0">
                <a:solidFill>
                  <a:srgbClr val="000000"/>
                </a:solidFill>
                <a:latin typeface="BookAntiqua" charset="0"/>
              </a:rPr>
              <a:t>is a type such as </a:t>
            </a:r>
            <a:r>
              <a:rPr lang="en-US" altLang="en-US" smtClean="0">
                <a:solidFill>
                  <a:srgbClr val="0000FF"/>
                </a:solidFill>
                <a:latin typeface="CourierNewPSMT" charset="0"/>
              </a:rPr>
              <a:t>int</a:t>
            </a:r>
            <a:r>
              <a:rPr lang="en-US" altLang="en-US" smtClean="0">
                <a:solidFill>
                  <a:srgbClr val="000000"/>
                </a:solidFill>
                <a:latin typeface="BookAntiqua" charset="0"/>
              </a:rPr>
              <a:t>, </a:t>
            </a:r>
            <a:r>
              <a:rPr lang="en-US" altLang="en-US" smtClean="0">
                <a:solidFill>
                  <a:srgbClr val="0000FF"/>
                </a:solidFill>
                <a:latin typeface="CourierNewPSMT" charset="0"/>
              </a:rPr>
              <a:t>double</a:t>
            </a:r>
            <a:r>
              <a:rPr lang="en-US" altLang="en-US" smtClean="0">
                <a:solidFill>
                  <a:srgbClr val="000000"/>
                </a:solidFill>
                <a:latin typeface="BookAntiqua" charset="0"/>
              </a:rPr>
              <a:t>, </a:t>
            </a:r>
            <a:r>
              <a:rPr lang="en-US" altLang="en-US" smtClean="0">
                <a:solidFill>
                  <a:srgbClr val="0000FF"/>
                </a:solidFill>
                <a:latin typeface="CourierNewPSMT" charset="0"/>
              </a:rPr>
              <a:t>String</a:t>
            </a:r>
            <a:r>
              <a:rPr lang="en-US" altLang="en-US" smtClean="0">
                <a:solidFill>
                  <a:srgbClr val="000000"/>
                </a:solidFill>
                <a:latin typeface="BookAntiqua" charset="0"/>
              </a:rPr>
              <a:t>, </a:t>
            </a:r>
            <a:r>
              <a:rPr lang="en-US" altLang="en-US" smtClean="0">
                <a:solidFill>
                  <a:srgbClr val="0000FF"/>
                </a:solidFill>
                <a:latin typeface="CourierNewPSMT" charset="0"/>
              </a:rPr>
              <a:t>Date</a:t>
            </a:r>
            <a:r>
              <a:rPr lang="en-US" altLang="en-US" smtClean="0">
                <a:solidFill>
                  <a:srgbClr val="000000"/>
                </a:solidFill>
                <a:latin typeface="BookAntiqua" charset="0"/>
              </a:rPr>
              <a:t>, etc.) sets the value of the </a:t>
            </a:r>
            <a:r>
              <a:rPr lang="en-US" altLang="en-US" smtClean="0">
                <a:solidFill>
                  <a:srgbClr val="0000FF"/>
                </a:solidFill>
                <a:latin typeface="CourierNewPSMT" charset="0"/>
              </a:rPr>
              <a:t>n-th</a:t>
            </a:r>
            <a:r>
              <a:rPr lang="en-US" altLang="en-US" smtClean="0">
                <a:solidFill>
                  <a:srgbClr val="000000"/>
                </a:solidFill>
                <a:latin typeface="BookAntiqua" charset="0"/>
              </a:rPr>
              <a:t> parameter to </a:t>
            </a:r>
            <a:r>
              <a:rPr lang="en-US" altLang="en-US" smtClean="0">
                <a:solidFill>
                  <a:srgbClr val="0000FF"/>
                </a:solidFill>
                <a:latin typeface="CourierNewPSMT" charset="0"/>
              </a:rPr>
              <a:t>x</a:t>
            </a:r>
            <a:r>
              <a:rPr lang="en-US" altLang="en-US" smtClean="0">
                <a:solidFill>
                  <a:srgbClr val="000000"/>
                </a:solidFill>
                <a:latin typeface="BookAntiqua" charset="0"/>
              </a:rPr>
              <a:t>.</a:t>
            </a:r>
          </a:p>
          <a:p>
            <a:pPr eaLnBrk="1" hangingPunct="1">
              <a:lnSpc>
                <a:spcPct val="80000"/>
              </a:lnSpc>
            </a:pPr>
            <a:r>
              <a:rPr lang="en-US" altLang="en-US" b="1" smtClean="0">
                <a:solidFill>
                  <a:srgbClr val="0000FF"/>
                </a:solidFill>
                <a:latin typeface="CourierNewPSMT" charset="0"/>
              </a:rPr>
              <a:t>void clearParameters()</a:t>
            </a:r>
            <a:br>
              <a:rPr lang="en-US" altLang="en-US" b="1" smtClean="0">
                <a:solidFill>
                  <a:srgbClr val="0000FF"/>
                </a:solidFill>
                <a:latin typeface="CourierNewPSMT" charset="0"/>
              </a:rPr>
            </a:br>
            <a:r>
              <a:rPr lang="en-US" altLang="en-US" smtClean="0">
                <a:solidFill>
                  <a:srgbClr val="000000"/>
                </a:solidFill>
                <a:latin typeface="BookAntiqua" charset="0"/>
              </a:rPr>
              <a:t>clears all current parameters in the prepared statement.</a:t>
            </a:r>
          </a:p>
          <a:p>
            <a:pPr eaLnBrk="1" hangingPunct="1">
              <a:lnSpc>
                <a:spcPct val="80000"/>
              </a:lnSpc>
            </a:pPr>
            <a:r>
              <a:rPr lang="en-US" altLang="en-US" b="1" smtClean="0">
                <a:solidFill>
                  <a:srgbClr val="0000FF"/>
                </a:solidFill>
                <a:latin typeface="CourierNewPSMT" charset="0"/>
              </a:rPr>
              <a:t>ResultSet executeQuery()</a:t>
            </a:r>
            <a:r>
              <a:rPr lang="en-US" altLang="en-US" smtClean="0">
                <a:solidFill>
                  <a:srgbClr val="918879"/>
                </a:solidFill>
                <a:latin typeface="CourierNewPSMT" charset="0"/>
              </a:rPr>
              <a:t/>
            </a:r>
            <a:br>
              <a:rPr lang="en-US" altLang="en-US" smtClean="0">
                <a:solidFill>
                  <a:srgbClr val="918879"/>
                </a:solidFill>
                <a:latin typeface="CourierNewPSMT" charset="0"/>
              </a:rPr>
            </a:br>
            <a:r>
              <a:rPr lang="en-US" altLang="en-US" smtClean="0">
                <a:solidFill>
                  <a:srgbClr val="000000"/>
                </a:solidFill>
                <a:latin typeface="BookAntiqua" charset="0"/>
              </a:rPr>
              <a:t>executes a prepared SQL query and returns a </a:t>
            </a:r>
            <a:r>
              <a:rPr lang="en-US" altLang="en-US" smtClean="0">
                <a:solidFill>
                  <a:srgbClr val="0000FF"/>
                </a:solidFill>
                <a:latin typeface="CourierNewPSMT" charset="0"/>
              </a:rPr>
              <a:t>ResultSet</a:t>
            </a:r>
            <a:r>
              <a:rPr lang="en-US" altLang="en-US" smtClean="0">
                <a:solidFill>
                  <a:srgbClr val="918879"/>
                </a:solidFill>
                <a:latin typeface="CourierNewPSMT" charset="0"/>
              </a:rPr>
              <a:t> </a:t>
            </a:r>
            <a:r>
              <a:rPr lang="en-US" altLang="en-US" smtClean="0">
                <a:solidFill>
                  <a:srgbClr val="000000"/>
                </a:solidFill>
                <a:latin typeface="BookAntiqua" charset="0"/>
              </a:rPr>
              <a:t>object.</a:t>
            </a:r>
          </a:p>
          <a:p>
            <a:pPr eaLnBrk="1" hangingPunct="1">
              <a:lnSpc>
                <a:spcPct val="80000"/>
              </a:lnSpc>
            </a:pPr>
            <a:r>
              <a:rPr lang="en-US" altLang="en-US" b="1" smtClean="0">
                <a:solidFill>
                  <a:srgbClr val="0000FF"/>
                </a:solidFill>
                <a:latin typeface="CourierNewPSMT" charset="0"/>
              </a:rPr>
              <a:t>int executeUpdate()</a:t>
            </a:r>
            <a:br>
              <a:rPr lang="en-US" altLang="en-US" b="1" smtClean="0">
                <a:solidFill>
                  <a:srgbClr val="0000FF"/>
                </a:solidFill>
                <a:latin typeface="CourierNewPSMT" charset="0"/>
              </a:rPr>
            </a:br>
            <a:r>
              <a:rPr lang="en-US" altLang="en-US" smtClean="0">
                <a:solidFill>
                  <a:srgbClr val="000000"/>
                </a:solidFill>
                <a:latin typeface="BookAntiqua" charset="0"/>
              </a:rPr>
              <a:t>executes the prepared SQL </a:t>
            </a:r>
            <a:r>
              <a:rPr lang="en-US" altLang="en-US" smtClean="0">
                <a:solidFill>
                  <a:srgbClr val="0000FF"/>
                </a:solidFill>
                <a:latin typeface="CourierNewPSMT" charset="0"/>
              </a:rPr>
              <a:t>INSERT</a:t>
            </a:r>
            <a:r>
              <a:rPr lang="en-US" altLang="en-US" smtClean="0">
                <a:solidFill>
                  <a:srgbClr val="000000"/>
                </a:solidFill>
                <a:latin typeface="BookAntiqua" charset="0"/>
              </a:rPr>
              <a:t>, </a:t>
            </a:r>
            <a:r>
              <a:rPr lang="en-US" altLang="en-US" smtClean="0">
                <a:solidFill>
                  <a:srgbClr val="0000FF"/>
                </a:solidFill>
                <a:latin typeface="CourierNewPSMT" charset="0"/>
              </a:rPr>
              <a:t>UPDATE</a:t>
            </a:r>
            <a:r>
              <a:rPr lang="en-US" altLang="en-US" smtClean="0">
                <a:solidFill>
                  <a:srgbClr val="000000"/>
                </a:solidFill>
                <a:latin typeface="BookAntiqua" charset="0"/>
              </a:rPr>
              <a:t>, or </a:t>
            </a:r>
            <a:r>
              <a:rPr lang="en-US" altLang="en-US" smtClean="0">
                <a:solidFill>
                  <a:srgbClr val="0000FF"/>
                </a:solidFill>
                <a:latin typeface="CourierNewPSMT" charset="0"/>
              </a:rPr>
              <a:t>DELETE</a:t>
            </a:r>
            <a:r>
              <a:rPr lang="en-US" altLang="en-US" smtClean="0">
                <a:solidFill>
                  <a:srgbClr val="918879"/>
                </a:solidFill>
                <a:latin typeface="CourierNewPSMT" charset="0"/>
              </a:rPr>
              <a:t> </a:t>
            </a:r>
            <a:r>
              <a:rPr lang="en-US" altLang="en-US" smtClean="0">
                <a:solidFill>
                  <a:srgbClr val="000000"/>
                </a:solidFill>
                <a:latin typeface="BookAntiqua" charset="0"/>
              </a:rPr>
              <a:t>statement represented by the </a:t>
            </a:r>
            <a:r>
              <a:rPr lang="en-US" altLang="en-US" smtClean="0">
                <a:solidFill>
                  <a:srgbClr val="0000FF"/>
                </a:solidFill>
                <a:latin typeface="CourierNewPSMT" charset="0"/>
              </a:rPr>
              <a:t>PreparedStatement</a:t>
            </a:r>
            <a:r>
              <a:rPr lang="en-US" altLang="en-US" smtClean="0">
                <a:solidFill>
                  <a:srgbClr val="918879"/>
                </a:solidFill>
                <a:latin typeface="CourierNewPSMT" charset="0"/>
              </a:rPr>
              <a:t> </a:t>
            </a:r>
            <a:r>
              <a:rPr lang="en-US" altLang="en-US" smtClean="0">
                <a:solidFill>
                  <a:srgbClr val="000000"/>
                </a:solidFill>
                <a:latin typeface="BookAntiqua" charset="0"/>
              </a:rPr>
              <a:t>object. Returns the number of rows affected, or 0 for DDL statements.</a:t>
            </a:r>
            <a:endParaRPr lang="en-US" altLang="en-US" smtClean="0"/>
          </a:p>
        </p:txBody>
      </p:sp>
    </p:spTree>
  </p:cSld>
  <p:clrMapOvr>
    <a:masterClrMapping/>
  </p:clrMapOvr>
  <p:transition spd="med">
    <p:comb/>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rgbClr val="FF0000"/>
                </a:solidFill>
              </a:rPr>
              <a:t>Scrollable and Updatable Result Sets</a:t>
            </a:r>
          </a:p>
        </p:txBody>
      </p:sp>
      <p:sp>
        <p:nvSpPr>
          <p:cNvPr id="64515" name="Rectangle 3"/>
          <p:cNvSpPr>
            <a:spLocks noGrp="1" noChangeArrowheads="1"/>
          </p:cNvSpPr>
          <p:nvPr>
            <p:ph type="subTitle" idx="1"/>
          </p:nvPr>
        </p:nvSpPr>
        <p:spPr/>
        <p:txBody>
          <a:bodyPr/>
          <a:lstStyle/>
          <a:p>
            <a:pPr eaLnBrk="1" hangingPunct="1"/>
            <a:endParaRPr lang="en-US" altLang="en-US"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JDBC versions</a:t>
            </a:r>
            <a:endParaRPr lang="vi-VN"/>
          </a:p>
        </p:txBody>
      </p:sp>
      <p:sp>
        <p:nvSpPr>
          <p:cNvPr id="65539" name="Content Placeholder 2"/>
          <p:cNvSpPr>
            <a:spLocks noGrp="1"/>
          </p:cNvSpPr>
          <p:nvPr>
            <p:ph idx="1"/>
          </p:nvPr>
        </p:nvSpPr>
        <p:spPr/>
        <p:txBody>
          <a:bodyPr/>
          <a:lstStyle/>
          <a:p>
            <a:r>
              <a:rPr lang="en-US" altLang="vi-VN" b="1" smtClean="0"/>
              <a:t>Version 1.0 (1997)</a:t>
            </a:r>
            <a:r>
              <a:rPr lang="en-US" altLang="vi-VN" smtClean="0"/>
              <a:t>: Include how to create a driver instance, create a database connection (via Connection object) execute SQL statements (via Statement object), return the results (through a ResultSet object), and metadata of the database and the ResultSet.</a:t>
            </a:r>
          </a:p>
          <a:p>
            <a:r>
              <a:rPr lang="en-US" altLang="vi-VN" b="1" smtClean="0"/>
              <a:t>Version 2.0/2.1 </a:t>
            </a:r>
            <a:r>
              <a:rPr lang="en-US" altLang="vi-VN" smtClean="0"/>
              <a:t>(integrated into JDK 1.2): JDBC 2.0 introduces many new features to improve the performance and functionality.  For example, it introduces scrollable and updatable ResultSet, batching processing.  </a:t>
            </a:r>
          </a:p>
        </p:txBody>
      </p:sp>
    </p:spTree>
  </p:cSld>
  <p:clrMapOvr>
    <a:masterClrMapping/>
  </p:clrMapOvr>
  <p:transition spd="med">
    <p:comb/>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JDBC versions</a:t>
            </a:r>
            <a:endParaRPr lang="vi-VN"/>
          </a:p>
        </p:txBody>
      </p:sp>
      <p:sp>
        <p:nvSpPr>
          <p:cNvPr id="66563" name="Content Placeholder 2"/>
          <p:cNvSpPr>
            <a:spLocks noGrp="1"/>
          </p:cNvSpPr>
          <p:nvPr>
            <p:ph idx="1"/>
          </p:nvPr>
        </p:nvSpPr>
        <p:spPr/>
        <p:txBody>
          <a:bodyPr/>
          <a:lstStyle/>
          <a:p>
            <a:r>
              <a:rPr lang="en-US" altLang="vi-VN" b="1" smtClean="0"/>
              <a:t>Version 3.0</a:t>
            </a:r>
            <a:r>
              <a:rPr lang="en-US" altLang="vi-VN" smtClean="0"/>
              <a:t> (integrated into JDK 1.4): Transaction Savepoints</a:t>
            </a:r>
          </a:p>
          <a:p>
            <a:r>
              <a:rPr lang="en-US" altLang="vi-VN" b="1" smtClean="0"/>
              <a:t>Version 4.0 </a:t>
            </a:r>
            <a:r>
              <a:rPr lang="en-US" altLang="vi-VN" smtClean="0"/>
              <a:t>(integrated into JDK 6): Autoloading of JDBC drivers. In earlier versions of JDBC, applications had to manually register drivers before requesting Connections. With JDBC 4.0 and above, applications no longer need to issue a Class.forName() on the driver name; instead, the DriverManager will find an appropriate JDBC driver when the application requests a Connection.</a:t>
            </a:r>
            <a:endParaRPr lang="vi-VN" altLang="vi-VN" smtClean="0"/>
          </a:p>
        </p:txBody>
      </p:sp>
    </p:spTree>
  </p:cSld>
  <p:clrMapOvr>
    <a:masterClrMapping/>
  </p:clrMapOvr>
  <p:transition spd="med">
    <p:comb/>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smtClean="0"/>
              <a:t>Scrollable and Updatable Result Sets</a:t>
            </a:r>
          </a:p>
        </p:txBody>
      </p:sp>
      <p:sp>
        <p:nvSpPr>
          <p:cNvPr id="67587" name="Rectangle 3"/>
          <p:cNvSpPr>
            <a:spLocks noGrp="1" noChangeArrowheads="1"/>
          </p:cNvSpPr>
          <p:nvPr>
            <p:ph type="body" idx="1"/>
          </p:nvPr>
        </p:nvSpPr>
        <p:spPr/>
        <p:txBody>
          <a:bodyPr/>
          <a:lstStyle/>
          <a:p>
            <a:pPr marL="177800" indent="-177800" eaLnBrk="1" hangingPunct="1">
              <a:lnSpc>
                <a:spcPct val="90000"/>
              </a:lnSpc>
            </a:pPr>
            <a:r>
              <a:rPr lang="en-US" altLang="en-US" sz="2600" smtClean="0">
                <a:solidFill>
                  <a:srgbClr val="000000"/>
                </a:solidFill>
                <a:latin typeface="BookAntiqua" charset="0"/>
              </a:rPr>
              <a:t>The most useful improvements in JDBC 2.0 are in the </a:t>
            </a:r>
            <a:r>
              <a:rPr lang="en-US" altLang="en-US" sz="2600" smtClean="0">
                <a:solidFill>
                  <a:srgbClr val="0000FF"/>
                </a:solidFill>
                <a:latin typeface="CourierNewPSMT" charset="0"/>
              </a:rPr>
              <a:t>ResultSet</a:t>
            </a:r>
            <a:r>
              <a:rPr lang="en-US" altLang="en-US" sz="2600" smtClean="0">
                <a:solidFill>
                  <a:srgbClr val="918879"/>
                </a:solidFill>
                <a:latin typeface="CourierNewPSMT" charset="0"/>
              </a:rPr>
              <a:t> </a:t>
            </a:r>
            <a:r>
              <a:rPr lang="en-US" altLang="en-US" sz="2600" smtClean="0">
                <a:solidFill>
                  <a:srgbClr val="000000"/>
                </a:solidFill>
                <a:latin typeface="BookAntiqua" charset="0"/>
              </a:rPr>
              <a:t>class. As you have seen, the </a:t>
            </a:r>
            <a:r>
              <a:rPr lang="en-US" altLang="en-US" sz="2600" smtClean="0">
                <a:solidFill>
                  <a:srgbClr val="0000FF"/>
                </a:solidFill>
                <a:latin typeface="CourierNewPSMT" charset="0"/>
              </a:rPr>
              <a:t>next</a:t>
            </a:r>
            <a:r>
              <a:rPr lang="en-US" altLang="en-US" sz="2600" smtClean="0">
                <a:solidFill>
                  <a:srgbClr val="918879"/>
                </a:solidFill>
                <a:latin typeface="CourierNewPSMT" charset="0"/>
              </a:rPr>
              <a:t> </a:t>
            </a:r>
            <a:r>
              <a:rPr lang="en-US" altLang="en-US" sz="2600" smtClean="0">
                <a:solidFill>
                  <a:srgbClr val="000000"/>
                </a:solidFill>
                <a:latin typeface="BookAntiqua" charset="0"/>
              </a:rPr>
              <a:t>method of the </a:t>
            </a:r>
            <a:r>
              <a:rPr lang="en-US" altLang="en-US" sz="2600" smtClean="0">
                <a:solidFill>
                  <a:srgbClr val="0000FF"/>
                </a:solidFill>
                <a:latin typeface="CourierNewPSMT" charset="0"/>
              </a:rPr>
              <a:t>ResultSet</a:t>
            </a:r>
            <a:r>
              <a:rPr lang="en-US" altLang="en-US" sz="2600" smtClean="0">
                <a:solidFill>
                  <a:srgbClr val="918879"/>
                </a:solidFill>
                <a:latin typeface="CourierNewPSMT" charset="0"/>
              </a:rPr>
              <a:t> </a:t>
            </a:r>
            <a:r>
              <a:rPr lang="en-US" altLang="en-US" sz="2600" smtClean="0">
                <a:solidFill>
                  <a:srgbClr val="000000"/>
                </a:solidFill>
                <a:latin typeface="BookAntiqua" charset="0"/>
              </a:rPr>
              <a:t>class iterates over the rows in a result set. </a:t>
            </a:r>
          </a:p>
          <a:p>
            <a:pPr marL="177800" indent="-177800" eaLnBrk="1" hangingPunct="1">
              <a:lnSpc>
                <a:spcPct val="90000"/>
              </a:lnSpc>
            </a:pPr>
            <a:r>
              <a:rPr lang="en-US" altLang="en-US" sz="2600" smtClean="0">
                <a:solidFill>
                  <a:srgbClr val="000000"/>
                </a:solidFill>
                <a:latin typeface="BookAntiqua" charset="0"/>
              </a:rPr>
              <a:t>You usually want the user to be able to move both forward and backward in the result set. But in JDBC 1, there was no </a:t>
            </a:r>
            <a:r>
              <a:rPr lang="en-US" altLang="en-US" sz="2600" smtClean="0">
                <a:solidFill>
                  <a:srgbClr val="0000FF"/>
                </a:solidFill>
                <a:latin typeface="CourierNewPSMT" charset="0"/>
              </a:rPr>
              <a:t>previous</a:t>
            </a:r>
            <a:r>
              <a:rPr lang="en-US" altLang="en-US" sz="2600" smtClean="0">
                <a:solidFill>
                  <a:srgbClr val="918879"/>
                </a:solidFill>
                <a:latin typeface="CourierNewPSMT" charset="0"/>
              </a:rPr>
              <a:t> </a:t>
            </a:r>
            <a:r>
              <a:rPr lang="en-US" altLang="en-US" sz="2600" smtClean="0">
                <a:solidFill>
                  <a:srgbClr val="000000"/>
                </a:solidFill>
                <a:latin typeface="BookAntiqua" charset="0"/>
              </a:rPr>
              <a:t>method.The </a:t>
            </a:r>
            <a:r>
              <a:rPr lang="en-US" altLang="en-US" sz="2600" smtClean="0">
                <a:solidFill>
                  <a:srgbClr val="0000FF"/>
                </a:solidFill>
                <a:latin typeface="CourierNewPSMT" charset="0"/>
              </a:rPr>
              <a:t>scrolling</a:t>
            </a:r>
            <a:r>
              <a:rPr lang="en-US" altLang="en-US" sz="2600" i="1" smtClean="0">
                <a:solidFill>
                  <a:srgbClr val="000000"/>
                </a:solidFill>
                <a:latin typeface="BookAntiqua-Italic" charset="0"/>
              </a:rPr>
              <a:t> </a:t>
            </a:r>
            <a:r>
              <a:rPr lang="en-US" altLang="en-US" sz="2600" smtClean="0">
                <a:solidFill>
                  <a:srgbClr val="000000"/>
                </a:solidFill>
                <a:latin typeface="BookAntiqua" charset="0"/>
              </a:rPr>
              <a:t>result set in JDBC 2 lets you move forward and backward through a result set and jump to any position in the result set.</a:t>
            </a:r>
          </a:p>
          <a:p>
            <a:pPr marL="177800" indent="-177800" eaLnBrk="1" hangingPunct="1">
              <a:lnSpc>
                <a:spcPct val="90000"/>
              </a:lnSpc>
            </a:pPr>
            <a:r>
              <a:rPr lang="en-US" altLang="en-US" sz="2600" smtClean="0">
                <a:solidFill>
                  <a:srgbClr val="000000"/>
                </a:solidFill>
                <a:latin typeface="BookAntiqua" charset="0"/>
              </a:rPr>
              <a:t>Furthermore, once you display the contents of a result set to users, they may be tempted to edit it. If you supply an editable view to your users, you have to make sure that the user edits are posted back to the database. In JDBC 1, you had to program </a:t>
            </a:r>
            <a:r>
              <a:rPr lang="en-US" altLang="en-US" sz="2600" smtClean="0">
                <a:solidFill>
                  <a:srgbClr val="0000FF"/>
                </a:solidFill>
                <a:latin typeface="CourierNewPSMT" charset="0"/>
              </a:rPr>
              <a:t>UPDATE</a:t>
            </a:r>
            <a:r>
              <a:rPr lang="en-US" altLang="en-US" sz="2600" smtClean="0">
                <a:solidFill>
                  <a:srgbClr val="918879"/>
                </a:solidFill>
                <a:latin typeface="CourierNewPSMT" charset="0"/>
              </a:rPr>
              <a:t> </a:t>
            </a:r>
            <a:r>
              <a:rPr lang="en-US" altLang="en-US" sz="2600" smtClean="0">
                <a:solidFill>
                  <a:srgbClr val="000000"/>
                </a:solidFill>
                <a:latin typeface="BookAntiqua" charset="0"/>
              </a:rPr>
              <a:t>statements. In JDBC 2, you can simply update the result set entries, and the database is automatically updated.</a:t>
            </a:r>
            <a:endParaRPr lang="en-US" altLang="en-US" sz="2600" smtClean="0"/>
          </a:p>
        </p:txBody>
      </p:sp>
    </p:spTree>
  </p:cSld>
  <p:clrMapOvr>
    <a:masterClrMapping/>
  </p:clrMapOvr>
  <p:transition spd="med">
    <p:comb/>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mtClean="0"/>
              <a:t>Scrollable Result Sets (JDBC 2.0)</a:t>
            </a:r>
          </a:p>
        </p:txBody>
      </p:sp>
      <p:sp>
        <p:nvSpPr>
          <p:cNvPr id="64515" name="Rectangle 3"/>
          <p:cNvSpPr>
            <a:spLocks noGrp="1" noChangeArrowheads="1"/>
          </p:cNvSpPr>
          <p:nvPr>
            <p:ph type="body" idx="1"/>
          </p:nvPr>
        </p:nvSpPr>
        <p:spPr/>
        <p:txBody>
          <a:bodyPr/>
          <a:lstStyle/>
          <a:p>
            <a:pPr marL="114300" indent="0" eaLnBrk="1" hangingPunct="1">
              <a:lnSpc>
                <a:spcPct val="85000"/>
              </a:lnSpc>
              <a:buFont typeface="Wingdings" panose="05000000000000000000" pitchFamily="2" charset="2"/>
              <a:buNone/>
              <a:defRPr/>
            </a:pPr>
            <a:r>
              <a:rPr lang="en-US" altLang="en-US" sz="2400" smtClean="0">
                <a:solidFill>
                  <a:srgbClr val="000000"/>
                </a:solidFill>
              </a:rPr>
              <a:t>To obtain scrolling result sets from your queries, you must obtain a </a:t>
            </a:r>
            <a:r>
              <a:rPr lang="en-US" altLang="en-US" sz="2400" b="1" smtClean="0">
                <a:solidFill>
                  <a:srgbClr val="000000"/>
                </a:solidFill>
              </a:rPr>
              <a:t>different </a:t>
            </a:r>
            <a:r>
              <a:rPr lang="en-US" altLang="en-US" sz="2400" b="1" smtClean="0">
                <a:solidFill>
                  <a:srgbClr val="0000FF"/>
                </a:solidFill>
              </a:rPr>
              <a:t>Statement</a:t>
            </a:r>
            <a:r>
              <a:rPr lang="en-US" altLang="en-US" sz="2400" b="1" smtClean="0">
                <a:solidFill>
                  <a:srgbClr val="918879"/>
                </a:solidFill>
              </a:rPr>
              <a:t> </a:t>
            </a:r>
            <a:r>
              <a:rPr lang="en-US" altLang="en-US" sz="2400" smtClean="0">
                <a:solidFill>
                  <a:srgbClr val="000000"/>
                </a:solidFill>
              </a:rPr>
              <a:t>object with the method</a:t>
            </a:r>
          </a:p>
          <a:p>
            <a:pPr eaLnBrk="1" hangingPunct="1">
              <a:lnSpc>
                <a:spcPct val="85000"/>
              </a:lnSpc>
              <a:defRPr/>
            </a:pPr>
            <a:r>
              <a:rPr lang="en-US" altLang="en-US" sz="2400" smtClean="0">
                <a:solidFill>
                  <a:srgbClr val="0000FF"/>
                </a:solidFill>
              </a:rPr>
              <a:t>Statement stat = </a:t>
            </a:r>
            <a:r>
              <a:rPr lang="en-US" altLang="en-US" sz="2400" b="1" smtClean="0">
                <a:solidFill>
                  <a:srgbClr val="0000FF"/>
                </a:solidFill>
              </a:rPr>
              <a:t>conn.createStatement(type, concurrency);</a:t>
            </a:r>
          </a:p>
          <a:p>
            <a:pPr eaLnBrk="1" hangingPunct="1">
              <a:lnSpc>
                <a:spcPct val="85000"/>
              </a:lnSpc>
              <a:defRPr/>
            </a:pPr>
            <a:r>
              <a:rPr lang="en-US" altLang="en-US" sz="2400" smtClean="0">
                <a:solidFill>
                  <a:srgbClr val="0000FF"/>
                </a:solidFill>
              </a:rPr>
              <a:t>PreparedStatement stat = </a:t>
            </a:r>
            <a:r>
              <a:rPr lang="en-US" altLang="en-US" sz="2400" b="1" smtClean="0">
                <a:solidFill>
                  <a:srgbClr val="0000FF"/>
                </a:solidFill>
              </a:rPr>
              <a:t>conn.prepareStatement(command, type, concurrency</a:t>
            </a:r>
            <a:r>
              <a:rPr lang="en-US" altLang="en-US" sz="2400" smtClean="0">
                <a:solidFill>
                  <a:srgbClr val="0000FF"/>
                </a:solidFill>
              </a:rPr>
              <a:t>);</a:t>
            </a:r>
          </a:p>
          <a:p>
            <a:pPr eaLnBrk="1" hangingPunct="1">
              <a:lnSpc>
                <a:spcPct val="85000"/>
              </a:lnSpc>
              <a:defRPr/>
            </a:pPr>
            <a:r>
              <a:rPr lang="en-US" altLang="en-US" sz="2300" b="1" smtClean="0"/>
              <a:t>ResultSet type values</a:t>
            </a:r>
            <a:r>
              <a:rPr lang="en-US" altLang="en-US" sz="2300" smtClean="0">
                <a:solidFill>
                  <a:srgbClr val="000000"/>
                </a:solidFill>
              </a:rPr>
              <a:t>:</a:t>
            </a:r>
          </a:p>
          <a:p>
            <a:pPr eaLnBrk="1" hangingPunct="1">
              <a:lnSpc>
                <a:spcPct val="85000"/>
              </a:lnSpc>
              <a:buFont typeface="Wingdings" panose="05000000000000000000" pitchFamily="2" charset="2"/>
              <a:buNone/>
              <a:defRPr/>
            </a:pPr>
            <a:r>
              <a:rPr lang="en-US" altLang="en-US" sz="2300" smtClean="0">
                <a:solidFill>
                  <a:srgbClr val="918879"/>
                </a:solidFill>
              </a:rPr>
              <a:t>   </a:t>
            </a:r>
            <a:r>
              <a:rPr lang="en-US" altLang="en-US" sz="2300" smtClean="0">
                <a:solidFill>
                  <a:srgbClr val="0000FF"/>
                </a:solidFill>
              </a:rPr>
              <a:t>TYPE_FORWARD_ONLY</a:t>
            </a:r>
            <a:r>
              <a:rPr lang="en-US" altLang="en-US" sz="2300" smtClean="0">
                <a:solidFill>
                  <a:srgbClr val="918879"/>
                </a:solidFill>
              </a:rPr>
              <a:t> 	   :  </a:t>
            </a:r>
            <a:r>
              <a:rPr lang="en-US" altLang="en-US" sz="2300" smtClean="0">
                <a:solidFill>
                  <a:srgbClr val="000000"/>
                </a:solidFill>
              </a:rPr>
              <a:t>The result set is not scrollable.</a:t>
            </a:r>
          </a:p>
          <a:p>
            <a:pPr eaLnBrk="1" hangingPunct="1">
              <a:lnSpc>
                <a:spcPct val="85000"/>
              </a:lnSpc>
              <a:buFont typeface="Wingdings" panose="05000000000000000000" pitchFamily="2" charset="2"/>
              <a:buNone/>
              <a:defRPr/>
            </a:pPr>
            <a:r>
              <a:rPr lang="en-US" altLang="en-US" sz="2300" smtClean="0">
                <a:solidFill>
                  <a:srgbClr val="918879"/>
                </a:solidFill>
              </a:rPr>
              <a:t>   </a:t>
            </a:r>
            <a:r>
              <a:rPr lang="en-US" altLang="en-US" sz="2300" smtClean="0">
                <a:solidFill>
                  <a:srgbClr val="0000FF"/>
                </a:solidFill>
              </a:rPr>
              <a:t>TYPE_SCROLL_INSENSITIVE</a:t>
            </a:r>
            <a:r>
              <a:rPr lang="en-US" altLang="en-US" sz="2300" smtClean="0">
                <a:solidFill>
                  <a:srgbClr val="918879"/>
                </a:solidFill>
              </a:rPr>
              <a:t>: </a:t>
            </a:r>
            <a:r>
              <a:rPr lang="en-US" altLang="en-US" sz="2300" smtClean="0">
                <a:solidFill>
                  <a:srgbClr val="000000"/>
                </a:solidFill>
              </a:rPr>
              <a:t>The result set is scrollable but not 				      sensitive to database changes.</a:t>
            </a:r>
          </a:p>
          <a:p>
            <a:pPr eaLnBrk="1" hangingPunct="1">
              <a:lnSpc>
                <a:spcPct val="85000"/>
              </a:lnSpc>
              <a:buFont typeface="Wingdings" panose="05000000000000000000" pitchFamily="2" charset="2"/>
              <a:buNone/>
              <a:defRPr/>
            </a:pPr>
            <a:r>
              <a:rPr lang="en-US" altLang="en-US" sz="2300" smtClean="0">
                <a:solidFill>
                  <a:srgbClr val="918879"/>
                </a:solidFill>
              </a:rPr>
              <a:t>   </a:t>
            </a:r>
            <a:r>
              <a:rPr lang="en-US" altLang="en-US" sz="2300" smtClean="0">
                <a:solidFill>
                  <a:srgbClr val="0000FF"/>
                </a:solidFill>
              </a:rPr>
              <a:t>TYPE_SCROLL_SENSITIVE</a:t>
            </a:r>
            <a:r>
              <a:rPr lang="en-US" altLang="en-US" sz="2300" smtClean="0">
                <a:solidFill>
                  <a:srgbClr val="918879"/>
                </a:solidFill>
              </a:rPr>
              <a:t>   : </a:t>
            </a:r>
            <a:r>
              <a:rPr lang="en-US" altLang="en-US" sz="2300" smtClean="0">
                <a:solidFill>
                  <a:srgbClr val="000000"/>
                </a:solidFill>
              </a:rPr>
              <a:t>The result set is scrollable and 				       	      sensitive to database changes.</a:t>
            </a:r>
          </a:p>
          <a:p>
            <a:pPr eaLnBrk="1" hangingPunct="1">
              <a:lnSpc>
                <a:spcPct val="85000"/>
              </a:lnSpc>
              <a:defRPr/>
            </a:pPr>
            <a:r>
              <a:rPr lang="en-US" altLang="en-US" sz="2300" b="1" smtClean="0"/>
              <a:t>ResultSet concurrency values:</a:t>
            </a:r>
          </a:p>
          <a:p>
            <a:pPr eaLnBrk="1" hangingPunct="1">
              <a:lnSpc>
                <a:spcPct val="85000"/>
              </a:lnSpc>
              <a:buFont typeface="Wingdings" panose="05000000000000000000" pitchFamily="2" charset="2"/>
              <a:buNone/>
              <a:defRPr/>
            </a:pPr>
            <a:r>
              <a:rPr lang="en-US" altLang="en-US" sz="2300" smtClean="0">
                <a:solidFill>
                  <a:srgbClr val="918879"/>
                </a:solidFill>
              </a:rPr>
              <a:t>   </a:t>
            </a:r>
            <a:r>
              <a:rPr lang="en-US" altLang="en-US" sz="2300" smtClean="0">
                <a:solidFill>
                  <a:srgbClr val="0000FF"/>
                </a:solidFill>
              </a:rPr>
              <a:t>CONCUR_READ_ONLY</a:t>
            </a:r>
            <a:r>
              <a:rPr lang="en-US" altLang="en-US" sz="2300" smtClean="0">
                <a:solidFill>
                  <a:srgbClr val="918879"/>
                </a:solidFill>
              </a:rPr>
              <a:t> :</a:t>
            </a:r>
            <a:r>
              <a:rPr lang="en-US" altLang="en-US" sz="2300" smtClean="0">
                <a:solidFill>
                  <a:srgbClr val="000000"/>
                </a:solidFill>
              </a:rPr>
              <a:t>The result set cannot be used to update 			        the database.</a:t>
            </a:r>
          </a:p>
          <a:p>
            <a:pPr eaLnBrk="1" hangingPunct="1">
              <a:lnSpc>
                <a:spcPct val="85000"/>
              </a:lnSpc>
              <a:buFont typeface="Wingdings" panose="05000000000000000000" pitchFamily="2" charset="2"/>
              <a:buNone/>
              <a:defRPr/>
            </a:pPr>
            <a:r>
              <a:rPr lang="en-US" altLang="en-US" sz="2300" smtClean="0">
                <a:solidFill>
                  <a:srgbClr val="918879"/>
                </a:solidFill>
              </a:rPr>
              <a:t>   </a:t>
            </a:r>
            <a:r>
              <a:rPr lang="en-US" altLang="en-US" sz="2300" smtClean="0">
                <a:solidFill>
                  <a:srgbClr val="0000FF"/>
                </a:solidFill>
              </a:rPr>
              <a:t>CONCUR_UPDATABLE</a:t>
            </a:r>
            <a:r>
              <a:rPr lang="en-US" altLang="en-US" sz="2300" smtClean="0">
                <a:solidFill>
                  <a:srgbClr val="918879"/>
                </a:solidFill>
              </a:rPr>
              <a:t>  :</a:t>
            </a:r>
            <a:r>
              <a:rPr lang="en-US" altLang="en-US" sz="2300" smtClean="0">
                <a:solidFill>
                  <a:srgbClr val="000000"/>
                </a:solidFill>
              </a:rPr>
              <a:t>The result set can be used to update the 			       database.</a:t>
            </a:r>
            <a:endParaRPr lang="en-US" altLang="en-US" sz="2300" smtClean="0"/>
          </a:p>
        </p:txBody>
      </p:sp>
    </p:spTree>
  </p:cSld>
  <p:clrMapOvr>
    <a:masterClrMapping/>
  </p:clrMapOvr>
  <p:transition spd="med">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t>JDBC Drivers</a:t>
            </a:r>
          </a:p>
        </p:txBody>
      </p:sp>
      <p:sp>
        <p:nvSpPr>
          <p:cNvPr id="10243" name="Rectangle 4"/>
          <p:cNvSpPr>
            <a:spLocks noGrp="1" noChangeArrowheads="1"/>
          </p:cNvSpPr>
          <p:nvPr>
            <p:ph type="body" idx="1"/>
          </p:nvPr>
        </p:nvSpPr>
        <p:spPr>
          <a:xfrm>
            <a:off x="304800" y="990600"/>
            <a:ext cx="8610600" cy="5105400"/>
          </a:xfrm>
          <a:noFill/>
        </p:spPr>
        <p:txBody>
          <a:bodyPr lIns="92075" tIns="46038" rIns="92075" bIns="46038"/>
          <a:lstStyle/>
          <a:p>
            <a:pPr eaLnBrk="1" hangingPunct="1">
              <a:buClr>
                <a:srgbClr val="0000FF"/>
              </a:buClr>
              <a:buSzTx/>
              <a:buFont typeface="Wingdings" panose="05000000000000000000" pitchFamily="2" charset="2"/>
              <a:buChar char="t"/>
            </a:pPr>
            <a:r>
              <a:rPr lang="en-US" altLang="en-US" smtClean="0"/>
              <a:t>Type I: “Bridge”</a:t>
            </a:r>
          </a:p>
          <a:p>
            <a:pPr eaLnBrk="1" hangingPunct="1">
              <a:buClr>
                <a:srgbClr val="0000FF"/>
              </a:buClr>
              <a:buSzTx/>
              <a:buFont typeface="Wingdings" panose="05000000000000000000" pitchFamily="2" charset="2"/>
              <a:buChar char="t"/>
            </a:pPr>
            <a:r>
              <a:rPr lang="en-US" altLang="en-US" smtClean="0"/>
              <a:t>Type II: “Native”</a:t>
            </a:r>
          </a:p>
          <a:p>
            <a:pPr eaLnBrk="1" hangingPunct="1">
              <a:buClr>
                <a:srgbClr val="0000FF"/>
              </a:buClr>
              <a:buSzTx/>
              <a:buFont typeface="Wingdings" panose="05000000000000000000" pitchFamily="2" charset="2"/>
              <a:buChar char="t"/>
            </a:pPr>
            <a:r>
              <a:rPr lang="en-US" altLang="en-US" smtClean="0"/>
              <a:t>Type III: “Middleware”</a:t>
            </a:r>
          </a:p>
          <a:p>
            <a:pPr eaLnBrk="1" hangingPunct="1">
              <a:buClr>
                <a:srgbClr val="0000FF"/>
              </a:buClr>
              <a:buSzTx/>
              <a:buFont typeface="Wingdings" panose="05000000000000000000" pitchFamily="2" charset="2"/>
              <a:buChar char="t"/>
            </a:pPr>
            <a:r>
              <a:rPr lang="en-US" altLang="en-US" smtClean="0"/>
              <a:t>Type IV: “Pure”</a:t>
            </a:r>
          </a:p>
        </p:txBody>
      </p:sp>
    </p:spTree>
  </p:cSld>
  <p:clrMapOvr>
    <a:masterClrMapping/>
  </p:clrMapOvr>
  <p:transition spd="med">
    <p:comb/>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t>Scrollable Result Sets (JDBC 2.0)</a:t>
            </a:r>
          </a:p>
        </p:txBody>
      </p:sp>
      <p:sp>
        <p:nvSpPr>
          <p:cNvPr id="65539" name="Rectangle 3"/>
          <p:cNvSpPr>
            <a:spLocks noGrp="1" noChangeArrowheads="1"/>
          </p:cNvSpPr>
          <p:nvPr>
            <p:ph type="body" idx="1"/>
          </p:nvPr>
        </p:nvSpPr>
        <p:spPr/>
        <p:txBody>
          <a:bodyPr/>
          <a:lstStyle/>
          <a:p>
            <a:pPr eaLnBrk="1" hangingPunct="1">
              <a:lnSpc>
                <a:spcPct val="90000"/>
              </a:lnSpc>
              <a:spcBef>
                <a:spcPct val="15000"/>
              </a:spcBef>
              <a:defRPr/>
            </a:pPr>
            <a:r>
              <a:rPr lang="en-US" altLang="en-US" sz="2600" smtClean="0">
                <a:solidFill>
                  <a:srgbClr val="000000"/>
                </a:solidFill>
                <a:latin typeface="BookAntiqua" charset="0"/>
              </a:rPr>
              <a:t>For example, if you simply want to be able to scroll through a result set but you don't want to edit its data, you use:</a:t>
            </a:r>
          </a:p>
          <a:p>
            <a:pPr eaLnBrk="1" hangingPunct="1">
              <a:lnSpc>
                <a:spcPct val="90000"/>
              </a:lnSpc>
              <a:spcBef>
                <a:spcPct val="15000"/>
              </a:spcBef>
              <a:defRPr/>
            </a:pPr>
            <a:r>
              <a:rPr lang="en-US" altLang="en-US" sz="2600" smtClean="0">
                <a:solidFill>
                  <a:srgbClr val="0000FF"/>
                </a:solidFill>
                <a:latin typeface="CourierNewPSMT" charset="0"/>
              </a:rPr>
              <a:t>Statement stat = conn.</a:t>
            </a:r>
            <a:r>
              <a:rPr lang="en-US" altLang="en-US" sz="2600" b="1" smtClean="0">
                <a:solidFill>
                  <a:srgbClr val="0000FF"/>
                </a:solidFill>
                <a:latin typeface="CourierNewPSMT" charset="0"/>
              </a:rPr>
              <a:t>createStatement</a:t>
            </a:r>
            <a:r>
              <a:rPr lang="en-US" altLang="en-US" sz="2600" smtClean="0">
                <a:solidFill>
                  <a:srgbClr val="0000FF"/>
                </a:solidFill>
                <a:latin typeface="CourierNewPSMT" charset="0"/>
              </a:rPr>
              <a:t>(ResultSet.</a:t>
            </a:r>
            <a:r>
              <a:rPr lang="en-US" altLang="en-US" sz="2600" b="1" smtClean="0">
                <a:solidFill>
                  <a:srgbClr val="0000FF"/>
                </a:solidFill>
                <a:latin typeface="CourierNewPSMT" charset="0"/>
              </a:rPr>
              <a:t>TYPE_SCROLL_INSENSITIVE</a:t>
            </a:r>
            <a:r>
              <a:rPr lang="en-US" altLang="en-US" sz="2600" smtClean="0">
                <a:solidFill>
                  <a:srgbClr val="0000FF"/>
                </a:solidFill>
                <a:latin typeface="CourierNewPSMT" charset="0"/>
              </a:rPr>
              <a:t>, ResultSet.</a:t>
            </a:r>
            <a:r>
              <a:rPr lang="en-US" altLang="en-US" sz="2600" b="1" smtClean="0">
                <a:solidFill>
                  <a:srgbClr val="0000FF"/>
                </a:solidFill>
                <a:latin typeface="CourierNewPSMT" charset="0"/>
              </a:rPr>
              <a:t>CONCUR_READ_ONLY</a:t>
            </a:r>
            <a:r>
              <a:rPr lang="en-US" altLang="en-US" sz="2600" smtClean="0">
                <a:solidFill>
                  <a:srgbClr val="0000FF"/>
                </a:solidFill>
                <a:latin typeface="CourierNewPSMT" charset="0"/>
              </a:rPr>
              <a:t>);</a:t>
            </a:r>
            <a:endParaRPr lang="en-US" altLang="en-US" sz="2600" smtClean="0">
              <a:solidFill>
                <a:srgbClr val="0000FF"/>
              </a:solidFill>
              <a:latin typeface="BookAntiqua" charset="0"/>
            </a:endParaRPr>
          </a:p>
          <a:p>
            <a:pPr eaLnBrk="1" hangingPunct="1">
              <a:lnSpc>
                <a:spcPct val="90000"/>
              </a:lnSpc>
              <a:spcBef>
                <a:spcPct val="15000"/>
              </a:spcBef>
              <a:defRPr/>
            </a:pPr>
            <a:r>
              <a:rPr lang="en-US" altLang="en-US" sz="2600" smtClean="0">
                <a:solidFill>
                  <a:srgbClr val="000000"/>
                </a:solidFill>
                <a:latin typeface="BookAntiqua" charset="0"/>
              </a:rPr>
              <a:t>All result sets that are returned by method calls</a:t>
            </a:r>
            <a:br>
              <a:rPr lang="en-US" altLang="en-US" sz="2600" smtClean="0">
                <a:solidFill>
                  <a:srgbClr val="000000"/>
                </a:solidFill>
                <a:latin typeface="BookAntiqua" charset="0"/>
              </a:rPr>
            </a:br>
            <a:r>
              <a:rPr lang="en-US" altLang="en-US" sz="2600" smtClean="0">
                <a:solidFill>
                  <a:srgbClr val="0000FF"/>
                </a:solidFill>
                <a:latin typeface="CourierNewPSMT" charset="0"/>
              </a:rPr>
              <a:t>ResultSet rs = stat.executeQuery(query)</a:t>
            </a:r>
            <a:r>
              <a:rPr lang="en-US" altLang="en-US" sz="2600" smtClean="0">
                <a:solidFill>
                  <a:srgbClr val="918879"/>
                </a:solidFill>
                <a:latin typeface="CourierNewPSMT" charset="0"/>
              </a:rPr>
              <a:t/>
            </a:r>
            <a:br>
              <a:rPr lang="en-US" altLang="en-US" sz="2600" smtClean="0">
                <a:solidFill>
                  <a:srgbClr val="918879"/>
                </a:solidFill>
                <a:latin typeface="CourierNewPSMT" charset="0"/>
              </a:rPr>
            </a:br>
            <a:r>
              <a:rPr lang="en-US" altLang="en-US" sz="2600" smtClean="0">
                <a:solidFill>
                  <a:srgbClr val="000000"/>
                </a:solidFill>
                <a:latin typeface="BookAntiqua" charset="0"/>
              </a:rPr>
              <a:t>are now scrollable. A scrolling result set has a </a:t>
            </a:r>
            <a:r>
              <a:rPr lang="en-US" altLang="en-US" sz="2600" i="1" smtClean="0">
                <a:solidFill>
                  <a:srgbClr val="0000FF"/>
                </a:solidFill>
                <a:latin typeface="BookAntiqua-Italic" charset="0"/>
              </a:rPr>
              <a:t>cursor</a:t>
            </a:r>
            <a:r>
              <a:rPr lang="en-US" altLang="en-US" sz="2600" i="1" smtClean="0">
                <a:solidFill>
                  <a:srgbClr val="000000"/>
                </a:solidFill>
                <a:latin typeface="BookAntiqua-Italic" charset="0"/>
              </a:rPr>
              <a:t> </a:t>
            </a:r>
            <a:r>
              <a:rPr lang="en-US" altLang="en-US" sz="2600" smtClean="0">
                <a:solidFill>
                  <a:srgbClr val="000000"/>
                </a:solidFill>
                <a:latin typeface="BookAntiqua" charset="0"/>
              </a:rPr>
              <a:t>that indicates the current position.</a:t>
            </a:r>
          </a:p>
          <a:p>
            <a:pPr eaLnBrk="1" hangingPunct="1">
              <a:lnSpc>
                <a:spcPct val="90000"/>
              </a:lnSpc>
              <a:spcBef>
                <a:spcPct val="15000"/>
              </a:spcBef>
              <a:defRPr/>
            </a:pPr>
            <a:r>
              <a:rPr lang="en-US" altLang="en-US" sz="2600" smtClean="0">
                <a:solidFill>
                  <a:srgbClr val="000000"/>
                </a:solidFill>
                <a:latin typeface="BookAntiqua" charset="0"/>
              </a:rPr>
              <a:t>Scrolling is very simple. You use</a:t>
            </a:r>
          </a:p>
          <a:p>
            <a:pPr marL="0" indent="0" eaLnBrk="1" hangingPunct="1">
              <a:lnSpc>
                <a:spcPct val="90000"/>
              </a:lnSpc>
              <a:spcBef>
                <a:spcPct val="15000"/>
              </a:spcBef>
              <a:buFont typeface="Wingdings" panose="05000000000000000000" pitchFamily="2" charset="2"/>
              <a:buNone/>
              <a:defRPr/>
            </a:pPr>
            <a:r>
              <a:rPr lang="en-US" altLang="en-US" sz="2600" b="1" smtClean="0">
                <a:solidFill>
                  <a:srgbClr val="0000FF"/>
                </a:solidFill>
                <a:latin typeface="CourierNewPSMT" charset="0"/>
              </a:rPr>
              <a:t>	if (rs.previous())</a:t>
            </a:r>
            <a:r>
              <a:rPr lang="en-US" altLang="en-US" sz="2600" smtClean="0">
                <a:solidFill>
                  <a:srgbClr val="0000FF"/>
                </a:solidFill>
                <a:latin typeface="CourierNewPSMT" charset="0"/>
              </a:rPr>
              <a:t> . . .</a:t>
            </a:r>
          </a:p>
          <a:p>
            <a:pPr marL="400050" indent="0" eaLnBrk="1" hangingPunct="1">
              <a:lnSpc>
                <a:spcPct val="90000"/>
              </a:lnSpc>
              <a:spcBef>
                <a:spcPct val="15000"/>
              </a:spcBef>
              <a:buFont typeface="Wingdings" panose="05000000000000000000" pitchFamily="2" charset="2"/>
              <a:buNone/>
              <a:defRPr/>
            </a:pPr>
            <a:r>
              <a:rPr lang="en-US" altLang="en-US" sz="2600" smtClean="0">
                <a:solidFill>
                  <a:srgbClr val="000000"/>
                </a:solidFill>
                <a:latin typeface="BookAntiqua" charset="0"/>
              </a:rPr>
              <a:t>to scroll backward. The method returns </a:t>
            </a:r>
            <a:r>
              <a:rPr lang="en-US" altLang="en-US" sz="2600" smtClean="0">
                <a:solidFill>
                  <a:srgbClr val="0000FF"/>
                </a:solidFill>
                <a:latin typeface="CourierNewPSMT" charset="0"/>
              </a:rPr>
              <a:t>true</a:t>
            </a:r>
            <a:r>
              <a:rPr lang="en-US" altLang="en-US" sz="2600" smtClean="0">
                <a:solidFill>
                  <a:srgbClr val="918879"/>
                </a:solidFill>
                <a:latin typeface="CourierNewPSMT" charset="0"/>
              </a:rPr>
              <a:t> </a:t>
            </a:r>
            <a:r>
              <a:rPr lang="en-US" altLang="en-US" sz="2600" smtClean="0">
                <a:solidFill>
                  <a:srgbClr val="000000"/>
                </a:solidFill>
                <a:latin typeface="BookAntiqua" charset="0"/>
              </a:rPr>
              <a:t>if the cursor is positioned on an actual row; </a:t>
            </a:r>
            <a:r>
              <a:rPr lang="en-US" altLang="en-US" sz="2600" smtClean="0">
                <a:solidFill>
                  <a:srgbClr val="0000FF"/>
                </a:solidFill>
                <a:latin typeface="CourierNewPSMT" charset="0"/>
              </a:rPr>
              <a:t>false</a:t>
            </a:r>
            <a:r>
              <a:rPr lang="en-US" altLang="en-US" sz="2600" smtClean="0">
                <a:solidFill>
                  <a:srgbClr val="918879"/>
                </a:solidFill>
                <a:latin typeface="CourierNewPSMT" charset="0"/>
              </a:rPr>
              <a:t> </a:t>
            </a:r>
            <a:r>
              <a:rPr lang="en-US" altLang="en-US" sz="2600" smtClean="0">
                <a:solidFill>
                  <a:srgbClr val="000000"/>
                </a:solidFill>
                <a:latin typeface="BookAntiqua" charset="0"/>
              </a:rPr>
              <a:t>if it now is positioned before the first row.</a:t>
            </a:r>
            <a:endParaRPr lang="en-US" altLang="en-US" sz="2600" smtClean="0"/>
          </a:p>
        </p:txBody>
      </p:sp>
    </p:spTree>
  </p:cSld>
  <p:clrMapOvr>
    <a:masterClrMapping/>
  </p:clrMapOvr>
  <p:transition spd="med">
    <p:comb/>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t>Scrollable Result Sets (JDBC 2)</a:t>
            </a:r>
          </a:p>
        </p:txBody>
      </p:sp>
      <p:sp>
        <p:nvSpPr>
          <p:cNvPr id="70659" name="Rectangle 3"/>
          <p:cNvSpPr>
            <a:spLocks noGrp="1" noChangeArrowheads="1"/>
          </p:cNvSpPr>
          <p:nvPr>
            <p:ph type="body" idx="1"/>
          </p:nvPr>
        </p:nvSpPr>
        <p:spPr/>
        <p:txBody>
          <a:bodyPr/>
          <a:lstStyle/>
          <a:p>
            <a:pPr eaLnBrk="1" hangingPunct="1">
              <a:lnSpc>
                <a:spcPct val="85000"/>
              </a:lnSpc>
              <a:spcBef>
                <a:spcPts val="300"/>
              </a:spcBef>
            </a:pPr>
            <a:r>
              <a:rPr lang="en-US" altLang="en-US" sz="2600" smtClean="0">
                <a:solidFill>
                  <a:srgbClr val="000000"/>
                </a:solidFill>
                <a:latin typeface="BookAntiqua" charset="0"/>
              </a:rPr>
              <a:t>Move the cursor backward or forward by a number of rows with the command</a:t>
            </a:r>
          </a:p>
          <a:p>
            <a:pPr eaLnBrk="1" hangingPunct="1">
              <a:lnSpc>
                <a:spcPct val="85000"/>
              </a:lnSpc>
              <a:spcBef>
                <a:spcPts val="300"/>
              </a:spcBef>
              <a:buFont typeface="Wingdings" panose="05000000000000000000" pitchFamily="2" charset="2"/>
              <a:buNone/>
            </a:pPr>
            <a:r>
              <a:rPr lang="en-US" altLang="en-US" sz="2600" b="1" smtClean="0">
                <a:solidFill>
                  <a:srgbClr val="0000FF"/>
                </a:solidFill>
                <a:latin typeface="CourierNewPSMT" charset="0"/>
              </a:rPr>
              <a:t>    rs.relative(</a:t>
            </a:r>
            <a:r>
              <a:rPr lang="en-US" altLang="en-US" sz="2600" b="1" i="1" smtClean="0">
                <a:solidFill>
                  <a:srgbClr val="0000FF"/>
                </a:solidFill>
                <a:latin typeface="CourierNewPS-ItalicMT" charset="0"/>
              </a:rPr>
              <a:t>n</a:t>
            </a:r>
            <a:r>
              <a:rPr lang="en-US" altLang="en-US" sz="2600" b="1" smtClean="0">
                <a:solidFill>
                  <a:srgbClr val="0000FF"/>
                </a:solidFill>
                <a:latin typeface="CourierNewPSMT" charset="0"/>
              </a:rPr>
              <a:t>);</a:t>
            </a:r>
          </a:p>
          <a:p>
            <a:pPr lvl="1" eaLnBrk="1" hangingPunct="1">
              <a:lnSpc>
                <a:spcPct val="85000"/>
              </a:lnSpc>
              <a:spcBef>
                <a:spcPts val="300"/>
              </a:spcBef>
            </a:pPr>
            <a:r>
              <a:rPr lang="en-US" altLang="en-US" smtClean="0">
                <a:solidFill>
                  <a:srgbClr val="000000"/>
                </a:solidFill>
                <a:latin typeface="BookAntiqua" charset="0"/>
              </a:rPr>
              <a:t>If </a:t>
            </a:r>
            <a:r>
              <a:rPr lang="en-US" altLang="en-US" i="1" smtClean="0">
                <a:solidFill>
                  <a:srgbClr val="0000FF"/>
                </a:solidFill>
                <a:latin typeface="CourierNewPS-ItalicMT" charset="0"/>
              </a:rPr>
              <a:t>n</a:t>
            </a:r>
            <a:r>
              <a:rPr lang="en-US" altLang="en-US" i="1" smtClean="0">
                <a:solidFill>
                  <a:srgbClr val="918879"/>
                </a:solidFill>
                <a:latin typeface="CourierNewPS-ItalicMT" charset="0"/>
              </a:rPr>
              <a:t> </a:t>
            </a:r>
            <a:r>
              <a:rPr lang="en-US" altLang="en-US" smtClean="0">
                <a:solidFill>
                  <a:srgbClr val="000000"/>
                </a:solidFill>
                <a:latin typeface="BookAntiqua" charset="0"/>
              </a:rPr>
              <a:t>is positive, the cursor moves forward</a:t>
            </a:r>
          </a:p>
          <a:p>
            <a:pPr lvl="1" eaLnBrk="1" hangingPunct="1">
              <a:lnSpc>
                <a:spcPct val="85000"/>
              </a:lnSpc>
              <a:spcBef>
                <a:spcPts val="300"/>
              </a:spcBef>
            </a:pPr>
            <a:r>
              <a:rPr lang="en-US" altLang="en-US" smtClean="0">
                <a:solidFill>
                  <a:srgbClr val="000000"/>
                </a:solidFill>
                <a:latin typeface="BookAntiqua" charset="0"/>
              </a:rPr>
              <a:t>If </a:t>
            </a:r>
            <a:r>
              <a:rPr lang="en-US" altLang="en-US" i="1" smtClean="0">
                <a:solidFill>
                  <a:srgbClr val="0000FF"/>
                </a:solidFill>
                <a:latin typeface="CourierNewPS-ItalicMT" charset="0"/>
              </a:rPr>
              <a:t>n</a:t>
            </a:r>
            <a:r>
              <a:rPr lang="en-US" altLang="en-US" i="1" smtClean="0">
                <a:solidFill>
                  <a:srgbClr val="918879"/>
                </a:solidFill>
                <a:latin typeface="CourierNewPS-ItalicMT" charset="0"/>
              </a:rPr>
              <a:t> </a:t>
            </a:r>
            <a:r>
              <a:rPr lang="en-US" altLang="en-US" smtClean="0">
                <a:solidFill>
                  <a:srgbClr val="000000"/>
                </a:solidFill>
                <a:latin typeface="BookAntiqua" charset="0"/>
              </a:rPr>
              <a:t>is negative, it moves backwards. </a:t>
            </a:r>
          </a:p>
          <a:p>
            <a:pPr lvl="1" eaLnBrk="1" hangingPunct="1">
              <a:lnSpc>
                <a:spcPct val="85000"/>
              </a:lnSpc>
              <a:spcBef>
                <a:spcPts val="300"/>
              </a:spcBef>
            </a:pPr>
            <a:r>
              <a:rPr lang="en-US" altLang="en-US" smtClean="0">
                <a:solidFill>
                  <a:srgbClr val="000000"/>
                </a:solidFill>
                <a:latin typeface="BookAntiqua" charset="0"/>
              </a:rPr>
              <a:t>If </a:t>
            </a:r>
            <a:r>
              <a:rPr lang="en-US" altLang="en-US" i="1" smtClean="0">
                <a:solidFill>
                  <a:srgbClr val="0000FF"/>
                </a:solidFill>
                <a:latin typeface="CourierNewPS-ItalicMT" charset="0"/>
              </a:rPr>
              <a:t>n</a:t>
            </a:r>
            <a:r>
              <a:rPr lang="en-US" altLang="en-US" i="1" smtClean="0">
                <a:solidFill>
                  <a:srgbClr val="918879"/>
                </a:solidFill>
                <a:latin typeface="CourierNewPS-ItalicMT" charset="0"/>
              </a:rPr>
              <a:t> </a:t>
            </a:r>
            <a:r>
              <a:rPr lang="en-US" altLang="en-US" smtClean="0">
                <a:solidFill>
                  <a:srgbClr val="000000"/>
                </a:solidFill>
                <a:latin typeface="BookAntiqua" charset="0"/>
              </a:rPr>
              <a:t>is zero, the call has no effect. </a:t>
            </a:r>
          </a:p>
          <a:p>
            <a:pPr lvl="1" eaLnBrk="1" hangingPunct="1">
              <a:lnSpc>
                <a:spcPct val="85000"/>
              </a:lnSpc>
              <a:spcBef>
                <a:spcPts val="300"/>
              </a:spcBef>
            </a:pPr>
            <a:r>
              <a:rPr lang="en-US" altLang="en-US" smtClean="0">
                <a:solidFill>
                  <a:srgbClr val="000000"/>
                </a:solidFill>
                <a:latin typeface="BookAntiqua" charset="0"/>
              </a:rPr>
              <a:t>If you attempt to move the cursor outside the current set of rows, then, the method returns </a:t>
            </a:r>
            <a:r>
              <a:rPr lang="en-US" altLang="en-US" smtClean="0">
                <a:solidFill>
                  <a:srgbClr val="0000FF"/>
                </a:solidFill>
                <a:latin typeface="CourierNewPSMT" charset="0"/>
              </a:rPr>
              <a:t>false</a:t>
            </a:r>
            <a:r>
              <a:rPr lang="en-US" altLang="en-US" smtClean="0">
                <a:solidFill>
                  <a:srgbClr val="918879"/>
                </a:solidFill>
                <a:latin typeface="CourierNewPSMT" charset="0"/>
              </a:rPr>
              <a:t> </a:t>
            </a:r>
            <a:r>
              <a:rPr lang="en-US" altLang="en-US" smtClean="0">
                <a:solidFill>
                  <a:srgbClr val="000000"/>
                </a:solidFill>
                <a:latin typeface="BookAntiqua" charset="0"/>
              </a:rPr>
              <a:t>and the cursor does not move. The method returns </a:t>
            </a:r>
            <a:r>
              <a:rPr lang="en-US" altLang="en-US" smtClean="0">
                <a:solidFill>
                  <a:srgbClr val="0000FF"/>
                </a:solidFill>
                <a:latin typeface="CourierNewPSMT" charset="0"/>
              </a:rPr>
              <a:t>true</a:t>
            </a:r>
            <a:r>
              <a:rPr lang="en-US" altLang="en-US" smtClean="0">
                <a:solidFill>
                  <a:srgbClr val="918879"/>
                </a:solidFill>
                <a:latin typeface="CourierNewPSMT" charset="0"/>
              </a:rPr>
              <a:t> </a:t>
            </a:r>
            <a:r>
              <a:rPr lang="en-US" altLang="en-US" smtClean="0">
                <a:solidFill>
                  <a:srgbClr val="000000"/>
                </a:solidFill>
                <a:latin typeface="BookAntiqua" charset="0"/>
              </a:rPr>
              <a:t>if the cursor landed on an actual row.</a:t>
            </a:r>
          </a:p>
          <a:p>
            <a:pPr eaLnBrk="1" hangingPunct="1">
              <a:lnSpc>
                <a:spcPct val="85000"/>
              </a:lnSpc>
              <a:spcBef>
                <a:spcPts val="300"/>
              </a:spcBef>
            </a:pPr>
            <a:r>
              <a:rPr lang="en-US" altLang="en-US" sz="2600" smtClean="0">
                <a:solidFill>
                  <a:srgbClr val="000000"/>
                </a:solidFill>
                <a:latin typeface="BookAntiqua" charset="0"/>
              </a:rPr>
              <a:t>Set the cursor to a particular row number:</a:t>
            </a:r>
          </a:p>
          <a:p>
            <a:pPr eaLnBrk="1" hangingPunct="1">
              <a:lnSpc>
                <a:spcPct val="85000"/>
              </a:lnSpc>
              <a:spcBef>
                <a:spcPts val="300"/>
              </a:spcBef>
              <a:buFont typeface="Wingdings" panose="05000000000000000000" pitchFamily="2" charset="2"/>
              <a:buNone/>
            </a:pPr>
            <a:r>
              <a:rPr lang="en-US" altLang="en-US" sz="2600" b="1" smtClean="0">
                <a:solidFill>
                  <a:srgbClr val="0000FF"/>
                </a:solidFill>
                <a:latin typeface="CourierNewPSMT" charset="0"/>
              </a:rPr>
              <a:t>    rs.absolute(</a:t>
            </a:r>
            <a:r>
              <a:rPr lang="en-US" altLang="en-US" sz="2600" b="1" i="1" smtClean="0">
                <a:solidFill>
                  <a:srgbClr val="0000FF"/>
                </a:solidFill>
                <a:latin typeface="CourierNewPS-ItalicMT" charset="0"/>
              </a:rPr>
              <a:t>n</a:t>
            </a:r>
            <a:r>
              <a:rPr lang="en-US" altLang="en-US" sz="2600" b="1" smtClean="0">
                <a:solidFill>
                  <a:srgbClr val="0000FF"/>
                </a:solidFill>
                <a:latin typeface="CourierNewPSMT" charset="0"/>
              </a:rPr>
              <a:t>);</a:t>
            </a:r>
          </a:p>
          <a:p>
            <a:pPr eaLnBrk="1" hangingPunct="1">
              <a:lnSpc>
                <a:spcPct val="85000"/>
              </a:lnSpc>
              <a:spcBef>
                <a:spcPts val="300"/>
              </a:spcBef>
            </a:pPr>
            <a:r>
              <a:rPr lang="en-US" altLang="en-US" sz="2600" b="1" smtClean="0">
                <a:solidFill>
                  <a:srgbClr val="000000"/>
                </a:solidFill>
                <a:latin typeface="BookAntiqua" charset="0"/>
              </a:rPr>
              <a:t>The first row in the result set has number 1</a:t>
            </a:r>
            <a:r>
              <a:rPr lang="en-US" altLang="en-US" sz="2600" smtClean="0">
                <a:solidFill>
                  <a:srgbClr val="000000"/>
                </a:solidFill>
                <a:latin typeface="BookAntiqua" charset="0"/>
              </a:rPr>
              <a:t>. If the return value is 0, the cursor is not currently on a row—it is either before the first or after the last row.</a:t>
            </a:r>
            <a:endParaRPr lang="en-US" altLang="en-US" sz="2600" smtClean="0"/>
          </a:p>
        </p:txBody>
      </p:sp>
    </p:spTree>
  </p:cSld>
  <p:clrMapOvr>
    <a:masterClrMapping/>
  </p:clrMapOvr>
  <p:transition spd="med">
    <p:comb/>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t>Updatable Result Sets (JDBC 2)</a:t>
            </a:r>
          </a:p>
        </p:txBody>
      </p:sp>
      <p:sp>
        <p:nvSpPr>
          <p:cNvPr id="71683" name="Rectangle 3"/>
          <p:cNvSpPr>
            <a:spLocks noGrp="1" noChangeArrowheads="1"/>
          </p:cNvSpPr>
          <p:nvPr>
            <p:ph type="body" idx="1"/>
          </p:nvPr>
        </p:nvSpPr>
        <p:spPr/>
        <p:txBody>
          <a:bodyPr/>
          <a:lstStyle/>
          <a:p>
            <a:pPr eaLnBrk="1" hangingPunct="1">
              <a:lnSpc>
                <a:spcPct val="85000"/>
              </a:lnSpc>
              <a:spcBef>
                <a:spcPct val="15000"/>
              </a:spcBef>
            </a:pPr>
            <a:r>
              <a:rPr lang="en-US" altLang="en-US" sz="2600" smtClean="0"/>
              <a:t>If you want to be able to edit result set data and have the changes automatically reflected in the database, you need to create an updatable result set.</a:t>
            </a:r>
          </a:p>
          <a:p>
            <a:pPr eaLnBrk="1" hangingPunct="1">
              <a:lnSpc>
                <a:spcPct val="85000"/>
              </a:lnSpc>
              <a:spcBef>
                <a:spcPct val="15000"/>
              </a:spcBef>
            </a:pPr>
            <a:r>
              <a:rPr lang="en-US" altLang="en-US" sz="2600" smtClean="0">
                <a:solidFill>
                  <a:srgbClr val="0000FF"/>
                </a:solidFill>
                <a:latin typeface="CourierNewPSMT" charset="0"/>
              </a:rPr>
              <a:t>Statement stat = conn.</a:t>
            </a:r>
            <a:r>
              <a:rPr lang="en-US" altLang="en-US" sz="2600" b="1" smtClean="0">
                <a:solidFill>
                  <a:srgbClr val="0000FF"/>
                </a:solidFill>
                <a:latin typeface="CourierNewPSMT" charset="0"/>
              </a:rPr>
              <a:t>createStatement</a:t>
            </a:r>
            <a:r>
              <a:rPr lang="en-US" altLang="en-US" sz="2600" smtClean="0">
                <a:solidFill>
                  <a:srgbClr val="0000FF"/>
                </a:solidFill>
                <a:latin typeface="CourierNewPSMT" charset="0"/>
              </a:rPr>
              <a:t>(ResultSet.</a:t>
            </a:r>
            <a:r>
              <a:rPr lang="en-US" altLang="en-US" sz="2600" b="1" smtClean="0">
                <a:solidFill>
                  <a:srgbClr val="0000FF"/>
                </a:solidFill>
                <a:latin typeface="CourierNewPSMT" charset="0"/>
              </a:rPr>
              <a:t>TYPE_SCROLL_INSENSITIVE</a:t>
            </a:r>
            <a:r>
              <a:rPr lang="en-US" altLang="en-US" sz="2600" smtClean="0">
                <a:solidFill>
                  <a:srgbClr val="0000FF"/>
                </a:solidFill>
                <a:latin typeface="CourierNewPSMT" charset="0"/>
              </a:rPr>
              <a:t>, </a:t>
            </a:r>
            <a:r>
              <a:rPr lang="en-US" altLang="en-US" sz="2600" smtClean="0">
                <a:solidFill>
                  <a:srgbClr val="0000FF"/>
                </a:solidFill>
                <a:latin typeface="CourierNewPS-BoldMT" charset="0"/>
              </a:rPr>
              <a:t>ResultSet.</a:t>
            </a:r>
            <a:r>
              <a:rPr lang="en-US" altLang="en-US" sz="2600" b="1" smtClean="0">
                <a:solidFill>
                  <a:srgbClr val="0000FF"/>
                </a:solidFill>
                <a:latin typeface="CourierNewPS-BoldMT" charset="0"/>
              </a:rPr>
              <a:t>CONCUR_UPDATABLE</a:t>
            </a:r>
            <a:r>
              <a:rPr lang="en-US" altLang="en-US" sz="2600" smtClean="0">
                <a:solidFill>
                  <a:srgbClr val="0000FF"/>
                </a:solidFill>
                <a:latin typeface="CourierNewPS-BoldMT" charset="0"/>
              </a:rPr>
              <a:t>);</a:t>
            </a:r>
          </a:p>
          <a:p>
            <a:pPr eaLnBrk="1" hangingPunct="1">
              <a:lnSpc>
                <a:spcPct val="85000"/>
              </a:lnSpc>
              <a:spcBef>
                <a:spcPct val="15000"/>
              </a:spcBef>
            </a:pPr>
            <a:r>
              <a:rPr lang="en-US" altLang="en-US" sz="2600" smtClean="0">
                <a:solidFill>
                  <a:srgbClr val="000000"/>
                </a:solidFill>
                <a:latin typeface="BookAntiqua" charset="0"/>
              </a:rPr>
              <a:t>Then, the result sets returned by a call to </a:t>
            </a:r>
            <a:r>
              <a:rPr lang="en-US" altLang="en-US" sz="2600" smtClean="0">
                <a:solidFill>
                  <a:srgbClr val="0000FF"/>
                </a:solidFill>
                <a:latin typeface="CourierNewPSMT" charset="0"/>
              </a:rPr>
              <a:t>executeQuery</a:t>
            </a:r>
            <a:r>
              <a:rPr lang="en-US" altLang="en-US" sz="2600" smtClean="0">
                <a:solidFill>
                  <a:srgbClr val="918879"/>
                </a:solidFill>
                <a:latin typeface="CourierNewPSMT" charset="0"/>
              </a:rPr>
              <a:t> </a:t>
            </a:r>
            <a:r>
              <a:rPr lang="en-US" altLang="en-US" sz="2600" smtClean="0">
                <a:solidFill>
                  <a:srgbClr val="000000"/>
                </a:solidFill>
                <a:latin typeface="BookAntiqua" charset="0"/>
              </a:rPr>
              <a:t>are updatable.</a:t>
            </a:r>
            <a:endParaRPr lang="en-US" altLang="en-US" sz="2600" smtClean="0">
              <a:solidFill>
                <a:srgbClr val="000000"/>
              </a:solidFill>
              <a:latin typeface="CourierNewPSMT" charset="0"/>
            </a:endParaRPr>
          </a:p>
          <a:p>
            <a:pPr eaLnBrk="1" hangingPunct="1">
              <a:lnSpc>
                <a:spcPct val="85000"/>
              </a:lnSpc>
              <a:spcBef>
                <a:spcPct val="15000"/>
              </a:spcBef>
            </a:pPr>
            <a:r>
              <a:rPr lang="en-US" altLang="en-US" sz="2600" smtClean="0">
                <a:solidFill>
                  <a:srgbClr val="FF0000"/>
                </a:solidFill>
              </a:rPr>
              <a:t>NOTE:</a:t>
            </a:r>
            <a:r>
              <a:rPr lang="en-US" altLang="en-US" sz="2600" smtClean="0"/>
              <a:t> </a:t>
            </a:r>
            <a:r>
              <a:rPr lang="en-US" altLang="en-US" sz="2600" smtClean="0">
                <a:solidFill>
                  <a:srgbClr val="FF0000"/>
                </a:solidFill>
              </a:rPr>
              <a:t>Not all queries return updatable result sets</a:t>
            </a:r>
            <a:r>
              <a:rPr lang="en-US" altLang="en-US" sz="2600" smtClean="0"/>
              <a:t>. If your query is a join that involves multiple tables, the result may not be updatable.</a:t>
            </a:r>
          </a:p>
          <a:p>
            <a:pPr eaLnBrk="1" hangingPunct="1">
              <a:lnSpc>
                <a:spcPct val="85000"/>
              </a:lnSpc>
              <a:spcBef>
                <a:spcPct val="15000"/>
              </a:spcBef>
            </a:pPr>
            <a:r>
              <a:rPr lang="en-US" altLang="en-US" sz="2600" smtClean="0">
                <a:solidFill>
                  <a:srgbClr val="000000"/>
                </a:solidFill>
                <a:latin typeface="BookAntiqua" charset="0"/>
              </a:rPr>
              <a:t>For example, suppose you want to raise the prices of some books, but you don't have a simple criterion for issuing an </a:t>
            </a:r>
            <a:r>
              <a:rPr lang="en-US" altLang="en-US" sz="2600" smtClean="0">
                <a:solidFill>
                  <a:srgbClr val="0000FF"/>
                </a:solidFill>
                <a:latin typeface="CourierNewPSMT" charset="0"/>
              </a:rPr>
              <a:t>UPDATE</a:t>
            </a:r>
            <a:r>
              <a:rPr lang="en-US" altLang="en-US" sz="2600" smtClean="0">
                <a:solidFill>
                  <a:srgbClr val="918879"/>
                </a:solidFill>
                <a:latin typeface="CourierNewPSMT" charset="0"/>
              </a:rPr>
              <a:t> </a:t>
            </a:r>
            <a:r>
              <a:rPr lang="en-US" altLang="en-US" sz="2600" smtClean="0">
                <a:solidFill>
                  <a:srgbClr val="000000"/>
                </a:solidFill>
                <a:latin typeface="BookAntiqua" charset="0"/>
              </a:rPr>
              <a:t>command. Then, you can iterate through all books and update prices, based on arbitrary conditions.</a:t>
            </a:r>
            <a:endParaRPr lang="en-US" altLang="en-US" sz="2600" smtClean="0"/>
          </a:p>
        </p:txBody>
      </p:sp>
    </p:spTree>
  </p:cSld>
  <p:clrMapOvr>
    <a:masterClrMapping/>
  </p:clrMapOvr>
  <p:transition spd="med">
    <p:comb/>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Updatable Result Sets (JDBC 2)</a:t>
            </a:r>
          </a:p>
        </p:txBody>
      </p:sp>
      <p:sp>
        <p:nvSpPr>
          <p:cNvPr id="72707" name="Rectangle 3"/>
          <p:cNvSpPr>
            <a:spLocks noGrp="1" noChangeArrowheads="1"/>
          </p:cNvSpPr>
          <p:nvPr>
            <p:ph type="body" idx="1"/>
          </p:nvPr>
        </p:nvSpPr>
        <p:spPr/>
        <p:txBody>
          <a:bodyPr/>
          <a:lstStyle/>
          <a:p>
            <a:pPr marL="225425" indent="-225425" eaLnBrk="1" hangingPunct="1">
              <a:lnSpc>
                <a:spcPct val="90000"/>
              </a:lnSpc>
              <a:spcBef>
                <a:spcPct val="15000"/>
              </a:spcBef>
              <a:buFont typeface="Wingdings" panose="05000000000000000000" pitchFamily="2" charset="2"/>
              <a:buNone/>
            </a:pPr>
            <a:r>
              <a:rPr lang="en-US" altLang="en-US" sz="2000" smtClean="0">
                <a:solidFill>
                  <a:srgbClr val="0000FF"/>
                </a:solidFill>
                <a:latin typeface="CourierNewPSMT" charset="0"/>
              </a:rPr>
              <a:t>    </a:t>
            </a:r>
            <a:r>
              <a:rPr lang="en-US" altLang="en-US" sz="2400" smtClean="0">
                <a:solidFill>
                  <a:srgbClr val="0000FF"/>
                </a:solidFill>
              </a:rPr>
              <a:t>String query = "SELECT * FROM Books";</a:t>
            </a:r>
          </a:p>
          <a:p>
            <a:pPr marL="225425" indent="-225425" eaLnBrk="1" hangingPunct="1">
              <a:lnSpc>
                <a:spcPct val="90000"/>
              </a:lnSpc>
              <a:spcBef>
                <a:spcPct val="15000"/>
              </a:spcBef>
              <a:buFont typeface="Wingdings" panose="05000000000000000000" pitchFamily="2" charset="2"/>
              <a:buNone/>
            </a:pPr>
            <a:r>
              <a:rPr lang="en-US" altLang="en-US" sz="2400" smtClean="0">
                <a:solidFill>
                  <a:srgbClr val="0000FF"/>
                </a:solidFill>
              </a:rPr>
              <a:t>   ResultSet rs = stat.executeQuery(query);</a:t>
            </a:r>
          </a:p>
          <a:p>
            <a:pPr marL="225425" indent="-225425" eaLnBrk="1" hangingPunct="1">
              <a:lnSpc>
                <a:spcPct val="90000"/>
              </a:lnSpc>
              <a:spcBef>
                <a:spcPct val="15000"/>
              </a:spcBef>
              <a:buFont typeface="Wingdings" panose="05000000000000000000" pitchFamily="2" charset="2"/>
              <a:buNone/>
            </a:pPr>
            <a:r>
              <a:rPr lang="en-US" altLang="en-US" sz="2400" smtClean="0">
                <a:solidFill>
                  <a:srgbClr val="0000FF"/>
                </a:solidFill>
              </a:rPr>
              <a:t>   while (rs.next()) {</a:t>
            </a:r>
          </a:p>
          <a:p>
            <a:pPr marL="225425" indent="-225425" eaLnBrk="1" hangingPunct="1">
              <a:lnSpc>
                <a:spcPct val="90000"/>
              </a:lnSpc>
              <a:spcBef>
                <a:spcPct val="15000"/>
              </a:spcBef>
              <a:buFont typeface="Wingdings" panose="05000000000000000000" pitchFamily="2" charset="2"/>
              <a:buNone/>
            </a:pPr>
            <a:r>
              <a:rPr lang="en-US" altLang="en-US" sz="2400" smtClean="0">
                <a:solidFill>
                  <a:srgbClr val="0000FF"/>
                </a:solidFill>
              </a:rPr>
              <a:t>        if (. . .){</a:t>
            </a:r>
          </a:p>
          <a:p>
            <a:pPr marL="225425" indent="-225425" eaLnBrk="1" hangingPunct="1">
              <a:lnSpc>
                <a:spcPct val="90000"/>
              </a:lnSpc>
              <a:spcBef>
                <a:spcPct val="15000"/>
              </a:spcBef>
              <a:buFont typeface="Wingdings" panose="05000000000000000000" pitchFamily="2" charset="2"/>
              <a:buNone/>
            </a:pPr>
            <a:r>
              <a:rPr lang="en-US" altLang="en-US" sz="2400" smtClean="0">
                <a:solidFill>
                  <a:srgbClr val="0000FF"/>
                </a:solidFill>
              </a:rPr>
              <a:t>           double increase = . . .</a:t>
            </a:r>
          </a:p>
          <a:p>
            <a:pPr marL="225425" indent="-225425" eaLnBrk="1" hangingPunct="1">
              <a:lnSpc>
                <a:spcPct val="90000"/>
              </a:lnSpc>
              <a:spcBef>
                <a:spcPct val="15000"/>
              </a:spcBef>
              <a:buFont typeface="Wingdings" panose="05000000000000000000" pitchFamily="2" charset="2"/>
              <a:buNone/>
            </a:pPr>
            <a:r>
              <a:rPr lang="en-US" altLang="en-US" sz="2400" smtClean="0">
                <a:solidFill>
                  <a:srgbClr val="0000FF"/>
                </a:solidFill>
              </a:rPr>
              <a:t>           double price = rs.getDouble("Price");</a:t>
            </a:r>
          </a:p>
          <a:p>
            <a:pPr marL="225425" indent="-225425" eaLnBrk="1" hangingPunct="1">
              <a:lnSpc>
                <a:spcPct val="90000"/>
              </a:lnSpc>
              <a:spcBef>
                <a:spcPct val="15000"/>
              </a:spcBef>
              <a:buFont typeface="Wingdings" panose="05000000000000000000" pitchFamily="2" charset="2"/>
              <a:buNone/>
            </a:pPr>
            <a:r>
              <a:rPr lang="en-US" altLang="en-US" sz="2400" smtClean="0">
                <a:solidFill>
                  <a:srgbClr val="0000FF"/>
                </a:solidFill>
              </a:rPr>
              <a:t>            rs.updateDouble("Price", price + increase);</a:t>
            </a:r>
          </a:p>
          <a:p>
            <a:pPr marL="225425" indent="-225425" eaLnBrk="1" hangingPunct="1">
              <a:lnSpc>
                <a:spcPct val="90000"/>
              </a:lnSpc>
              <a:spcBef>
                <a:spcPct val="15000"/>
              </a:spcBef>
              <a:buFont typeface="Wingdings" panose="05000000000000000000" pitchFamily="2" charset="2"/>
              <a:buNone/>
            </a:pPr>
            <a:r>
              <a:rPr lang="en-US" altLang="en-US" sz="2400" smtClean="0">
                <a:solidFill>
                  <a:srgbClr val="0000FF"/>
                </a:solidFill>
              </a:rPr>
              <a:t>            rs.updateRow();</a:t>
            </a:r>
          </a:p>
          <a:p>
            <a:pPr marL="225425" indent="-225425" eaLnBrk="1" hangingPunct="1">
              <a:lnSpc>
                <a:spcPct val="90000"/>
              </a:lnSpc>
              <a:spcBef>
                <a:spcPct val="15000"/>
              </a:spcBef>
              <a:buFont typeface="Wingdings" panose="05000000000000000000" pitchFamily="2" charset="2"/>
              <a:buNone/>
            </a:pPr>
            <a:r>
              <a:rPr lang="en-US" altLang="en-US" sz="2400" smtClean="0">
                <a:solidFill>
                  <a:srgbClr val="0000FF"/>
                </a:solidFill>
              </a:rPr>
              <a:t>        }  </a:t>
            </a:r>
          </a:p>
          <a:p>
            <a:pPr marL="225425" indent="-225425" eaLnBrk="1" hangingPunct="1">
              <a:lnSpc>
                <a:spcPct val="90000"/>
              </a:lnSpc>
              <a:spcBef>
                <a:spcPct val="15000"/>
              </a:spcBef>
              <a:buFont typeface="Wingdings" panose="05000000000000000000" pitchFamily="2" charset="2"/>
              <a:buNone/>
            </a:pPr>
            <a:r>
              <a:rPr lang="en-US" altLang="en-US" sz="2400" smtClean="0">
                <a:solidFill>
                  <a:srgbClr val="0000FF"/>
                </a:solidFill>
              </a:rPr>
              <a:t>    }</a:t>
            </a:r>
          </a:p>
          <a:p>
            <a:pPr marL="225425" indent="-225425" eaLnBrk="1" hangingPunct="1">
              <a:lnSpc>
                <a:spcPct val="90000"/>
              </a:lnSpc>
              <a:spcBef>
                <a:spcPct val="15000"/>
              </a:spcBef>
            </a:pPr>
            <a:r>
              <a:rPr lang="en-US" altLang="en-US" sz="2400" smtClean="0">
                <a:solidFill>
                  <a:srgbClr val="000000"/>
                </a:solidFill>
              </a:rPr>
              <a:t>There are </a:t>
            </a:r>
            <a:r>
              <a:rPr lang="en-US" altLang="en-US" sz="2400" b="1" smtClean="0">
                <a:solidFill>
                  <a:srgbClr val="0000FF"/>
                </a:solidFill>
              </a:rPr>
              <a:t>update</a:t>
            </a:r>
            <a:r>
              <a:rPr lang="en-US" altLang="en-US" sz="2400" b="1" i="1" smtClean="0">
                <a:solidFill>
                  <a:srgbClr val="0000FF"/>
                </a:solidFill>
              </a:rPr>
              <a:t>Xxx</a:t>
            </a:r>
            <a:r>
              <a:rPr lang="en-US" altLang="en-US" sz="2400" i="1" smtClean="0">
                <a:solidFill>
                  <a:srgbClr val="918879"/>
                </a:solidFill>
              </a:rPr>
              <a:t> </a:t>
            </a:r>
            <a:r>
              <a:rPr lang="en-US" altLang="en-US" sz="2400" smtClean="0">
                <a:solidFill>
                  <a:srgbClr val="000000"/>
                </a:solidFill>
              </a:rPr>
              <a:t>methods for all data types that correspond to SQL types, such  as </a:t>
            </a:r>
            <a:r>
              <a:rPr lang="en-US" altLang="en-US" sz="2400" b="1" smtClean="0">
                <a:solidFill>
                  <a:srgbClr val="0000FF"/>
                </a:solidFill>
              </a:rPr>
              <a:t>updateDouble</a:t>
            </a:r>
            <a:r>
              <a:rPr lang="en-US" altLang="en-US" sz="2400" smtClean="0">
                <a:solidFill>
                  <a:srgbClr val="000000"/>
                </a:solidFill>
              </a:rPr>
              <a:t>, </a:t>
            </a:r>
            <a:r>
              <a:rPr lang="en-US" altLang="en-US" sz="2400" b="1" smtClean="0">
                <a:solidFill>
                  <a:srgbClr val="0000FF"/>
                </a:solidFill>
              </a:rPr>
              <a:t>updateString</a:t>
            </a:r>
            <a:r>
              <a:rPr lang="en-US" altLang="en-US" sz="2400" smtClean="0">
                <a:solidFill>
                  <a:srgbClr val="000000"/>
                </a:solidFill>
              </a:rPr>
              <a:t>, and so on. As with the </a:t>
            </a:r>
            <a:r>
              <a:rPr lang="en-US" altLang="en-US" sz="2400" b="1" smtClean="0">
                <a:solidFill>
                  <a:srgbClr val="0000FF"/>
                </a:solidFill>
              </a:rPr>
              <a:t>getXxx</a:t>
            </a:r>
            <a:r>
              <a:rPr lang="en-US" altLang="en-US" sz="2400" i="1" smtClean="0">
                <a:solidFill>
                  <a:srgbClr val="918879"/>
                </a:solidFill>
              </a:rPr>
              <a:t> </a:t>
            </a:r>
            <a:r>
              <a:rPr lang="en-US" altLang="en-US" sz="2400" smtClean="0">
                <a:solidFill>
                  <a:srgbClr val="000000"/>
                </a:solidFill>
              </a:rPr>
              <a:t>methods, you specify the name or the number of the column. Then, you specify the new value for the field.</a:t>
            </a:r>
            <a:endParaRPr lang="en-US" altLang="en-US" sz="2400" smtClean="0"/>
          </a:p>
        </p:txBody>
      </p:sp>
    </p:spTree>
  </p:cSld>
  <p:clrMapOvr>
    <a:masterClrMapping/>
  </p:clrMapOvr>
  <p:transition spd="med">
    <p:comb/>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smtClean="0"/>
              <a:t>Updatable Result Sets (JDBC 2)</a:t>
            </a:r>
          </a:p>
        </p:txBody>
      </p:sp>
      <p:sp>
        <p:nvSpPr>
          <p:cNvPr id="73731" name="Rectangle 3"/>
          <p:cNvSpPr>
            <a:spLocks noGrp="1" noChangeArrowheads="1"/>
          </p:cNvSpPr>
          <p:nvPr>
            <p:ph type="body" idx="1"/>
          </p:nvPr>
        </p:nvSpPr>
        <p:spPr/>
        <p:txBody>
          <a:bodyPr/>
          <a:lstStyle/>
          <a:p>
            <a:pPr eaLnBrk="1" hangingPunct="1">
              <a:lnSpc>
                <a:spcPct val="80000"/>
              </a:lnSpc>
            </a:pPr>
            <a:r>
              <a:rPr lang="en-US" altLang="en-US" sz="2500" smtClean="0">
                <a:solidFill>
                  <a:srgbClr val="000000"/>
                </a:solidFill>
                <a:latin typeface="BookAntiqua" charset="0"/>
              </a:rPr>
              <a:t>The </a:t>
            </a:r>
            <a:r>
              <a:rPr lang="en-US" altLang="en-US" sz="2500" b="1" smtClean="0">
                <a:solidFill>
                  <a:srgbClr val="0000FF"/>
                </a:solidFill>
                <a:latin typeface="CourierNewPSMT" charset="0"/>
              </a:rPr>
              <a:t>update</a:t>
            </a:r>
            <a:r>
              <a:rPr lang="en-US" altLang="en-US" sz="2500" b="1" i="1" smtClean="0">
                <a:solidFill>
                  <a:srgbClr val="0000FF"/>
                </a:solidFill>
                <a:latin typeface="CourierNewPS-ItalicMT" charset="0"/>
              </a:rPr>
              <a:t>Xxx</a:t>
            </a:r>
            <a:r>
              <a:rPr lang="en-US" altLang="en-US" sz="2500" i="1" smtClean="0">
                <a:solidFill>
                  <a:srgbClr val="918879"/>
                </a:solidFill>
                <a:latin typeface="CourierNewPS-ItalicMT" charset="0"/>
              </a:rPr>
              <a:t> </a:t>
            </a:r>
            <a:r>
              <a:rPr lang="en-US" altLang="en-US" sz="2500" smtClean="0">
                <a:solidFill>
                  <a:srgbClr val="000000"/>
                </a:solidFill>
                <a:latin typeface="BookAntiqua" charset="0"/>
              </a:rPr>
              <a:t>method only changes the row values, not the database. When you are done with the field updates in a row, you must call the </a:t>
            </a:r>
            <a:r>
              <a:rPr lang="en-US" altLang="en-US" sz="2500" b="1" smtClean="0">
                <a:solidFill>
                  <a:srgbClr val="0000FF"/>
                </a:solidFill>
                <a:latin typeface="CourierNewPSMT" charset="0"/>
              </a:rPr>
              <a:t>updateRow</a:t>
            </a:r>
            <a:r>
              <a:rPr lang="en-US" altLang="en-US" sz="2500" smtClean="0">
                <a:solidFill>
                  <a:srgbClr val="918879"/>
                </a:solidFill>
                <a:latin typeface="CourierNewPSMT" charset="0"/>
              </a:rPr>
              <a:t> </a:t>
            </a:r>
            <a:r>
              <a:rPr lang="en-US" altLang="en-US" sz="2500" smtClean="0">
                <a:solidFill>
                  <a:srgbClr val="000000"/>
                </a:solidFill>
                <a:latin typeface="BookAntiqua" charset="0"/>
              </a:rPr>
              <a:t>method. That method sends all updates in the current row to the database. </a:t>
            </a:r>
          </a:p>
          <a:p>
            <a:pPr eaLnBrk="1" hangingPunct="1">
              <a:lnSpc>
                <a:spcPct val="80000"/>
              </a:lnSpc>
            </a:pPr>
            <a:r>
              <a:rPr lang="en-US" altLang="en-US" sz="2500" smtClean="0">
                <a:solidFill>
                  <a:srgbClr val="000000"/>
                </a:solidFill>
                <a:latin typeface="BookAntiqua" charset="0"/>
              </a:rPr>
              <a:t>If you move the cursor to another row </a:t>
            </a:r>
            <a:r>
              <a:rPr lang="en-US" altLang="en-US" sz="2500" b="1" smtClean="0">
                <a:solidFill>
                  <a:srgbClr val="000000"/>
                </a:solidFill>
                <a:latin typeface="BookAntiqua" charset="0"/>
              </a:rPr>
              <a:t>without calling </a:t>
            </a:r>
            <a:r>
              <a:rPr lang="en-US" altLang="en-US" sz="2500" b="1" smtClean="0">
                <a:solidFill>
                  <a:srgbClr val="0000FF"/>
                </a:solidFill>
                <a:latin typeface="CourierNewPSMT" charset="0"/>
              </a:rPr>
              <a:t>updateRow</a:t>
            </a:r>
            <a:r>
              <a:rPr lang="en-US" altLang="en-US" sz="2500" smtClean="0">
                <a:solidFill>
                  <a:srgbClr val="000000"/>
                </a:solidFill>
                <a:latin typeface="BookAntiqua" charset="0"/>
              </a:rPr>
              <a:t>, all </a:t>
            </a:r>
            <a:r>
              <a:rPr lang="en-US" altLang="en-US" sz="2500" b="1" smtClean="0">
                <a:solidFill>
                  <a:srgbClr val="000000"/>
                </a:solidFill>
                <a:latin typeface="BookAntiqua" charset="0"/>
              </a:rPr>
              <a:t>updates are discarded </a:t>
            </a:r>
            <a:r>
              <a:rPr lang="en-US" altLang="en-US" sz="2500" smtClean="0">
                <a:solidFill>
                  <a:srgbClr val="000000"/>
                </a:solidFill>
                <a:latin typeface="BookAntiqua" charset="0"/>
              </a:rPr>
              <a:t>from the row set and they are never communicated to the database. You can also call the </a:t>
            </a:r>
            <a:r>
              <a:rPr lang="en-US" altLang="en-US" sz="2500" b="1" smtClean="0">
                <a:solidFill>
                  <a:srgbClr val="0000FF"/>
                </a:solidFill>
                <a:latin typeface="CourierNewPSMT" charset="0"/>
              </a:rPr>
              <a:t>cancelRowUpdates</a:t>
            </a:r>
            <a:r>
              <a:rPr lang="en-US" altLang="en-US" sz="2500" smtClean="0">
                <a:solidFill>
                  <a:srgbClr val="918879"/>
                </a:solidFill>
                <a:latin typeface="CourierNewPSMT" charset="0"/>
              </a:rPr>
              <a:t> </a:t>
            </a:r>
            <a:r>
              <a:rPr lang="en-US" altLang="en-US" sz="2500" smtClean="0">
                <a:solidFill>
                  <a:srgbClr val="000000"/>
                </a:solidFill>
                <a:latin typeface="BookAntiqua" charset="0"/>
              </a:rPr>
              <a:t>method to cancel the updates to the current row. </a:t>
            </a:r>
          </a:p>
          <a:p>
            <a:pPr eaLnBrk="1" hangingPunct="1">
              <a:lnSpc>
                <a:spcPct val="80000"/>
              </a:lnSpc>
            </a:pPr>
            <a:r>
              <a:rPr lang="en-US" altLang="en-US" sz="2500" smtClean="0">
                <a:solidFill>
                  <a:srgbClr val="000000"/>
                </a:solidFill>
                <a:latin typeface="BookAntiqua" charset="0"/>
              </a:rPr>
              <a:t>If you want to add a  new row to the database, you first use the </a:t>
            </a:r>
            <a:r>
              <a:rPr lang="en-US" altLang="en-US" sz="2500" b="1" smtClean="0">
                <a:solidFill>
                  <a:srgbClr val="0000FF"/>
                </a:solidFill>
                <a:latin typeface="CourierNewPSMT" charset="0"/>
              </a:rPr>
              <a:t>moveToInsertRow</a:t>
            </a:r>
            <a:r>
              <a:rPr lang="en-US" altLang="en-US" sz="2500" smtClean="0">
                <a:solidFill>
                  <a:srgbClr val="918879"/>
                </a:solidFill>
                <a:latin typeface="CourierNewPSMT" charset="0"/>
              </a:rPr>
              <a:t> </a:t>
            </a:r>
            <a:r>
              <a:rPr lang="en-US" altLang="en-US" sz="2500" smtClean="0">
                <a:solidFill>
                  <a:srgbClr val="000000"/>
                </a:solidFill>
                <a:latin typeface="BookAntiqua" charset="0"/>
              </a:rPr>
              <a:t>method to move the cursor to a special position, called the </a:t>
            </a:r>
            <a:r>
              <a:rPr lang="en-US" altLang="en-US" sz="2500" b="1" smtClean="0">
                <a:solidFill>
                  <a:srgbClr val="0000FF"/>
                </a:solidFill>
                <a:latin typeface="CourierNewPSMT" charset="0"/>
              </a:rPr>
              <a:t>insertRow</a:t>
            </a:r>
            <a:r>
              <a:rPr lang="en-US" altLang="en-US" sz="2500" i="1" smtClean="0">
                <a:solidFill>
                  <a:srgbClr val="000000"/>
                </a:solidFill>
                <a:latin typeface="BookAntiqua-Italic" charset="0"/>
              </a:rPr>
              <a:t>. </a:t>
            </a:r>
            <a:r>
              <a:rPr lang="en-US" altLang="en-US" sz="2500" smtClean="0">
                <a:solidFill>
                  <a:srgbClr val="000000"/>
                </a:solidFill>
                <a:latin typeface="BookAntiqua" charset="0"/>
              </a:rPr>
              <a:t>You build up a new row in the insert row position by issuing </a:t>
            </a:r>
            <a:r>
              <a:rPr lang="en-US" altLang="en-US" sz="2500" b="1" smtClean="0">
                <a:solidFill>
                  <a:srgbClr val="0000FF"/>
                </a:solidFill>
                <a:latin typeface="CourierNewPSMT" charset="0"/>
              </a:rPr>
              <a:t>updateXxx</a:t>
            </a:r>
            <a:r>
              <a:rPr lang="en-US" altLang="en-US" sz="2500" i="1" smtClean="0">
                <a:solidFill>
                  <a:srgbClr val="918879"/>
                </a:solidFill>
                <a:latin typeface="CourierNewPS-ItalicMT" charset="0"/>
              </a:rPr>
              <a:t> </a:t>
            </a:r>
            <a:r>
              <a:rPr lang="en-US" altLang="en-US" sz="2500" smtClean="0">
                <a:solidFill>
                  <a:srgbClr val="000000"/>
                </a:solidFill>
                <a:latin typeface="BookAntiqua" charset="0"/>
              </a:rPr>
              <a:t>instructions. Finally, when you are done, call the </a:t>
            </a:r>
            <a:r>
              <a:rPr lang="en-US" altLang="en-US" sz="2500" b="1" smtClean="0">
                <a:solidFill>
                  <a:srgbClr val="0000FF"/>
                </a:solidFill>
                <a:latin typeface="CourierNewPSMT" charset="0"/>
              </a:rPr>
              <a:t>insertRow</a:t>
            </a:r>
            <a:r>
              <a:rPr lang="en-US" altLang="en-US" sz="2500" smtClean="0">
                <a:solidFill>
                  <a:srgbClr val="918879"/>
                </a:solidFill>
                <a:latin typeface="CourierNewPSMT" charset="0"/>
              </a:rPr>
              <a:t> </a:t>
            </a:r>
            <a:r>
              <a:rPr lang="en-US" altLang="en-US" sz="2500" smtClean="0">
                <a:solidFill>
                  <a:srgbClr val="000000"/>
                </a:solidFill>
                <a:latin typeface="BookAntiqua" charset="0"/>
              </a:rPr>
              <a:t>method to deliver the new row to the database. When you are done inserting, call </a:t>
            </a:r>
            <a:r>
              <a:rPr lang="en-US" altLang="en-US" sz="2500" b="1" smtClean="0">
                <a:solidFill>
                  <a:srgbClr val="0000FF"/>
                </a:solidFill>
                <a:latin typeface="CourierNewPSMT" charset="0"/>
              </a:rPr>
              <a:t>moveToCurrentRow</a:t>
            </a:r>
            <a:r>
              <a:rPr lang="en-US" altLang="en-US" sz="2500" smtClean="0">
                <a:solidFill>
                  <a:srgbClr val="918879"/>
                </a:solidFill>
                <a:latin typeface="CourierNewPSMT" charset="0"/>
              </a:rPr>
              <a:t> </a:t>
            </a:r>
            <a:r>
              <a:rPr lang="en-US" altLang="en-US" sz="2500" smtClean="0">
                <a:solidFill>
                  <a:srgbClr val="000000"/>
                </a:solidFill>
                <a:latin typeface="BookAntiqua" charset="0"/>
              </a:rPr>
              <a:t>to move the cursor back to the position before the call to </a:t>
            </a:r>
            <a:r>
              <a:rPr lang="en-US" altLang="en-US" sz="2500" b="1" smtClean="0">
                <a:solidFill>
                  <a:srgbClr val="0000FF"/>
                </a:solidFill>
                <a:latin typeface="CourierNewPSMT" charset="0"/>
              </a:rPr>
              <a:t>moveToInsertRow</a:t>
            </a:r>
            <a:r>
              <a:rPr lang="en-US" altLang="en-US" sz="2500" b="1" smtClean="0">
                <a:solidFill>
                  <a:srgbClr val="000000"/>
                </a:solidFill>
                <a:latin typeface="BookAntiqua" charset="0"/>
              </a:rPr>
              <a:t>.</a:t>
            </a:r>
          </a:p>
        </p:txBody>
      </p:sp>
    </p:spTree>
  </p:cSld>
  <p:clrMapOvr>
    <a:masterClrMapping/>
  </p:clrMapOvr>
  <p:transition spd="med">
    <p:comb/>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mtClean="0"/>
              <a:t>Updatable Result Sets (JDBC 2)</a:t>
            </a:r>
          </a:p>
        </p:txBody>
      </p:sp>
      <p:sp>
        <p:nvSpPr>
          <p:cNvPr id="74755" name="Rectangle 3"/>
          <p:cNvSpPr>
            <a:spLocks noGrp="1" noChangeArrowheads="1"/>
          </p:cNvSpPr>
          <p:nvPr>
            <p:ph type="body" idx="1"/>
          </p:nvPr>
        </p:nvSpPr>
        <p:spPr/>
        <p:txBody>
          <a:bodyPr/>
          <a:lstStyle/>
          <a:p>
            <a:pPr lvl="1" eaLnBrk="1" hangingPunct="1">
              <a:lnSpc>
                <a:spcPct val="95000"/>
              </a:lnSpc>
              <a:spcBef>
                <a:spcPts val="300"/>
              </a:spcBef>
              <a:buFont typeface="Wingdings" panose="05000000000000000000" pitchFamily="2" charset="2"/>
              <a:buNone/>
            </a:pPr>
            <a:r>
              <a:rPr lang="en-US" altLang="en-US" smtClean="0">
                <a:solidFill>
                  <a:srgbClr val="0000FF"/>
                </a:solidFill>
              </a:rPr>
              <a:t>rs.moveToInsertRow();</a:t>
            </a:r>
          </a:p>
          <a:p>
            <a:pPr lvl="1" eaLnBrk="1" hangingPunct="1">
              <a:lnSpc>
                <a:spcPct val="95000"/>
              </a:lnSpc>
              <a:spcBef>
                <a:spcPts val="300"/>
              </a:spcBef>
              <a:buFont typeface="Wingdings" panose="05000000000000000000" pitchFamily="2" charset="2"/>
              <a:buNone/>
            </a:pPr>
            <a:r>
              <a:rPr lang="en-US" altLang="en-US" smtClean="0">
                <a:solidFill>
                  <a:srgbClr val="0000FF"/>
                </a:solidFill>
              </a:rPr>
              <a:t>rs.updateString("Title", title);</a:t>
            </a:r>
          </a:p>
          <a:p>
            <a:pPr lvl="1" eaLnBrk="1" hangingPunct="1">
              <a:lnSpc>
                <a:spcPct val="95000"/>
              </a:lnSpc>
              <a:spcBef>
                <a:spcPts val="300"/>
              </a:spcBef>
              <a:buFont typeface="Wingdings" panose="05000000000000000000" pitchFamily="2" charset="2"/>
              <a:buNone/>
            </a:pPr>
            <a:r>
              <a:rPr lang="en-US" altLang="en-US" smtClean="0">
                <a:solidFill>
                  <a:srgbClr val="0000FF"/>
                </a:solidFill>
              </a:rPr>
              <a:t>rs.updateString("ISBN", isbn);</a:t>
            </a:r>
          </a:p>
          <a:p>
            <a:pPr lvl="1" eaLnBrk="1" hangingPunct="1">
              <a:lnSpc>
                <a:spcPct val="95000"/>
              </a:lnSpc>
              <a:spcBef>
                <a:spcPts val="300"/>
              </a:spcBef>
              <a:buFont typeface="Wingdings" panose="05000000000000000000" pitchFamily="2" charset="2"/>
              <a:buNone/>
            </a:pPr>
            <a:r>
              <a:rPr lang="en-US" altLang="en-US" smtClean="0">
                <a:solidFill>
                  <a:srgbClr val="0000FF"/>
                </a:solidFill>
              </a:rPr>
              <a:t>rs.updateDouble("Price", price);</a:t>
            </a:r>
          </a:p>
          <a:p>
            <a:pPr lvl="1" eaLnBrk="1" hangingPunct="1">
              <a:lnSpc>
                <a:spcPct val="95000"/>
              </a:lnSpc>
              <a:spcBef>
                <a:spcPts val="300"/>
              </a:spcBef>
              <a:buFont typeface="Wingdings" panose="05000000000000000000" pitchFamily="2" charset="2"/>
              <a:buNone/>
            </a:pPr>
            <a:r>
              <a:rPr lang="en-US" altLang="en-US" smtClean="0">
                <a:solidFill>
                  <a:srgbClr val="0000FF"/>
                </a:solidFill>
              </a:rPr>
              <a:t>rs.insertRow();</a:t>
            </a:r>
          </a:p>
          <a:p>
            <a:pPr lvl="1" eaLnBrk="1" hangingPunct="1">
              <a:lnSpc>
                <a:spcPct val="95000"/>
              </a:lnSpc>
              <a:spcBef>
                <a:spcPts val="300"/>
              </a:spcBef>
              <a:buFont typeface="Wingdings" panose="05000000000000000000" pitchFamily="2" charset="2"/>
              <a:buNone/>
            </a:pPr>
            <a:r>
              <a:rPr lang="en-US" altLang="en-US" smtClean="0">
                <a:solidFill>
                  <a:srgbClr val="0000FF"/>
                </a:solidFill>
              </a:rPr>
              <a:t>rs.moveToCurrentRow();</a:t>
            </a:r>
          </a:p>
          <a:p>
            <a:pPr eaLnBrk="1" hangingPunct="1">
              <a:lnSpc>
                <a:spcPct val="95000"/>
              </a:lnSpc>
              <a:spcBef>
                <a:spcPts val="300"/>
              </a:spcBef>
            </a:pPr>
            <a:r>
              <a:rPr lang="en-US" altLang="en-US" sz="2600" smtClean="0">
                <a:solidFill>
                  <a:srgbClr val="000000"/>
                </a:solidFill>
              </a:rPr>
              <a:t>Finally, you can delete the row under the cursor.</a:t>
            </a:r>
          </a:p>
          <a:p>
            <a:pPr eaLnBrk="1" hangingPunct="1">
              <a:lnSpc>
                <a:spcPct val="95000"/>
              </a:lnSpc>
              <a:spcBef>
                <a:spcPts val="300"/>
              </a:spcBef>
              <a:buFont typeface="Wingdings" panose="05000000000000000000" pitchFamily="2" charset="2"/>
              <a:buNone/>
            </a:pPr>
            <a:r>
              <a:rPr lang="en-US" altLang="en-US" sz="2600" smtClean="0">
                <a:solidFill>
                  <a:srgbClr val="0000FF"/>
                </a:solidFill>
              </a:rPr>
              <a:t>    rs.deleteRow();</a:t>
            </a:r>
          </a:p>
          <a:p>
            <a:pPr eaLnBrk="1" hangingPunct="1">
              <a:lnSpc>
                <a:spcPct val="95000"/>
              </a:lnSpc>
              <a:spcBef>
                <a:spcPts val="300"/>
              </a:spcBef>
            </a:pPr>
            <a:r>
              <a:rPr lang="en-US" altLang="en-US" sz="2600" smtClean="0">
                <a:solidFill>
                  <a:srgbClr val="000000"/>
                </a:solidFill>
              </a:rPr>
              <a:t>The </a:t>
            </a:r>
            <a:r>
              <a:rPr lang="en-US" altLang="en-US" sz="2600" b="1" smtClean="0">
                <a:solidFill>
                  <a:srgbClr val="0000FF"/>
                </a:solidFill>
              </a:rPr>
              <a:t>deleteRow</a:t>
            </a:r>
            <a:r>
              <a:rPr lang="en-US" altLang="en-US" sz="2600" smtClean="0">
                <a:solidFill>
                  <a:srgbClr val="918879"/>
                </a:solidFill>
              </a:rPr>
              <a:t> </a:t>
            </a:r>
            <a:r>
              <a:rPr lang="en-US" altLang="en-US" sz="2600" smtClean="0">
                <a:solidFill>
                  <a:srgbClr val="000000"/>
                </a:solidFill>
              </a:rPr>
              <a:t>method immediately removes the row from both the result set and the database.</a:t>
            </a:r>
          </a:p>
          <a:p>
            <a:pPr eaLnBrk="1" hangingPunct="1">
              <a:lnSpc>
                <a:spcPct val="95000"/>
              </a:lnSpc>
              <a:spcBef>
                <a:spcPts val="300"/>
              </a:spcBef>
            </a:pPr>
            <a:r>
              <a:rPr lang="en-US" altLang="en-US" sz="2600" smtClean="0">
                <a:solidFill>
                  <a:srgbClr val="000000"/>
                </a:solidFill>
              </a:rPr>
              <a:t>The </a:t>
            </a:r>
            <a:r>
              <a:rPr lang="en-US" altLang="en-US" sz="2600" b="1" smtClean="0">
                <a:solidFill>
                  <a:srgbClr val="0000FF"/>
                </a:solidFill>
              </a:rPr>
              <a:t>updateRow</a:t>
            </a:r>
            <a:r>
              <a:rPr lang="en-US" altLang="en-US" sz="2600" smtClean="0">
                <a:solidFill>
                  <a:srgbClr val="000000"/>
                </a:solidFill>
              </a:rPr>
              <a:t>, </a:t>
            </a:r>
            <a:r>
              <a:rPr lang="en-US" altLang="en-US" sz="2600" b="1" smtClean="0">
                <a:solidFill>
                  <a:srgbClr val="0000FF"/>
                </a:solidFill>
              </a:rPr>
              <a:t>insertRow</a:t>
            </a:r>
            <a:r>
              <a:rPr lang="en-US" altLang="en-US" sz="2600" smtClean="0">
                <a:solidFill>
                  <a:srgbClr val="000000"/>
                </a:solidFill>
              </a:rPr>
              <a:t>, and </a:t>
            </a:r>
            <a:r>
              <a:rPr lang="en-US" altLang="en-US" sz="2600" b="1" smtClean="0">
                <a:solidFill>
                  <a:srgbClr val="0000FF"/>
                </a:solidFill>
              </a:rPr>
              <a:t>deleteRow</a:t>
            </a:r>
            <a:r>
              <a:rPr lang="en-US" altLang="en-US" sz="2600" smtClean="0">
                <a:solidFill>
                  <a:srgbClr val="918879"/>
                </a:solidFill>
              </a:rPr>
              <a:t> </a:t>
            </a:r>
            <a:r>
              <a:rPr lang="en-US" altLang="en-US" sz="2600" smtClean="0">
                <a:solidFill>
                  <a:srgbClr val="000000"/>
                </a:solidFill>
              </a:rPr>
              <a:t>methods of the </a:t>
            </a:r>
            <a:r>
              <a:rPr lang="en-US" altLang="en-US" sz="2600" smtClean="0">
                <a:solidFill>
                  <a:srgbClr val="0000FF"/>
                </a:solidFill>
              </a:rPr>
              <a:t>ResultSet</a:t>
            </a:r>
            <a:r>
              <a:rPr lang="en-US" altLang="en-US" sz="2600" smtClean="0">
                <a:solidFill>
                  <a:srgbClr val="918879"/>
                </a:solidFill>
              </a:rPr>
              <a:t> </a:t>
            </a:r>
            <a:r>
              <a:rPr lang="en-US" altLang="en-US" sz="2600" smtClean="0">
                <a:solidFill>
                  <a:srgbClr val="000000"/>
                </a:solidFill>
              </a:rPr>
              <a:t>class give you the same power as executing </a:t>
            </a:r>
            <a:r>
              <a:rPr lang="en-US" altLang="en-US" sz="2600" b="1" smtClean="0">
                <a:solidFill>
                  <a:srgbClr val="0000FF"/>
                </a:solidFill>
              </a:rPr>
              <a:t>UPDATE</a:t>
            </a:r>
            <a:r>
              <a:rPr lang="en-US" altLang="en-US" sz="2600" smtClean="0">
                <a:solidFill>
                  <a:srgbClr val="000000"/>
                </a:solidFill>
              </a:rPr>
              <a:t>, </a:t>
            </a:r>
            <a:r>
              <a:rPr lang="en-US" altLang="en-US" sz="2600" b="1" smtClean="0">
                <a:solidFill>
                  <a:srgbClr val="0000FF"/>
                </a:solidFill>
              </a:rPr>
              <a:t>INSERT</a:t>
            </a:r>
            <a:r>
              <a:rPr lang="en-US" altLang="en-US" sz="2600" smtClean="0">
                <a:solidFill>
                  <a:srgbClr val="000000"/>
                </a:solidFill>
              </a:rPr>
              <a:t>, and </a:t>
            </a:r>
            <a:r>
              <a:rPr lang="en-US" altLang="en-US" sz="2600" b="1" smtClean="0">
                <a:solidFill>
                  <a:srgbClr val="0000FF"/>
                </a:solidFill>
              </a:rPr>
              <a:t>DELETE</a:t>
            </a:r>
            <a:r>
              <a:rPr lang="en-US" altLang="en-US" sz="2600" smtClean="0">
                <a:solidFill>
                  <a:srgbClr val="918879"/>
                </a:solidFill>
              </a:rPr>
              <a:t> </a:t>
            </a:r>
            <a:r>
              <a:rPr lang="en-US" altLang="en-US" sz="2600" smtClean="0">
                <a:solidFill>
                  <a:srgbClr val="000000"/>
                </a:solidFill>
              </a:rPr>
              <a:t>SQL commands. </a:t>
            </a:r>
            <a:endParaRPr lang="en-US" altLang="en-US" sz="2600" smtClean="0"/>
          </a:p>
        </p:txBody>
      </p:sp>
    </p:spTree>
  </p:cSld>
  <p:clrMapOvr>
    <a:masterClrMapping/>
  </p:clrMapOvr>
  <p:transition spd="med">
    <p:comb/>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javax.sql.Connection</a:t>
            </a:r>
          </a:p>
        </p:txBody>
      </p:sp>
      <p:sp>
        <p:nvSpPr>
          <p:cNvPr id="75779" name="Rectangle 3"/>
          <p:cNvSpPr>
            <a:spLocks noGrp="1" noChangeArrowheads="1"/>
          </p:cNvSpPr>
          <p:nvPr>
            <p:ph type="body" idx="1"/>
          </p:nvPr>
        </p:nvSpPr>
        <p:spPr/>
        <p:txBody>
          <a:bodyPr/>
          <a:lstStyle/>
          <a:p>
            <a:pPr eaLnBrk="1" hangingPunct="1">
              <a:lnSpc>
                <a:spcPct val="90000"/>
              </a:lnSpc>
            </a:pPr>
            <a:r>
              <a:rPr lang="en-US" altLang="en-US" sz="2600" smtClean="0">
                <a:solidFill>
                  <a:srgbClr val="0000FF"/>
                </a:solidFill>
              </a:rPr>
              <a:t>Statement createStatement(int type, int concurrency)</a:t>
            </a:r>
          </a:p>
          <a:p>
            <a:pPr eaLnBrk="1" hangingPunct="1">
              <a:lnSpc>
                <a:spcPct val="90000"/>
              </a:lnSpc>
            </a:pPr>
            <a:r>
              <a:rPr lang="en-US" altLang="en-US" sz="2600" smtClean="0">
                <a:solidFill>
                  <a:srgbClr val="0000FF"/>
                </a:solidFill>
              </a:rPr>
              <a:t>PreparedStatement prepareStatement(String command, int type, int concurrency)</a:t>
            </a:r>
          </a:p>
          <a:p>
            <a:pPr eaLnBrk="1" hangingPunct="1">
              <a:lnSpc>
                <a:spcPct val="90000"/>
              </a:lnSpc>
            </a:pPr>
            <a:r>
              <a:rPr lang="en-US" altLang="en-US" sz="2600" smtClean="0">
                <a:solidFill>
                  <a:srgbClr val="000000"/>
                </a:solidFill>
              </a:rPr>
              <a:t>(JDBC 2) create a statement or prepared statement that yields result sets with the given type and concurrency.</a:t>
            </a:r>
          </a:p>
          <a:p>
            <a:pPr eaLnBrk="1" hangingPunct="1">
              <a:lnSpc>
                <a:spcPct val="90000"/>
              </a:lnSpc>
            </a:pPr>
            <a:r>
              <a:rPr lang="en-US" altLang="en-US" sz="2600" i="1" smtClean="0">
                <a:solidFill>
                  <a:srgbClr val="000000"/>
                </a:solidFill>
              </a:rPr>
              <a:t>Parameters: </a:t>
            </a:r>
            <a:br>
              <a:rPr lang="en-US" altLang="en-US" sz="2600" i="1" smtClean="0">
                <a:solidFill>
                  <a:srgbClr val="000000"/>
                </a:solidFill>
              </a:rPr>
            </a:br>
            <a:r>
              <a:rPr lang="en-US" altLang="en-US" sz="2600" smtClean="0">
                <a:solidFill>
                  <a:srgbClr val="FF0000"/>
                </a:solidFill>
              </a:rPr>
              <a:t>command</a:t>
            </a:r>
            <a:r>
              <a:rPr lang="en-US" altLang="en-US" sz="2600" smtClean="0">
                <a:solidFill>
                  <a:srgbClr val="918879"/>
                </a:solidFill>
              </a:rPr>
              <a:t> : </a:t>
            </a:r>
            <a:r>
              <a:rPr lang="en-US" altLang="en-US" sz="2600" smtClean="0">
                <a:solidFill>
                  <a:srgbClr val="000000"/>
                </a:solidFill>
              </a:rPr>
              <a:t>the command to prepare</a:t>
            </a:r>
            <a:br>
              <a:rPr lang="en-US" altLang="en-US" sz="2600" smtClean="0">
                <a:solidFill>
                  <a:srgbClr val="000000"/>
                </a:solidFill>
              </a:rPr>
            </a:br>
            <a:r>
              <a:rPr lang="en-US" altLang="en-US" sz="2600" smtClean="0">
                <a:solidFill>
                  <a:srgbClr val="FF0000"/>
                </a:solidFill>
              </a:rPr>
              <a:t>type</a:t>
            </a:r>
            <a:r>
              <a:rPr lang="en-US" altLang="en-US" sz="2600" smtClean="0">
                <a:solidFill>
                  <a:srgbClr val="918879"/>
                </a:solidFill>
              </a:rPr>
              <a:t> 	: </a:t>
            </a:r>
            <a:r>
              <a:rPr lang="en-US" altLang="en-US" sz="2600" smtClean="0">
                <a:solidFill>
                  <a:srgbClr val="000000"/>
                </a:solidFill>
              </a:rPr>
              <a:t>one of the constants 						</a:t>
            </a:r>
            <a:r>
              <a:rPr lang="en-US" altLang="en-US" sz="2600" b="1" smtClean="0">
                <a:solidFill>
                  <a:srgbClr val="0000FF"/>
                </a:solidFill>
              </a:rPr>
              <a:t>TYPE_FORWARD_ONLY</a:t>
            </a:r>
            <a:r>
              <a:rPr lang="en-US" altLang="en-US" sz="2600" smtClean="0">
                <a:solidFill>
                  <a:srgbClr val="0000FF"/>
                </a:solidFill>
              </a:rPr>
              <a:t>, 					</a:t>
            </a:r>
            <a:r>
              <a:rPr lang="en-US" altLang="en-US" sz="2600" b="1" smtClean="0">
                <a:solidFill>
                  <a:srgbClr val="0000FF"/>
                </a:solidFill>
              </a:rPr>
              <a:t>TYPE_SCROLL_INSENSITIVE</a:t>
            </a:r>
            <a:r>
              <a:rPr lang="en-US" altLang="en-US" sz="2600" smtClean="0">
                <a:solidFill>
                  <a:srgbClr val="0000FF"/>
                </a:solidFill>
              </a:rPr>
              <a:t>, </a:t>
            </a:r>
            <a:r>
              <a:rPr lang="en-US" altLang="en-US" sz="2600" smtClean="0"/>
              <a:t>or </a:t>
            </a:r>
            <a:r>
              <a:rPr lang="en-US" altLang="en-US" sz="2600" smtClean="0">
                <a:solidFill>
                  <a:srgbClr val="0000FF"/>
                </a:solidFill>
              </a:rPr>
              <a:t>				</a:t>
            </a:r>
            <a:r>
              <a:rPr lang="en-US" altLang="en-US" sz="2600" b="1" smtClean="0">
                <a:solidFill>
                  <a:srgbClr val="0000FF"/>
                </a:solidFill>
              </a:rPr>
              <a:t>TYPE_SCROLL_SENSITIVE</a:t>
            </a:r>
            <a:r>
              <a:rPr lang="en-US" altLang="en-US" sz="2600" smtClean="0">
                <a:solidFill>
                  <a:srgbClr val="918879"/>
                </a:solidFill>
              </a:rPr>
              <a:t> </a:t>
            </a:r>
            <a:br>
              <a:rPr lang="en-US" altLang="en-US" sz="2600" smtClean="0">
                <a:solidFill>
                  <a:srgbClr val="918879"/>
                </a:solidFill>
              </a:rPr>
            </a:br>
            <a:r>
              <a:rPr lang="en-US" altLang="en-US" sz="2600" smtClean="0">
                <a:solidFill>
                  <a:srgbClr val="FF0000"/>
                </a:solidFill>
              </a:rPr>
              <a:t>concurrency</a:t>
            </a:r>
            <a:r>
              <a:rPr lang="en-US" altLang="en-US" sz="2600" smtClean="0">
                <a:solidFill>
                  <a:srgbClr val="918879"/>
                </a:solidFill>
              </a:rPr>
              <a:t>: </a:t>
            </a:r>
            <a:r>
              <a:rPr lang="en-US" altLang="en-US" sz="2600" smtClean="0">
                <a:solidFill>
                  <a:srgbClr val="000000"/>
                </a:solidFill>
              </a:rPr>
              <a:t>one of the constants 						</a:t>
            </a:r>
            <a:r>
              <a:rPr lang="en-US" altLang="en-US" sz="2600" b="1" smtClean="0">
                <a:solidFill>
                  <a:srgbClr val="0000FF"/>
                </a:solidFill>
              </a:rPr>
              <a:t>CONCUR_READ_ONLY</a:t>
            </a:r>
            <a:r>
              <a:rPr lang="en-US" altLang="en-US" sz="2600" smtClean="0">
                <a:solidFill>
                  <a:srgbClr val="0000FF"/>
                </a:solidFill>
              </a:rPr>
              <a:t> </a:t>
            </a:r>
            <a:r>
              <a:rPr lang="en-US" altLang="en-US" sz="2600" smtClean="0"/>
              <a:t>or</a:t>
            </a:r>
            <a:r>
              <a:rPr lang="en-US" altLang="en-US" sz="2600" smtClean="0">
                <a:solidFill>
                  <a:srgbClr val="0000FF"/>
                </a:solidFill>
              </a:rPr>
              <a:t> 					</a:t>
            </a:r>
            <a:r>
              <a:rPr lang="en-US" altLang="en-US" sz="2600" b="1" smtClean="0">
                <a:solidFill>
                  <a:srgbClr val="0000FF"/>
                </a:solidFill>
              </a:rPr>
              <a:t>CONCUR_UPDATABLE</a:t>
            </a:r>
          </a:p>
        </p:txBody>
      </p:sp>
    </p:spTree>
  </p:cSld>
  <p:clrMapOvr>
    <a:masterClrMapping/>
  </p:clrMapOvr>
  <p:transition spd="med">
    <p:comb/>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mtClean="0"/>
              <a:t>java.sql.ResultSet</a:t>
            </a:r>
          </a:p>
        </p:txBody>
      </p:sp>
      <p:sp>
        <p:nvSpPr>
          <p:cNvPr id="76803" name="Rectangle 3"/>
          <p:cNvSpPr>
            <a:spLocks noGrp="1" noChangeArrowheads="1"/>
          </p:cNvSpPr>
          <p:nvPr>
            <p:ph type="body" idx="1"/>
          </p:nvPr>
        </p:nvSpPr>
        <p:spPr/>
        <p:txBody>
          <a:bodyPr/>
          <a:lstStyle/>
          <a:p>
            <a:pPr eaLnBrk="1" hangingPunct="1">
              <a:lnSpc>
                <a:spcPct val="80000"/>
              </a:lnSpc>
            </a:pPr>
            <a:r>
              <a:rPr lang="en-US" altLang="en-US" sz="2600" b="1" smtClean="0">
                <a:solidFill>
                  <a:srgbClr val="0000FF"/>
                </a:solidFill>
              </a:rPr>
              <a:t>int getType()</a:t>
            </a:r>
            <a:r>
              <a:rPr lang="en-US" altLang="en-US" sz="2600" smtClean="0">
                <a:solidFill>
                  <a:srgbClr val="918879"/>
                </a:solidFill>
              </a:rPr>
              <a:t> </a:t>
            </a:r>
            <a:br>
              <a:rPr lang="en-US" altLang="en-US" sz="2600" smtClean="0">
                <a:solidFill>
                  <a:srgbClr val="918879"/>
                </a:solidFill>
              </a:rPr>
            </a:br>
            <a:r>
              <a:rPr lang="en-US" altLang="en-US" sz="2600" smtClean="0">
                <a:solidFill>
                  <a:srgbClr val="000000"/>
                </a:solidFill>
              </a:rPr>
              <a:t>Returns the type of this result set, one of </a:t>
            </a:r>
            <a:r>
              <a:rPr lang="en-US" altLang="en-US" sz="2600" smtClean="0">
                <a:solidFill>
                  <a:srgbClr val="0000FF"/>
                </a:solidFill>
              </a:rPr>
              <a:t>TYPE_FORWARD_ONLY</a:t>
            </a:r>
            <a:r>
              <a:rPr lang="en-US" altLang="en-US" sz="2600" smtClean="0">
                <a:solidFill>
                  <a:srgbClr val="000000"/>
                </a:solidFill>
              </a:rPr>
              <a:t>, </a:t>
            </a:r>
            <a:r>
              <a:rPr lang="en-US" altLang="en-US" sz="2600" smtClean="0">
                <a:solidFill>
                  <a:srgbClr val="0000FF"/>
                </a:solidFill>
              </a:rPr>
              <a:t>TYPE_SCROLL_INSENSITIVE</a:t>
            </a:r>
            <a:r>
              <a:rPr lang="en-US" altLang="en-US" sz="2600" smtClean="0">
                <a:solidFill>
                  <a:srgbClr val="000000"/>
                </a:solidFill>
              </a:rPr>
              <a:t>, or </a:t>
            </a:r>
            <a:r>
              <a:rPr lang="en-US" altLang="en-US" sz="2600" smtClean="0">
                <a:solidFill>
                  <a:srgbClr val="0000FF"/>
                </a:solidFill>
              </a:rPr>
              <a:t>TYPE_SCROLL_SENSITIVE</a:t>
            </a:r>
            <a:r>
              <a:rPr lang="en-US" altLang="en-US" sz="2600" smtClean="0">
                <a:solidFill>
                  <a:srgbClr val="000000"/>
                </a:solidFill>
              </a:rPr>
              <a:t>.</a:t>
            </a:r>
          </a:p>
          <a:p>
            <a:pPr eaLnBrk="1" hangingPunct="1">
              <a:lnSpc>
                <a:spcPct val="80000"/>
              </a:lnSpc>
            </a:pPr>
            <a:r>
              <a:rPr lang="en-US" altLang="en-US" sz="2600" b="1" smtClean="0">
                <a:solidFill>
                  <a:srgbClr val="0000FF"/>
                </a:solidFill>
              </a:rPr>
              <a:t>int getConcurrency()</a:t>
            </a:r>
            <a:r>
              <a:rPr lang="en-US" altLang="en-US" sz="2600" smtClean="0">
                <a:solidFill>
                  <a:srgbClr val="918879"/>
                </a:solidFill>
              </a:rPr>
              <a:t/>
            </a:r>
            <a:br>
              <a:rPr lang="en-US" altLang="en-US" sz="2600" smtClean="0">
                <a:solidFill>
                  <a:srgbClr val="918879"/>
                </a:solidFill>
              </a:rPr>
            </a:br>
            <a:r>
              <a:rPr lang="en-US" altLang="en-US" sz="2600" smtClean="0">
                <a:solidFill>
                  <a:srgbClr val="000000"/>
                </a:solidFill>
              </a:rPr>
              <a:t>Returns the concurrency setting of this result set, one of </a:t>
            </a:r>
            <a:r>
              <a:rPr lang="en-US" altLang="en-US" sz="2600" smtClean="0">
                <a:solidFill>
                  <a:srgbClr val="0000FF"/>
                </a:solidFill>
              </a:rPr>
              <a:t>CONCUR_READ_ONLY</a:t>
            </a:r>
            <a:r>
              <a:rPr lang="en-US" altLang="en-US" sz="2600" smtClean="0">
                <a:solidFill>
                  <a:srgbClr val="918879"/>
                </a:solidFill>
              </a:rPr>
              <a:t> </a:t>
            </a:r>
            <a:r>
              <a:rPr lang="en-US" altLang="en-US" sz="2600" smtClean="0">
                <a:solidFill>
                  <a:srgbClr val="000000"/>
                </a:solidFill>
              </a:rPr>
              <a:t>or </a:t>
            </a:r>
            <a:r>
              <a:rPr lang="en-US" altLang="en-US" sz="2600" smtClean="0">
                <a:solidFill>
                  <a:srgbClr val="0000FF"/>
                </a:solidFill>
              </a:rPr>
              <a:t>CONCUR_UPDATABLE</a:t>
            </a:r>
            <a:r>
              <a:rPr lang="en-US" altLang="en-US" sz="2600" smtClean="0">
                <a:solidFill>
                  <a:srgbClr val="000000"/>
                </a:solidFill>
              </a:rPr>
              <a:t>.</a:t>
            </a:r>
          </a:p>
          <a:p>
            <a:pPr eaLnBrk="1" hangingPunct="1">
              <a:lnSpc>
                <a:spcPct val="80000"/>
              </a:lnSpc>
            </a:pPr>
            <a:r>
              <a:rPr lang="en-US" altLang="en-US" sz="2600" b="1" smtClean="0">
                <a:solidFill>
                  <a:srgbClr val="0000FF"/>
                </a:solidFill>
              </a:rPr>
              <a:t>boolean previous()</a:t>
            </a:r>
            <a:br>
              <a:rPr lang="en-US" altLang="en-US" sz="2600" b="1" smtClean="0">
                <a:solidFill>
                  <a:srgbClr val="0000FF"/>
                </a:solidFill>
              </a:rPr>
            </a:br>
            <a:r>
              <a:rPr lang="en-US" altLang="en-US" sz="2600" smtClean="0">
                <a:solidFill>
                  <a:srgbClr val="000000"/>
                </a:solidFill>
              </a:rPr>
              <a:t>Moves the cursor to the preceding row. Returns </a:t>
            </a:r>
            <a:r>
              <a:rPr lang="en-US" altLang="en-US" sz="2600" smtClean="0">
                <a:solidFill>
                  <a:srgbClr val="0000FF"/>
                </a:solidFill>
              </a:rPr>
              <a:t>true</a:t>
            </a:r>
            <a:r>
              <a:rPr lang="en-US" altLang="en-US" sz="2600" smtClean="0">
                <a:solidFill>
                  <a:srgbClr val="918879"/>
                </a:solidFill>
              </a:rPr>
              <a:t> </a:t>
            </a:r>
            <a:r>
              <a:rPr lang="en-US" altLang="en-US" sz="2600" smtClean="0">
                <a:solidFill>
                  <a:srgbClr val="000000"/>
                </a:solidFill>
              </a:rPr>
              <a:t>if the cursor is positioned on a row.</a:t>
            </a:r>
          </a:p>
          <a:p>
            <a:pPr eaLnBrk="1" hangingPunct="1">
              <a:lnSpc>
                <a:spcPct val="80000"/>
              </a:lnSpc>
            </a:pPr>
            <a:r>
              <a:rPr lang="en-US" altLang="en-US" sz="2600" b="1" smtClean="0">
                <a:solidFill>
                  <a:srgbClr val="0000FF"/>
                </a:solidFill>
              </a:rPr>
              <a:t>int getRow()</a:t>
            </a:r>
            <a:r>
              <a:rPr lang="en-US" altLang="en-US" sz="2600" smtClean="0">
                <a:solidFill>
                  <a:srgbClr val="0000FF"/>
                </a:solidFill>
              </a:rPr>
              <a:t/>
            </a:r>
            <a:br>
              <a:rPr lang="en-US" altLang="en-US" sz="2600" smtClean="0">
                <a:solidFill>
                  <a:srgbClr val="0000FF"/>
                </a:solidFill>
              </a:rPr>
            </a:br>
            <a:r>
              <a:rPr lang="en-US" altLang="en-US" sz="2600" smtClean="0">
                <a:solidFill>
                  <a:srgbClr val="000000"/>
                </a:solidFill>
              </a:rPr>
              <a:t>Gets the number of the current row. Rows are numbered starting with 1.</a:t>
            </a:r>
          </a:p>
          <a:p>
            <a:pPr eaLnBrk="1" hangingPunct="1">
              <a:lnSpc>
                <a:spcPct val="80000"/>
              </a:lnSpc>
            </a:pPr>
            <a:r>
              <a:rPr lang="en-US" altLang="en-US" sz="2600" b="1" smtClean="0">
                <a:solidFill>
                  <a:srgbClr val="0000FF"/>
                </a:solidFill>
              </a:rPr>
              <a:t>boolean absolute(int row)</a:t>
            </a:r>
            <a:r>
              <a:rPr lang="en-US" altLang="en-US" sz="2600" smtClean="0">
                <a:solidFill>
                  <a:srgbClr val="918879"/>
                </a:solidFill>
              </a:rPr>
              <a:t> </a:t>
            </a:r>
            <a:br>
              <a:rPr lang="en-US" altLang="en-US" sz="2600" smtClean="0">
                <a:solidFill>
                  <a:srgbClr val="918879"/>
                </a:solidFill>
              </a:rPr>
            </a:br>
            <a:r>
              <a:rPr lang="en-US" altLang="en-US" sz="2600" smtClean="0">
                <a:solidFill>
                  <a:srgbClr val="000000"/>
                </a:solidFill>
              </a:rPr>
              <a:t>Moves the cursor to row </a:t>
            </a:r>
            <a:r>
              <a:rPr lang="en-US" altLang="en-US" sz="2600" smtClean="0">
                <a:solidFill>
                  <a:srgbClr val="0000FF"/>
                </a:solidFill>
              </a:rPr>
              <a:t>row</a:t>
            </a:r>
            <a:r>
              <a:rPr lang="en-US" altLang="en-US" sz="2600" smtClean="0">
                <a:solidFill>
                  <a:srgbClr val="000000"/>
                </a:solidFill>
              </a:rPr>
              <a:t>. Returns </a:t>
            </a:r>
            <a:r>
              <a:rPr lang="en-US" altLang="en-US" sz="2600" smtClean="0">
                <a:solidFill>
                  <a:srgbClr val="0000FF"/>
                </a:solidFill>
              </a:rPr>
              <a:t>true</a:t>
            </a:r>
            <a:r>
              <a:rPr lang="en-US" altLang="en-US" sz="2600" smtClean="0">
                <a:solidFill>
                  <a:srgbClr val="918879"/>
                </a:solidFill>
              </a:rPr>
              <a:t> </a:t>
            </a:r>
            <a:r>
              <a:rPr lang="en-US" altLang="en-US" sz="2600" smtClean="0">
                <a:solidFill>
                  <a:srgbClr val="000000"/>
                </a:solidFill>
              </a:rPr>
              <a:t>if the cursor is positioned on a row</a:t>
            </a:r>
            <a:r>
              <a:rPr lang="en-US" altLang="en-US" sz="2600" b="1" smtClean="0">
                <a:solidFill>
                  <a:srgbClr val="000000"/>
                </a:solidFill>
              </a:rPr>
              <a:t>.</a:t>
            </a:r>
            <a:endParaRPr lang="en-US" altLang="en-US" sz="2600" smtClean="0"/>
          </a:p>
        </p:txBody>
      </p:sp>
    </p:spTree>
  </p:cSld>
  <p:clrMapOvr>
    <a:masterClrMapping/>
  </p:clrMapOvr>
  <p:transition spd="med">
    <p:comb/>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smtClean="0"/>
              <a:t>java.sql.ResultSet</a:t>
            </a:r>
          </a:p>
        </p:txBody>
      </p:sp>
      <p:sp>
        <p:nvSpPr>
          <p:cNvPr id="77827" name="Rectangle 3"/>
          <p:cNvSpPr>
            <a:spLocks noGrp="1" noChangeArrowheads="1"/>
          </p:cNvSpPr>
          <p:nvPr>
            <p:ph type="body" idx="1"/>
          </p:nvPr>
        </p:nvSpPr>
        <p:spPr/>
        <p:txBody>
          <a:bodyPr/>
          <a:lstStyle/>
          <a:p>
            <a:pPr eaLnBrk="1" hangingPunct="1">
              <a:lnSpc>
                <a:spcPct val="95000"/>
              </a:lnSpc>
              <a:spcBef>
                <a:spcPts val="300"/>
              </a:spcBef>
            </a:pPr>
            <a:r>
              <a:rPr lang="en-US" altLang="en-US" sz="2600" b="1" smtClean="0">
                <a:solidFill>
                  <a:srgbClr val="0000FF"/>
                </a:solidFill>
              </a:rPr>
              <a:t>boolean relative(int d)</a:t>
            </a:r>
            <a:r>
              <a:rPr lang="en-US" altLang="en-US" sz="2600" b="1" smtClean="0">
                <a:solidFill>
                  <a:srgbClr val="918879"/>
                </a:solidFill>
              </a:rPr>
              <a:t/>
            </a:r>
            <a:br>
              <a:rPr lang="en-US" altLang="en-US" sz="2600" b="1" smtClean="0">
                <a:solidFill>
                  <a:srgbClr val="918879"/>
                </a:solidFill>
              </a:rPr>
            </a:br>
            <a:r>
              <a:rPr lang="en-US" altLang="en-US" sz="2600" smtClean="0"/>
              <a:t>M</a:t>
            </a:r>
            <a:r>
              <a:rPr lang="en-US" altLang="en-US" sz="2600" smtClean="0">
                <a:solidFill>
                  <a:srgbClr val="000000"/>
                </a:solidFill>
              </a:rPr>
              <a:t>ove the cursor by </a:t>
            </a:r>
            <a:r>
              <a:rPr lang="en-US" altLang="en-US" sz="2600" smtClean="0">
                <a:solidFill>
                  <a:srgbClr val="0000FF"/>
                </a:solidFill>
              </a:rPr>
              <a:t>d</a:t>
            </a:r>
            <a:r>
              <a:rPr lang="en-US" altLang="en-US" sz="2600" smtClean="0">
                <a:solidFill>
                  <a:srgbClr val="918879"/>
                </a:solidFill>
              </a:rPr>
              <a:t> </a:t>
            </a:r>
            <a:r>
              <a:rPr lang="en-US" altLang="en-US" sz="2600" smtClean="0">
                <a:solidFill>
                  <a:srgbClr val="000000"/>
                </a:solidFill>
              </a:rPr>
              <a:t>rows. If </a:t>
            </a:r>
            <a:r>
              <a:rPr lang="en-US" altLang="en-US" sz="2600" smtClean="0">
                <a:solidFill>
                  <a:srgbClr val="0000FF"/>
                </a:solidFill>
              </a:rPr>
              <a:t>d</a:t>
            </a:r>
            <a:r>
              <a:rPr lang="en-US" altLang="en-US" sz="2600" smtClean="0">
                <a:solidFill>
                  <a:srgbClr val="918879"/>
                </a:solidFill>
              </a:rPr>
              <a:t> </a:t>
            </a:r>
            <a:r>
              <a:rPr lang="en-US" altLang="en-US" sz="2600" smtClean="0">
                <a:solidFill>
                  <a:srgbClr val="000000"/>
                </a:solidFill>
              </a:rPr>
              <a:t>is negative, the cursor is moved backward. Returns </a:t>
            </a:r>
            <a:r>
              <a:rPr lang="en-US" altLang="en-US" sz="2600" smtClean="0">
                <a:solidFill>
                  <a:srgbClr val="0000FF"/>
                </a:solidFill>
              </a:rPr>
              <a:t>true</a:t>
            </a:r>
            <a:r>
              <a:rPr lang="en-US" altLang="en-US" sz="2600" smtClean="0">
                <a:solidFill>
                  <a:srgbClr val="918879"/>
                </a:solidFill>
              </a:rPr>
              <a:t> </a:t>
            </a:r>
            <a:r>
              <a:rPr lang="en-US" altLang="en-US" sz="2600" smtClean="0">
                <a:solidFill>
                  <a:srgbClr val="000000"/>
                </a:solidFill>
              </a:rPr>
              <a:t>if the cursor is positioned on a row.</a:t>
            </a:r>
          </a:p>
          <a:p>
            <a:pPr eaLnBrk="1" hangingPunct="1">
              <a:lnSpc>
                <a:spcPct val="95000"/>
              </a:lnSpc>
              <a:spcBef>
                <a:spcPts val="300"/>
              </a:spcBef>
            </a:pPr>
            <a:r>
              <a:rPr lang="en-US" altLang="en-US" sz="2600" b="1" smtClean="0">
                <a:solidFill>
                  <a:srgbClr val="0000FF"/>
                </a:solidFill>
              </a:rPr>
              <a:t>boolean first()</a:t>
            </a:r>
          </a:p>
          <a:p>
            <a:pPr eaLnBrk="1" hangingPunct="1">
              <a:lnSpc>
                <a:spcPct val="95000"/>
              </a:lnSpc>
              <a:spcBef>
                <a:spcPts val="300"/>
              </a:spcBef>
            </a:pPr>
            <a:r>
              <a:rPr lang="en-US" altLang="en-US" sz="2600" b="1" smtClean="0">
                <a:solidFill>
                  <a:srgbClr val="0000FF"/>
                </a:solidFill>
              </a:rPr>
              <a:t>boolean last()</a:t>
            </a:r>
            <a:r>
              <a:rPr lang="en-US" altLang="en-US" sz="2600" smtClean="0">
                <a:solidFill>
                  <a:srgbClr val="0000FF"/>
                </a:solidFill>
              </a:rPr>
              <a:t/>
            </a:r>
            <a:br>
              <a:rPr lang="en-US" altLang="en-US" sz="2600" smtClean="0">
                <a:solidFill>
                  <a:srgbClr val="0000FF"/>
                </a:solidFill>
              </a:rPr>
            </a:br>
            <a:r>
              <a:rPr lang="en-US" altLang="en-US" sz="2600" smtClean="0">
                <a:solidFill>
                  <a:srgbClr val="000000"/>
                </a:solidFill>
              </a:rPr>
              <a:t>Move the cursor to the first or last row. Return </a:t>
            </a:r>
            <a:r>
              <a:rPr lang="en-US" altLang="en-US" sz="2600" smtClean="0">
                <a:solidFill>
                  <a:srgbClr val="0000FF"/>
                </a:solidFill>
              </a:rPr>
              <a:t>true</a:t>
            </a:r>
            <a:r>
              <a:rPr lang="en-US" altLang="en-US" sz="2600" smtClean="0">
                <a:solidFill>
                  <a:srgbClr val="918879"/>
                </a:solidFill>
              </a:rPr>
              <a:t> </a:t>
            </a:r>
            <a:r>
              <a:rPr lang="en-US" altLang="en-US" sz="2600" smtClean="0">
                <a:solidFill>
                  <a:srgbClr val="000000"/>
                </a:solidFill>
              </a:rPr>
              <a:t>if the cursor is positioned on a row.</a:t>
            </a:r>
          </a:p>
          <a:p>
            <a:pPr eaLnBrk="1" hangingPunct="1">
              <a:lnSpc>
                <a:spcPct val="95000"/>
              </a:lnSpc>
              <a:spcBef>
                <a:spcPts val="300"/>
              </a:spcBef>
            </a:pPr>
            <a:r>
              <a:rPr lang="en-US" altLang="en-US" sz="2600" b="1" smtClean="0">
                <a:solidFill>
                  <a:srgbClr val="0000FF"/>
                </a:solidFill>
              </a:rPr>
              <a:t>void beforeFirst()</a:t>
            </a:r>
          </a:p>
          <a:p>
            <a:pPr eaLnBrk="1" hangingPunct="1">
              <a:lnSpc>
                <a:spcPct val="95000"/>
              </a:lnSpc>
              <a:spcBef>
                <a:spcPts val="300"/>
              </a:spcBef>
            </a:pPr>
            <a:r>
              <a:rPr lang="en-US" altLang="en-US" sz="2600" b="1" smtClean="0">
                <a:solidFill>
                  <a:srgbClr val="0000FF"/>
                </a:solidFill>
              </a:rPr>
              <a:t>void afterLast()</a:t>
            </a:r>
            <a:r>
              <a:rPr lang="en-US" altLang="en-US" sz="2600" smtClean="0">
                <a:solidFill>
                  <a:srgbClr val="0000FF"/>
                </a:solidFill>
              </a:rPr>
              <a:t/>
            </a:r>
            <a:br>
              <a:rPr lang="en-US" altLang="en-US" sz="2600" smtClean="0">
                <a:solidFill>
                  <a:srgbClr val="0000FF"/>
                </a:solidFill>
              </a:rPr>
            </a:br>
            <a:r>
              <a:rPr lang="en-US" altLang="en-US" sz="2600" smtClean="0">
                <a:solidFill>
                  <a:srgbClr val="000000"/>
                </a:solidFill>
              </a:rPr>
              <a:t>Move the cursor before the first or after the last row.</a:t>
            </a:r>
          </a:p>
          <a:p>
            <a:pPr eaLnBrk="1" hangingPunct="1">
              <a:lnSpc>
                <a:spcPct val="95000"/>
              </a:lnSpc>
              <a:spcBef>
                <a:spcPts val="300"/>
              </a:spcBef>
            </a:pPr>
            <a:r>
              <a:rPr lang="en-US" altLang="en-US" sz="2600" b="1" smtClean="0">
                <a:solidFill>
                  <a:srgbClr val="0000FF"/>
                </a:solidFill>
              </a:rPr>
              <a:t>boolean isFirst()</a:t>
            </a:r>
          </a:p>
          <a:p>
            <a:pPr eaLnBrk="1" hangingPunct="1">
              <a:lnSpc>
                <a:spcPct val="95000"/>
              </a:lnSpc>
              <a:spcBef>
                <a:spcPts val="300"/>
              </a:spcBef>
            </a:pPr>
            <a:r>
              <a:rPr lang="en-US" altLang="en-US" sz="2600" b="1" smtClean="0">
                <a:solidFill>
                  <a:srgbClr val="0000FF"/>
                </a:solidFill>
              </a:rPr>
              <a:t>boolean isLast()</a:t>
            </a:r>
            <a:br>
              <a:rPr lang="en-US" altLang="en-US" sz="2600" b="1" smtClean="0">
                <a:solidFill>
                  <a:srgbClr val="0000FF"/>
                </a:solidFill>
              </a:rPr>
            </a:br>
            <a:r>
              <a:rPr lang="en-US" altLang="en-US" sz="2600" smtClean="0">
                <a:solidFill>
                  <a:srgbClr val="000000"/>
                </a:solidFill>
              </a:rPr>
              <a:t>Test if the cursor is at the first or last row.</a:t>
            </a:r>
          </a:p>
        </p:txBody>
      </p:sp>
    </p:spTree>
  </p:cSld>
  <p:clrMapOvr>
    <a:masterClrMapping/>
  </p:clrMapOvr>
  <p:transition spd="med">
    <p:comb/>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smtClean="0"/>
              <a:t>java.sql.ResultSet</a:t>
            </a:r>
          </a:p>
        </p:txBody>
      </p:sp>
      <p:sp>
        <p:nvSpPr>
          <p:cNvPr id="78851" name="Rectangle 3"/>
          <p:cNvSpPr>
            <a:spLocks noGrp="1" noChangeArrowheads="1"/>
          </p:cNvSpPr>
          <p:nvPr>
            <p:ph type="body" idx="1"/>
          </p:nvPr>
        </p:nvSpPr>
        <p:spPr/>
        <p:txBody>
          <a:bodyPr/>
          <a:lstStyle/>
          <a:p>
            <a:pPr eaLnBrk="1" hangingPunct="1">
              <a:spcBef>
                <a:spcPts val="300"/>
              </a:spcBef>
            </a:pPr>
            <a:r>
              <a:rPr lang="en-US" altLang="en-US" sz="2600" b="1" smtClean="0">
                <a:solidFill>
                  <a:srgbClr val="0000FF"/>
                </a:solidFill>
              </a:rPr>
              <a:t>boolean isBeforeFirst()</a:t>
            </a:r>
          </a:p>
          <a:p>
            <a:pPr eaLnBrk="1" hangingPunct="1">
              <a:spcBef>
                <a:spcPts val="300"/>
              </a:spcBef>
            </a:pPr>
            <a:r>
              <a:rPr lang="en-US" altLang="en-US" sz="2600" b="1" smtClean="0">
                <a:solidFill>
                  <a:srgbClr val="0000FF"/>
                </a:solidFill>
              </a:rPr>
              <a:t>boolean isAfterLast()</a:t>
            </a:r>
            <a:br>
              <a:rPr lang="en-US" altLang="en-US" sz="2600" b="1" smtClean="0">
                <a:solidFill>
                  <a:srgbClr val="0000FF"/>
                </a:solidFill>
              </a:rPr>
            </a:br>
            <a:r>
              <a:rPr lang="en-US" altLang="en-US" sz="2600" smtClean="0">
                <a:solidFill>
                  <a:srgbClr val="000000"/>
                </a:solidFill>
              </a:rPr>
              <a:t>Test if the cursor is before the first or after the last row.</a:t>
            </a:r>
          </a:p>
          <a:p>
            <a:pPr eaLnBrk="1" hangingPunct="1">
              <a:spcBef>
                <a:spcPts val="300"/>
              </a:spcBef>
              <a:buClr>
                <a:srgbClr val="3333CC"/>
              </a:buClr>
            </a:pPr>
            <a:r>
              <a:rPr lang="en-US" altLang="en-US" sz="2600" b="1" smtClean="0">
                <a:solidFill>
                  <a:srgbClr val="0000FF"/>
                </a:solidFill>
              </a:rPr>
              <a:t>void moveToInsertRow()</a:t>
            </a:r>
            <a:r>
              <a:rPr lang="en-US" altLang="en-US" sz="2600" smtClean="0">
                <a:solidFill>
                  <a:srgbClr val="918879"/>
                </a:solidFill>
              </a:rPr>
              <a:t/>
            </a:r>
            <a:br>
              <a:rPr lang="en-US" altLang="en-US" sz="2600" smtClean="0">
                <a:solidFill>
                  <a:srgbClr val="918879"/>
                </a:solidFill>
              </a:rPr>
            </a:br>
            <a:r>
              <a:rPr lang="en-US" altLang="en-US" sz="2600" smtClean="0">
                <a:solidFill>
                  <a:srgbClr val="000000"/>
                </a:solidFill>
              </a:rPr>
              <a:t>Moves the cursor to the </a:t>
            </a:r>
            <a:r>
              <a:rPr lang="en-US" altLang="en-US" sz="2600" i="1" smtClean="0">
                <a:solidFill>
                  <a:srgbClr val="000000"/>
                </a:solidFill>
              </a:rPr>
              <a:t>insert row. </a:t>
            </a:r>
            <a:r>
              <a:rPr lang="en-US" altLang="en-US" sz="2600" smtClean="0">
                <a:solidFill>
                  <a:srgbClr val="000000"/>
                </a:solidFill>
              </a:rPr>
              <a:t>The insert row is a special row that is used for inserting new data with the </a:t>
            </a:r>
            <a:r>
              <a:rPr lang="en-US" altLang="en-US" sz="2600" b="1" smtClean="0">
                <a:solidFill>
                  <a:srgbClr val="0000FF"/>
                </a:solidFill>
              </a:rPr>
              <a:t>updateXxx</a:t>
            </a:r>
            <a:r>
              <a:rPr lang="en-US" altLang="en-US" sz="2600" i="1" smtClean="0">
                <a:solidFill>
                  <a:srgbClr val="918879"/>
                </a:solidFill>
              </a:rPr>
              <a:t> </a:t>
            </a:r>
            <a:r>
              <a:rPr lang="en-US" altLang="en-US" sz="2600" smtClean="0">
                <a:solidFill>
                  <a:srgbClr val="000000"/>
                </a:solidFill>
              </a:rPr>
              <a:t>and </a:t>
            </a:r>
            <a:r>
              <a:rPr lang="en-US" altLang="en-US" sz="2600" b="1" smtClean="0">
                <a:solidFill>
                  <a:srgbClr val="0000FF"/>
                </a:solidFill>
              </a:rPr>
              <a:t>insertRow</a:t>
            </a:r>
            <a:r>
              <a:rPr lang="en-US" altLang="en-US" sz="2600" smtClean="0">
                <a:solidFill>
                  <a:srgbClr val="918879"/>
                </a:solidFill>
              </a:rPr>
              <a:t> </a:t>
            </a:r>
            <a:r>
              <a:rPr lang="en-US" altLang="en-US" sz="2600" smtClean="0">
                <a:solidFill>
                  <a:srgbClr val="000000"/>
                </a:solidFill>
              </a:rPr>
              <a:t>methods.</a:t>
            </a:r>
          </a:p>
          <a:p>
            <a:pPr eaLnBrk="1" hangingPunct="1">
              <a:spcBef>
                <a:spcPts val="300"/>
              </a:spcBef>
              <a:buClr>
                <a:srgbClr val="3333CC"/>
              </a:buClr>
            </a:pPr>
            <a:r>
              <a:rPr lang="en-US" altLang="en-US" sz="2600" b="1" smtClean="0">
                <a:solidFill>
                  <a:srgbClr val="0000FF"/>
                </a:solidFill>
              </a:rPr>
              <a:t>void moveToCurrentRow()</a:t>
            </a:r>
            <a:br>
              <a:rPr lang="en-US" altLang="en-US" sz="2600" b="1" smtClean="0">
                <a:solidFill>
                  <a:srgbClr val="0000FF"/>
                </a:solidFill>
              </a:rPr>
            </a:br>
            <a:r>
              <a:rPr lang="en-US" altLang="en-US" sz="2600" smtClean="0">
                <a:solidFill>
                  <a:srgbClr val="000000"/>
                </a:solidFill>
              </a:rPr>
              <a:t>Moves the cursor back from the insert row to the row that it occupied when the </a:t>
            </a:r>
            <a:r>
              <a:rPr lang="en-US" altLang="en-US" sz="2600" b="1" smtClean="0">
                <a:solidFill>
                  <a:srgbClr val="0000FF"/>
                </a:solidFill>
              </a:rPr>
              <a:t>moveToInsertRow</a:t>
            </a:r>
            <a:r>
              <a:rPr lang="en-US" altLang="en-US" sz="2600" smtClean="0">
                <a:solidFill>
                  <a:srgbClr val="918879"/>
                </a:solidFill>
              </a:rPr>
              <a:t> </a:t>
            </a:r>
            <a:r>
              <a:rPr lang="en-US" altLang="en-US" sz="2600" smtClean="0">
                <a:solidFill>
                  <a:srgbClr val="000000"/>
                </a:solidFill>
              </a:rPr>
              <a:t>method was called.</a:t>
            </a:r>
          </a:p>
          <a:p>
            <a:pPr eaLnBrk="1" hangingPunct="1"/>
            <a:r>
              <a:rPr lang="en-US" altLang="en-US" sz="2600" b="1" smtClean="0">
                <a:solidFill>
                  <a:srgbClr val="0000FF"/>
                </a:solidFill>
              </a:rPr>
              <a:t>insertRow()</a:t>
            </a:r>
            <a:r>
              <a:rPr lang="en-US" altLang="en-US" sz="2600" smtClean="0">
                <a:solidFill>
                  <a:srgbClr val="0000FF"/>
                </a:solidFill>
              </a:rPr>
              <a:t> </a:t>
            </a:r>
            <a:br>
              <a:rPr lang="en-US" altLang="en-US" sz="2600" smtClean="0">
                <a:solidFill>
                  <a:srgbClr val="0000FF"/>
                </a:solidFill>
              </a:rPr>
            </a:br>
            <a:r>
              <a:rPr lang="en-US" altLang="en-US" sz="2600" smtClean="0">
                <a:solidFill>
                  <a:srgbClr val="000000"/>
                </a:solidFill>
              </a:rPr>
              <a:t>Inserts the contents of the insert row into the database and the result set.</a:t>
            </a:r>
          </a:p>
        </p:txBody>
      </p:sp>
    </p:spTree>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p:txBody>
          <a:bodyPr lIns="92075" tIns="46038" rIns="92075" bIns="46038" anchor="ctr"/>
          <a:lstStyle/>
          <a:p>
            <a:pPr eaLnBrk="1" hangingPunct="1">
              <a:defRPr/>
            </a:pPr>
            <a:r>
              <a:rPr lang="en-US" smtClean="0"/>
              <a:t>JDBC Drivers</a:t>
            </a:r>
          </a:p>
        </p:txBody>
      </p:sp>
      <p:sp>
        <p:nvSpPr>
          <p:cNvPr id="11267" name="Rectangle 4"/>
          <p:cNvSpPr>
            <a:spLocks noChangeArrowheads="1"/>
          </p:cNvSpPr>
          <p:nvPr/>
        </p:nvSpPr>
        <p:spPr bwMode="auto">
          <a:xfrm>
            <a:off x="50800" y="685800"/>
            <a:ext cx="1092200" cy="5715000"/>
          </a:xfrm>
          <a:prstGeom prst="rect">
            <a:avLst/>
          </a:prstGeom>
          <a:solidFill>
            <a:schemeClr val="bg1"/>
          </a:solidFill>
          <a:ln w="50800">
            <a:solidFill>
              <a:srgbClr val="33CC33"/>
            </a:solidFill>
            <a:miter lim="800000"/>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JDBC</a:t>
            </a:r>
          </a:p>
        </p:txBody>
      </p:sp>
      <p:sp>
        <p:nvSpPr>
          <p:cNvPr id="11268" name="Oval 5"/>
          <p:cNvSpPr>
            <a:spLocks noChangeArrowheads="1"/>
          </p:cNvSpPr>
          <p:nvPr/>
        </p:nvSpPr>
        <p:spPr bwMode="auto">
          <a:xfrm>
            <a:off x="1549400" y="1219200"/>
            <a:ext cx="1930400" cy="939800"/>
          </a:xfrm>
          <a:prstGeom prst="ellipse">
            <a:avLst/>
          </a:prstGeom>
          <a:solidFill>
            <a:schemeClr val="bg1"/>
          </a:solidFill>
          <a:ln w="50800">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Type I</a:t>
            </a:r>
          </a:p>
          <a:p>
            <a:pPr algn="ctr">
              <a:spcBef>
                <a:spcPct val="0"/>
              </a:spcBef>
              <a:buClrTx/>
              <a:buSzTx/>
              <a:buFontTx/>
              <a:buNone/>
            </a:pPr>
            <a:r>
              <a:rPr lang="en-US" altLang="en-US" sz="2400">
                <a:solidFill>
                  <a:schemeClr val="bg2"/>
                </a:solidFill>
                <a:latin typeface="Times New Roman" panose="02020603050405020304" pitchFamily="18" charset="0"/>
              </a:rPr>
              <a:t>“Bridge”</a:t>
            </a:r>
          </a:p>
        </p:txBody>
      </p:sp>
      <p:sp>
        <p:nvSpPr>
          <p:cNvPr id="11269" name="Oval 6"/>
          <p:cNvSpPr>
            <a:spLocks noChangeArrowheads="1"/>
          </p:cNvSpPr>
          <p:nvPr/>
        </p:nvSpPr>
        <p:spPr bwMode="auto">
          <a:xfrm>
            <a:off x="1549400" y="2400300"/>
            <a:ext cx="1930400" cy="939800"/>
          </a:xfrm>
          <a:prstGeom prst="ellipse">
            <a:avLst/>
          </a:prstGeom>
          <a:solidFill>
            <a:schemeClr val="bg1"/>
          </a:solidFill>
          <a:ln w="50800" algn="ctr">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Type II</a:t>
            </a:r>
          </a:p>
          <a:p>
            <a:pPr algn="ctr">
              <a:spcBef>
                <a:spcPct val="0"/>
              </a:spcBef>
              <a:buClrTx/>
              <a:buSzTx/>
              <a:buFontTx/>
              <a:buNone/>
            </a:pPr>
            <a:r>
              <a:rPr lang="en-US" altLang="en-US" sz="2400">
                <a:solidFill>
                  <a:schemeClr val="bg2"/>
                </a:solidFill>
                <a:latin typeface="Times New Roman" panose="02020603050405020304" pitchFamily="18" charset="0"/>
              </a:rPr>
              <a:t>“Native”</a:t>
            </a:r>
          </a:p>
        </p:txBody>
      </p:sp>
      <p:sp>
        <p:nvSpPr>
          <p:cNvPr id="11270" name="Oval 7"/>
          <p:cNvSpPr>
            <a:spLocks noChangeArrowheads="1"/>
          </p:cNvSpPr>
          <p:nvPr/>
        </p:nvSpPr>
        <p:spPr bwMode="auto">
          <a:xfrm>
            <a:off x="1549400" y="3695700"/>
            <a:ext cx="1930400" cy="939800"/>
          </a:xfrm>
          <a:prstGeom prst="ellipse">
            <a:avLst/>
          </a:prstGeom>
          <a:solidFill>
            <a:schemeClr val="bg1"/>
          </a:solidFill>
          <a:ln w="50800" algn="ctr">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Type III</a:t>
            </a:r>
          </a:p>
          <a:p>
            <a:pPr algn="ctr">
              <a:spcBef>
                <a:spcPct val="0"/>
              </a:spcBef>
              <a:buClrTx/>
              <a:buSzTx/>
              <a:buFontTx/>
              <a:buNone/>
            </a:pPr>
            <a:r>
              <a:rPr lang="en-US" altLang="en-US" sz="2400">
                <a:solidFill>
                  <a:schemeClr val="bg2"/>
                </a:solidFill>
                <a:latin typeface="Times New Roman" panose="02020603050405020304" pitchFamily="18" charset="0"/>
              </a:rPr>
              <a:t>“Middleware”</a:t>
            </a:r>
          </a:p>
        </p:txBody>
      </p:sp>
      <p:sp>
        <p:nvSpPr>
          <p:cNvPr id="11271" name="Oval 8"/>
          <p:cNvSpPr>
            <a:spLocks noChangeArrowheads="1"/>
          </p:cNvSpPr>
          <p:nvPr/>
        </p:nvSpPr>
        <p:spPr bwMode="auto">
          <a:xfrm>
            <a:off x="1549400" y="4991100"/>
            <a:ext cx="1930400" cy="939800"/>
          </a:xfrm>
          <a:prstGeom prst="ellipse">
            <a:avLst/>
          </a:prstGeom>
          <a:solidFill>
            <a:schemeClr val="bg1"/>
          </a:solidFill>
          <a:ln w="50800" algn="ctr">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Type IV</a:t>
            </a:r>
          </a:p>
          <a:p>
            <a:pPr algn="ctr">
              <a:spcBef>
                <a:spcPct val="0"/>
              </a:spcBef>
              <a:buClrTx/>
              <a:buSzTx/>
              <a:buFontTx/>
              <a:buNone/>
            </a:pPr>
            <a:r>
              <a:rPr lang="en-US" altLang="en-US" sz="2400">
                <a:solidFill>
                  <a:schemeClr val="bg2"/>
                </a:solidFill>
                <a:latin typeface="Times New Roman" panose="02020603050405020304" pitchFamily="18" charset="0"/>
              </a:rPr>
              <a:t>“Pure”</a:t>
            </a:r>
          </a:p>
        </p:txBody>
      </p:sp>
      <p:sp>
        <p:nvSpPr>
          <p:cNvPr id="11272" name="Oval 9"/>
          <p:cNvSpPr>
            <a:spLocks noChangeArrowheads="1"/>
          </p:cNvSpPr>
          <p:nvPr/>
        </p:nvSpPr>
        <p:spPr bwMode="auto">
          <a:xfrm>
            <a:off x="3987800" y="1219200"/>
            <a:ext cx="1549400" cy="939800"/>
          </a:xfrm>
          <a:prstGeom prst="ellipse">
            <a:avLst/>
          </a:prstGeom>
          <a:solidFill>
            <a:schemeClr val="bg1"/>
          </a:solidFill>
          <a:ln w="50800">
            <a:solidFill>
              <a:schemeClr val="hlink"/>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ODBC</a:t>
            </a:r>
          </a:p>
        </p:txBody>
      </p:sp>
      <p:sp>
        <p:nvSpPr>
          <p:cNvPr id="11273" name="Oval 10"/>
          <p:cNvSpPr>
            <a:spLocks noChangeArrowheads="1"/>
          </p:cNvSpPr>
          <p:nvPr/>
        </p:nvSpPr>
        <p:spPr bwMode="auto">
          <a:xfrm>
            <a:off x="6121400" y="1219200"/>
            <a:ext cx="1473200" cy="939800"/>
          </a:xfrm>
          <a:prstGeom prst="ellipse">
            <a:avLst/>
          </a:prstGeom>
          <a:solidFill>
            <a:schemeClr val="bg1"/>
          </a:solidFill>
          <a:ln w="50800" algn="ctr">
            <a:solidFill>
              <a:schemeClr val="hlink"/>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ODBC</a:t>
            </a:r>
          </a:p>
          <a:p>
            <a:pPr algn="ctr">
              <a:spcBef>
                <a:spcPct val="0"/>
              </a:spcBef>
              <a:buClrTx/>
              <a:buSzTx/>
              <a:buFontTx/>
              <a:buNone/>
            </a:pPr>
            <a:r>
              <a:rPr lang="en-US" altLang="en-US" sz="2400">
                <a:solidFill>
                  <a:schemeClr val="bg2"/>
                </a:solidFill>
                <a:latin typeface="Times New Roman" panose="02020603050405020304" pitchFamily="18" charset="0"/>
              </a:rPr>
              <a:t>Driver</a:t>
            </a:r>
          </a:p>
        </p:txBody>
      </p:sp>
      <p:grpSp>
        <p:nvGrpSpPr>
          <p:cNvPr id="11274" name="Group 11"/>
          <p:cNvGrpSpPr>
            <a:grpSpLocks/>
          </p:cNvGrpSpPr>
          <p:nvPr/>
        </p:nvGrpSpPr>
        <p:grpSpPr bwMode="auto">
          <a:xfrm>
            <a:off x="8026400" y="1219200"/>
            <a:ext cx="939800" cy="1016000"/>
            <a:chOff x="5056" y="1120"/>
            <a:chExt cx="592" cy="640"/>
          </a:xfrm>
        </p:grpSpPr>
        <p:sp>
          <p:nvSpPr>
            <p:cNvPr id="11333" name="Oval 12"/>
            <p:cNvSpPr>
              <a:spLocks noChangeArrowheads="1"/>
            </p:cNvSpPr>
            <p:nvPr/>
          </p:nvSpPr>
          <p:spPr bwMode="auto">
            <a:xfrm>
              <a:off x="5057" y="164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34" name="Oval 13"/>
            <p:cNvSpPr>
              <a:spLocks noChangeArrowheads="1"/>
            </p:cNvSpPr>
            <p:nvPr/>
          </p:nvSpPr>
          <p:spPr bwMode="auto">
            <a:xfrm>
              <a:off x="5056"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35" name="Oval 14"/>
            <p:cNvSpPr>
              <a:spLocks noChangeArrowheads="1"/>
            </p:cNvSpPr>
            <p:nvPr/>
          </p:nvSpPr>
          <p:spPr bwMode="auto">
            <a:xfrm>
              <a:off x="5057" y="16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36" name="Oval 15"/>
            <p:cNvSpPr>
              <a:spLocks noChangeArrowheads="1"/>
            </p:cNvSpPr>
            <p:nvPr/>
          </p:nvSpPr>
          <p:spPr bwMode="auto">
            <a:xfrm>
              <a:off x="5057" y="15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37" name="Oval 16"/>
            <p:cNvSpPr>
              <a:spLocks noChangeArrowheads="1"/>
            </p:cNvSpPr>
            <p:nvPr/>
          </p:nvSpPr>
          <p:spPr bwMode="auto">
            <a:xfrm>
              <a:off x="5057" y="15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38" name="Oval 17"/>
            <p:cNvSpPr>
              <a:spLocks noChangeArrowheads="1"/>
            </p:cNvSpPr>
            <p:nvPr/>
          </p:nvSpPr>
          <p:spPr bwMode="auto">
            <a:xfrm>
              <a:off x="5057" y="14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39" name="Oval 18"/>
            <p:cNvSpPr>
              <a:spLocks noChangeArrowheads="1"/>
            </p:cNvSpPr>
            <p:nvPr/>
          </p:nvSpPr>
          <p:spPr bwMode="auto">
            <a:xfrm>
              <a:off x="5057" y="140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40" name="Oval 19"/>
            <p:cNvSpPr>
              <a:spLocks noChangeArrowheads="1"/>
            </p:cNvSpPr>
            <p:nvPr/>
          </p:nvSpPr>
          <p:spPr bwMode="auto">
            <a:xfrm>
              <a:off x="5057" y="136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41" name="Oval 20"/>
            <p:cNvSpPr>
              <a:spLocks noChangeArrowheads="1"/>
            </p:cNvSpPr>
            <p:nvPr/>
          </p:nvSpPr>
          <p:spPr bwMode="auto">
            <a:xfrm>
              <a:off x="5057" y="131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42" name="Oval 21"/>
            <p:cNvSpPr>
              <a:spLocks noChangeArrowheads="1"/>
            </p:cNvSpPr>
            <p:nvPr/>
          </p:nvSpPr>
          <p:spPr bwMode="auto">
            <a:xfrm>
              <a:off x="5057" y="126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43" name="Oval 22"/>
            <p:cNvSpPr>
              <a:spLocks noChangeArrowheads="1"/>
            </p:cNvSpPr>
            <p:nvPr/>
          </p:nvSpPr>
          <p:spPr bwMode="auto">
            <a:xfrm>
              <a:off x="5057" y="121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44" name="Oval 23"/>
            <p:cNvSpPr>
              <a:spLocks noChangeArrowheads="1"/>
            </p:cNvSpPr>
            <p:nvPr/>
          </p:nvSpPr>
          <p:spPr bwMode="auto">
            <a:xfrm>
              <a:off x="5057" y="11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45" name="Oval 24"/>
            <p:cNvSpPr>
              <a:spLocks noChangeArrowheads="1"/>
            </p:cNvSpPr>
            <p:nvPr/>
          </p:nvSpPr>
          <p:spPr bwMode="auto">
            <a:xfrm>
              <a:off x="5057"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1275" name="Oval 25"/>
          <p:cNvSpPr>
            <a:spLocks noChangeArrowheads="1"/>
          </p:cNvSpPr>
          <p:nvPr/>
        </p:nvSpPr>
        <p:spPr bwMode="auto">
          <a:xfrm>
            <a:off x="4254500" y="2400300"/>
            <a:ext cx="1549400" cy="939800"/>
          </a:xfrm>
          <a:prstGeom prst="ellipse">
            <a:avLst/>
          </a:prstGeom>
          <a:solidFill>
            <a:schemeClr val="bg1"/>
          </a:solidFill>
          <a:ln w="50800" algn="ctr">
            <a:solidFill>
              <a:schemeClr val="hlink"/>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CLI (.lib)</a:t>
            </a:r>
          </a:p>
        </p:txBody>
      </p:sp>
      <p:sp>
        <p:nvSpPr>
          <p:cNvPr id="11276" name="Oval 26"/>
          <p:cNvSpPr>
            <a:spLocks noChangeArrowheads="1"/>
          </p:cNvSpPr>
          <p:nvPr/>
        </p:nvSpPr>
        <p:spPr bwMode="auto">
          <a:xfrm>
            <a:off x="5664200" y="3657600"/>
            <a:ext cx="1778000" cy="939800"/>
          </a:xfrm>
          <a:prstGeom prst="ellipse">
            <a:avLst/>
          </a:prstGeom>
          <a:solidFill>
            <a:schemeClr val="bg1"/>
          </a:solidFill>
          <a:ln w="50800">
            <a:solidFill>
              <a:srgbClr val="800000"/>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bg2"/>
                </a:solidFill>
                <a:latin typeface="Times New Roman" panose="02020603050405020304" pitchFamily="18" charset="0"/>
              </a:rPr>
              <a:t>Middleware</a:t>
            </a:r>
          </a:p>
          <a:p>
            <a:pPr algn="ctr">
              <a:spcBef>
                <a:spcPct val="0"/>
              </a:spcBef>
              <a:buClrTx/>
              <a:buSzTx/>
              <a:buFontTx/>
              <a:buNone/>
            </a:pPr>
            <a:r>
              <a:rPr lang="en-US" altLang="en-US" sz="2400">
                <a:solidFill>
                  <a:schemeClr val="bg2"/>
                </a:solidFill>
                <a:latin typeface="Times New Roman" panose="02020603050405020304" pitchFamily="18" charset="0"/>
              </a:rPr>
              <a:t>Server</a:t>
            </a:r>
          </a:p>
        </p:txBody>
      </p:sp>
      <p:grpSp>
        <p:nvGrpSpPr>
          <p:cNvPr id="11277" name="Group 27"/>
          <p:cNvGrpSpPr>
            <a:grpSpLocks/>
          </p:cNvGrpSpPr>
          <p:nvPr/>
        </p:nvGrpSpPr>
        <p:grpSpPr bwMode="auto">
          <a:xfrm>
            <a:off x="8026400" y="2362200"/>
            <a:ext cx="939800" cy="1016000"/>
            <a:chOff x="5056" y="1840"/>
            <a:chExt cx="592" cy="640"/>
          </a:xfrm>
        </p:grpSpPr>
        <p:sp>
          <p:nvSpPr>
            <p:cNvPr id="11320" name="Oval 28"/>
            <p:cNvSpPr>
              <a:spLocks noChangeArrowheads="1"/>
            </p:cNvSpPr>
            <p:nvPr/>
          </p:nvSpPr>
          <p:spPr bwMode="auto">
            <a:xfrm>
              <a:off x="5057" y="23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21" name="Oval 29"/>
            <p:cNvSpPr>
              <a:spLocks noChangeArrowheads="1"/>
            </p:cNvSpPr>
            <p:nvPr/>
          </p:nvSpPr>
          <p:spPr bwMode="auto">
            <a:xfrm>
              <a:off x="5056" y="184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22" name="Oval 30"/>
            <p:cNvSpPr>
              <a:spLocks noChangeArrowheads="1"/>
            </p:cNvSpPr>
            <p:nvPr/>
          </p:nvSpPr>
          <p:spPr bwMode="auto">
            <a:xfrm>
              <a:off x="5057" y="23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23" name="Oval 31"/>
            <p:cNvSpPr>
              <a:spLocks noChangeArrowheads="1"/>
            </p:cNvSpPr>
            <p:nvPr/>
          </p:nvSpPr>
          <p:spPr bwMode="auto">
            <a:xfrm>
              <a:off x="5057" y="227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24" name="Oval 32"/>
            <p:cNvSpPr>
              <a:spLocks noChangeArrowheads="1"/>
            </p:cNvSpPr>
            <p:nvPr/>
          </p:nvSpPr>
          <p:spPr bwMode="auto">
            <a:xfrm>
              <a:off x="5057" y="222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25" name="Oval 33"/>
            <p:cNvSpPr>
              <a:spLocks noChangeArrowheads="1"/>
            </p:cNvSpPr>
            <p:nvPr/>
          </p:nvSpPr>
          <p:spPr bwMode="auto">
            <a:xfrm>
              <a:off x="5057" y="217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26" name="Oval 34"/>
            <p:cNvSpPr>
              <a:spLocks noChangeArrowheads="1"/>
            </p:cNvSpPr>
            <p:nvPr/>
          </p:nvSpPr>
          <p:spPr bwMode="auto">
            <a:xfrm>
              <a:off x="5057" y="212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27" name="Oval 35"/>
            <p:cNvSpPr>
              <a:spLocks noChangeArrowheads="1"/>
            </p:cNvSpPr>
            <p:nvPr/>
          </p:nvSpPr>
          <p:spPr bwMode="auto">
            <a:xfrm>
              <a:off x="5057" y="208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28" name="Oval 36"/>
            <p:cNvSpPr>
              <a:spLocks noChangeArrowheads="1"/>
            </p:cNvSpPr>
            <p:nvPr/>
          </p:nvSpPr>
          <p:spPr bwMode="auto">
            <a:xfrm>
              <a:off x="5057" y="203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29" name="Oval 37"/>
            <p:cNvSpPr>
              <a:spLocks noChangeArrowheads="1"/>
            </p:cNvSpPr>
            <p:nvPr/>
          </p:nvSpPr>
          <p:spPr bwMode="auto">
            <a:xfrm>
              <a:off x="5057" y="198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30" name="Oval 38"/>
            <p:cNvSpPr>
              <a:spLocks noChangeArrowheads="1"/>
            </p:cNvSpPr>
            <p:nvPr/>
          </p:nvSpPr>
          <p:spPr bwMode="auto">
            <a:xfrm>
              <a:off x="5057" y="193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31" name="Oval 39"/>
            <p:cNvSpPr>
              <a:spLocks noChangeArrowheads="1"/>
            </p:cNvSpPr>
            <p:nvPr/>
          </p:nvSpPr>
          <p:spPr bwMode="auto">
            <a:xfrm>
              <a:off x="5057" y="188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32" name="Oval 40"/>
            <p:cNvSpPr>
              <a:spLocks noChangeArrowheads="1"/>
            </p:cNvSpPr>
            <p:nvPr/>
          </p:nvSpPr>
          <p:spPr bwMode="auto">
            <a:xfrm>
              <a:off x="5057" y="184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grpSp>
        <p:nvGrpSpPr>
          <p:cNvPr id="11278" name="Group 41"/>
          <p:cNvGrpSpPr>
            <a:grpSpLocks/>
          </p:cNvGrpSpPr>
          <p:nvPr/>
        </p:nvGrpSpPr>
        <p:grpSpPr bwMode="auto">
          <a:xfrm>
            <a:off x="8026400" y="3657600"/>
            <a:ext cx="939800" cy="1016000"/>
            <a:chOff x="5056" y="2656"/>
            <a:chExt cx="592" cy="640"/>
          </a:xfrm>
        </p:grpSpPr>
        <p:sp>
          <p:nvSpPr>
            <p:cNvPr id="11307" name="Oval 42"/>
            <p:cNvSpPr>
              <a:spLocks noChangeArrowheads="1"/>
            </p:cNvSpPr>
            <p:nvPr/>
          </p:nvSpPr>
          <p:spPr bwMode="auto">
            <a:xfrm>
              <a:off x="5057" y="318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08" name="Oval 43"/>
            <p:cNvSpPr>
              <a:spLocks noChangeArrowheads="1"/>
            </p:cNvSpPr>
            <p:nvPr/>
          </p:nvSpPr>
          <p:spPr bwMode="auto">
            <a:xfrm>
              <a:off x="5056" y="26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09" name="Oval 44"/>
            <p:cNvSpPr>
              <a:spLocks noChangeArrowheads="1"/>
            </p:cNvSpPr>
            <p:nvPr/>
          </p:nvSpPr>
          <p:spPr bwMode="auto">
            <a:xfrm>
              <a:off x="5057" y="313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0" name="Oval 45"/>
            <p:cNvSpPr>
              <a:spLocks noChangeArrowheads="1"/>
            </p:cNvSpPr>
            <p:nvPr/>
          </p:nvSpPr>
          <p:spPr bwMode="auto">
            <a:xfrm>
              <a:off x="5057" y="308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1" name="Oval 46"/>
            <p:cNvSpPr>
              <a:spLocks noChangeArrowheads="1"/>
            </p:cNvSpPr>
            <p:nvPr/>
          </p:nvSpPr>
          <p:spPr bwMode="auto">
            <a:xfrm>
              <a:off x="5057" y="304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2" name="Oval 47"/>
            <p:cNvSpPr>
              <a:spLocks noChangeArrowheads="1"/>
            </p:cNvSpPr>
            <p:nvPr/>
          </p:nvSpPr>
          <p:spPr bwMode="auto">
            <a:xfrm>
              <a:off x="5057" y="299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3" name="Oval 48"/>
            <p:cNvSpPr>
              <a:spLocks noChangeArrowheads="1"/>
            </p:cNvSpPr>
            <p:nvPr/>
          </p:nvSpPr>
          <p:spPr bwMode="auto">
            <a:xfrm>
              <a:off x="5057" y="294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4" name="Oval 49"/>
            <p:cNvSpPr>
              <a:spLocks noChangeArrowheads="1"/>
            </p:cNvSpPr>
            <p:nvPr/>
          </p:nvSpPr>
          <p:spPr bwMode="auto">
            <a:xfrm>
              <a:off x="5057" y="289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5" name="Oval 50"/>
            <p:cNvSpPr>
              <a:spLocks noChangeArrowheads="1"/>
            </p:cNvSpPr>
            <p:nvPr/>
          </p:nvSpPr>
          <p:spPr bwMode="auto">
            <a:xfrm>
              <a:off x="5057" y="284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6" name="Oval 51"/>
            <p:cNvSpPr>
              <a:spLocks noChangeArrowheads="1"/>
            </p:cNvSpPr>
            <p:nvPr/>
          </p:nvSpPr>
          <p:spPr bwMode="auto">
            <a:xfrm>
              <a:off x="5057" y="28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7" name="Oval 52"/>
            <p:cNvSpPr>
              <a:spLocks noChangeArrowheads="1"/>
            </p:cNvSpPr>
            <p:nvPr/>
          </p:nvSpPr>
          <p:spPr bwMode="auto">
            <a:xfrm>
              <a:off x="5057" y="27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8" name="Oval 53"/>
            <p:cNvSpPr>
              <a:spLocks noChangeArrowheads="1"/>
            </p:cNvSpPr>
            <p:nvPr/>
          </p:nvSpPr>
          <p:spPr bwMode="auto">
            <a:xfrm>
              <a:off x="5057" y="27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19" name="Oval 54"/>
            <p:cNvSpPr>
              <a:spLocks noChangeArrowheads="1"/>
            </p:cNvSpPr>
            <p:nvPr/>
          </p:nvSpPr>
          <p:spPr bwMode="auto">
            <a:xfrm>
              <a:off x="5057" y="26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grpSp>
        <p:nvGrpSpPr>
          <p:cNvPr id="11279" name="Group 55"/>
          <p:cNvGrpSpPr>
            <a:grpSpLocks/>
          </p:cNvGrpSpPr>
          <p:nvPr/>
        </p:nvGrpSpPr>
        <p:grpSpPr bwMode="auto">
          <a:xfrm>
            <a:off x="8026400" y="4953000"/>
            <a:ext cx="939800" cy="1016000"/>
            <a:chOff x="5056" y="3472"/>
            <a:chExt cx="592" cy="640"/>
          </a:xfrm>
        </p:grpSpPr>
        <p:sp>
          <p:nvSpPr>
            <p:cNvPr id="11294" name="Oval 56"/>
            <p:cNvSpPr>
              <a:spLocks noChangeArrowheads="1"/>
            </p:cNvSpPr>
            <p:nvPr/>
          </p:nvSpPr>
          <p:spPr bwMode="auto">
            <a:xfrm>
              <a:off x="5057" y="40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295" name="Oval 57"/>
            <p:cNvSpPr>
              <a:spLocks noChangeArrowheads="1"/>
            </p:cNvSpPr>
            <p:nvPr/>
          </p:nvSpPr>
          <p:spPr bwMode="auto">
            <a:xfrm>
              <a:off x="5056" y="347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296" name="Oval 58"/>
            <p:cNvSpPr>
              <a:spLocks noChangeArrowheads="1"/>
            </p:cNvSpPr>
            <p:nvPr/>
          </p:nvSpPr>
          <p:spPr bwMode="auto">
            <a:xfrm>
              <a:off x="5057" y="39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297" name="Oval 59"/>
            <p:cNvSpPr>
              <a:spLocks noChangeArrowheads="1"/>
            </p:cNvSpPr>
            <p:nvPr/>
          </p:nvSpPr>
          <p:spPr bwMode="auto">
            <a:xfrm>
              <a:off x="5057" y="39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298" name="Oval 60"/>
            <p:cNvSpPr>
              <a:spLocks noChangeArrowheads="1"/>
            </p:cNvSpPr>
            <p:nvPr/>
          </p:nvSpPr>
          <p:spPr bwMode="auto">
            <a:xfrm>
              <a:off x="5057" y="38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299" name="Oval 61"/>
            <p:cNvSpPr>
              <a:spLocks noChangeArrowheads="1"/>
            </p:cNvSpPr>
            <p:nvPr/>
          </p:nvSpPr>
          <p:spPr bwMode="auto">
            <a:xfrm>
              <a:off x="5057" y="380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00" name="Oval 62"/>
            <p:cNvSpPr>
              <a:spLocks noChangeArrowheads="1"/>
            </p:cNvSpPr>
            <p:nvPr/>
          </p:nvSpPr>
          <p:spPr bwMode="auto">
            <a:xfrm>
              <a:off x="5057" y="376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01" name="Oval 63"/>
            <p:cNvSpPr>
              <a:spLocks noChangeArrowheads="1"/>
            </p:cNvSpPr>
            <p:nvPr/>
          </p:nvSpPr>
          <p:spPr bwMode="auto">
            <a:xfrm>
              <a:off x="5057" y="371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02" name="Oval 64"/>
            <p:cNvSpPr>
              <a:spLocks noChangeArrowheads="1"/>
            </p:cNvSpPr>
            <p:nvPr/>
          </p:nvSpPr>
          <p:spPr bwMode="auto">
            <a:xfrm>
              <a:off x="5057" y="366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03" name="Oval 65"/>
            <p:cNvSpPr>
              <a:spLocks noChangeArrowheads="1"/>
            </p:cNvSpPr>
            <p:nvPr/>
          </p:nvSpPr>
          <p:spPr bwMode="auto">
            <a:xfrm>
              <a:off x="5057" y="361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04" name="Oval 66"/>
            <p:cNvSpPr>
              <a:spLocks noChangeArrowheads="1"/>
            </p:cNvSpPr>
            <p:nvPr/>
          </p:nvSpPr>
          <p:spPr bwMode="auto">
            <a:xfrm>
              <a:off x="5057" y="35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05" name="Oval 67"/>
            <p:cNvSpPr>
              <a:spLocks noChangeArrowheads="1"/>
            </p:cNvSpPr>
            <p:nvPr/>
          </p:nvSpPr>
          <p:spPr bwMode="auto">
            <a:xfrm>
              <a:off x="5057" y="35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1306" name="Oval 68"/>
            <p:cNvSpPr>
              <a:spLocks noChangeArrowheads="1"/>
            </p:cNvSpPr>
            <p:nvPr/>
          </p:nvSpPr>
          <p:spPr bwMode="auto">
            <a:xfrm>
              <a:off x="5057" y="347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1280" name="Line 69"/>
          <p:cNvSpPr>
            <a:spLocks noChangeShapeType="1"/>
          </p:cNvSpPr>
          <p:nvPr/>
        </p:nvSpPr>
        <p:spPr bwMode="auto">
          <a:xfrm>
            <a:off x="3429000" y="5461000"/>
            <a:ext cx="44958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81" name="Line 70"/>
          <p:cNvSpPr>
            <a:spLocks noChangeShapeType="1"/>
          </p:cNvSpPr>
          <p:nvPr/>
        </p:nvSpPr>
        <p:spPr bwMode="auto">
          <a:xfrm>
            <a:off x="3429000" y="4165600"/>
            <a:ext cx="22098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82" name="Line 71"/>
          <p:cNvSpPr>
            <a:spLocks noChangeShapeType="1"/>
          </p:cNvSpPr>
          <p:nvPr/>
        </p:nvSpPr>
        <p:spPr bwMode="auto">
          <a:xfrm>
            <a:off x="3467100" y="2870200"/>
            <a:ext cx="7239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83" name="Line 72"/>
          <p:cNvSpPr>
            <a:spLocks noChangeShapeType="1"/>
          </p:cNvSpPr>
          <p:nvPr/>
        </p:nvSpPr>
        <p:spPr bwMode="auto">
          <a:xfrm>
            <a:off x="3467100" y="1651000"/>
            <a:ext cx="4953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84" name="Line 73"/>
          <p:cNvSpPr>
            <a:spLocks noChangeShapeType="1"/>
          </p:cNvSpPr>
          <p:nvPr/>
        </p:nvSpPr>
        <p:spPr bwMode="auto">
          <a:xfrm>
            <a:off x="5486400" y="1676400"/>
            <a:ext cx="6477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85" name="Line 74"/>
          <p:cNvSpPr>
            <a:spLocks noChangeShapeType="1"/>
          </p:cNvSpPr>
          <p:nvPr/>
        </p:nvSpPr>
        <p:spPr bwMode="auto">
          <a:xfrm>
            <a:off x="7543800" y="1676400"/>
            <a:ext cx="4953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86" name="Line 75"/>
          <p:cNvSpPr>
            <a:spLocks noChangeShapeType="1"/>
          </p:cNvSpPr>
          <p:nvPr/>
        </p:nvSpPr>
        <p:spPr bwMode="auto">
          <a:xfrm>
            <a:off x="5791200" y="2870200"/>
            <a:ext cx="22098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87" name="Line 76"/>
          <p:cNvSpPr>
            <a:spLocks noChangeShapeType="1"/>
          </p:cNvSpPr>
          <p:nvPr/>
        </p:nvSpPr>
        <p:spPr bwMode="auto">
          <a:xfrm>
            <a:off x="7391400" y="4165600"/>
            <a:ext cx="6096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88" name="Line 77"/>
          <p:cNvSpPr>
            <a:spLocks noChangeShapeType="1"/>
          </p:cNvSpPr>
          <p:nvPr/>
        </p:nvSpPr>
        <p:spPr bwMode="auto">
          <a:xfrm>
            <a:off x="1143000" y="2870200"/>
            <a:ext cx="3810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89" name="Line 78"/>
          <p:cNvSpPr>
            <a:spLocks noChangeShapeType="1"/>
          </p:cNvSpPr>
          <p:nvPr/>
        </p:nvSpPr>
        <p:spPr bwMode="auto">
          <a:xfrm flipV="1">
            <a:off x="1143000" y="1651000"/>
            <a:ext cx="381000" cy="25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90" name="Line 79"/>
          <p:cNvSpPr>
            <a:spLocks noChangeShapeType="1"/>
          </p:cNvSpPr>
          <p:nvPr/>
        </p:nvSpPr>
        <p:spPr bwMode="auto">
          <a:xfrm flipV="1">
            <a:off x="1143000" y="5384800"/>
            <a:ext cx="381000" cy="25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91" name="Line 80"/>
          <p:cNvSpPr>
            <a:spLocks noChangeShapeType="1"/>
          </p:cNvSpPr>
          <p:nvPr/>
        </p:nvSpPr>
        <p:spPr bwMode="auto">
          <a:xfrm flipV="1">
            <a:off x="1143000" y="4165600"/>
            <a:ext cx="381000" cy="25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92" name="Line 81"/>
          <p:cNvSpPr>
            <a:spLocks noChangeShapeType="1"/>
          </p:cNvSpPr>
          <p:nvPr/>
        </p:nvSpPr>
        <p:spPr bwMode="auto">
          <a:xfrm flipV="1">
            <a:off x="7239000" y="3251200"/>
            <a:ext cx="762000" cy="533400"/>
          </a:xfrm>
          <a:prstGeom prst="line">
            <a:avLst/>
          </a:prstGeom>
          <a:noFill/>
          <a:ln w="254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11293" name="Line 82"/>
          <p:cNvSpPr>
            <a:spLocks noChangeShapeType="1"/>
          </p:cNvSpPr>
          <p:nvPr/>
        </p:nvSpPr>
        <p:spPr bwMode="auto">
          <a:xfrm>
            <a:off x="7086600" y="4546600"/>
            <a:ext cx="838200" cy="533400"/>
          </a:xfrm>
          <a:prstGeom prst="line">
            <a:avLst/>
          </a:prstGeom>
          <a:noFill/>
          <a:ln w="254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Tree>
  </p:cSld>
  <p:clrMapOvr>
    <a:masterClrMapping/>
  </p:clrMapOvr>
  <p:transition spd="med">
    <p:comb/>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mtClean="0"/>
              <a:t>java.sql.ResultSet</a:t>
            </a:r>
          </a:p>
        </p:txBody>
      </p:sp>
      <p:sp>
        <p:nvSpPr>
          <p:cNvPr id="79875" name="Rectangle 3"/>
          <p:cNvSpPr>
            <a:spLocks noGrp="1" noChangeArrowheads="1"/>
          </p:cNvSpPr>
          <p:nvPr>
            <p:ph type="body" idx="1"/>
          </p:nvPr>
        </p:nvSpPr>
        <p:spPr/>
        <p:txBody>
          <a:bodyPr/>
          <a:lstStyle/>
          <a:p>
            <a:pPr eaLnBrk="1" hangingPunct="1"/>
            <a:r>
              <a:rPr lang="en-US" altLang="en-US" b="1" smtClean="0">
                <a:solidFill>
                  <a:srgbClr val="0000FF"/>
                </a:solidFill>
              </a:rPr>
              <a:t>void deleteRow()</a:t>
            </a:r>
            <a:br>
              <a:rPr lang="en-US" altLang="en-US" b="1" smtClean="0">
                <a:solidFill>
                  <a:srgbClr val="0000FF"/>
                </a:solidFill>
              </a:rPr>
            </a:br>
            <a:r>
              <a:rPr lang="en-US" altLang="en-US" smtClean="0">
                <a:solidFill>
                  <a:srgbClr val="000000"/>
                </a:solidFill>
              </a:rPr>
              <a:t>Deletes the current row from the database and the result set.</a:t>
            </a:r>
          </a:p>
          <a:p>
            <a:pPr eaLnBrk="1" hangingPunct="1"/>
            <a:r>
              <a:rPr lang="en-US" altLang="en-US" b="1" smtClean="0">
                <a:solidFill>
                  <a:srgbClr val="0000FF"/>
                </a:solidFill>
              </a:rPr>
              <a:t>void updateXxx(int column, Xxx data)</a:t>
            </a:r>
          </a:p>
          <a:p>
            <a:pPr eaLnBrk="1" hangingPunct="1"/>
            <a:r>
              <a:rPr lang="en-US" altLang="en-US" b="1" smtClean="0">
                <a:solidFill>
                  <a:srgbClr val="0000FF"/>
                </a:solidFill>
              </a:rPr>
              <a:t>void updateXxx(String columnName, Xxx data)</a:t>
            </a:r>
            <a:r>
              <a:rPr lang="en-US" altLang="en-US" smtClean="0">
                <a:solidFill>
                  <a:srgbClr val="0000FF"/>
                </a:solidFill>
              </a:rPr>
              <a:t/>
            </a:r>
            <a:br>
              <a:rPr lang="en-US" altLang="en-US" smtClean="0">
                <a:solidFill>
                  <a:srgbClr val="0000FF"/>
                </a:solidFill>
              </a:rPr>
            </a:br>
            <a:r>
              <a:rPr lang="en-US" altLang="en-US" smtClean="0">
                <a:solidFill>
                  <a:srgbClr val="000000"/>
                </a:solidFill>
              </a:rPr>
              <a:t>(</a:t>
            </a:r>
            <a:r>
              <a:rPr lang="en-US" altLang="en-US" b="1" smtClean="0">
                <a:solidFill>
                  <a:srgbClr val="0000FF"/>
                </a:solidFill>
              </a:rPr>
              <a:t>Xxx</a:t>
            </a:r>
            <a:r>
              <a:rPr lang="en-US" altLang="en-US" i="1" smtClean="0">
                <a:solidFill>
                  <a:srgbClr val="918879"/>
                </a:solidFill>
              </a:rPr>
              <a:t> </a:t>
            </a:r>
            <a:r>
              <a:rPr lang="en-US" altLang="en-US" smtClean="0">
                <a:solidFill>
                  <a:srgbClr val="000000"/>
                </a:solidFill>
              </a:rPr>
              <a:t>is a type such as </a:t>
            </a:r>
            <a:r>
              <a:rPr lang="en-US" altLang="en-US" b="1" smtClean="0">
                <a:solidFill>
                  <a:srgbClr val="0000FF"/>
                </a:solidFill>
              </a:rPr>
              <a:t>int</a:t>
            </a:r>
            <a:r>
              <a:rPr lang="en-US" altLang="en-US" smtClean="0">
                <a:solidFill>
                  <a:srgbClr val="000000"/>
                </a:solidFill>
              </a:rPr>
              <a:t>, </a:t>
            </a:r>
            <a:r>
              <a:rPr lang="en-US" altLang="en-US" b="1" smtClean="0">
                <a:solidFill>
                  <a:srgbClr val="0000FF"/>
                </a:solidFill>
              </a:rPr>
              <a:t>double</a:t>
            </a:r>
            <a:r>
              <a:rPr lang="en-US" altLang="en-US" smtClean="0">
                <a:solidFill>
                  <a:srgbClr val="000000"/>
                </a:solidFill>
              </a:rPr>
              <a:t>, </a:t>
            </a:r>
            <a:r>
              <a:rPr lang="en-US" altLang="en-US" b="1" smtClean="0">
                <a:solidFill>
                  <a:srgbClr val="0000FF"/>
                </a:solidFill>
              </a:rPr>
              <a:t>String</a:t>
            </a:r>
            <a:r>
              <a:rPr lang="en-US" altLang="en-US" smtClean="0">
                <a:solidFill>
                  <a:srgbClr val="000000"/>
                </a:solidFill>
              </a:rPr>
              <a:t>, </a:t>
            </a:r>
            <a:r>
              <a:rPr lang="en-US" altLang="en-US" b="1" smtClean="0">
                <a:solidFill>
                  <a:srgbClr val="0000FF"/>
                </a:solidFill>
              </a:rPr>
              <a:t>Date</a:t>
            </a:r>
            <a:r>
              <a:rPr lang="en-US" altLang="en-US" smtClean="0">
                <a:solidFill>
                  <a:srgbClr val="000000"/>
                </a:solidFill>
              </a:rPr>
              <a:t>, etc.) Update a field in the current row of the result set.</a:t>
            </a:r>
          </a:p>
          <a:p>
            <a:pPr eaLnBrk="1" hangingPunct="1">
              <a:buClr>
                <a:srgbClr val="3333CC"/>
              </a:buClr>
            </a:pPr>
            <a:r>
              <a:rPr lang="en-US" altLang="en-US" b="1" smtClean="0">
                <a:solidFill>
                  <a:srgbClr val="0000FF"/>
                </a:solidFill>
                <a:latin typeface="CourierNewPSMT" charset="0"/>
              </a:rPr>
              <a:t>void updateRow()</a:t>
            </a:r>
            <a:br>
              <a:rPr lang="en-US" altLang="en-US" b="1" smtClean="0">
                <a:solidFill>
                  <a:srgbClr val="0000FF"/>
                </a:solidFill>
                <a:latin typeface="CourierNewPSMT" charset="0"/>
              </a:rPr>
            </a:br>
            <a:r>
              <a:rPr lang="en-US" altLang="en-US" b="1" smtClean="0">
                <a:solidFill>
                  <a:srgbClr val="0000FF"/>
                </a:solidFill>
                <a:latin typeface="CourierNewPSMT" charset="0"/>
              </a:rPr>
              <a:t>S</a:t>
            </a:r>
            <a:r>
              <a:rPr lang="en-US" altLang="en-US" smtClean="0">
                <a:solidFill>
                  <a:srgbClr val="000000"/>
                </a:solidFill>
                <a:latin typeface="BookAntiqua" charset="0"/>
              </a:rPr>
              <a:t>ends the current row updates to the database.</a:t>
            </a:r>
            <a:endParaRPr lang="en-US" altLang="en-US" smtClean="0">
              <a:solidFill>
                <a:srgbClr val="000000"/>
              </a:solidFill>
              <a:latin typeface="CourierNewPSMT" charset="0"/>
            </a:endParaRPr>
          </a:p>
          <a:p>
            <a:pPr eaLnBrk="1" hangingPunct="1">
              <a:buClr>
                <a:srgbClr val="3333CC"/>
              </a:buClr>
            </a:pPr>
            <a:r>
              <a:rPr lang="en-US" altLang="en-US" b="1" smtClean="0">
                <a:solidFill>
                  <a:srgbClr val="0000FF"/>
                </a:solidFill>
                <a:latin typeface="CourierNewPSMT" charset="0"/>
              </a:rPr>
              <a:t>void cancelRowUpdates()</a:t>
            </a:r>
            <a:br>
              <a:rPr lang="en-US" altLang="en-US" b="1" smtClean="0">
                <a:solidFill>
                  <a:srgbClr val="0000FF"/>
                </a:solidFill>
                <a:latin typeface="CourierNewPSMT" charset="0"/>
              </a:rPr>
            </a:br>
            <a:r>
              <a:rPr lang="en-US" altLang="en-US" smtClean="0">
                <a:solidFill>
                  <a:srgbClr val="000000"/>
                </a:solidFill>
                <a:latin typeface="BookAntiqua" charset="0"/>
              </a:rPr>
              <a:t>Cancels the current row updates.</a:t>
            </a:r>
            <a:endParaRPr lang="en-US" altLang="en-US" smtClean="0">
              <a:solidFill>
                <a:srgbClr val="000000"/>
              </a:solidFill>
              <a:latin typeface="CourierNewPSMT" charset="0"/>
            </a:endParaRPr>
          </a:p>
          <a:p>
            <a:pPr eaLnBrk="1" hangingPunct="1">
              <a:buClr>
                <a:srgbClr val="3333CC"/>
              </a:buClr>
            </a:pPr>
            <a:endParaRPr lang="en-US" altLang="en-US" smtClean="0">
              <a:solidFill>
                <a:srgbClr val="000000"/>
              </a:solidFill>
            </a:endParaRPr>
          </a:p>
        </p:txBody>
      </p:sp>
    </p:spTree>
  </p:cSld>
  <p:clrMapOvr>
    <a:masterClrMapping/>
  </p:clrMapOvr>
  <p:transition spd="med">
    <p:comb/>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Metadata</a:t>
            </a:r>
          </a:p>
        </p:txBody>
      </p:sp>
      <p:sp>
        <p:nvSpPr>
          <p:cNvPr id="81923" name="Rectangle 3"/>
          <p:cNvSpPr>
            <a:spLocks noGrp="1" noChangeArrowheads="1"/>
          </p:cNvSpPr>
          <p:nvPr>
            <p:ph type="body" idx="1"/>
          </p:nvPr>
        </p:nvSpPr>
        <p:spPr/>
        <p:txBody>
          <a:bodyPr/>
          <a:lstStyle/>
          <a:p>
            <a:pPr eaLnBrk="1" hangingPunct="1">
              <a:lnSpc>
                <a:spcPct val="90000"/>
              </a:lnSpc>
              <a:spcBef>
                <a:spcPts val="300"/>
              </a:spcBef>
              <a:defRPr/>
            </a:pPr>
            <a:r>
              <a:rPr lang="en-US" altLang="en-US" smtClean="0">
                <a:latin typeface="BookAntiqua" charset="0"/>
              </a:rPr>
              <a:t>JDBC can give you additional </a:t>
            </a:r>
            <a:r>
              <a:rPr lang="en-US" altLang="en-US" i="1" smtClean="0">
                <a:solidFill>
                  <a:srgbClr val="0000FF"/>
                </a:solidFill>
                <a:latin typeface="BookAntiqua" charset="0"/>
              </a:rPr>
              <a:t>information</a:t>
            </a:r>
            <a:r>
              <a:rPr lang="en-US" altLang="en-US" smtClean="0">
                <a:latin typeface="BookAntiqua" charset="0"/>
              </a:rPr>
              <a:t> about the </a:t>
            </a:r>
            <a:r>
              <a:rPr lang="en-US" altLang="en-US" i="1" smtClean="0">
                <a:solidFill>
                  <a:srgbClr val="0000FF"/>
                </a:solidFill>
                <a:latin typeface="BookAntiqua-Italic" charset="0"/>
              </a:rPr>
              <a:t>structure</a:t>
            </a:r>
            <a:r>
              <a:rPr lang="en-US" altLang="en-US" i="1" smtClean="0">
                <a:latin typeface="BookAntiqua-Italic" charset="0"/>
              </a:rPr>
              <a:t> </a:t>
            </a:r>
            <a:r>
              <a:rPr lang="en-US" altLang="en-US" smtClean="0">
                <a:solidFill>
                  <a:srgbClr val="0000FF"/>
                </a:solidFill>
                <a:latin typeface="BookAntiqua" charset="0"/>
              </a:rPr>
              <a:t>of a database and its tables</a:t>
            </a:r>
            <a:r>
              <a:rPr lang="en-US" altLang="en-US" smtClean="0">
                <a:latin typeface="BookAntiqua" charset="0"/>
              </a:rPr>
              <a:t>. For example, you can get a </a:t>
            </a:r>
            <a:r>
              <a:rPr lang="en-US" altLang="en-US" smtClean="0">
                <a:solidFill>
                  <a:srgbClr val="0000FF"/>
                </a:solidFill>
                <a:latin typeface="BookAntiqua" charset="0"/>
              </a:rPr>
              <a:t>list of the tables</a:t>
            </a:r>
            <a:r>
              <a:rPr lang="en-US" altLang="en-US" smtClean="0">
                <a:latin typeface="BookAntiqua" charset="0"/>
              </a:rPr>
              <a:t> in a particular database or the </a:t>
            </a:r>
            <a:r>
              <a:rPr lang="en-US" altLang="en-US" smtClean="0">
                <a:solidFill>
                  <a:srgbClr val="0000FF"/>
                </a:solidFill>
                <a:latin typeface="BookAntiqua" charset="0"/>
              </a:rPr>
              <a:t>column names and types of a table</a:t>
            </a:r>
            <a:r>
              <a:rPr lang="en-US" altLang="en-US" smtClean="0">
                <a:latin typeface="BookAntiqua" charset="0"/>
              </a:rPr>
              <a:t>. </a:t>
            </a:r>
          </a:p>
          <a:p>
            <a:pPr eaLnBrk="1" hangingPunct="1">
              <a:lnSpc>
                <a:spcPct val="90000"/>
              </a:lnSpc>
              <a:spcBef>
                <a:spcPts val="300"/>
              </a:spcBef>
              <a:defRPr/>
            </a:pPr>
            <a:r>
              <a:rPr lang="en-US" altLang="en-US" smtClean="0">
                <a:solidFill>
                  <a:srgbClr val="000000"/>
                </a:solidFill>
                <a:latin typeface="BookAntiqua" charset="0"/>
              </a:rPr>
              <a:t>To find out more about the database, you need to request an object of type </a:t>
            </a:r>
            <a:r>
              <a:rPr lang="en-US" altLang="en-US" smtClean="0">
                <a:solidFill>
                  <a:srgbClr val="0000FF"/>
                </a:solidFill>
                <a:latin typeface="CourierNewPSMT" charset="0"/>
              </a:rPr>
              <a:t>DatabaseMetaData</a:t>
            </a:r>
            <a:r>
              <a:rPr lang="en-US" altLang="en-US" smtClean="0">
                <a:solidFill>
                  <a:srgbClr val="918879"/>
                </a:solidFill>
                <a:latin typeface="CourierNewPSMT" charset="0"/>
              </a:rPr>
              <a:t> </a:t>
            </a:r>
            <a:r>
              <a:rPr lang="en-US" altLang="en-US" smtClean="0">
                <a:solidFill>
                  <a:srgbClr val="000000"/>
                </a:solidFill>
                <a:latin typeface="BookAntiqua" charset="0"/>
              </a:rPr>
              <a:t>from the database connection.</a:t>
            </a:r>
          </a:p>
          <a:p>
            <a:pPr eaLnBrk="1" hangingPunct="1">
              <a:lnSpc>
                <a:spcPct val="90000"/>
              </a:lnSpc>
              <a:spcBef>
                <a:spcPts val="300"/>
              </a:spcBef>
              <a:defRPr/>
            </a:pPr>
            <a:r>
              <a:rPr lang="en-US" altLang="en-US" b="1" smtClean="0">
                <a:solidFill>
                  <a:srgbClr val="0000FF"/>
                </a:solidFill>
                <a:latin typeface="CourierNewPSMT" charset="0"/>
              </a:rPr>
              <a:t>DatabaseMetaData</a:t>
            </a:r>
            <a:r>
              <a:rPr lang="en-US" altLang="en-US" smtClean="0">
                <a:solidFill>
                  <a:srgbClr val="0000FF"/>
                </a:solidFill>
                <a:latin typeface="CourierNewPSMT" charset="0"/>
              </a:rPr>
              <a:t> meta = </a:t>
            </a:r>
            <a:r>
              <a:rPr lang="en-US" altLang="en-US" b="1" smtClean="0">
                <a:solidFill>
                  <a:srgbClr val="0000FF"/>
                </a:solidFill>
                <a:latin typeface="CourierNewPSMT" charset="0"/>
              </a:rPr>
              <a:t>conn.getMetaData();</a:t>
            </a:r>
          </a:p>
          <a:p>
            <a:pPr eaLnBrk="1" hangingPunct="1">
              <a:lnSpc>
                <a:spcPct val="90000"/>
              </a:lnSpc>
              <a:spcBef>
                <a:spcPts val="300"/>
              </a:spcBef>
              <a:defRPr/>
            </a:pPr>
            <a:r>
              <a:rPr lang="en-US" altLang="en-US" smtClean="0">
                <a:solidFill>
                  <a:srgbClr val="000000"/>
                </a:solidFill>
                <a:latin typeface="BookAntiqua" charset="0"/>
              </a:rPr>
              <a:t>Now you are ready to get some metadata. For example, the call</a:t>
            </a:r>
          </a:p>
          <a:p>
            <a:pPr indent="0" eaLnBrk="1" hangingPunct="1">
              <a:lnSpc>
                <a:spcPct val="90000"/>
              </a:lnSpc>
              <a:spcBef>
                <a:spcPts val="300"/>
              </a:spcBef>
              <a:buFont typeface="Wingdings" panose="05000000000000000000" pitchFamily="2" charset="2"/>
              <a:buNone/>
              <a:defRPr/>
            </a:pPr>
            <a:r>
              <a:rPr lang="en-US" altLang="en-US" b="1" smtClean="0">
                <a:solidFill>
                  <a:srgbClr val="0000FF"/>
                </a:solidFill>
                <a:latin typeface="CourierNewPSMT" charset="0"/>
              </a:rPr>
              <a:t>ResultSet</a:t>
            </a:r>
            <a:r>
              <a:rPr lang="en-US" altLang="en-US" smtClean="0">
                <a:solidFill>
                  <a:srgbClr val="0000FF"/>
                </a:solidFill>
                <a:latin typeface="CourierNewPSMT" charset="0"/>
              </a:rPr>
              <a:t> rs = meta.</a:t>
            </a:r>
            <a:r>
              <a:rPr lang="en-US" altLang="en-US" b="1" smtClean="0">
                <a:solidFill>
                  <a:srgbClr val="0000FF"/>
                </a:solidFill>
                <a:latin typeface="CourierNewPSMT" charset="0"/>
              </a:rPr>
              <a:t>getTables</a:t>
            </a:r>
            <a:r>
              <a:rPr lang="en-US" altLang="en-US" smtClean="0">
                <a:solidFill>
                  <a:srgbClr val="0000FF"/>
                </a:solidFill>
                <a:latin typeface="CourierNewPSMT" charset="0"/>
              </a:rPr>
              <a:t>(null, null, null, new String[] { "TABLE" });</a:t>
            </a:r>
            <a:endParaRPr lang="en-US" altLang="en-US" smtClean="0">
              <a:solidFill>
                <a:srgbClr val="0000FF"/>
              </a:solidFill>
              <a:latin typeface="BookAntiqua" charset="0"/>
            </a:endParaRPr>
          </a:p>
          <a:p>
            <a:pPr eaLnBrk="1" hangingPunct="1">
              <a:lnSpc>
                <a:spcPct val="90000"/>
              </a:lnSpc>
              <a:spcBef>
                <a:spcPts val="300"/>
              </a:spcBef>
              <a:buFont typeface="Wingdings" panose="05000000000000000000" pitchFamily="2" charset="2"/>
              <a:buNone/>
              <a:defRPr/>
            </a:pPr>
            <a:r>
              <a:rPr lang="en-US" altLang="en-US" smtClean="0"/>
              <a:t>   returns a result set that contains information about all tables in the database.</a:t>
            </a:r>
          </a:p>
        </p:txBody>
      </p:sp>
    </p:spTree>
  </p:cSld>
  <p:clrMapOvr>
    <a:masterClrMapping/>
  </p:clrMapOvr>
  <p:transition spd="med">
    <p:comb/>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Extract Table Info - Table</a:t>
            </a:r>
            <a:endParaRPr lang="vi-VN"/>
          </a:p>
        </p:txBody>
      </p:sp>
      <p:sp>
        <p:nvSpPr>
          <p:cNvPr id="81923" name="Rectangle 23"/>
          <p:cNvSpPr>
            <a:spLocks noChangeArrowheads="1"/>
          </p:cNvSpPr>
          <p:nvPr/>
        </p:nvSpPr>
        <p:spPr bwMode="auto">
          <a:xfrm>
            <a:off x="152400" y="950913"/>
            <a:ext cx="89916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vi-VN" altLang="vi-VN" sz="2400">
                <a:solidFill>
                  <a:srgbClr val="000000"/>
                </a:solidFill>
                <a:latin typeface="Consolas" panose="020B0609020204030204" pitchFamily="49" charset="0"/>
              </a:rPr>
              <a:t>databaseMetaData = connection.getMetaData();</a:t>
            </a:r>
          </a:p>
          <a:p>
            <a:pPr>
              <a:spcBef>
                <a:spcPct val="0"/>
              </a:spcBef>
              <a:buClrTx/>
              <a:buSzTx/>
              <a:buFontTx/>
              <a:buNone/>
            </a:pPr>
            <a:r>
              <a:rPr lang="vi-VN" altLang="vi-VN" sz="2400">
                <a:solidFill>
                  <a:srgbClr val="3F7F5F"/>
                </a:solidFill>
                <a:latin typeface="Consolas" panose="020B0609020204030204" pitchFamily="49" charset="0"/>
              </a:rPr>
              <a:t>//Print TABLE_TYPE "TABLE"</a:t>
            </a:r>
          </a:p>
          <a:p>
            <a:pPr>
              <a:spcBef>
                <a:spcPct val="0"/>
              </a:spcBef>
              <a:buClrTx/>
              <a:buSzTx/>
              <a:buFontTx/>
              <a:buNone/>
            </a:pPr>
            <a:r>
              <a:rPr lang="vi-VN" altLang="vi-VN" sz="2400">
                <a:solidFill>
                  <a:srgbClr val="000000"/>
                </a:solidFill>
                <a:latin typeface="Consolas" panose="020B0609020204030204" pitchFamily="49" charset="0"/>
              </a:rPr>
              <a:t>ResultSet </a:t>
            </a:r>
            <a:r>
              <a:rPr lang="vi-VN" altLang="vi-VN" sz="2400">
                <a:solidFill>
                  <a:srgbClr val="6A3E3E"/>
                </a:solidFill>
                <a:latin typeface="Consolas" panose="020B0609020204030204" pitchFamily="49" charset="0"/>
              </a:rPr>
              <a:t>resultSet</a:t>
            </a:r>
            <a:r>
              <a:rPr lang="vi-VN" altLang="vi-VN" sz="2400">
                <a:solidFill>
                  <a:srgbClr val="000000"/>
                </a:solidFill>
                <a:latin typeface="Consolas" panose="020B0609020204030204" pitchFamily="49" charset="0"/>
              </a:rPr>
              <a:t> =       </a:t>
            </a:r>
            <a:br>
              <a:rPr lang="vi-VN" altLang="vi-VN" sz="2400">
                <a:solidFill>
                  <a:srgbClr val="000000"/>
                </a:solidFill>
                <a:latin typeface="Consolas" panose="020B0609020204030204" pitchFamily="49" charset="0"/>
              </a:rPr>
            </a:br>
            <a:r>
              <a:rPr lang="vi-VN" altLang="vi-VN" sz="2400">
                <a:solidFill>
                  <a:srgbClr val="000000"/>
                </a:solidFill>
                <a:latin typeface="Consolas" panose="020B0609020204030204" pitchFamily="49" charset="0"/>
              </a:rPr>
              <a:t>    databaseMetaData.getTables(</a:t>
            </a:r>
            <a:r>
              <a:rPr lang="vi-VN" altLang="vi-VN" sz="2400" b="1">
                <a:solidFill>
                  <a:srgbClr val="7F0055"/>
                </a:solidFill>
                <a:latin typeface="Consolas" panose="020B0609020204030204" pitchFamily="49" charset="0"/>
              </a:rPr>
              <a:t>null</a:t>
            </a:r>
            <a:r>
              <a:rPr lang="vi-VN" altLang="vi-VN" sz="2400" b="1">
                <a:solidFill>
                  <a:srgbClr val="000000"/>
                </a:solidFill>
                <a:latin typeface="Consolas" panose="020B0609020204030204" pitchFamily="49" charset="0"/>
              </a:rPr>
              <a:t>, </a:t>
            </a:r>
            <a:r>
              <a:rPr lang="vi-VN" altLang="vi-VN" sz="2400" b="1">
                <a:solidFill>
                  <a:srgbClr val="7F0055"/>
                </a:solidFill>
                <a:latin typeface="Consolas" panose="020B0609020204030204" pitchFamily="49" charset="0"/>
              </a:rPr>
              <a:t>null</a:t>
            </a:r>
            <a:r>
              <a:rPr lang="vi-VN" altLang="vi-VN" sz="2400" b="1">
                <a:solidFill>
                  <a:srgbClr val="000000"/>
                </a:solidFill>
                <a:latin typeface="Consolas" panose="020B0609020204030204" pitchFamily="49" charset="0"/>
              </a:rPr>
              <a:t>, </a:t>
            </a:r>
            <a:r>
              <a:rPr lang="vi-VN" altLang="vi-VN" sz="2400" b="1">
                <a:solidFill>
                  <a:srgbClr val="7F0055"/>
                </a:solidFill>
                <a:latin typeface="Consolas" panose="020B0609020204030204" pitchFamily="49" charset="0"/>
              </a:rPr>
              <a:t>null</a:t>
            </a:r>
            <a:r>
              <a:rPr lang="vi-VN" altLang="vi-VN" sz="2400" b="1">
                <a:solidFill>
                  <a:srgbClr val="000000"/>
                </a:solidFill>
                <a:latin typeface="Consolas" panose="020B0609020204030204" pitchFamily="49" charset="0"/>
              </a:rPr>
              <a:t>, 					</a:t>
            </a:r>
            <a:r>
              <a:rPr lang="vi-VN" altLang="vi-VN" sz="2400" b="1">
                <a:solidFill>
                  <a:srgbClr val="7F0055"/>
                </a:solidFill>
                <a:latin typeface="Consolas" panose="020B0609020204030204" pitchFamily="49" charset="0"/>
              </a:rPr>
              <a:t>new</a:t>
            </a:r>
            <a:r>
              <a:rPr lang="vi-VN" altLang="vi-VN" sz="2400" b="1">
                <a:solidFill>
                  <a:srgbClr val="000000"/>
                </a:solidFill>
                <a:latin typeface="Consolas" panose="020B0609020204030204" pitchFamily="49" charset="0"/>
              </a:rPr>
              <a:t> String[]{</a:t>
            </a:r>
            <a:r>
              <a:rPr lang="vi-VN" altLang="vi-VN" sz="2400" b="1">
                <a:solidFill>
                  <a:srgbClr val="2A00FF"/>
                </a:solidFill>
                <a:latin typeface="Consolas" panose="020B0609020204030204" pitchFamily="49" charset="0"/>
              </a:rPr>
              <a:t>"TABLE"</a:t>
            </a:r>
            <a:r>
              <a:rPr lang="vi-VN" altLang="vi-VN" sz="2400" b="1">
                <a:solidFill>
                  <a:srgbClr val="000000"/>
                </a:solidFill>
                <a:latin typeface="Consolas" panose="020B0609020204030204" pitchFamily="49" charset="0"/>
              </a:rPr>
              <a:t>});</a:t>
            </a:r>
          </a:p>
          <a:p>
            <a:pPr>
              <a:spcBef>
                <a:spcPct val="0"/>
              </a:spcBef>
              <a:buClrTx/>
              <a:buSzTx/>
              <a:buFontTx/>
              <a:buNone/>
            </a:pPr>
            <a:r>
              <a:rPr lang="vi-VN" altLang="vi-VN" sz="2400">
                <a:solidFill>
                  <a:srgbClr val="000000"/>
                </a:solidFill>
                <a:latin typeface="Consolas" panose="020B0609020204030204" pitchFamily="49" charset="0"/>
              </a:rPr>
              <a:t>System.</a:t>
            </a:r>
            <a:r>
              <a:rPr lang="vi-VN" altLang="vi-VN" sz="2400" b="1" i="1">
                <a:solidFill>
                  <a:srgbClr val="0000C0"/>
                </a:solidFill>
                <a:latin typeface="Consolas" panose="020B0609020204030204" pitchFamily="49" charset="0"/>
              </a:rPr>
              <a:t>out</a:t>
            </a:r>
            <a:r>
              <a:rPr lang="vi-VN" altLang="vi-VN" sz="2400" b="1" i="1">
                <a:solidFill>
                  <a:srgbClr val="000000"/>
                </a:solidFill>
                <a:latin typeface="Consolas" panose="020B0609020204030204" pitchFamily="49" charset="0"/>
              </a:rPr>
              <a:t>.println(</a:t>
            </a:r>
            <a:r>
              <a:rPr lang="vi-VN" altLang="vi-VN" sz="2400" b="1" i="1">
                <a:solidFill>
                  <a:srgbClr val="2A00FF"/>
                </a:solidFill>
                <a:latin typeface="Consolas" panose="020B0609020204030204" pitchFamily="49" charset="0"/>
              </a:rPr>
              <a:t>"Printing TABLE"</a:t>
            </a:r>
            <a:r>
              <a:rPr lang="vi-VN" altLang="vi-VN" sz="2400" b="1" i="1">
                <a:solidFill>
                  <a:srgbClr val="000000"/>
                </a:solidFill>
                <a:latin typeface="Consolas" panose="020B0609020204030204" pitchFamily="49" charset="0"/>
              </a:rPr>
              <a:t>);</a:t>
            </a:r>
          </a:p>
          <a:p>
            <a:pPr>
              <a:spcBef>
                <a:spcPct val="0"/>
              </a:spcBef>
              <a:buClrTx/>
              <a:buSzTx/>
              <a:buFontTx/>
              <a:buNone/>
            </a:pPr>
            <a:r>
              <a:rPr lang="vi-VN" altLang="vi-VN" sz="2400" b="1">
                <a:solidFill>
                  <a:srgbClr val="7F0055"/>
                </a:solidFill>
                <a:latin typeface="Consolas" panose="020B0609020204030204" pitchFamily="49" charset="0"/>
              </a:rPr>
              <a:t>while</a:t>
            </a:r>
            <a:r>
              <a:rPr lang="vi-VN" altLang="vi-VN" sz="2400" b="1">
                <a:solidFill>
                  <a:srgbClr val="000000"/>
                </a:solidFill>
                <a:latin typeface="Consolas" panose="020B0609020204030204" pitchFamily="49" charset="0"/>
              </a:rPr>
              <a:t>(</a:t>
            </a:r>
            <a:r>
              <a:rPr lang="vi-VN" altLang="vi-VN" sz="2400" b="1">
                <a:solidFill>
                  <a:srgbClr val="6A3E3E"/>
                </a:solidFill>
                <a:latin typeface="Consolas" panose="020B0609020204030204" pitchFamily="49" charset="0"/>
              </a:rPr>
              <a:t>resultSet</a:t>
            </a:r>
            <a:r>
              <a:rPr lang="vi-VN" altLang="vi-VN" sz="2400" b="1">
                <a:solidFill>
                  <a:srgbClr val="000000"/>
                </a:solidFill>
                <a:latin typeface="Consolas" panose="020B0609020204030204" pitchFamily="49" charset="0"/>
              </a:rPr>
              <a:t>.next())</a:t>
            </a:r>
            <a:r>
              <a:rPr lang="vi-VN" altLang="vi-VN" sz="2400">
                <a:solidFill>
                  <a:srgbClr val="000000"/>
                </a:solidFill>
                <a:latin typeface="Consolas" panose="020B0609020204030204" pitchFamily="49" charset="0"/>
              </a:rPr>
              <a:t>{</a:t>
            </a:r>
          </a:p>
          <a:p>
            <a:pPr>
              <a:spcBef>
                <a:spcPct val="0"/>
              </a:spcBef>
              <a:buClrTx/>
              <a:buSzTx/>
              <a:buFontTx/>
              <a:buNone/>
            </a:pPr>
            <a:r>
              <a:rPr lang="vi-VN" altLang="vi-VN" sz="2400">
                <a:solidFill>
                  <a:srgbClr val="000000"/>
                </a:solidFill>
                <a:latin typeface="Consolas" panose="020B0609020204030204" pitchFamily="49" charset="0"/>
              </a:rPr>
              <a:t>    </a:t>
            </a:r>
            <a:r>
              <a:rPr lang="vi-VN" altLang="vi-VN" sz="2400">
                <a:solidFill>
                  <a:srgbClr val="3F7F5F"/>
                </a:solidFill>
                <a:latin typeface="Consolas" panose="020B0609020204030204" pitchFamily="49" charset="0"/>
              </a:rPr>
              <a:t>//Print</a:t>
            </a:r>
            <a:r>
              <a:rPr lang="vi-VN" altLang="vi-VN" sz="2400">
                <a:solidFill>
                  <a:srgbClr val="000000"/>
                </a:solidFill>
                <a:latin typeface="Consolas" panose="020B0609020204030204" pitchFamily="49" charset="0"/>
              </a:rPr>
              <a:t>        </a:t>
            </a:r>
            <a:br>
              <a:rPr lang="vi-VN" altLang="vi-VN" sz="2400">
                <a:solidFill>
                  <a:srgbClr val="000000"/>
                </a:solidFill>
                <a:latin typeface="Consolas" panose="020B0609020204030204" pitchFamily="49" charset="0"/>
              </a:rPr>
            </a:br>
            <a:r>
              <a:rPr lang="vi-VN" altLang="vi-VN" sz="2400">
                <a:solidFill>
                  <a:srgbClr val="000000"/>
                </a:solidFill>
                <a:latin typeface="Consolas" panose="020B0609020204030204" pitchFamily="49" charset="0"/>
              </a:rPr>
              <a:t>    System.</a:t>
            </a:r>
            <a:r>
              <a:rPr lang="vi-VN" altLang="vi-VN" sz="2400" b="1" i="1">
                <a:solidFill>
                  <a:srgbClr val="0000C0"/>
                </a:solidFill>
                <a:latin typeface="Consolas" panose="020B0609020204030204" pitchFamily="49" charset="0"/>
              </a:rPr>
              <a:t>out</a:t>
            </a:r>
            <a:r>
              <a:rPr lang="vi-VN" altLang="vi-VN" sz="2400" b="1" i="1">
                <a:solidFill>
                  <a:srgbClr val="000000"/>
                </a:solidFill>
                <a:latin typeface="Consolas" panose="020B0609020204030204" pitchFamily="49" charset="0"/>
              </a:rPr>
              <a:t>.println(</a:t>
            </a:r>
            <a:br>
              <a:rPr lang="vi-VN" altLang="vi-VN" sz="2400" b="1" i="1">
                <a:solidFill>
                  <a:srgbClr val="000000"/>
                </a:solidFill>
                <a:latin typeface="Consolas" panose="020B0609020204030204" pitchFamily="49" charset="0"/>
              </a:rPr>
            </a:br>
            <a:r>
              <a:rPr lang="vi-VN" altLang="vi-VN" sz="2400" b="1" i="1">
                <a:solidFill>
                  <a:srgbClr val="000000"/>
                </a:solidFill>
                <a:latin typeface="Consolas" panose="020B0609020204030204" pitchFamily="49" charset="0"/>
              </a:rPr>
              <a:t>			</a:t>
            </a:r>
            <a:r>
              <a:rPr lang="vi-VN" altLang="vi-VN" sz="2400" b="1" i="1">
                <a:solidFill>
                  <a:srgbClr val="6A3E3E"/>
                </a:solidFill>
                <a:latin typeface="Consolas" panose="020B0609020204030204" pitchFamily="49" charset="0"/>
              </a:rPr>
              <a:t>resultSet</a:t>
            </a:r>
            <a:r>
              <a:rPr lang="vi-VN" altLang="vi-VN" sz="2400" b="1" i="1">
                <a:solidFill>
                  <a:srgbClr val="000000"/>
                </a:solidFill>
                <a:latin typeface="Consolas" panose="020B0609020204030204" pitchFamily="49" charset="0"/>
              </a:rPr>
              <a:t>.getString(</a:t>
            </a:r>
            <a:r>
              <a:rPr lang="vi-VN" altLang="vi-VN" sz="2400" b="1" i="1">
                <a:solidFill>
                  <a:srgbClr val="2A00FF"/>
                </a:solidFill>
                <a:latin typeface="Consolas" panose="020B0609020204030204" pitchFamily="49" charset="0"/>
              </a:rPr>
              <a:t>"TABLE_NAME"</a:t>
            </a:r>
            <a:r>
              <a:rPr lang="vi-VN" altLang="vi-VN" sz="2400" b="1" i="1">
                <a:solidFill>
                  <a:srgbClr val="000000"/>
                </a:solidFill>
                <a:latin typeface="Consolas" panose="020B0609020204030204" pitchFamily="49" charset="0"/>
              </a:rPr>
              <a:t>));</a:t>
            </a:r>
          </a:p>
          <a:p>
            <a:pPr>
              <a:spcBef>
                <a:spcPct val="0"/>
              </a:spcBef>
              <a:buClrTx/>
              <a:buSzTx/>
              <a:buFontTx/>
              <a:buNone/>
            </a:pPr>
            <a:r>
              <a:rPr lang="vi-VN" altLang="vi-VN" sz="2400">
                <a:solidFill>
                  <a:srgbClr val="000000"/>
                </a:solidFill>
                <a:latin typeface="Consolas" panose="020B0609020204030204" pitchFamily="49" charset="0"/>
              </a:rPr>
              <a:t>}</a:t>
            </a:r>
            <a:endParaRPr lang="vi-VN" altLang="vi-VN" sz="2400">
              <a:latin typeface="Consolas" panose="020B0609020204030204" pitchFamily="49" charset="0"/>
            </a:endParaRPr>
          </a:p>
        </p:txBody>
      </p:sp>
    </p:spTree>
  </p:cSld>
  <p:clrMapOvr>
    <a:masterClrMapping/>
  </p:clrMapOvr>
  <p:transition spd="med">
    <p:comb/>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Extract Table Info -  System Table</a:t>
            </a:r>
            <a:endParaRPr lang="vi-VN"/>
          </a:p>
        </p:txBody>
      </p:sp>
      <p:sp>
        <p:nvSpPr>
          <p:cNvPr id="82947" name="Rectangle 23"/>
          <p:cNvSpPr>
            <a:spLocks noChangeArrowheads="1"/>
          </p:cNvSpPr>
          <p:nvPr/>
        </p:nvSpPr>
        <p:spPr bwMode="auto">
          <a:xfrm>
            <a:off x="152400" y="1027113"/>
            <a:ext cx="89916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vi-VN" altLang="vi-VN" sz="2400">
                <a:solidFill>
                  <a:srgbClr val="000000"/>
                </a:solidFill>
                <a:latin typeface="Consolas" panose="020B0609020204030204" pitchFamily="49" charset="0"/>
              </a:rPr>
              <a:t>databaseMetaData = connection.getMetaData();</a:t>
            </a:r>
          </a:p>
          <a:p>
            <a:pPr>
              <a:spcBef>
                <a:spcPct val="0"/>
              </a:spcBef>
              <a:buClrTx/>
              <a:buSzTx/>
              <a:buFontTx/>
              <a:buNone/>
            </a:pPr>
            <a:r>
              <a:rPr lang="vi-VN" altLang="vi-VN" sz="2400">
                <a:solidFill>
                  <a:srgbClr val="3F7F5F"/>
                </a:solidFill>
                <a:latin typeface="Consolas" panose="020B0609020204030204" pitchFamily="49" charset="0"/>
              </a:rPr>
              <a:t>//Print TABLE_TYPE "TABLE"</a:t>
            </a:r>
          </a:p>
          <a:p>
            <a:pPr>
              <a:spcBef>
                <a:spcPct val="0"/>
              </a:spcBef>
              <a:buClrTx/>
              <a:buSzTx/>
              <a:buFontTx/>
              <a:buNone/>
            </a:pPr>
            <a:r>
              <a:rPr lang="vi-VN" altLang="vi-VN" sz="2400">
                <a:solidFill>
                  <a:srgbClr val="000000"/>
                </a:solidFill>
                <a:latin typeface="Consolas" panose="020B0609020204030204" pitchFamily="49" charset="0"/>
              </a:rPr>
              <a:t>ResultSet </a:t>
            </a:r>
            <a:r>
              <a:rPr lang="vi-VN" altLang="vi-VN" sz="2400">
                <a:solidFill>
                  <a:srgbClr val="6A3E3E"/>
                </a:solidFill>
                <a:latin typeface="Consolas" panose="020B0609020204030204" pitchFamily="49" charset="0"/>
              </a:rPr>
              <a:t>resultSet</a:t>
            </a:r>
            <a:r>
              <a:rPr lang="vi-VN" altLang="vi-VN" sz="2400">
                <a:solidFill>
                  <a:srgbClr val="000000"/>
                </a:solidFill>
                <a:latin typeface="Consolas" panose="020B0609020204030204" pitchFamily="49" charset="0"/>
              </a:rPr>
              <a:t> =       </a:t>
            </a:r>
            <a:br>
              <a:rPr lang="vi-VN" altLang="vi-VN" sz="2400">
                <a:solidFill>
                  <a:srgbClr val="000000"/>
                </a:solidFill>
                <a:latin typeface="Consolas" panose="020B0609020204030204" pitchFamily="49" charset="0"/>
              </a:rPr>
            </a:br>
            <a:r>
              <a:rPr lang="vi-VN" altLang="vi-VN" sz="2400">
                <a:solidFill>
                  <a:srgbClr val="000000"/>
                </a:solidFill>
                <a:latin typeface="Consolas" panose="020B0609020204030204" pitchFamily="49" charset="0"/>
              </a:rPr>
              <a:t>    databaseMetaData.getTables(</a:t>
            </a:r>
            <a:r>
              <a:rPr lang="vi-VN" altLang="vi-VN" sz="2400" b="1">
                <a:solidFill>
                  <a:srgbClr val="7F0055"/>
                </a:solidFill>
                <a:latin typeface="Consolas" panose="020B0609020204030204" pitchFamily="49" charset="0"/>
              </a:rPr>
              <a:t>null</a:t>
            </a:r>
            <a:r>
              <a:rPr lang="vi-VN" altLang="vi-VN" sz="2400" b="1">
                <a:solidFill>
                  <a:srgbClr val="000000"/>
                </a:solidFill>
                <a:latin typeface="Consolas" panose="020B0609020204030204" pitchFamily="49" charset="0"/>
              </a:rPr>
              <a:t>, </a:t>
            </a:r>
            <a:r>
              <a:rPr lang="vi-VN" altLang="vi-VN" sz="2400" b="1">
                <a:solidFill>
                  <a:srgbClr val="7F0055"/>
                </a:solidFill>
                <a:latin typeface="Consolas" panose="020B0609020204030204" pitchFamily="49" charset="0"/>
              </a:rPr>
              <a:t>null</a:t>
            </a:r>
            <a:r>
              <a:rPr lang="vi-VN" altLang="vi-VN" sz="2400" b="1">
                <a:solidFill>
                  <a:srgbClr val="000000"/>
                </a:solidFill>
                <a:latin typeface="Consolas" panose="020B0609020204030204" pitchFamily="49" charset="0"/>
              </a:rPr>
              <a:t>, </a:t>
            </a:r>
            <a:r>
              <a:rPr lang="vi-VN" altLang="vi-VN" sz="2400" b="1">
                <a:solidFill>
                  <a:srgbClr val="7F0055"/>
                </a:solidFill>
                <a:latin typeface="Consolas" panose="020B0609020204030204" pitchFamily="49" charset="0"/>
              </a:rPr>
              <a:t>null</a:t>
            </a:r>
            <a:r>
              <a:rPr lang="vi-VN" altLang="vi-VN" sz="2400" b="1">
                <a:solidFill>
                  <a:srgbClr val="000000"/>
                </a:solidFill>
                <a:latin typeface="Consolas" panose="020B0609020204030204" pitchFamily="49" charset="0"/>
              </a:rPr>
              <a:t>, 			</a:t>
            </a:r>
            <a:r>
              <a:rPr lang="vi-VN" altLang="vi-VN" sz="2400" b="1">
                <a:solidFill>
                  <a:srgbClr val="7F0055"/>
                </a:solidFill>
                <a:latin typeface="Consolas" panose="020B0609020204030204" pitchFamily="49" charset="0"/>
              </a:rPr>
              <a:t>new</a:t>
            </a:r>
            <a:r>
              <a:rPr lang="vi-VN" altLang="vi-VN" sz="2400" b="1">
                <a:solidFill>
                  <a:srgbClr val="000000"/>
                </a:solidFill>
                <a:latin typeface="Consolas" panose="020B0609020204030204" pitchFamily="49" charset="0"/>
              </a:rPr>
              <a:t> String[]{</a:t>
            </a:r>
            <a:r>
              <a:rPr lang="vi-VN" altLang="vi-VN" sz="2400" b="1">
                <a:solidFill>
                  <a:srgbClr val="2A00FF"/>
                </a:solidFill>
                <a:latin typeface="Consolas" panose="020B0609020204030204" pitchFamily="49" charset="0"/>
              </a:rPr>
              <a:t>"SYSTEM TABLE"</a:t>
            </a:r>
            <a:r>
              <a:rPr lang="vi-VN" altLang="vi-VN" sz="2400" b="1">
                <a:solidFill>
                  <a:srgbClr val="000000"/>
                </a:solidFill>
                <a:latin typeface="Consolas" panose="020B0609020204030204" pitchFamily="49" charset="0"/>
              </a:rPr>
              <a:t>});</a:t>
            </a:r>
          </a:p>
          <a:p>
            <a:pPr>
              <a:spcBef>
                <a:spcPct val="0"/>
              </a:spcBef>
              <a:buClrTx/>
              <a:buSzTx/>
              <a:buFontTx/>
              <a:buNone/>
            </a:pPr>
            <a:r>
              <a:rPr lang="vi-VN" altLang="vi-VN" sz="2400">
                <a:solidFill>
                  <a:srgbClr val="000000"/>
                </a:solidFill>
                <a:latin typeface="Consolas" panose="020B0609020204030204" pitchFamily="49" charset="0"/>
              </a:rPr>
              <a:t>System.</a:t>
            </a:r>
            <a:r>
              <a:rPr lang="vi-VN" altLang="vi-VN" sz="2400" b="1" i="1">
                <a:solidFill>
                  <a:srgbClr val="0000C0"/>
                </a:solidFill>
                <a:latin typeface="Consolas" panose="020B0609020204030204" pitchFamily="49" charset="0"/>
              </a:rPr>
              <a:t>out</a:t>
            </a:r>
            <a:r>
              <a:rPr lang="vi-VN" altLang="vi-VN" sz="2400" b="1" i="1">
                <a:solidFill>
                  <a:srgbClr val="000000"/>
                </a:solidFill>
                <a:latin typeface="Consolas" panose="020B0609020204030204" pitchFamily="49" charset="0"/>
              </a:rPr>
              <a:t>.println(</a:t>
            </a:r>
            <a:r>
              <a:rPr lang="vi-VN" altLang="vi-VN" sz="2400" b="1" i="1">
                <a:solidFill>
                  <a:srgbClr val="2A00FF"/>
                </a:solidFill>
                <a:latin typeface="Consolas" panose="020B0609020204030204" pitchFamily="49" charset="0"/>
              </a:rPr>
              <a:t>"Printing SYSTEM TABLE"</a:t>
            </a:r>
            <a:r>
              <a:rPr lang="vi-VN" altLang="vi-VN" sz="2400" b="1" i="1">
                <a:solidFill>
                  <a:srgbClr val="000000"/>
                </a:solidFill>
                <a:latin typeface="Consolas" panose="020B0609020204030204" pitchFamily="49" charset="0"/>
              </a:rPr>
              <a:t>);</a:t>
            </a:r>
          </a:p>
          <a:p>
            <a:pPr>
              <a:spcBef>
                <a:spcPct val="0"/>
              </a:spcBef>
              <a:buClrTx/>
              <a:buSzTx/>
              <a:buFontTx/>
              <a:buNone/>
            </a:pPr>
            <a:r>
              <a:rPr lang="vi-VN" altLang="vi-VN" sz="2400" b="1">
                <a:solidFill>
                  <a:srgbClr val="7F0055"/>
                </a:solidFill>
                <a:latin typeface="Consolas" panose="020B0609020204030204" pitchFamily="49" charset="0"/>
              </a:rPr>
              <a:t>while</a:t>
            </a:r>
            <a:r>
              <a:rPr lang="vi-VN" altLang="vi-VN" sz="2400" b="1">
                <a:solidFill>
                  <a:srgbClr val="000000"/>
                </a:solidFill>
                <a:latin typeface="Consolas" panose="020B0609020204030204" pitchFamily="49" charset="0"/>
              </a:rPr>
              <a:t>(</a:t>
            </a:r>
            <a:r>
              <a:rPr lang="vi-VN" altLang="vi-VN" sz="2400" b="1">
                <a:solidFill>
                  <a:srgbClr val="6A3E3E"/>
                </a:solidFill>
                <a:latin typeface="Consolas" panose="020B0609020204030204" pitchFamily="49" charset="0"/>
              </a:rPr>
              <a:t>resultSet</a:t>
            </a:r>
            <a:r>
              <a:rPr lang="vi-VN" altLang="vi-VN" sz="2400" b="1">
                <a:solidFill>
                  <a:srgbClr val="000000"/>
                </a:solidFill>
                <a:latin typeface="Consolas" panose="020B0609020204030204" pitchFamily="49" charset="0"/>
              </a:rPr>
              <a:t>.next())</a:t>
            </a:r>
            <a:r>
              <a:rPr lang="vi-VN" altLang="vi-VN" sz="2400">
                <a:solidFill>
                  <a:srgbClr val="000000"/>
                </a:solidFill>
                <a:latin typeface="Consolas" panose="020B0609020204030204" pitchFamily="49" charset="0"/>
              </a:rPr>
              <a:t>{</a:t>
            </a:r>
          </a:p>
          <a:p>
            <a:pPr>
              <a:spcBef>
                <a:spcPct val="0"/>
              </a:spcBef>
              <a:buClrTx/>
              <a:buSzTx/>
              <a:buFontTx/>
              <a:buNone/>
            </a:pPr>
            <a:r>
              <a:rPr lang="vi-VN" altLang="vi-VN" sz="2400">
                <a:solidFill>
                  <a:srgbClr val="000000"/>
                </a:solidFill>
                <a:latin typeface="Consolas" panose="020B0609020204030204" pitchFamily="49" charset="0"/>
              </a:rPr>
              <a:t>    </a:t>
            </a:r>
            <a:r>
              <a:rPr lang="vi-VN" altLang="vi-VN" sz="2400">
                <a:solidFill>
                  <a:srgbClr val="3F7F5F"/>
                </a:solidFill>
                <a:latin typeface="Consolas" panose="020B0609020204030204" pitchFamily="49" charset="0"/>
              </a:rPr>
              <a:t>//Print</a:t>
            </a:r>
            <a:r>
              <a:rPr lang="vi-VN" altLang="vi-VN" sz="2400">
                <a:solidFill>
                  <a:srgbClr val="000000"/>
                </a:solidFill>
                <a:latin typeface="Consolas" panose="020B0609020204030204" pitchFamily="49" charset="0"/>
              </a:rPr>
              <a:t>        </a:t>
            </a:r>
            <a:br>
              <a:rPr lang="vi-VN" altLang="vi-VN" sz="2400">
                <a:solidFill>
                  <a:srgbClr val="000000"/>
                </a:solidFill>
                <a:latin typeface="Consolas" panose="020B0609020204030204" pitchFamily="49" charset="0"/>
              </a:rPr>
            </a:br>
            <a:r>
              <a:rPr lang="vi-VN" altLang="vi-VN" sz="2400">
                <a:solidFill>
                  <a:srgbClr val="000000"/>
                </a:solidFill>
                <a:latin typeface="Consolas" panose="020B0609020204030204" pitchFamily="49" charset="0"/>
              </a:rPr>
              <a:t>    System.</a:t>
            </a:r>
            <a:r>
              <a:rPr lang="vi-VN" altLang="vi-VN" sz="2400" b="1" i="1">
                <a:solidFill>
                  <a:srgbClr val="0000C0"/>
                </a:solidFill>
                <a:latin typeface="Consolas" panose="020B0609020204030204" pitchFamily="49" charset="0"/>
              </a:rPr>
              <a:t>out</a:t>
            </a:r>
            <a:r>
              <a:rPr lang="vi-VN" altLang="vi-VN" sz="2400" b="1" i="1">
                <a:solidFill>
                  <a:srgbClr val="000000"/>
                </a:solidFill>
                <a:latin typeface="Consolas" panose="020B0609020204030204" pitchFamily="49" charset="0"/>
              </a:rPr>
              <a:t>.println(</a:t>
            </a:r>
            <a:br>
              <a:rPr lang="vi-VN" altLang="vi-VN" sz="2400" b="1" i="1">
                <a:solidFill>
                  <a:srgbClr val="000000"/>
                </a:solidFill>
                <a:latin typeface="Consolas" panose="020B0609020204030204" pitchFamily="49" charset="0"/>
              </a:rPr>
            </a:br>
            <a:r>
              <a:rPr lang="vi-VN" altLang="vi-VN" sz="2400" b="1" i="1">
                <a:solidFill>
                  <a:srgbClr val="000000"/>
                </a:solidFill>
                <a:latin typeface="Consolas" panose="020B0609020204030204" pitchFamily="49" charset="0"/>
              </a:rPr>
              <a:t>			</a:t>
            </a:r>
            <a:r>
              <a:rPr lang="vi-VN" altLang="vi-VN" sz="2400" b="1" i="1">
                <a:solidFill>
                  <a:srgbClr val="6A3E3E"/>
                </a:solidFill>
                <a:latin typeface="Consolas" panose="020B0609020204030204" pitchFamily="49" charset="0"/>
              </a:rPr>
              <a:t>resultSet</a:t>
            </a:r>
            <a:r>
              <a:rPr lang="vi-VN" altLang="vi-VN" sz="2400" b="1" i="1">
                <a:solidFill>
                  <a:srgbClr val="000000"/>
                </a:solidFill>
                <a:latin typeface="Consolas" panose="020B0609020204030204" pitchFamily="49" charset="0"/>
              </a:rPr>
              <a:t>.getString(</a:t>
            </a:r>
            <a:r>
              <a:rPr lang="vi-VN" altLang="vi-VN" sz="2400" b="1" i="1">
                <a:solidFill>
                  <a:srgbClr val="2A00FF"/>
                </a:solidFill>
                <a:latin typeface="Consolas" panose="020B0609020204030204" pitchFamily="49" charset="0"/>
              </a:rPr>
              <a:t>"TABLE_NAME"</a:t>
            </a:r>
            <a:r>
              <a:rPr lang="vi-VN" altLang="vi-VN" sz="2400" b="1" i="1">
                <a:solidFill>
                  <a:srgbClr val="000000"/>
                </a:solidFill>
                <a:latin typeface="Consolas" panose="020B0609020204030204" pitchFamily="49" charset="0"/>
              </a:rPr>
              <a:t>));</a:t>
            </a:r>
          </a:p>
          <a:p>
            <a:pPr>
              <a:spcBef>
                <a:spcPct val="0"/>
              </a:spcBef>
              <a:buClrTx/>
              <a:buSzTx/>
              <a:buFontTx/>
              <a:buNone/>
            </a:pPr>
            <a:r>
              <a:rPr lang="vi-VN" altLang="vi-VN" sz="2400">
                <a:solidFill>
                  <a:srgbClr val="000000"/>
                </a:solidFill>
                <a:latin typeface="Consolas" panose="020B0609020204030204" pitchFamily="49" charset="0"/>
              </a:rPr>
              <a:t>}</a:t>
            </a:r>
            <a:endParaRPr lang="vi-VN" altLang="vi-VN" sz="2400">
              <a:latin typeface="Consolas" panose="020B0609020204030204" pitchFamily="49" charset="0"/>
            </a:endParaRPr>
          </a:p>
        </p:txBody>
      </p:sp>
    </p:spTree>
  </p:cSld>
  <p:clrMapOvr>
    <a:masterClrMapping/>
  </p:clrMapOvr>
  <p:transition spd="med">
    <p:comb/>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smtClean="0"/>
              <a:t>ResultSetMetaData</a:t>
            </a:r>
          </a:p>
        </p:txBody>
      </p:sp>
      <p:sp>
        <p:nvSpPr>
          <p:cNvPr id="83971" name="Rectangle 3"/>
          <p:cNvSpPr>
            <a:spLocks noGrp="1" noChangeArrowheads="1"/>
          </p:cNvSpPr>
          <p:nvPr>
            <p:ph type="body" idx="1"/>
          </p:nvPr>
        </p:nvSpPr>
        <p:spPr/>
        <p:txBody>
          <a:bodyPr/>
          <a:lstStyle/>
          <a:p>
            <a:pPr eaLnBrk="1" hangingPunct="1">
              <a:lnSpc>
                <a:spcPct val="95000"/>
              </a:lnSpc>
            </a:pPr>
            <a:r>
              <a:rPr lang="en-US" altLang="en-US" sz="2400" smtClean="0">
                <a:solidFill>
                  <a:srgbClr val="0000FF"/>
                </a:solidFill>
              </a:rPr>
              <a:t>ResultSetMetaData</a:t>
            </a:r>
            <a:r>
              <a:rPr lang="en-US" altLang="en-US" sz="2400" smtClean="0">
                <a:solidFill>
                  <a:srgbClr val="000000"/>
                </a:solidFill>
              </a:rPr>
              <a:t> reports information about a result set. Whenever you have a result set from a query, you can inquire about the </a:t>
            </a:r>
            <a:r>
              <a:rPr lang="en-US" altLang="en-US" sz="2400" smtClean="0">
                <a:solidFill>
                  <a:srgbClr val="0000FF"/>
                </a:solidFill>
              </a:rPr>
              <a:t>number of columns</a:t>
            </a:r>
            <a:r>
              <a:rPr lang="en-US" altLang="en-US" sz="2400" smtClean="0">
                <a:solidFill>
                  <a:srgbClr val="000000"/>
                </a:solidFill>
              </a:rPr>
              <a:t> and each </a:t>
            </a:r>
            <a:r>
              <a:rPr lang="en-US" altLang="en-US" sz="2400" smtClean="0">
                <a:solidFill>
                  <a:srgbClr val="0000FF"/>
                </a:solidFill>
              </a:rPr>
              <a:t>column's name, type, and field width</a:t>
            </a:r>
            <a:r>
              <a:rPr lang="en-US" altLang="en-US" sz="2400" smtClean="0">
                <a:solidFill>
                  <a:srgbClr val="000000"/>
                </a:solidFill>
              </a:rPr>
              <a:t>. We will make use of this information to make a label for each name and a text field of sufficient size for each value.</a:t>
            </a:r>
          </a:p>
          <a:p>
            <a:pPr eaLnBrk="1" hangingPunct="1">
              <a:lnSpc>
                <a:spcPct val="95000"/>
              </a:lnSpc>
              <a:buFont typeface="Wingdings" panose="05000000000000000000" pitchFamily="2" charset="2"/>
              <a:buNone/>
            </a:pPr>
            <a:r>
              <a:rPr lang="en-US" altLang="en-US" sz="2400" smtClean="0">
                <a:solidFill>
                  <a:srgbClr val="918879"/>
                </a:solidFill>
              </a:rPr>
              <a:t>  </a:t>
            </a:r>
            <a:r>
              <a:rPr lang="en-US" altLang="en-US" sz="2400" smtClean="0">
                <a:solidFill>
                  <a:srgbClr val="0000FF"/>
                </a:solidFill>
              </a:rPr>
              <a:t>ResultSet rs = stat.executeQuery("SELECT * FROM " + 								tableName);</a:t>
            </a:r>
          </a:p>
          <a:p>
            <a:pPr eaLnBrk="1" hangingPunct="1">
              <a:lnSpc>
                <a:spcPct val="95000"/>
              </a:lnSpc>
              <a:buFont typeface="Wingdings" panose="05000000000000000000" pitchFamily="2" charset="2"/>
              <a:buNone/>
            </a:pPr>
            <a:r>
              <a:rPr lang="en-US" altLang="en-US" sz="2400" smtClean="0">
                <a:solidFill>
                  <a:srgbClr val="0000FF"/>
                </a:solidFill>
              </a:rPr>
              <a:t>  ResultSetMetaData meta = rs.getMetaData();</a:t>
            </a:r>
          </a:p>
          <a:p>
            <a:pPr eaLnBrk="1" hangingPunct="1">
              <a:lnSpc>
                <a:spcPct val="95000"/>
              </a:lnSpc>
              <a:buFont typeface="Wingdings" panose="05000000000000000000" pitchFamily="2" charset="2"/>
              <a:buNone/>
            </a:pPr>
            <a:r>
              <a:rPr lang="en-US" altLang="en-US" sz="2400" smtClean="0">
                <a:solidFill>
                  <a:srgbClr val="0000FF"/>
                </a:solidFill>
              </a:rPr>
              <a:t>  for (int i = 1; i &lt;= meta.getColumnCount(); i++) {</a:t>
            </a:r>
          </a:p>
          <a:p>
            <a:pPr eaLnBrk="1" hangingPunct="1">
              <a:lnSpc>
                <a:spcPct val="95000"/>
              </a:lnSpc>
              <a:buFont typeface="Wingdings" panose="05000000000000000000" pitchFamily="2" charset="2"/>
              <a:buNone/>
            </a:pPr>
            <a:r>
              <a:rPr lang="en-US" altLang="en-US" sz="2400" smtClean="0">
                <a:solidFill>
                  <a:srgbClr val="0000FF"/>
                </a:solidFill>
              </a:rPr>
              <a:t>    String columnName = meta.getColumnLabel(i);</a:t>
            </a:r>
          </a:p>
          <a:p>
            <a:pPr eaLnBrk="1" hangingPunct="1">
              <a:lnSpc>
                <a:spcPct val="95000"/>
              </a:lnSpc>
              <a:buFont typeface="Wingdings" panose="05000000000000000000" pitchFamily="2" charset="2"/>
              <a:buNone/>
            </a:pPr>
            <a:r>
              <a:rPr lang="en-US" altLang="en-US" sz="2400" smtClean="0">
                <a:solidFill>
                  <a:srgbClr val="0000FF"/>
                </a:solidFill>
              </a:rPr>
              <a:t>    int columnWidth = meta.getColumnDisplaySize(i);</a:t>
            </a:r>
          </a:p>
          <a:p>
            <a:pPr eaLnBrk="1" hangingPunct="1">
              <a:lnSpc>
                <a:spcPct val="95000"/>
              </a:lnSpc>
              <a:buFont typeface="Wingdings" panose="05000000000000000000" pitchFamily="2" charset="2"/>
              <a:buNone/>
            </a:pPr>
            <a:r>
              <a:rPr lang="en-US" altLang="en-US" sz="2400" smtClean="0">
                <a:solidFill>
                  <a:srgbClr val="0000FF"/>
                </a:solidFill>
              </a:rPr>
              <a:t>    . . .</a:t>
            </a:r>
          </a:p>
          <a:p>
            <a:pPr eaLnBrk="1" hangingPunct="1">
              <a:lnSpc>
                <a:spcPct val="95000"/>
              </a:lnSpc>
              <a:buFont typeface="Wingdings" panose="05000000000000000000" pitchFamily="2" charset="2"/>
              <a:buNone/>
            </a:pPr>
            <a:r>
              <a:rPr lang="en-US" altLang="en-US" sz="2400" smtClean="0">
                <a:solidFill>
                  <a:srgbClr val="0000FF"/>
                </a:solidFill>
              </a:rPr>
              <a:t>   }</a:t>
            </a:r>
          </a:p>
        </p:txBody>
      </p:sp>
    </p:spTree>
  </p:cSld>
  <p:clrMapOvr>
    <a:masterClrMapping/>
  </p:clrMapOvr>
  <p:transition spd="med">
    <p:comb/>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Extract Column Info</a:t>
            </a:r>
            <a:endParaRPr lang="vi-VN"/>
          </a:p>
        </p:txBody>
      </p:sp>
      <p:sp>
        <p:nvSpPr>
          <p:cNvPr id="84995" name="Content Placeholder 2"/>
          <p:cNvSpPr>
            <a:spLocks noGrp="1"/>
          </p:cNvSpPr>
          <p:nvPr>
            <p:ph idx="1"/>
          </p:nvPr>
        </p:nvSpPr>
        <p:spPr>
          <a:xfrm>
            <a:off x="0" y="914400"/>
            <a:ext cx="9144000" cy="5486400"/>
          </a:xfrm>
        </p:spPr>
        <p:txBody>
          <a:bodyPr/>
          <a:lstStyle/>
          <a:p>
            <a:pPr marL="0" indent="0">
              <a:buFont typeface="Wingdings" panose="05000000000000000000" pitchFamily="2" charset="2"/>
              <a:buNone/>
            </a:pPr>
            <a:r>
              <a:rPr lang="vi-VN" altLang="vi-VN" sz="2400" smtClean="0">
                <a:solidFill>
                  <a:srgbClr val="000000"/>
                </a:solidFill>
                <a:latin typeface="Consolas" panose="020B0609020204030204" pitchFamily="49" charset="0"/>
              </a:rPr>
              <a:t>ResultSet </a:t>
            </a:r>
            <a:r>
              <a:rPr lang="vi-VN" altLang="vi-VN" sz="2400" smtClean="0">
                <a:solidFill>
                  <a:srgbClr val="6A3E3E"/>
                </a:solidFill>
                <a:latin typeface="Consolas" panose="020B0609020204030204" pitchFamily="49" charset="0"/>
              </a:rPr>
              <a:t>columns</a:t>
            </a:r>
            <a:r>
              <a:rPr lang="vi-VN" altLang="vi-VN" sz="2400" smtClean="0">
                <a:solidFill>
                  <a:srgbClr val="000000"/>
                </a:solidFill>
                <a:latin typeface="Consolas" panose="020B0609020204030204" pitchFamily="49" charset="0"/>
              </a:rPr>
              <a:t> = databaseMetaData.getColumns(</a:t>
            </a:r>
            <a:r>
              <a:rPr lang="vi-VN" altLang="vi-VN" sz="2400" b="1" smtClean="0">
                <a:solidFill>
                  <a:srgbClr val="7F0055"/>
                </a:solidFill>
                <a:latin typeface="Consolas" panose="020B0609020204030204" pitchFamily="49" charset="0"/>
              </a:rPr>
              <a:t>null</a:t>
            </a:r>
            <a:r>
              <a:rPr lang="vi-VN" altLang="vi-VN" sz="2400" b="1" smtClean="0">
                <a:solidFill>
                  <a:srgbClr val="000000"/>
                </a:solidFill>
                <a:latin typeface="Consolas" panose="020B0609020204030204" pitchFamily="49" charset="0"/>
              </a:rPr>
              <a:t>, 					</a:t>
            </a:r>
            <a:r>
              <a:rPr lang="vi-VN" altLang="vi-VN" sz="2400" b="1" smtClean="0">
                <a:solidFill>
                  <a:srgbClr val="7F0055"/>
                </a:solidFill>
                <a:latin typeface="Consolas" panose="020B0609020204030204" pitchFamily="49" charset="0"/>
              </a:rPr>
              <a:t>null</a:t>
            </a:r>
            <a:r>
              <a:rPr lang="vi-VN" altLang="vi-VN" sz="2400" b="1" smtClean="0">
                <a:solidFill>
                  <a:srgbClr val="000000"/>
                </a:solidFill>
                <a:latin typeface="Consolas" panose="020B0609020204030204" pitchFamily="49" charset="0"/>
              </a:rPr>
              <a:t>,	</a:t>
            </a:r>
            <a:r>
              <a:rPr lang="vi-VN" altLang="vi-VN" sz="2400" b="1" smtClean="0">
                <a:solidFill>
                  <a:srgbClr val="FF0000"/>
                </a:solidFill>
                <a:latin typeface="Consolas" panose="020B0609020204030204" pitchFamily="49" charset="0"/>
              </a:rPr>
              <a:t>tableName</a:t>
            </a:r>
            <a:r>
              <a:rPr lang="vi-VN" altLang="vi-VN" sz="2400" b="1" smtClean="0">
                <a:solidFill>
                  <a:srgbClr val="000000"/>
                </a:solidFill>
                <a:latin typeface="Consolas" panose="020B0609020204030204" pitchFamily="49" charset="0"/>
              </a:rPr>
              <a:t>, </a:t>
            </a:r>
            <a:r>
              <a:rPr lang="vi-VN" altLang="vi-VN" sz="2400" b="1" smtClean="0">
                <a:solidFill>
                  <a:srgbClr val="7F0055"/>
                </a:solidFill>
                <a:latin typeface="Consolas" panose="020B0609020204030204" pitchFamily="49" charset="0"/>
              </a:rPr>
              <a:t>null</a:t>
            </a:r>
            <a:r>
              <a:rPr lang="vi-VN" altLang="vi-VN" sz="2400" b="1" smtClean="0">
                <a:solidFill>
                  <a:srgbClr val="000000"/>
                </a:solidFill>
                <a:latin typeface="Consolas" panose="020B0609020204030204" pitchFamily="49" charset="0"/>
              </a:rPr>
              <a:t>);</a:t>
            </a:r>
          </a:p>
          <a:p>
            <a:pPr marL="0" indent="0">
              <a:buFont typeface="Wingdings" panose="05000000000000000000" pitchFamily="2" charset="2"/>
              <a:buNone/>
            </a:pPr>
            <a:r>
              <a:rPr lang="vi-VN" altLang="vi-VN" sz="2000" b="1" smtClean="0">
                <a:solidFill>
                  <a:srgbClr val="7F0055"/>
                </a:solidFill>
                <a:latin typeface="Consolas" panose="020B0609020204030204" pitchFamily="49" charset="0"/>
              </a:rPr>
              <a:t>while</a:t>
            </a:r>
            <a:r>
              <a:rPr lang="vi-VN" altLang="vi-VN" sz="2000" b="1" smtClean="0">
                <a:solidFill>
                  <a:srgbClr val="000000"/>
                </a:solidFill>
                <a:latin typeface="Consolas" panose="020B0609020204030204" pitchFamily="49" charset="0"/>
              </a:rPr>
              <a:t>(</a:t>
            </a:r>
            <a:r>
              <a:rPr lang="vi-VN" altLang="vi-VN" sz="2000" b="1" smtClean="0">
                <a:solidFill>
                  <a:srgbClr val="6A3E3E"/>
                </a:solidFill>
                <a:latin typeface="Consolas" panose="020B0609020204030204" pitchFamily="49" charset="0"/>
              </a:rPr>
              <a:t>columns</a:t>
            </a:r>
            <a:r>
              <a:rPr lang="vi-VN" altLang="vi-VN" sz="2000" b="1" smtClean="0">
                <a:solidFill>
                  <a:srgbClr val="000000"/>
                </a:solidFill>
                <a:latin typeface="Consolas" panose="020B0609020204030204" pitchFamily="49" charset="0"/>
              </a:rPr>
              <a:t>.next())</a:t>
            </a:r>
            <a:r>
              <a:rPr lang="vi-VN" altLang="vi-VN" sz="2000" smtClean="0">
                <a:solidFill>
                  <a:srgbClr val="000000"/>
                </a:solidFill>
                <a:latin typeface="Consolas" panose="020B0609020204030204" pitchFamily="49" charset="0"/>
              </a:rPr>
              <a:t>{</a:t>
            </a:r>
          </a:p>
          <a:p>
            <a:pPr marL="0" indent="0">
              <a:buFont typeface="Wingdings" panose="05000000000000000000" pitchFamily="2" charset="2"/>
              <a:buNone/>
            </a:pPr>
            <a:r>
              <a:rPr lang="vi-VN" altLang="vi-VN" sz="2000" smtClean="0">
                <a:solidFill>
                  <a:srgbClr val="000000"/>
                </a:solidFill>
                <a:latin typeface="Consolas" panose="020B0609020204030204" pitchFamily="49" charset="0"/>
              </a:rPr>
              <a:t>    String </a:t>
            </a:r>
            <a:r>
              <a:rPr lang="vi-VN" altLang="vi-VN" sz="2000" smtClean="0">
                <a:solidFill>
                  <a:srgbClr val="6A3E3E"/>
                </a:solidFill>
                <a:latin typeface="Consolas" panose="020B0609020204030204" pitchFamily="49" charset="0"/>
              </a:rPr>
              <a:t>columnName</a:t>
            </a:r>
            <a:r>
              <a:rPr lang="vi-VN" altLang="vi-VN" sz="2000" smtClean="0">
                <a:solidFill>
                  <a:srgbClr val="000000"/>
                </a:solidFill>
                <a:latin typeface="Consolas" panose="020B0609020204030204" pitchFamily="49" charset="0"/>
              </a:rPr>
              <a:t> = </a:t>
            </a:r>
            <a:r>
              <a:rPr lang="vi-VN" altLang="vi-VN" sz="2000" smtClean="0">
                <a:solidFill>
                  <a:srgbClr val="6A3E3E"/>
                </a:solidFill>
                <a:latin typeface="Consolas" panose="020B0609020204030204" pitchFamily="49" charset="0"/>
              </a:rPr>
              <a:t>columns</a:t>
            </a:r>
            <a:r>
              <a:rPr lang="vi-VN" altLang="vi-VN" sz="2000" smtClean="0">
                <a:solidFill>
                  <a:srgbClr val="000000"/>
                </a:solidFill>
                <a:latin typeface="Consolas" panose="020B0609020204030204" pitchFamily="49" charset="0"/>
              </a:rPr>
              <a:t>.getString(</a:t>
            </a:r>
            <a:r>
              <a:rPr lang="vi-VN" altLang="vi-VN" sz="2000" smtClean="0">
                <a:solidFill>
                  <a:srgbClr val="2A00FF"/>
                </a:solidFill>
                <a:latin typeface="Consolas" panose="020B0609020204030204" pitchFamily="49" charset="0"/>
              </a:rPr>
              <a:t>"COLUMN_NAME"</a:t>
            </a:r>
            <a:r>
              <a:rPr lang="vi-VN" altLang="vi-VN" sz="2000" smtClean="0">
                <a:solidFill>
                  <a:srgbClr val="000000"/>
                </a:solidFill>
                <a:latin typeface="Consolas" panose="020B0609020204030204" pitchFamily="49" charset="0"/>
              </a:rPr>
              <a:t>);</a:t>
            </a:r>
          </a:p>
          <a:p>
            <a:pPr marL="0" indent="0">
              <a:buFont typeface="Wingdings" panose="05000000000000000000" pitchFamily="2" charset="2"/>
              <a:buNone/>
            </a:pPr>
            <a:r>
              <a:rPr lang="vi-VN" altLang="vi-VN" sz="2000" smtClean="0">
                <a:solidFill>
                  <a:srgbClr val="000000"/>
                </a:solidFill>
                <a:latin typeface="Consolas" panose="020B0609020204030204" pitchFamily="49" charset="0"/>
              </a:rPr>
              <a:t>    String </a:t>
            </a:r>
            <a:r>
              <a:rPr lang="vi-VN" altLang="vi-VN" sz="2000" smtClean="0">
                <a:solidFill>
                  <a:srgbClr val="6A3E3E"/>
                </a:solidFill>
                <a:latin typeface="Consolas" panose="020B0609020204030204" pitchFamily="49" charset="0"/>
              </a:rPr>
              <a:t>datatype</a:t>
            </a:r>
            <a:r>
              <a:rPr lang="vi-VN" altLang="vi-VN" sz="2000" smtClean="0">
                <a:solidFill>
                  <a:srgbClr val="000000"/>
                </a:solidFill>
                <a:latin typeface="Consolas" panose="020B0609020204030204" pitchFamily="49" charset="0"/>
              </a:rPr>
              <a:t> = </a:t>
            </a:r>
            <a:r>
              <a:rPr lang="vi-VN" altLang="vi-VN" sz="2000" smtClean="0">
                <a:solidFill>
                  <a:srgbClr val="6A3E3E"/>
                </a:solidFill>
                <a:latin typeface="Consolas" panose="020B0609020204030204" pitchFamily="49" charset="0"/>
              </a:rPr>
              <a:t>columns</a:t>
            </a:r>
            <a:r>
              <a:rPr lang="vi-VN" altLang="vi-VN" sz="2000" smtClean="0">
                <a:solidFill>
                  <a:srgbClr val="000000"/>
                </a:solidFill>
                <a:latin typeface="Consolas" panose="020B0609020204030204" pitchFamily="49" charset="0"/>
              </a:rPr>
              <a:t>.getString(</a:t>
            </a:r>
            <a:r>
              <a:rPr lang="vi-VN" altLang="vi-VN" sz="2000" smtClean="0">
                <a:solidFill>
                  <a:srgbClr val="2A00FF"/>
                </a:solidFill>
                <a:latin typeface="Consolas" panose="020B0609020204030204" pitchFamily="49" charset="0"/>
              </a:rPr>
              <a:t>"DATA_TYPE"</a:t>
            </a:r>
            <a:r>
              <a:rPr lang="vi-VN" altLang="vi-VN" sz="2000" smtClean="0">
                <a:solidFill>
                  <a:srgbClr val="000000"/>
                </a:solidFill>
                <a:latin typeface="Consolas" panose="020B0609020204030204" pitchFamily="49" charset="0"/>
              </a:rPr>
              <a:t>);</a:t>
            </a:r>
          </a:p>
          <a:p>
            <a:pPr marL="0" indent="0">
              <a:buFont typeface="Wingdings" panose="05000000000000000000" pitchFamily="2" charset="2"/>
              <a:buNone/>
            </a:pPr>
            <a:r>
              <a:rPr lang="vi-VN" altLang="vi-VN" sz="2000" smtClean="0">
                <a:solidFill>
                  <a:srgbClr val="000000"/>
                </a:solidFill>
                <a:latin typeface="Consolas" panose="020B0609020204030204" pitchFamily="49" charset="0"/>
              </a:rPr>
              <a:t>    String </a:t>
            </a:r>
            <a:r>
              <a:rPr lang="vi-VN" altLang="vi-VN" sz="2000" smtClean="0">
                <a:solidFill>
                  <a:srgbClr val="6A3E3E"/>
                </a:solidFill>
                <a:latin typeface="Consolas" panose="020B0609020204030204" pitchFamily="49" charset="0"/>
              </a:rPr>
              <a:t>columnsize</a:t>
            </a:r>
            <a:r>
              <a:rPr lang="vi-VN" altLang="vi-VN" sz="2000" smtClean="0">
                <a:solidFill>
                  <a:srgbClr val="000000"/>
                </a:solidFill>
                <a:latin typeface="Consolas" panose="020B0609020204030204" pitchFamily="49" charset="0"/>
              </a:rPr>
              <a:t> = </a:t>
            </a:r>
            <a:r>
              <a:rPr lang="vi-VN" altLang="vi-VN" sz="2000" smtClean="0">
                <a:solidFill>
                  <a:srgbClr val="6A3E3E"/>
                </a:solidFill>
                <a:latin typeface="Consolas" panose="020B0609020204030204" pitchFamily="49" charset="0"/>
              </a:rPr>
              <a:t>columns</a:t>
            </a:r>
            <a:r>
              <a:rPr lang="vi-VN" altLang="vi-VN" sz="2000" smtClean="0">
                <a:solidFill>
                  <a:srgbClr val="000000"/>
                </a:solidFill>
                <a:latin typeface="Consolas" panose="020B0609020204030204" pitchFamily="49" charset="0"/>
              </a:rPr>
              <a:t>.getString(</a:t>
            </a:r>
            <a:r>
              <a:rPr lang="vi-VN" altLang="vi-VN" sz="2000" smtClean="0">
                <a:solidFill>
                  <a:srgbClr val="2A00FF"/>
                </a:solidFill>
                <a:latin typeface="Consolas" panose="020B0609020204030204" pitchFamily="49" charset="0"/>
              </a:rPr>
              <a:t>"COLUMN_SIZE"</a:t>
            </a:r>
            <a:r>
              <a:rPr lang="vi-VN" altLang="vi-VN" sz="2000" smtClean="0">
                <a:solidFill>
                  <a:srgbClr val="000000"/>
                </a:solidFill>
                <a:latin typeface="Consolas" panose="020B0609020204030204" pitchFamily="49" charset="0"/>
              </a:rPr>
              <a:t>);</a:t>
            </a:r>
          </a:p>
          <a:p>
            <a:pPr marL="0" indent="0">
              <a:buFont typeface="Wingdings" panose="05000000000000000000" pitchFamily="2" charset="2"/>
              <a:buNone/>
            </a:pPr>
            <a:r>
              <a:rPr lang="vi-VN" altLang="vi-VN" sz="2000" smtClean="0">
                <a:solidFill>
                  <a:srgbClr val="000000"/>
                </a:solidFill>
                <a:latin typeface="Consolas" panose="020B0609020204030204" pitchFamily="49" charset="0"/>
              </a:rPr>
              <a:t>    String </a:t>
            </a:r>
            <a:r>
              <a:rPr lang="vi-VN" altLang="vi-VN" sz="2000" smtClean="0">
                <a:solidFill>
                  <a:srgbClr val="6A3E3E"/>
                </a:solidFill>
                <a:latin typeface="Consolas" panose="020B0609020204030204" pitchFamily="49" charset="0"/>
              </a:rPr>
              <a:t>decimaldigits</a:t>
            </a:r>
            <a:r>
              <a:rPr lang="vi-VN" altLang="vi-VN" sz="2000" smtClean="0">
                <a:solidFill>
                  <a:srgbClr val="000000"/>
                </a:solidFill>
                <a:latin typeface="Consolas" panose="020B0609020204030204" pitchFamily="49" charset="0"/>
              </a:rPr>
              <a:t> = </a:t>
            </a:r>
            <a:r>
              <a:rPr lang="vi-VN" altLang="vi-VN" sz="2000" smtClean="0">
                <a:solidFill>
                  <a:srgbClr val="6A3E3E"/>
                </a:solidFill>
                <a:latin typeface="Consolas" panose="020B0609020204030204" pitchFamily="49" charset="0"/>
              </a:rPr>
              <a:t>columns</a:t>
            </a:r>
            <a:r>
              <a:rPr lang="vi-VN" altLang="vi-VN" sz="2000" smtClean="0">
                <a:solidFill>
                  <a:srgbClr val="000000"/>
                </a:solidFill>
                <a:latin typeface="Consolas" panose="020B0609020204030204" pitchFamily="49" charset="0"/>
              </a:rPr>
              <a:t>.getString(</a:t>
            </a:r>
            <a:r>
              <a:rPr lang="vi-VN" altLang="vi-VN" sz="2000" smtClean="0">
                <a:solidFill>
                  <a:srgbClr val="2A00FF"/>
                </a:solidFill>
                <a:latin typeface="Consolas" panose="020B0609020204030204" pitchFamily="49" charset="0"/>
              </a:rPr>
              <a:t>"DECIMAL_DIGITS"</a:t>
            </a:r>
            <a:r>
              <a:rPr lang="vi-VN" altLang="vi-VN" sz="2000" smtClean="0">
                <a:solidFill>
                  <a:srgbClr val="000000"/>
                </a:solidFill>
                <a:latin typeface="Consolas" panose="020B0609020204030204" pitchFamily="49" charset="0"/>
              </a:rPr>
              <a:t>);</a:t>
            </a:r>
          </a:p>
          <a:p>
            <a:pPr marL="0" indent="0">
              <a:buFont typeface="Wingdings" panose="05000000000000000000" pitchFamily="2" charset="2"/>
              <a:buNone/>
            </a:pPr>
            <a:r>
              <a:rPr lang="vi-VN" altLang="vi-VN" sz="2000" smtClean="0">
                <a:solidFill>
                  <a:srgbClr val="000000"/>
                </a:solidFill>
                <a:latin typeface="Consolas" panose="020B0609020204030204" pitchFamily="49" charset="0"/>
              </a:rPr>
              <a:t>    String </a:t>
            </a:r>
            <a:r>
              <a:rPr lang="vi-VN" altLang="vi-VN" sz="2000" smtClean="0">
                <a:solidFill>
                  <a:srgbClr val="6A3E3E"/>
                </a:solidFill>
                <a:latin typeface="Consolas" panose="020B0609020204030204" pitchFamily="49" charset="0"/>
              </a:rPr>
              <a:t>isNullable</a:t>
            </a:r>
            <a:r>
              <a:rPr lang="vi-VN" altLang="vi-VN" sz="2000" smtClean="0">
                <a:solidFill>
                  <a:srgbClr val="000000"/>
                </a:solidFill>
                <a:latin typeface="Consolas" panose="020B0609020204030204" pitchFamily="49" charset="0"/>
              </a:rPr>
              <a:t> = </a:t>
            </a:r>
            <a:r>
              <a:rPr lang="vi-VN" altLang="vi-VN" sz="2000" smtClean="0">
                <a:solidFill>
                  <a:srgbClr val="6A3E3E"/>
                </a:solidFill>
                <a:latin typeface="Consolas" panose="020B0609020204030204" pitchFamily="49" charset="0"/>
              </a:rPr>
              <a:t>columns</a:t>
            </a:r>
            <a:r>
              <a:rPr lang="vi-VN" altLang="vi-VN" sz="2000" smtClean="0">
                <a:solidFill>
                  <a:srgbClr val="000000"/>
                </a:solidFill>
                <a:latin typeface="Consolas" panose="020B0609020204030204" pitchFamily="49" charset="0"/>
              </a:rPr>
              <a:t>.getString(</a:t>
            </a:r>
            <a:r>
              <a:rPr lang="vi-VN" altLang="vi-VN" sz="2000" smtClean="0">
                <a:solidFill>
                  <a:srgbClr val="2A00FF"/>
                </a:solidFill>
                <a:latin typeface="Consolas" panose="020B0609020204030204" pitchFamily="49" charset="0"/>
              </a:rPr>
              <a:t>"IS_NULLABLE"</a:t>
            </a:r>
            <a:r>
              <a:rPr lang="vi-VN" altLang="vi-VN" sz="2000" smtClean="0">
                <a:solidFill>
                  <a:srgbClr val="000000"/>
                </a:solidFill>
                <a:latin typeface="Consolas" panose="020B0609020204030204" pitchFamily="49" charset="0"/>
              </a:rPr>
              <a:t>);</a:t>
            </a:r>
          </a:p>
          <a:p>
            <a:pPr marL="0" indent="0">
              <a:buFont typeface="Wingdings" panose="05000000000000000000" pitchFamily="2" charset="2"/>
              <a:buNone/>
            </a:pPr>
            <a:r>
              <a:rPr lang="vi-VN" altLang="vi-VN" sz="2000" smtClean="0">
                <a:solidFill>
                  <a:srgbClr val="000000"/>
                </a:solidFill>
                <a:latin typeface="Consolas" panose="020B0609020204030204" pitchFamily="49" charset="0"/>
              </a:rPr>
              <a:t>    String </a:t>
            </a:r>
            <a:r>
              <a:rPr lang="vi-VN" altLang="vi-VN" sz="2000" smtClean="0">
                <a:solidFill>
                  <a:srgbClr val="6A3E3E"/>
                </a:solidFill>
                <a:latin typeface="Consolas" panose="020B0609020204030204" pitchFamily="49" charset="0"/>
              </a:rPr>
              <a:t>is_autoIncrment</a:t>
            </a:r>
            <a:r>
              <a:rPr lang="vi-VN" altLang="vi-VN" sz="2000" smtClean="0">
                <a:solidFill>
                  <a:srgbClr val="000000"/>
                </a:solidFill>
                <a:latin typeface="Consolas" panose="020B0609020204030204" pitchFamily="49" charset="0"/>
              </a:rPr>
              <a:t> = 							 	</a:t>
            </a:r>
            <a:r>
              <a:rPr lang="vi-VN" altLang="vi-VN" sz="2000" smtClean="0">
                <a:solidFill>
                  <a:srgbClr val="6A3E3E"/>
                </a:solidFill>
                <a:latin typeface="Consolas" panose="020B0609020204030204" pitchFamily="49" charset="0"/>
              </a:rPr>
              <a:t>columns</a:t>
            </a:r>
            <a:r>
              <a:rPr lang="vi-VN" altLang="vi-VN" sz="2000" smtClean="0">
                <a:solidFill>
                  <a:srgbClr val="000000"/>
                </a:solidFill>
                <a:latin typeface="Consolas" panose="020B0609020204030204" pitchFamily="49" charset="0"/>
              </a:rPr>
              <a:t>.getString(</a:t>
            </a:r>
            <a:r>
              <a:rPr lang="vi-VN" altLang="vi-VN" sz="2000" smtClean="0">
                <a:solidFill>
                  <a:srgbClr val="2A00FF"/>
                </a:solidFill>
                <a:latin typeface="Consolas" panose="020B0609020204030204" pitchFamily="49" charset="0"/>
              </a:rPr>
              <a:t>"IS_AUTOINCREMENT"</a:t>
            </a:r>
            <a:r>
              <a:rPr lang="vi-VN" altLang="vi-VN" sz="2000" smtClean="0">
                <a:solidFill>
                  <a:srgbClr val="000000"/>
                </a:solidFill>
                <a:latin typeface="Consolas" panose="020B0609020204030204" pitchFamily="49" charset="0"/>
              </a:rPr>
              <a:t>);</a:t>
            </a:r>
          </a:p>
          <a:p>
            <a:pPr marL="0" indent="0">
              <a:buFont typeface="Wingdings" panose="05000000000000000000" pitchFamily="2" charset="2"/>
              <a:buNone/>
            </a:pPr>
            <a:r>
              <a:rPr lang="vi-VN" altLang="vi-VN" sz="2000" smtClean="0">
                <a:solidFill>
                  <a:srgbClr val="000000"/>
                </a:solidFill>
                <a:latin typeface="Consolas" panose="020B0609020204030204" pitchFamily="49" charset="0"/>
              </a:rPr>
              <a:t>    </a:t>
            </a:r>
            <a:r>
              <a:rPr lang="vi-VN" altLang="vi-VN" sz="2000" smtClean="0">
                <a:solidFill>
                  <a:srgbClr val="3F7F5F"/>
                </a:solidFill>
                <a:latin typeface="Consolas" panose="020B0609020204030204" pitchFamily="49" charset="0"/>
              </a:rPr>
              <a:t>//Printing results</a:t>
            </a:r>
          </a:p>
          <a:p>
            <a:pPr marL="0" indent="0">
              <a:buFont typeface="Wingdings" panose="05000000000000000000" pitchFamily="2" charset="2"/>
              <a:buNone/>
            </a:pPr>
            <a:r>
              <a:rPr lang="vi-VN" altLang="vi-VN" sz="2000" smtClean="0">
                <a:solidFill>
                  <a:srgbClr val="000000"/>
                </a:solidFill>
                <a:latin typeface="Consolas" panose="020B0609020204030204" pitchFamily="49" charset="0"/>
              </a:rPr>
              <a:t>    System.</a:t>
            </a:r>
            <a:r>
              <a:rPr lang="vi-VN" altLang="vi-VN" sz="2000" b="1" i="1" smtClean="0">
                <a:solidFill>
                  <a:srgbClr val="0000C0"/>
                </a:solidFill>
                <a:latin typeface="Consolas" panose="020B0609020204030204" pitchFamily="49" charset="0"/>
              </a:rPr>
              <a:t>out</a:t>
            </a:r>
            <a:r>
              <a:rPr lang="vi-VN" altLang="vi-VN" sz="2000" b="1" i="1" smtClean="0">
                <a:solidFill>
                  <a:srgbClr val="000000"/>
                </a:solidFill>
                <a:latin typeface="Consolas" panose="020B0609020204030204" pitchFamily="49" charset="0"/>
              </a:rPr>
              <a:t>.println();</a:t>
            </a:r>
          </a:p>
          <a:p>
            <a:pPr marL="0" indent="0">
              <a:buFont typeface="Wingdings" panose="05000000000000000000" pitchFamily="2" charset="2"/>
              <a:buNone/>
            </a:pPr>
            <a:r>
              <a:rPr lang="vi-VN" altLang="vi-VN" sz="2000" smtClean="0">
                <a:solidFill>
                  <a:srgbClr val="000000"/>
                </a:solidFill>
                <a:latin typeface="Consolas" panose="020B0609020204030204" pitchFamily="49" charset="0"/>
              </a:rPr>
              <a:t>}</a:t>
            </a:r>
            <a:endParaRPr lang="vi-VN" altLang="vi-VN" sz="2000" smtClean="0"/>
          </a:p>
        </p:txBody>
      </p:sp>
    </p:spTree>
  </p:cSld>
  <p:clrMapOvr>
    <a:masterClrMapping/>
  </p:clrMapOvr>
  <p:transition spd="med">
    <p:comb/>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smtClean="0"/>
              <a:t>java.sql.Connection</a:t>
            </a:r>
          </a:p>
        </p:txBody>
      </p:sp>
      <p:sp>
        <p:nvSpPr>
          <p:cNvPr id="86019" name="Rectangle 3"/>
          <p:cNvSpPr>
            <a:spLocks noGrp="1" noChangeArrowheads="1"/>
          </p:cNvSpPr>
          <p:nvPr>
            <p:ph type="body" idx="1"/>
          </p:nvPr>
        </p:nvSpPr>
        <p:spPr/>
        <p:txBody>
          <a:bodyPr/>
          <a:lstStyle/>
          <a:p>
            <a:pPr eaLnBrk="1" hangingPunct="1"/>
            <a:r>
              <a:rPr lang="en-US" altLang="en-US" b="1" smtClean="0">
                <a:solidFill>
                  <a:srgbClr val="0000FF"/>
                </a:solidFill>
                <a:latin typeface="CourierNewPSMT" charset="0"/>
              </a:rPr>
              <a:t>DatabaseMetaData getMetaData()</a:t>
            </a:r>
            <a:r>
              <a:rPr lang="en-US" altLang="en-US" b="1" smtClean="0">
                <a:solidFill>
                  <a:srgbClr val="918879"/>
                </a:solidFill>
                <a:latin typeface="CourierNewPSMT" charset="0"/>
              </a:rPr>
              <a:t/>
            </a:r>
            <a:br>
              <a:rPr lang="en-US" altLang="en-US" b="1" smtClean="0">
                <a:solidFill>
                  <a:srgbClr val="918879"/>
                </a:solidFill>
                <a:latin typeface="CourierNewPSMT" charset="0"/>
              </a:rPr>
            </a:br>
            <a:r>
              <a:rPr lang="en-US" altLang="en-US" b="1" smtClean="0">
                <a:solidFill>
                  <a:srgbClr val="000000"/>
                </a:solidFill>
                <a:latin typeface="BookAntiqua" charset="0"/>
              </a:rPr>
              <a:t>returns the metadata for the connection as a </a:t>
            </a:r>
            <a:r>
              <a:rPr lang="en-US" altLang="en-US" b="1" smtClean="0">
                <a:solidFill>
                  <a:srgbClr val="0000FF"/>
                </a:solidFill>
                <a:latin typeface="CourierNewPSMT" charset="0"/>
              </a:rPr>
              <a:t>DataBaseMetaData</a:t>
            </a:r>
            <a:r>
              <a:rPr lang="en-US" altLang="en-US" b="1" smtClean="0">
                <a:solidFill>
                  <a:srgbClr val="918879"/>
                </a:solidFill>
                <a:latin typeface="CourierNewPSMT" charset="0"/>
              </a:rPr>
              <a:t> </a:t>
            </a:r>
            <a:r>
              <a:rPr lang="en-US" altLang="en-US" b="1" smtClean="0">
                <a:solidFill>
                  <a:srgbClr val="000000"/>
                </a:solidFill>
                <a:latin typeface="BookAntiqua" charset="0"/>
              </a:rPr>
              <a:t>object.</a:t>
            </a:r>
            <a:endParaRPr lang="en-US" altLang="en-US" b="1" smtClean="0">
              <a:solidFill>
                <a:srgbClr val="000000"/>
              </a:solidFill>
              <a:latin typeface="CourierNewPSMT" charset="0"/>
            </a:endParaRPr>
          </a:p>
          <a:p>
            <a:pPr eaLnBrk="1" hangingPunct="1"/>
            <a:endParaRPr lang="en-US" altLang="en-US" smtClean="0"/>
          </a:p>
        </p:txBody>
      </p:sp>
    </p:spTree>
  </p:cSld>
  <p:clrMapOvr>
    <a:masterClrMapping/>
  </p:clrMapOvr>
  <p:transition spd="med">
    <p:comb/>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mtClean="0"/>
              <a:t>java.sql.DatabaseMetaData</a:t>
            </a:r>
          </a:p>
        </p:txBody>
      </p:sp>
      <p:sp>
        <p:nvSpPr>
          <p:cNvPr id="87043" name="Rectangle 3"/>
          <p:cNvSpPr>
            <a:spLocks noGrp="1" noChangeArrowheads="1"/>
          </p:cNvSpPr>
          <p:nvPr>
            <p:ph type="body" idx="1"/>
          </p:nvPr>
        </p:nvSpPr>
        <p:spPr/>
        <p:txBody>
          <a:bodyPr/>
          <a:lstStyle/>
          <a:p>
            <a:pPr eaLnBrk="1" hangingPunct="1">
              <a:lnSpc>
                <a:spcPct val="90000"/>
              </a:lnSpc>
              <a:spcBef>
                <a:spcPts val="300"/>
              </a:spcBef>
            </a:pPr>
            <a:r>
              <a:rPr lang="en-US" altLang="en-US" b="1" smtClean="0">
                <a:solidFill>
                  <a:srgbClr val="0000FF"/>
                </a:solidFill>
                <a:latin typeface="CourierNewPSMT" charset="0"/>
              </a:rPr>
              <a:t>ResultSet getTables(String catalog, String schemaPattern, String tableNamePattern, String types[])</a:t>
            </a:r>
            <a:br>
              <a:rPr lang="en-US" altLang="en-US" b="1" smtClean="0">
                <a:solidFill>
                  <a:srgbClr val="0000FF"/>
                </a:solidFill>
                <a:latin typeface="CourierNewPSMT" charset="0"/>
              </a:rPr>
            </a:br>
            <a:r>
              <a:rPr lang="en-US" altLang="en-US" smtClean="0">
                <a:solidFill>
                  <a:srgbClr val="000000"/>
                </a:solidFill>
                <a:latin typeface="BookAntiqua" charset="0"/>
              </a:rPr>
              <a:t>gets a description of all tables in a catalog that match the schema and table name patterns and the type criteria. The </a:t>
            </a:r>
            <a:r>
              <a:rPr lang="en-US" altLang="en-US" smtClean="0">
                <a:solidFill>
                  <a:srgbClr val="0000FF"/>
                </a:solidFill>
                <a:latin typeface="CourierNewPSMT" charset="0"/>
              </a:rPr>
              <a:t>catalog</a:t>
            </a:r>
            <a:r>
              <a:rPr lang="en-US" altLang="en-US" smtClean="0">
                <a:solidFill>
                  <a:srgbClr val="918879"/>
                </a:solidFill>
                <a:latin typeface="CourierNewPSMT" charset="0"/>
              </a:rPr>
              <a:t> </a:t>
            </a:r>
            <a:r>
              <a:rPr lang="en-US" altLang="en-US" smtClean="0">
                <a:solidFill>
                  <a:srgbClr val="000000"/>
                </a:solidFill>
                <a:latin typeface="BookAntiqua" charset="0"/>
              </a:rPr>
              <a:t>and </a:t>
            </a:r>
            <a:r>
              <a:rPr lang="en-US" altLang="en-US" smtClean="0">
                <a:solidFill>
                  <a:srgbClr val="0000FF"/>
                </a:solidFill>
                <a:latin typeface="CourierNewPSMT" charset="0"/>
              </a:rPr>
              <a:t>schema</a:t>
            </a:r>
            <a:r>
              <a:rPr lang="en-US" altLang="en-US" smtClean="0">
                <a:solidFill>
                  <a:srgbClr val="918879"/>
                </a:solidFill>
                <a:latin typeface="CourierNewPSMT" charset="0"/>
              </a:rPr>
              <a:t> </a:t>
            </a:r>
            <a:r>
              <a:rPr lang="en-US" altLang="en-US" smtClean="0">
                <a:solidFill>
                  <a:srgbClr val="000000"/>
                </a:solidFill>
                <a:latin typeface="BookAntiqua" charset="0"/>
              </a:rPr>
              <a:t>parameters can be </a:t>
            </a:r>
            <a:r>
              <a:rPr lang="en-US" altLang="en-US" smtClean="0">
                <a:solidFill>
                  <a:srgbClr val="0000FF"/>
                </a:solidFill>
                <a:latin typeface="CourierNewPSMT" charset="0"/>
              </a:rPr>
              <a:t>""</a:t>
            </a:r>
            <a:r>
              <a:rPr lang="en-US" altLang="en-US" smtClean="0">
                <a:solidFill>
                  <a:srgbClr val="918879"/>
                </a:solidFill>
                <a:latin typeface="CourierNewPSMT" charset="0"/>
              </a:rPr>
              <a:t> </a:t>
            </a:r>
            <a:r>
              <a:rPr lang="en-US" altLang="en-US" smtClean="0">
                <a:solidFill>
                  <a:srgbClr val="000000"/>
                </a:solidFill>
                <a:latin typeface="BookAntiqua" charset="0"/>
              </a:rPr>
              <a:t>to retrieve those tables without a catalog or schema, or </a:t>
            </a:r>
            <a:r>
              <a:rPr lang="en-US" altLang="en-US" smtClean="0">
                <a:solidFill>
                  <a:srgbClr val="0000FF"/>
                </a:solidFill>
                <a:latin typeface="CourierNewPSMT" charset="0"/>
              </a:rPr>
              <a:t>null</a:t>
            </a:r>
            <a:r>
              <a:rPr lang="en-US" altLang="en-US" smtClean="0">
                <a:solidFill>
                  <a:srgbClr val="918879"/>
                </a:solidFill>
                <a:latin typeface="CourierNewPSMT" charset="0"/>
              </a:rPr>
              <a:t> </a:t>
            </a:r>
            <a:r>
              <a:rPr lang="en-US" altLang="en-US" smtClean="0">
                <a:solidFill>
                  <a:srgbClr val="000000"/>
                </a:solidFill>
                <a:latin typeface="BookAntiqua" charset="0"/>
              </a:rPr>
              <a:t>to return tables regardless of catalog or schema.</a:t>
            </a:r>
          </a:p>
          <a:p>
            <a:pPr eaLnBrk="1" hangingPunct="1">
              <a:lnSpc>
                <a:spcPct val="90000"/>
              </a:lnSpc>
              <a:spcBef>
                <a:spcPts val="300"/>
              </a:spcBef>
            </a:pPr>
            <a:r>
              <a:rPr lang="en-US" altLang="en-US" smtClean="0">
                <a:solidFill>
                  <a:srgbClr val="000000"/>
                </a:solidFill>
                <a:latin typeface="BookAntiqua" charset="0"/>
              </a:rPr>
              <a:t>The </a:t>
            </a:r>
            <a:r>
              <a:rPr lang="en-US" altLang="en-US" smtClean="0">
                <a:solidFill>
                  <a:srgbClr val="0000FF"/>
                </a:solidFill>
                <a:latin typeface="CourierNewPSMT" charset="0"/>
              </a:rPr>
              <a:t>types</a:t>
            </a:r>
            <a:r>
              <a:rPr lang="en-US" altLang="en-US" smtClean="0">
                <a:solidFill>
                  <a:srgbClr val="918879"/>
                </a:solidFill>
                <a:latin typeface="CourierNewPSMT" charset="0"/>
              </a:rPr>
              <a:t> </a:t>
            </a:r>
            <a:r>
              <a:rPr lang="en-US" altLang="en-US" smtClean="0">
                <a:solidFill>
                  <a:srgbClr val="000000"/>
                </a:solidFill>
                <a:latin typeface="BookAntiqua" charset="0"/>
              </a:rPr>
              <a:t>array contains the names of the table types to include. Typical types are </a:t>
            </a:r>
            <a:r>
              <a:rPr lang="en-US" altLang="en-US" smtClean="0">
                <a:solidFill>
                  <a:srgbClr val="0000FF"/>
                </a:solidFill>
                <a:latin typeface="CourierNewPSMT" charset="0"/>
              </a:rPr>
              <a:t>TABLE</a:t>
            </a:r>
            <a:r>
              <a:rPr lang="en-US" altLang="en-US" smtClean="0">
                <a:solidFill>
                  <a:srgbClr val="000000"/>
                </a:solidFill>
                <a:latin typeface="BookAntiqua" charset="0"/>
              </a:rPr>
              <a:t>, </a:t>
            </a:r>
            <a:r>
              <a:rPr lang="en-US" altLang="en-US" smtClean="0">
                <a:solidFill>
                  <a:srgbClr val="0000FF"/>
                </a:solidFill>
                <a:latin typeface="CourierNewPSMT" charset="0"/>
              </a:rPr>
              <a:t>VIEW</a:t>
            </a:r>
            <a:r>
              <a:rPr lang="en-US" altLang="en-US" smtClean="0">
                <a:solidFill>
                  <a:srgbClr val="000000"/>
                </a:solidFill>
                <a:latin typeface="BookAntiqua" charset="0"/>
              </a:rPr>
              <a:t>, </a:t>
            </a:r>
            <a:r>
              <a:rPr lang="en-US" altLang="en-US" smtClean="0">
                <a:solidFill>
                  <a:srgbClr val="0000FF"/>
                </a:solidFill>
                <a:latin typeface="CourierNewPSMT" charset="0"/>
              </a:rPr>
              <a:t>SYSTEM</a:t>
            </a:r>
            <a:r>
              <a:rPr lang="en-US" altLang="en-US" smtClean="0">
                <a:solidFill>
                  <a:srgbClr val="918879"/>
                </a:solidFill>
                <a:latin typeface="CourierNewPSMT" charset="0"/>
              </a:rPr>
              <a:t> </a:t>
            </a:r>
            <a:r>
              <a:rPr lang="en-US" altLang="en-US" smtClean="0">
                <a:solidFill>
                  <a:srgbClr val="0000FF"/>
                </a:solidFill>
                <a:latin typeface="CourierNewPSMT" charset="0"/>
              </a:rPr>
              <a:t>TABLE</a:t>
            </a:r>
            <a:r>
              <a:rPr lang="en-US" altLang="en-US" smtClean="0">
                <a:solidFill>
                  <a:srgbClr val="000000"/>
                </a:solidFill>
                <a:latin typeface="BookAntiqua" charset="0"/>
              </a:rPr>
              <a:t>, </a:t>
            </a:r>
            <a:r>
              <a:rPr lang="en-US" altLang="en-US" smtClean="0">
                <a:solidFill>
                  <a:srgbClr val="0000FF"/>
                </a:solidFill>
                <a:latin typeface="CourierNewPSMT" charset="0"/>
              </a:rPr>
              <a:t>GLOBAL</a:t>
            </a:r>
            <a:r>
              <a:rPr lang="en-US" altLang="en-US" smtClean="0">
                <a:solidFill>
                  <a:srgbClr val="918879"/>
                </a:solidFill>
                <a:latin typeface="CourierNewPSMT" charset="0"/>
              </a:rPr>
              <a:t> </a:t>
            </a:r>
            <a:r>
              <a:rPr lang="en-US" altLang="en-US" smtClean="0">
                <a:solidFill>
                  <a:srgbClr val="0000FF"/>
                </a:solidFill>
                <a:latin typeface="CourierNewPSMT" charset="0"/>
              </a:rPr>
              <a:t>TEMPORARY</a:t>
            </a:r>
            <a:r>
              <a:rPr lang="en-US" altLang="en-US" smtClean="0">
                <a:solidFill>
                  <a:srgbClr val="000000"/>
                </a:solidFill>
                <a:latin typeface="BookAntiqua" charset="0"/>
              </a:rPr>
              <a:t>, </a:t>
            </a:r>
            <a:r>
              <a:rPr lang="en-US" altLang="en-US" smtClean="0">
                <a:solidFill>
                  <a:srgbClr val="0000FF"/>
                </a:solidFill>
                <a:latin typeface="CourierNewPSMT" charset="0"/>
              </a:rPr>
              <a:t>LOCAL</a:t>
            </a:r>
            <a:r>
              <a:rPr lang="en-US" altLang="en-US" smtClean="0">
                <a:solidFill>
                  <a:srgbClr val="918879"/>
                </a:solidFill>
                <a:latin typeface="CourierNewPSMT" charset="0"/>
              </a:rPr>
              <a:t> </a:t>
            </a:r>
            <a:r>
              <a:rPr lang="en-US" altLang="en-US" smtClean="0">
                <a:solidFill>
                  <a:srgbClr val="0000FF"/>
                </a:solidFill>
                <a:latin typeface="CourierNewPSMT" charset="0"/>
              </a:rPr>
              <a:t>TEMPORARY</a:t>
            </a:r>
            <a:r>
              <a:rPr lang="en-US" altLang="en-US" smtClean="0">
                <a:solidFill>
                  <a:srgbClr val="000000"/>
                </a:solidFill>
                <a:latin typeface="BookAntiqua" charset="0"/>
              </a:rPr>
              <a:t>, </a:t>
            </a:r>
            <a:r>
              <a:rPr lang="en-US" altLang="en-US" smtClean="0">
                <a:solidFill>
                  <a:srgbClr val="0000FF"/>
                </a:solidFill>
                <a:latin typeface="CourierNewPSMT" charset="0"/>
              </a:rPr>
              <a:t>ALIAS</a:t>
            </a:r>
            <a:r>
              <a:rPr lang="en-US" altLang="en-US" smtClean="0">
                <a:solidFill>
                  <a:srgbClr val="000000"/>
                </a:solidFill>
                <a:latin typeface="BookAntiqua" charset="0"/>
              </a:rPr>
              <a:t>, and </a:t>
            </a:r>
            <a:r>
              <a:rPr lang="en-US" altLang="en-US" smtClean="0">
                <a:solidFill>
                  <a:srgbClr val="0000FF"/>
                </a:solidFill>
                <a:latin typeface="CourierNewPSMT" charset="0"/>
              </a:rPr>
              <a:t>SYNONYM</a:t>
            </a:r>
            <a:r>
              <a:rPr lang="en-US" altLang="en-US" smtClean="0">
                <a:solidFill>
                  <a:srgbClr val="000000"/>
                </a:solidFill>
                <a:latin typeface="BookAntiqua" charset="0"/>
              </a:rPr>
              <a:t>. If </a:t>
            </a:r>
            <a:r>
              <a:rPr lang="en-US" altLang="en-US" smtClean="0">
                <a:solidFill>
                  <a:srgbClr val="0000FF"/>
                </a:solidFill>
                <a:latin typeface="CourierNewPSMT" charset="0"/>
              </a:rPr>
              <a:t>types</a:t>
            </a:r>
            <a:r>
              <a:rPr lang="en-US" altLang="en-US" smtClean="0">
                <a:solidFill>
                  <a:srgbClr val="918879"/>
                </a:solidFill>
                <a:latin typeface="CourierNewPSMT" charset="0"/>
              </a:rPr>
              <a:t> </a:t>
            </a:r>
            <a:r>
              <a:rPr lang="en-US" altLang="en-US" smtClean="0">
                <a:solidFill>
                  <a:srgbClr val="000000"/>
                </a:solidFill>
                <a:latin typeface="BookAntiqua" charset="0"/>
              </a:rPr>
              <a:t>is </a:t>
            </a:r>
            <a:r>
              <a:rPr lang="en-US" altLang="en-US" smtClean="0">
                <a:solidFill>
                  <a:srgbClr val="0000FF"/>
                </a:solidFill>
                <a:latin typeface="CourierNewPSMT" charset="0"/>
              </a:rPr>
              <a:t>null</a:t>
            </a:r>
            <a:r>
              <a:rPr lang="en-US" altLang="en-US" smtClean="0">
                <a:solidFill>
                  <a:srgbClr val="000000"/>
                </a:solidFill>
                <a:latin typeface="BookAntiqua" charset="0"/>
              </a:rPr>
              <a:t>, then tables of all types are returned.</a:t>
            </a:r>
          </a:p>
        </p:txBody>
      </p:sp>
    </p:spTree>
  </p:cSld>
  <p:clrMapOvr>
    <a:masterClrMapping/>
  </p:clrMapOvr>
  <p:transition spd="med">
    <p:comb/>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mtClean="0"/>
              <a:t>java.sql.DatabaseMetaData</a:t>
            </a:r>
          </a:p>
        </p:txBody>
      </p:sp>
      <p:sp>
        <p:nvSpPr>
          <p:cNvPr id="88067" name="Rectangle 3"/>
          <p:cNvSpPr>
            <a:spLocks noGrp="1" noChangeArrowheads="1"/>
          </p:cNvSpPr>
          <p:nvPr>
            <p:ph type="body" idx="1"/>
          </p:nvPr>
        </p:nvSpPr>
        <p:spPr/>
        <p:txBody>
          <a:bodyPr/>
          <a:lstStyle/>
          <a:p>
            <a:pPr eaLnBrk="1" hangingPunct="1">
              <a:spcBef>
                <a:spcPct val="15000"/>
              </a:spcBef>
            </a:pPr>
            <a:r>
              <a:rPr lang="en-US" altLang="en-US" smtClean="0">
                <a:solidFill>
                  <a:srgbClr val="000000"/>
                </a:solidFill>
                <a:latin typeface="BookAntiqua" charset="0"/>
              </a:rPr>
              <a:t>The </a:t>
            </a:r>
            <a:r>
              <a:rPr lang="en-US" altLang="en-US" smtClean="0">
                <a:solidFill>
                  <a:srgbClr val="0000FF"/>
                </a:solidFill>
                <a:latin typeface="CourierNewPSMT" charset="0"/>
              </a:rPr>
              <a:t>types</a:t>
            </a:r>
            <a:r>
              <a:rPr lang="en-US" altLang="en-US" smtClean="0">
                <a:solidFill>
                  <a:srgbClr val="918879"/>
                </a:solidFill>
                <a:latin typeface="CourierNewPSMT" charset="0"/>
              </a:rPr>
              <a:t> </a:t>
            </a:r>
            <a:r>
              <a:rPr lang="en-US" altLang="en-US" smtClean="0">
                <a:solidFill>
                  <a:srgbClr val="000000"/>
                </a:solidFill>
                <a:latin typeface="BookAntiqua" charset="0"/>
              </a:rPr>
              <a:t>array contains the names of the table types to include. Typical types are </a:t>
            </a:r>
            <a:r>
              <a:rPr lang="en-US" altLang="en-US" smtClean="0">
                <a:solidFill>
                  <a:srgbClr val="0000FF"/>
                </a:solidFill>
                <a:latin typeface="CourierNewPSMT" charset="0"/>
              </a:rPr>
              <a:t>TABLE</a:t>
            </a:r>
            <a:r>
              <a:rPr lang="en-US" altLang="en-US" smtClean="0">
                <a:solidFill>
                  <a:srgbClr val="000000"/>
                </a:solidFill>
                <a:latin typeface="BookAntiqua" charset="0"/>
              </a:rPr>
              <a:t>, </a:t>
            </a:r>
            <a:r>
              <a:rPr lang="en-US" altLang="en-US" smtClean="0">
                <a:solidFill>
                  <a:srgbClr val="0000FF"/>
                </a:solidFill>
                <a:latin typeface="CourierNewPSMT" charset="0"/>
              </a:rPr>
              <a:t>VIEW</a:t>
            </a:r>
            <a:r>
              <a:rPr lang="en-US" altLang="en-US" smtClean="0">
                <a:solidFill>
                  <a:srgbClr val="000000"/>
                </a:solidFill>
                <a:latin typeface="BookAntiqua" charset="0"/>
              </a:rPr>
              <a:t>, </a:t>
            </a:r>
            <a:r>
              <a:rPr lang="en-US" altLang="en-US" smtClean="0">
                <a:solidFill>
                  <a:srgbClr val="0000FF"/>
                </a:solidFill>
                <a:latin typeface="CourierNewPSMT" charset="0"/>
              </a:rPr>
              <a:t>SYSTEM</a:t>
            </a:r>
            <a:r>
              <a:rPr lang="en-US" altLang="en-US" smtClean="0">
                <a:solidFill>
                  <a:srgbClr val="918879"/>
                </a:solidFill>
                <a:latin typeface="CourierNewPSMT" charset="0"/>
              </a:rPr>
              <a:t> </a:t>
            </a:r>
            <a:r>
              <a:rPr lang="en-US" altLang="en-US" smtClean="0">
                <a:solidFill>
                  <a:srgbClr val="0000FF"/>
                </a:solidFill>
                <a:latin typeface="CourierNewPSMT" charset="0"/>
              </a:rPr>
              <a:t>TABLE</a:t>
            </a:r>
            <a:r>
              <a:rPr lang="en-US" altLang="en-US" smtClean="0">
                <a:solidFill>
                  <a:srgbClr val="000000"/>
                </a:solidFill>
                <a:latin typeface="BookAntiqua" charset="0"/>
              </a:rPr>
              <a:t>, </a:t>
            </a:r>
            <a:r>
              <a:rPr lang="en-US" altLang="en-US" smtClean="0">
                <a:solidFill>
                  <a:srgbClr val="0000FF"/>
                </a:solidFill>
                <a:latin typeface="CourierNewPSMT" charset="0"/>
              </a:rPr>
              <a:t>GLOBAL</a:t>
            </a:r>
            <a:r>
              <a:rPr lang="en-US" altLang="en-US" smtClean="0">
                <a:solidFill>
                  <a:srgbClr val="918879"/>
                </a:solidFill>
                <a:latin typeface="CourierNewPSMT" charset="0"/>
              </a:rPr>
              <a:t> </a:t>
            </a:r>
            <a:r>
              <a:rPr lang="en-US" altLang="en-US" smtClean="0">
                <a:solidFill>
                  <a:srgbClr val="0000FF"/>
                </a:solidFill>
                <a:latin typeface="CourierNewPSMT" charset="0"/>
              </a:rPr>
              <a:t>TEMPORARY</a:t>
            </a:r>
            <a:r>
              <a:rPr lang="en-US" altLang="en-US" smtClean="0">
                <a:solidFill>
                  <a:srgbClr val="000000"/>
                </a:solidFill>
                <a:latin typeface="BookAntiqua" charset="0"/>
              </a:rPr>
              <a:t>, </a:t>
            </a:r>
            <a:r>
              <a:rPr lang="en-US" altLang="en-US" smtClean="0">
                <a:solidFill>
                  <a:srgbClr val="0000FF"/>
                </a:solidFill>
                <a:latin typeface="CourierNewPSMT" charset="0"/>
              </a:rPr>
              <a:t>LOCAL</a:t>
            </a:r>
            <a:r>
              <a:rPr lang="en-US" altLang="en-US" smtClean="0">
                <a:solidFill>
                  <a:srgbClr val="918879"/>
                </a:solidFill>
                <a:latin typeface="CourierNewPSMT" charset="0"/>
              </a:rPr>
              <a:t> </a:t>
            </a:r>
            <a:r>
              <a:rPr lang="en-US" altLang="en-US" smtClean="0">
                <a:solidFill>
                  <a:srgbClr val="0000FF"/>
                </a:solidFill>
                <a:latin typeface="CourierNewPSMT" charset="0"/>
              </a:rPr>
              <a:t>TEMPORARY</a:t>
            </a:r>
            <a:r>
              <a:rPr lang="en-US" altLang="en-US" smtClean="0">
                <a:solidFill>
                  <a:srgbClr val="000000"/>
                </a:solidFill>
                <a:latin typeface="BookAntiqua" charset="0"/>
              </a:rPr>
              <a:t>, </a:t>
            </a:r>
            <a:r>
              <a:rPr lang="en-US" altLang="en-US" smtClean="0">
                <a:solidFill>
                  <a:srgbClr val="0000FF"/>
                </a:solidFill>
                <a:latin typeface="CourierNewPSMT" charset="0"/>
              </a:rPr>
              <a:t>ALIAS</a:t>
            </a:r>
            <a:r>
              <a:rPr lang="en-US" altLang="en-US" smtClean="0">
                <a:solidFill>
                  <a:srgbClr val="000000"/>
                </a:solidFill>
                <a:latin typeface="BookAntiqua" charset="0"/>
              </a:rPr>
              <a:t>, and </a:t>
            </a:r>
            <a:r>
              <a:rPr lang="en-US" altLang="en-US" smtClean="0">
                <a:solidFill>
                  <a:srgbClr val="0000FF"/>
                </a:solidFill>
                <a:latin typeface="CourierNewPSMT" charset="0"/>
              </a:rPr>
              <a:t>SYNONYM</a:t>
            </a:r>
            <a:r>
              <a:rPr lang="en-US" altLang="en-US" smtClean="0">
                <a:solidFill>
                  <a:srgbClr val="000000"/>
                </a:solidFill>
                <a:latin typeface="BookAntiqua" charset="0"/>
              </a:rPr>
              <a:t>. If </a:t>
            </a:r>
            <a:r>
              <a:rPr lang="en-US" altLang="en-US" smtClean="0">
                <a:solidFill>
                  <a:srgbClr val="0000FF"/>
                </a:solidFill>
                <a:latin typeface="CourierNewPSMT" charset="0"/>
              </a:rPr>
              <a:t>types</a:t>
            </a:r>
            <a:r>
              <a:rPr lang="en-US" altLang="en-US" smtClean="0">
                <a:solidFill>
                  <a:srgbClr val="918879"/>
                </a:solidFill>
                <a:latin typeface="CourierNewPSMT" charset="0"/>
              </a:rPr>
              <a:t> </a:t>
            </a:r>
            <a:r>
              <a:rPr lang="en-US" altLang="en-US" smtClean="0">
                <a:solidFill>
                  <a:srgbClr val="000000"/>
                </a:solidFill>
                <a:latin typeface="BookAntiqua" charset="0"/>
              </a:rPr>
              <a:t>is </a:t>
            </a:r>
            <a:r>
              <a:rPr lang="en-US" altLang="en-US" smtClean="0">
                <a:solidFill>
                  <a:srgbClr val="0000FF"/>
                </a:solidFill>
                <a:latin typeface="CourierNewPSMT" charset="0"/>
              </a:rPr>
              <a:t>null</a:t>
            </a:r>
            <a:r>
              <a:rPr lang="en-US" altLang="en-US" smtClean="0">
                <a:solidFill>
                  <a:srgbClr val="000000"/>
                </a:solidFill>
                <a:latin typeface="BookAntiqua" charset="0"/>
              </a:rPr>
              <a:t>, then tables of all types are returned.</a:t>
            </a:r>
          </a:p>
          <a:p>
            <a:pPr eaLnBrk="1" hangingPunct="1">
              <a:spcBef>
                <a:spcPct val="15000"/>
              </a:spcBef>
            </a:pPr>
            <a:r>
              <a:rPr lang="en-US" altLang="en-US" smtClean="0"/>
              <a:t>The result set has five columns, all of which are of type String: </a:t>
            </a:r>
          </a:p>
          <a:p>
            <a:pPr eaLnBrk="1" hangingPunct="1">
              <a:spcBef>
                <a:spcPct val="15000"/>
              </a:spcBef>
              <a:buFont typeface="Wingdings" panose="05000000000000000000" pitchFamily="2" charset="2"/>
              <a:buNone/>
            </a:pPr>
            <a:r>
              <a:rPr lang="en-US" altLang="en-US" smtClean="0">
                <a:solidFill>
                  <a:srgbClr val="918879"/>
                </a:solidFill>
                <a:latin typeface="CourierNewPSMT" charset="0"/>
              </a:rPr>
              <a:t>    </a:t>
            </a:r>
            <a:r>
              <a:rPr lang="en-US" altLang="en-US" smtClean="0">
                <a:solidFill>
                  <a:srgbClr val="0000FF"/>
                </a:solidFill>
                <a:latin typeface="CourierNewPSMT" charset="0"/>
              </a:rPr>
              <a:t>1</a:t>
            </a:r>
            <a:r>
              <a:rPr lang="en-US" altLang="en-US" smtClean="0">
                <a:solidFill>
                  <a:srgbClr val="918879"/>
                </a:solidFill>
                <a:latin typeface="CourierNewPSMT" charset="0"/>
              </a:rPr>
              <a:t> 	</a:t>
            </a:r>
            <a:r>
              <a:rPr lang="en-US" altLang="en-US" smtClean="0">
                <a:solidFill>
                  <a:srgbClr val="0000FF"/>
                </a:solidFill>
                <a:latin typeface="CourierNewPSMT" charset="0"/>
              </a:rPr>
              <a:t>TABLE_CAT</a:t>
            </a:r>
            <a:r>
              <a:rPr lang="en-US" altLang="en-US" smtClean="0">
                <a:solidFill>
                  <a:srgbClr val="918879"/>
                </a:solidFill>
                <a:latin typeface="CourierNewPSMT" charset="0"/>
              </a:rPr>
              <a:t> 	</a:t>
            </a:r>
            <a:r>
              <a:rPr lang="en-US" altLang="en-US" smtClean="0">
                <a:solidFill>
                  <a:srgbClr val="000000"/>
                </a:solidFill>
              </a:rPr>
              <a:t>Table catalog (may be </a:t>
            </a:r>
            <a:r>
              <a:rPr lang="en-US" altLang="en-US" smtClean="0">
                <a:solidFill>
                  <a:srgbClr val="0000FF"/>
                </a:solidFill>
                <a:latin typeface="CourierNewPSMT" charset="0"/>
              </a:rPr>
              <a:t>null</a:t>
            </a:r>
            <a:r>
              <a:rPr lang="en-US" altLang="en-US" smtClean="0">
                <a:solidFill>
                  <a:srgbClr val="000000"/>
                </a:solidFill>
              </a:rPr>
              <a:t>)</a:t>
            </a:r>
            <a:br>
              <a:rPr lang="en-US" altLang="en-US" smtClean="0">
                <a:solidFill>
                  <a:srgbClr val="000000"/>
                </a:solidFill>
              </a:rPr>
            </a:br>
            <a:r>
              <a:rPr lang="en-US" altLang="en-US" smtClean="0">
                <a:solidFill>
                  <a:srgbClr val="0000FF"/>
                </a:solidFill>
                <a:latin typeface="CourierNewPSMT" charset="0"/>
              </a:rPr>
              <a:t>2 </a:t>
            </a:r>
            <a:r>
              <a:rPr lang="en-US" altLang="en-US" smtClean="0">
                <a:solidFill>
                  <a:srgbClr val="918879"/>
                </a:solidFill>
                <a:latin typeface="CourierNewPSMT" charset="0"/>
              </a:rPr>
              <a:t>	</a:t>
            </a:r>
            <a:r>
              <a:rPr lang="en-US" altLang="en-US" smtClean="0">
                <a:solidFill>
                  <a:srgbClr val="0000FF"/>
                </a:solidFill>
                <a:latin typeface="CourierNewPSMT" charset="0"/>
              </a:rPr>
              <a:t>TABLE_SCHEM</a:t>
            </a:r>
            <a:r>
              <a:rPr lang="en-US" altLang="en-US" smtClean="0">
                <a:solidFill>
                  <a:srgbClr val="918879"/>
                </a:solidFill>
                <a:latin typeface="CourierNewPSMT" charset="0"/>
              </a:rPr>
              <a:t> 	</a:t>
            </a:r>
            <a:r>
              <a:rPr lang="en-US" altLang="en-US" smtClean="0">
                <a:solidFill>
                  <a:srgbClr val="000000"/>
                </a:solidFill>
              </a:rPr>
              <a:t>Table schema (may be </a:t>
            </a:r>
            <a:r>
              <a:rPr lang="en-US" altLang="en-US" smtClean="0">
                <a:solidFill>
                  <a:srgbClr val="0000FF"/>
                </a:solidFill>
                <a:latin typeface="CourierNewPSMT" charset="0"/>
              </a:rPr>
              <a:t>null</a:t>
            </a:r>
            <a:r>
              <a:rPr lang="en-US" altLang="en-US" smtClean="0">
                <a:solidFill>
                  <a:srgbClr val="000000"/>
                </a:solidFill>
              </a:rPr>
              <a:t>)</a:t>
            </a:r>
            <a:br>
              <a:rPr lang="en-US" altLang="en-US" smtClean="0">
                <a:solidFill>
                  <a:srgbClr val="000000"/>
                </a:solidFill>
              </a:rPr>
            </a:br>
            <a:r>
              <a:rPr lang="en-US" altLang="en-US" smtClean="0">
                <a:solidFill>
                  <a:srgbClr val="0000FF"/>
                </a:solidFill>
                <a:latin typeface="CourierNewPSMT" charset="0"/>
              </a:rPr>
              <a:t>3 </a:t>
            </a:r>
            <a:r>
              <a:rPr lang="en-US" altLang="en-US" smtClean="0">
                <a:solidFill>
                  <a:srgbClr val="918879"/>
                </a:solidFill>
                <a:latin typeface="CourierNewPSMT" charset="0"/>
              </a:rPr>
              <a:t>	</a:t>
            </a:r>
            <a:r>
              <a:rPr lang="en-US" altLang="en-US" smtClean="0">
                <a:solidFill>
                  <a:srgbClr val="0000FF"/>
                </a:solidFill>
                <a:latin typeface="CourierNewPSMT" charset="0"/>
              </a:rPr>
              <a:t>TABLE_NAME</a:t>
            </a:r>
            <a:r>
              <a:rPr lang="en-US" altLang="en-US" smtClean="0">
                <a:solidFill>
                  <a:srgbClr val="918879"/>
                </a:solidFill>
                <a:latin typeface="CourierNewPSMT" charset="0"/>
              </a:rPr>
              <a:t> 	</a:t>
            </a:r>
            <a:r>
              <a:rPr lang="en-US" altLang="en-US" smtClean="0">
                <a:solidFill>
                  <a:srgbClr val="000000"/>
                </a:solidFill>
              </a:rPr>
              <a:t>Table name</a:t>
            </a:r>
            <a:br>
              <a:rPr lang="en-US" altLang="en-US" smtClean="0">
                <a:solidFill>
                  <a:srgbClr val="000000"/>
                </a:solidFill>
              </a:rPr>
            </a:br>
            <a:r>
              <a:rPr lang="en-US" altLang="en-US" smtClean="0">
                <a:solidFill>
                  <a:srgbClr val="0000FF"/>
                </a:solidFill>
                <a:latin typeface="CourierNewPSMT" charset="0"/>
              </a:rPr>
              <a:t>4 </a:t>
            </a:r>
            <a:r>
              <a:rPr lang="en-US" altLang="en-US" smtClean="0">
                <a:solidFill>
                  <a:srgbClr val="918879"/>
                </a:solidFill>
                <a:latin typeface="CourierNewPSMT" charset="0"/>
              </a:rPr>
              <a:t>	</a:t>
            </a:r>
            <a:r>
              <a:rPr lang="en-US" altLang="en-US" smtClean="0">
                <a:solidFill>
                  <a:srgbClr val="0000FF"/>
                </a:solidFill>
                <a:latin typeface="CourierNewPSMT" charset="0"/>
              </a:rPr>
              <a:t>TABLE_TYPE</a:t>
            </a:r>
            <a:r>
              <a:rPr lang="en-US" altLang="en-US" smtClean="0">
                <a:solidFill>
                  <a:srgbClr val="918879"/>
                </a:solidFill>
                <a:latin typeface="CourierNewPSMT" charset="0"/>
              </a:rPr>
              <a:t> 	</a:t>
            </a:r>
            <a:r>
              <a:rPr lang="en-US" altLang="en-US" smtClean="0">
                <a:solidFill>
                  <a:srgbClr val="000000"/>
                </a:solidFill>
              </a:rPr>
              <a:t>Table type</a:t>
            </a:r>
            <a:br>
              <a:rPr lang="en-US" altLang="en-US" smtClean="0">
                <a:solidFill>
                  <a:srgbClr val="000000"/>
                </a:solidFill>
              </a:rPr>
            </a:br>
            <a:r>
              <a:rPr lang="en-US" altLang="en-US" smtClean="0">
                <a:solidFill>
                  <a:srgbClr val="0000FF"/>
                </a:solidFill>
                <a:latin typeface="CourierNewPSMT" charset="0"/>
              </a:rPr>
              <a:t>5</a:t>
            </a:r>
            <a:r>
              <a:rPr lang="en-US" altLang="en-US" smtClean="0">
                <a:solidFill>
                  <a:srgbClr val="918879"/>
                </a:solidFill>
                <a:latin typeface="CourierNewPSMT" charset="0"/>
              </a:rPr>
              <a:t> 	</a:t>
            </a:r>
            <a:r>
              <a:rPr lang="en-US" altLang="en-US" smtClean="0">
                <a:solidFill>
                  <a:srgbClr val="0000FF"/>
                </a:solidFill>
                <a:latin typeface="CourierNewPSMT" charset="0"/>
              </a:rPr>
              <a:t>REMARKS</a:t>
            </a:r>
            <a:r>
              <a:rPr lang="en-US" altLang="en-US" smtClean="0">
                <a:solidFill>
                  <a:srgbClr val="918879"/>
                </a:solidFill>
                <a:latin typeface="CourierNewPSMT" charset="0"/>
              </a:rPr>
              <a:t> 	</a:t>
            </a:r>
            <a:r>
              <a:rPr lang="en-US" altLang="en-US" smtClean="0">
                <a:solidFill>
                  <a:srgbClr val="000000"/>
                </a:solidFill>
              </a:rPr>
              <a:t>Comment on the table</a:t>
            </a:r>
            <a:endParaRPr lang="en-US" altLang="en-US" smtClean="0"/>
          </a:p>
        </p:txBody>
      </p:sp>
    </p:spTree>
  </p:cSld>
  <p:clrMapOvr>
    <a:masterClrMapping/>
  </p:clrMapOvr>
  <p:transition spd="med">
    <p:comb/>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smtClean="0"/>
              <a:t>java.sql.DatabaseMetaData</a:t>
            </a:r>
          </a:p>
        </p:txBody>
      </p:sp>
      <p:sp>
        <p:nvSpPr>
          <p:cNvPr id="86019" name="Rectangle 3"/>
          <p:cNvSpPr>
            <a:spLocks noGrp="1" noChangeArrowheads="1"/>
          </p:cNvSpPr>
          <p:nvPr>
            <p:ph type="body" idx="1"/>
          </p:nvPr>
        </p:nvSpPr>
        <p:spPr/>
        <p:txBody>
          <a:bodyPr/>
          <a:lstStyle/>
          <a:p>
            <a:pPr eaLnBrk="1" hangingPunct="1">
              <a:lnSpc>
                <a:spcPct val="90000"/>
              </a:lnSpc>
              <a:defRPr/>
            </a:pPr>
            <a:r>
              <a:rPr lang="en-US" altLang="en-US" b="1" smtClean="0">
                <a:solidFill>
                  <a:srgbClr val="0000FF"/>
                </a:solidFill>
                <a:latin typeface="CourierNewPSMT" charset="0"/>
              </a:rPr>
              <a:t>int getJDBCMajorVersion()</a:t>
            </a:r>
          </a:p>
          <a:p>
            <a:pPr eaLnBrk="1" hangingPunct="1">
              <a:lnSpc>
                <a:spcPct val="90000"/>
              </a:lnSpc>
              <a:defRPr/>
            </a:pPr>
            <a:r>
              <a:rPr lang="en-US" altLang="en-US" b="1" smtClean="0">
                <a:solidFill>
                  <a:srgbClr val="0000FF"/>
                </a:solidFill>
                <a:latin typeface="CourierNewPSMT" charset="0"/>
              </a:rPr>
              <a:t>int getJDBCMinorVersion()</a:t>
            </a:r>
          </a:p>
          <a:p>
            <a:pPr indent="0" eaLnBrk="1" hangingPunct="1">
              <a:lnSpc>
                <a:spcPct val="90000"/>
              </a:lnSpc>
              <a:buFont typeface="Wingdings" panose="05000000000000000000" pitchFamily="2" charset="2"/>
              <a:buNone/>
              <a:defRPr/>
            </a:pPr>
            <a:r>
              <a:rPr lang="en-US" altLang="en-US" smtClean="0">
                <a:solidFill>
                  <a:srgbClr val="000000"/>
                </a:solidFill>
                <a:latin typeface="BookAntiqua" charset="0"/>
              </a:rPr>
              <a:t>(JDBC 3) Return the major and minor JDBC version numbers of the driver that established the database connection. For example, a JDBC 3.0 driver has major version number 3 and minor version number 0.</a:t>
            </a:r>
          </a:p>
          <a:p>
            <a:pPr eaLnBrk="1" hangingPunct="1">
              <a:lnSpc>
                <a:spcPct val="90000"/>
              </a:lnSpc>
              <a:defRPr/>
            </a:pPr>
            <a:r>
              <a:rPr lang="en-US" altLang="en-US" b="1" smtClean="0">
                <a:solidFill>
                  <a:srgbClr val="0000FF"/>
                </a:solidFill>
                <a:latin typeface="CourierNewPSMT" charset="0"/>
              </a:rPr>
              <a:t>int getMaxStatements()</a:t>
            </a:r>
          </a:p>
          <a:p>
            <a:pPr indent="0" eaLnBrk="1" hangingPunct="1">
              <a:lnSpc>
                <a:spcPct val="90000"/>
              </a:lnSpc>
              <a:buFont typeface="Wingdings" panose="05000000000000000000" pitchFamily="2" charset="2"/>
              <a:buNone/>
              <a:defRPr/>
            </a:pPr>
            <a:r>
              <a:rPr lang="en-US" altLang="en-US" smtClean="0">
                <a:solidFill>
                  <a:srgbClr val="000000"/>
                </a:solidFill>
                <a:latin typeface="BookAntiqua" charset="0"/>
              </a:rPr>
              <a:t>Returns the maximum number of concurrently open statements per database connection, or 0 if the number is unlimited or unknown.</a:t>
            </a:r>
            <a:endParaRPr lang="en-US" altLang="en-US" smtClean="0"/>
          </a:p>
        </p:txBody>
      </p:sp>
    </p:spTree>
  </p:cSld>
  <p:clrMapOvr>
    <a:masterClrMapping/>
  </p:clrMapOvr>
  <p:transition spd="med">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52400" y="762000"/>
            <a:ext cx="89916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 indent="-952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b="1">
                <a:solidFill>
                  <a:srgbClr val="FF0000"/>
                </a:solidFill>
                <a:latin typeface="Arial" panose="020B0604020202020204" pitchFamily="34" charset="0"/>
              </a:rPr>
              <a:t>Type 1: JDBC-ODBC Bridge</a:t>
            </a:r>
          </a:p>
          <a:p>
            <a:pPr eaLnBrk="1" hangingPunct="1">
              <a:spcBef>
                <a:spcPct val="0"/>
              </a:spcBef>
              <a:buClrTx/>
              <a:buSzTx/>
              <a:buFontTx/>
              <a:buNone/>
            </a:pPr>
            <a:r>
              <a:rPr lang="en-US" altLang="en-US" sz="1800" b="1">
                <a:latin typeface="Arial" panose="020B0604020202020204" pitchFamily="34" charset="0"/>
              </a:rPr>
              <a:t>•</a:t>
            </a:r>
            <a:r>
              <a:rPr lang="en-US" altLang="en-US" sz="1800">
                <a:latin typeface="Arial" panose="020B0604020202020204" pitchFamily="34" charset="0"/>
              </a:rPr>
              <a:t> </a:t>
            </a:r>
            <a:r>
              <a:rPr lang="en-US" altLang="en-US" sz="2200">
                <a:latin typeface="Arial" panose="020B0604020202020204" pitchFamily="34" charset="0"/>
              </a:rPr>
              <a:t>ODBC (Open Database Connectivity) is Microsoft’s API for SQL; popular on Windows platform</a:t>
            </a:r>
          </a:p>
          <a:p>
            <a:pPr eaLnBrk="1" hangingPunct="1">
              <a:spcBef>
                <a:spcPct val="0"/>
              </a:spcBef>
              <a:buClrTx/>
              <a:buSzTx/>
              <a:buFontTx/>
              <a:buNone/>
            </a:pPr>
            <a:r>
              <a:rPr lang="en-US" altLang="en-US" sz="2200">
                <a:latin typeface="Arial" panose="020B0604020202020204" pitchFamily="34" charset="0"/>
              </a:rPr>
              <a:t>• ODBC API provides a set of functions for accessing a database</a:t>
            </a:r>
          </a:p>
          <a:p>
            <a:pPr eaLnBrk="1" hangingPunct="1">
              <a:spcBef>
                <a:spcPct val="0"/>
              </a:spcBef>
              <a:buClrTx/>
              <a:buSzTx/>
              <a:buFontTx/>
              <a:buNone/>
            </a:pPr>
            <a:r>
              <a:rPr lang="en-US" altLang="en-US" sz="2200">
                <a:latin typeface="Arial" panose="020B0604020202020204" pitchFamily="34" charset="0"/>
              </a:rPr>
              <a:t>• JDBC drivers of this type translate calls from JDBC into corresponding ODBC calls</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24200"/>
            <a:ext cx="716280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334000"/>
            <a:ext cx="87630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ChangeArrowheads="1"/>
          </p:cNvSpPr>
          <p:nvPr/>
        </p:nvSpPr>
        <p:spPr bwMode="auto">
          <a:xfrm>
            <a:off x="762000" y="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3200" b="1">
                <a:solidFill>
                  <a:srgbClr val="FFFF00"/>
                </a:solidFill>
              </a:rPr>
              <a:t>JDBC Driver Types</a:t>
            </a:r>
          </a:p>
        </p:txBody>
      </p:sp>
    </p:spTree>
  </p:cSld>
  <p:clrMapOvr>
    <a:masterClrMapping/>
  </p:clrMapOvr>
  <p:transition spd="med">
    <p:comb/>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java.sql.ResultSet</a:t>
            </a:r>
          </a:p>
        </p:txBody>
      </p:sp>
      <p:sp>
        <p:nvSpPr>
          <p:cNvPr id="90115" name="Rectangle 3"/>
          <p:cNvSpPr>
            <a:spLocks noGrp="1" noChangeArrowheads="1"/>
          </p:cNvSpPr>
          <p:nvPr>
            <p:ph type="body" idx="1"/>
          </p:nvPr>
        </p:nvSpPr>
        <p:spPr/>
        <p:txBody>
          <a:bodyPr/>
          <a:lstStyle/>
          <a:p>
            <a:pPr eaLnBrk="1" hangingPunct="1"/>
            <a:r>
              <a:rPr lang="en-US" altLang="en-US" smtClean="0">
                <a:solidFill>
                  <a:srgbClr val="0000FF"/>
                </a:solidFill>
                <a:latin typeface="CourierNewPSMT" charset="0"/>
              </a:rPr>
              <a:t>ResultSetMetaData getMetaData() </a:t>
            </a:r>
            <a:br>
              <a:rPr lang="en-US" altLang="en-US" smtClean="0">
                <a:solidFill>
                  <a:srgbClr val="0000FF"/>
                </a:solidFill>
                <a:latin typeface="CourierNewPSMT" charset="0"/>
              </a:rPr>
            </a:br>
            <a:r>
              <a:rPr lang="en-US" altLang="en-US" smtClean="0">
                <a:solidFill>
                  <a:srgbClr val="000000"/>
                </a:solidFill>
                <a:latin typeface="BookAntiqua" charset="0"/>
              </a:rPr>
              <a:t>gives you the metadata associated with the current </a:t>
            </a:r>
            <a:r>
              <a:rPr lang="en-US" altLang="en-US" smtClean="0">
                <a:solidFill>
                  <a:srgbClr val="0000FF"/>
                </a:solidFill>
                <a:latin typeface="CourierNewPSMT" charset="0"/>
              </a:rPr>
              <a:t>ResultSet</a:t>
            </a:r>
            <a:r>
              <a:rPr lang="en-US" altLang="en-US" smtClean="0">
                <a:solidFill>
                  <a:srgbClr val="918879"/>
                </a:solidFill>
                <a:latin typeface="CourierNewPSMT" charset="0"/>
              </a:rPr>
              <a:t> </a:t>
            </a:r>
            <a:r>
              <a:rPr lang="en-US" altLang="en-US" smtClean="0">
                <a:solidFill>
                  <a:srgbClr val="000000"/>
                </a:solidFill>
                <a:latin typeface="BookAntiqua" charset="0"/>
              </a:rPr>
              <a:t>columns.</a:t>
            </a:r>
            <a:endParaRPr lang="en-US" altLang="en-US" smtClean="0"/>
          </a:p>
        </p:txBody>
      </p:sp>
    </p:spTree>
  </p:cSld>
  <p:clrMapOvr>
    <a:masterClrMapping/>
  </p:clrMapOvr>
  <p:transition spd="med">
    <p:comb/>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mtClean="0"/>
              <a:t>java.sql.ResultSetMetaData</a:t>
            </a:r>
          </a:p>
        </p:txBody>
      </p:sp>
      <p:sp>
        <p:nvSpPr>
          <p:cNvPr id="91139" name="Rectangle 3"/>
          <p:cNvSpPr>
            <a:spLocks noGrp="1" noChangeArrowheads="1"/>
          </p:cNvSpPr>
          <p:nvPr>
            <p:ph type="body" idx="1"/>
          </p:nvPr>
        </p:nvSpPr>
        <p:spPr/>
        <p:txBody>
          <a:bodyPr/>
          <a:lstStyle/>
          <a:p>
            <a:pPr eaLnBrk="1" hangingPunct="1">
              <a:lnSpc>
                <a:spcPct val="90000"/>
              </a:lnSpc>
            </a:pPr>
            <a:r>
              <a:rPr lang="en-US" altLang="en-US" b="1" smtClean="0">
                <a:solidFill>
                  <a:srgbClr val="0000FF"/>
                </a:solidFill>
                <a:latin typeface="CourierNewPSMT" charset="0"/>
              </a:rPr>
              <a:t>int getColumnCount()</a:t>
            </a:r>
            <a:br>
              <a:rPr lang="en-US" altLang="en-US" b="1" smtClean="0">
                <a:solidFill>
                  <a:srgbClr val="0000FF"/>
                </a:solidFill>
                <a:latin typeface="CourierNewPSMT" charset="0"/>
              </a:rPr>
            </a:br>
            <a:r>
              <a:rPr lang="en-US" altLang="en-US" smtClean="0">
                <a:solidFill>
                  <a:srgbClr val="000000"/>
                </a:solidFill>
                <a:latin typeface="BookAntiqua" charset="0"/>
              </a:rPr>
              <a:t>returns the number of columns in the current </a:t>
            </a:r>
            <a:r>
              <a:rPr lang="en-US" altLang="en-US" smtClean="0">
                <a:solidFill>
                  <a:srgbClr val="0000FF"/>
                </a:solidFill>
                <a:latin typeface="CourierNewPSMT" charset="0"/>
              </a:rPr>
              <a:t>ResultSet</a:t>
            </a:r>
            <a:r>
              <a:rPr lang="en-US" altLang="en-US" smtClean="0">
                <a:solidFill>
                  <a:srgbClr val="918879"/>
                </a:solidFill>
                <a:latin typeface="CourierNewPSMT" charset="0"/>
              </a:rPr>
              <a:t> </a:t>
            </a:r>
            <a:r>
              <a:rPr lang="en-US" altLang="en-US" smtClean="0">
                <a:solidFill>
                  <a:srgbClr val="000000"/>
                </a:solidFill>
                <a:latin typeface="BookAntiqua" charset="0"/>
              </a:rPr>
              <a:t>object.</a:t>
            </a:r>
          </a:p>
          <a:p>
            <a:pPr eaLnBrk="1" hangingPunct="1">
              <a:lnSpc>
                <a:spcPct val="90000"/>
              </a:lnSpc>
            </a:pPr>
            <a:r>
              <a:rPr lang="en-US" altLang="en-US" b="1" smtClean="0">
                <a:solidFill>
                  <a:srgbClr val="0000FF"/>
                </a:solidFill>
                <a:latin typeface="CourierNewPSMT" charset="0"/>
              </a:rPr>
              <a:t>int getColumnDisplaySize(int column)</a:t>
            </a:r>
            <a:r>
              <a:rPr lang="en-US" altLang="en-US" smtClean="0">
                <a:solidFill>
                  <a:srgbClr val="0000FF"/>
                </a:solidFill>
                <a:latin typeface="CourierNewPSMT" charset="0"/>
              </a:rPr>
              <a:t/>
            </a:r>
            <a:br>
              <a:rPr lang="en-US" altLang="en-US" smtClean="0">
                <a:solidFill>
                  <a:srgbClr val="0000FF"/>
                </a:solidFill>
                <a:latin typeface="CourierNewPSMT" charset="0"/>
              </a:rPr>
            </a:br>
            <a:r>
              <a:rPr lang="en-US" altLang="en-US" smtClean="0">
                <a:solidFill>
                  <a:srgbClr val="000000"/>
                </a:solidFill>
                <a:latin typeface="BookAntiqua" charset="0"/>
              </a:rPr>
              <a:t>tells you the maximum width of the column specified by the index parameter.</a:t>
            </a:r>
            <a:endParaRPr lang="en-US" altLang="en-US" smtClean="0">
              <a:solidFill>
                <a:srgbClr val="000000"/>
              </a:solidFill>
              <a:latin typeface="CourierNewPSMT" charset="0"/>
            </a:endParaRPr>
          </a:p>
          <a:p>
            <a:pPr eaLnBrk="1" hangingPunct="1">
              <a:lnSpc>
                <a:spcPct val="90000"/>
              </a:lnSpc>
            </a:pPr>
            <a:r>
              <a:rPr lang="en-US" altLang="en-US" b="1" smtClean="0">
                <a:solidFill>
                  <a:srgbClr val="0000FF"/>
                </a:solidFill>
                <a:latin typeface="CourierNewPSMT" charset="0"/>
              </a:rPr>
              <a:t>String getColumnLabel(int column)</a:t>
            </a:r>
            <a:r>
              <a:rPr lang="en-US" altLang="en-US" b="1" smtClean="0">
                <a:solidFill>
                  <a:srgbClr val="918879"/>
                </a:solidFill>
                <a:latin typeface="CourierNewPSMT" charset="0"/>
              </a:rPr>
              <a:t/>
            </a:r>
            <a:br>
              <a:rPr lang="en-US" altLang="en-US" b="1" smtClean="0">
                <a:solidFill>
                  <a:srgbClr val="918879"/>
                </a:solidFill>
                <a:latin typeface="CourierNewPSMT" charset="0"/>
              </a:rPr>
            </a:br>
            <a:r>
              <a:rPr lang="en-US" altLang="en-US" smtClean="0">
                <a:solidFill>
                  <a:srgbClr val="000000"/>
                </a:solidFill>
                <a:latin typeface="BookAntiqua" charset="0"/>
              </a:rPr>
              <a:t>gives you the suggested title for the column.</a:t>
            </a:r>
            <a:endParaRPr lang="en-US" altLang="en-US" smtClean="0">
              <a:solidFill>
                <a:srgbClr val="000000"/>
              </a:solidFill>
              <a:latin typeface="CourierNewPSMT" charset="0"/>
            </a:endParaRPr>
          </a:p>
          <a:p>
            <a:pPr eaLnBrk="1" hangingPunct="1">
              <a:lnSpc>
                <a:spcPct val="90000"/>
              </a:lnSpc>
            </a:pPr>
            <a:r>
              <a:rPr lang="en-US" altLang="en-US" b="1" smtClean="0">
                <a:solidFill>
                  <a:srgbClr val="0000FF"/>
                </a:solidFill>
                <a:latin typeface="CourierNewPSMT" charset="0"/>
              </a:rPr>
              <a:t>String getColumnName(int column)</a:t>
            </a:r>
            <a:br>
              <a:rPr lang="en-US" altLang="en-US" b="1" smtClean="0">
                <a:solidFill>
                  <a:srgbClr val="0000FF"/>
                </a:solidFill>
                <a:latin typeface="CourierNewPSMT" charset="0"/>
              </a:rPr>
            </a:br>
            <a:r>
              <a:rPr lang="en-US" altLang="en-US" smtClean="0">
                <a:solidFill>
                  <a:srgbClr val="000000"/>
                </a:solidFill>
                <a:latin typeface="BookAntiqua" charset="0"/>
              </a:rPr>
              <a:t>gives the column name associated with the column index specified.</a:t>
            </a:r>
            <a:endParaRPr lang="en-US" altLang="en-US" smtClean="0"/>
          </a:p>
        </p:txBody>
      </p:sp>
    </p:spTree>
  </p:cSld>
  <p:clrMapOvr>
    <a:masterClrMapping/>
  </p:clrMapOvr>
  <p:transition spd="med">
    <p:comb/>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smtClean="0"/>
              <a:t>Transactions</a:t>
            </a:r>
          </a:p>
        </p:txBody>
      </p:sp>
      <p:sp>
        <p:nvSpPr>
          <p:cNvPr id="92163" name="Rectangle 3"/>
          <p:cNvSpPr>
            <a:spLocks noGrp="1" noChangeArrowheads="1"/>
          </p:cNvSpPr>
          <p:nvPr>
            <p:ph type="body" idx="1"/>
          </p:nvPr>
        </p:nvSpPr>
        <p:spPr/>
        <p:txBody>
          <a:bodyPr/>
          <a:lstStyle/>
          <a:p>
            <a:pPr eaLnBrk="1" hangingPunct="1">
              <a:lnSpc>
                <a:spcPct val="90000"/>
              </a:lnSpc>
            </a:pPr>
            <a:r>
              <a:rPr lang="en-US" altLang="en-US" smtClean="0">
                <a:solidFill>
                  <a:srgbClr val="0000FF"/>
                </a:solidFill>
                <a:latin typeface="BookAntiqua" charset="0"/>
              </a:rPr>
              <a:t>The major reason for grouping commands into transactions is </a:t>
            </a:r>
            <a:r>
              <a:rPr lang="en-US" altLang="en-US" i="1" smtClean="0">
                <a:solidFill>
                  <a:srgbClr val="0000FF"/>
                </a:solidFill>
                <a:latin typeface="BookAntiqua-Italic" charset="0"/>
              </a:rPr>
              <a:t>database integrity</a:t>
            </a:r>
            <a:r>
              <a:rPr lang="en-US" altLang="en-US" b="1" i="1" smtClean="0">
                <a:solidFill>
                  <a:srgbClr val="000000"/>
                </a:solidFill>
                <a:latin typeface="BookAntiqua-Italic" charset="0"/>
              </a:rPr>
              <a:t>.</a:t>
            </a:r>
            <a:endParaRPr lang="en-US" altLang="en-US" b="1" smtClean="0">
              <a:solidFill>
                <a:srgbClr val="000000"/>
              </a:solidFill>
              <a:latin typeface="BookAntiqua" charset="0"/>
            </a:endParaRPr>
          </a:p>
          <a:p>
            <a:pPr eaLnBrk="1" hangingPunct="1">
              <a:lnSpc>
                <a:spcPct val="90000"/>
              </a:lnSpc>
            </a:pPr>
            <a:r>
              <a:rPr lang="en-US" altLang="en-US" smtClean="0">
                <a:solidFill>
                  <a:srgbClr val="000000"/>
                </a:solidFill>
                <a:latin typeface="BookAntiqua" charset="0"/>
              </a:rPr>
              <a:t>If you group updates to a transaction, then the transaction either succeeds in its entirety and it can be </a:t>
            </a:r>
            <a:r>
              <a:rPr lang="en-US" altLang="en-US" i="1" smtClean="0">
                <a:solidFill>
                  <a:srgbClr val="0000FF"/>
                </a:solidFill>
                <a:latin typeface="BookAntiqua-Italic" charset="0"/>
              </a:rPr>
              <a:t>committed</a:t>
            </a:r>
            <a:r>
              <a:rPr lang="en-US" altLang="en-US" i="1" smtClean="0">
                <a:solidFill>
                  <a:srgbClr val="000000"/>
                </a:solidFill>
                <a:latin typeface="BookAntiqua-Italic" charset="0"/>
              </a:rPr>
              <a:t>, </a:t>
            </a:r>
            <a:r>
              <a:rPr lang="en-US" altLang="en-US" smtClean="0">
                <a:solidFill>
                  <a:srgbClr val="000000"/>
                </a:solidFill>
                <a:latin typeface="BookAntiqua" charset="0"/>
              </a:rPr>
              <a:t>or it fails somewhere in the middle. In that case, you can carry out a </a:t>
            </a:r>
            <a:r>
              <a:rPr lang="en-US" altLang="en-US" i="1" smtClean="0">
                <a:solidFill>
                  <a:srgbClr val="0000FF"/>
                </a:solidFill>
                <a:latin typeface="BookAntiqua-Italic" charset="0"/>
              </a:rPr>
              <a:t>rollback</a:t>
            </a:r>
            <a:r>
              <a:rPr lang="en-US" altLang="en-US" i="1" smtClean="0">
                <a:solidFill>
                  <a:srgbClr val="000000"/>
                </a:solidFill>
                <a:latin typeface="BookAntiqua-Italic" charset="0"/>
              </a:rPr>
              <a:t> </a:t>
            </a:r>
            <a:r>
              <a:rPr lang="en-US" altLang="en-US" smtClean="0">
                <a:solidFill>
                  <a:srgbClr val="000000"/>
                </a:solidFill>
                <a:latin typeface="BookAntiqua" charset="0"/>
              </a:rPr>
              <a:t>and the database automatically undoes the effect of all updates that occurred since the last committed transaction.</a:t>
            </a:r>
          </a:p>
          <a:p>
            <a:pPr eaLnBrk="1" hangingPunct="1">
              <a:lnSpc>
                <a:spcPct val="90000"/>
              </a:lnSpc>
            </a:pPr>
            <a:r>
              <a:rPr lang="en-US" altLang="en-US" smtClean="0">
                <a:latin typeface="BookAntiqua" charset="0"/>
              </a:rPr>
              <a:t>By default, a database connection is in </a:t>
            </a:r>
            <a:r>
              <a:rPr lang="en-US" altLang="en-US" i="1" smtClean="0">
                <a:solidFill>
                  <a:srgbClr val="0000FF"/>
                </a:solidFill>
                <a:latin typeface="BookAntiqua-Italic" charset="0"/>
              </a:rPr>
              <a:t>autocommit</a:t>
            </a:r>
            <a:r>
              <a:rPr lang="en-US" altLang="en-US" i="1" smtClean="0">
                <a:latin typeface="BookAntiqua-Italic" charset="0"/>
              </a:rPr>
              <a:t> </a:t>
            </a:r>
            <a:r>
              <a:rPr lang="en-US" altLang="en-US" smtClean="0">
                <a:latin typeface="BookAntiqua-Italic" charset="0"/>
              </a:rPr>
              <a:t>mode</a:t>
            </a:r>
            <a:r>
              <a:rPr lang="en-US" altLang="en-US" i="1" smtClean="0">
                <a:latin typeface="BookAntiqua-Italic" charset="0"/>
              </a:rPr>
              <a:t>, </a:t>
            </a:r>
            <a:r>
              <a:rPr lang="en-US" altLang="en-US" smtClean="0">
                <a:latin typeface="BookAntiqua" charset="0"/>
              </a:rPr>
              <a:t>and each SQL command is committed to the database as soon as it is executed. Once a command is committed, you cannot roll it back.</a:t>
            </a:r>
            <a:endParaRPr lang="en-US" altLang="en-US" smtClean="0"/>
          </a:p>
        </p:txBody>
      </p:sp>
    </p:spTree>
  </p:cSld>
  <p:clrMapOvr>
    <a:masterClrMapping/>
  </p:clrMapOvr>
  <p:transition spd="med">
    <p:comb/>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Transactions</a:t>
            </a:r>
            <a:endParaRPr lang="vi-VN"/>
          </a:p>
        </p:txBody>
      </p:sp>
      <p:sp>
        <p:nvSpPr>
          <p:cNvPr id="93187" name="Content Placeholder 2"/>
          <p:cNvSpPr>
            <a:spLocks noGrp="1"/>
          </p:cNvSpPr>
          <p:nvPr>
            <p:ph idx="1"/>
          </p:nvPr>
        </p:nvSpPr>
        <p:spPr/>
        <p:txBody>
          <a:bodyPr/>
          <a:lstStyle/>
          <a:p>
            <a:r>
              <a:rPr lang="en-US" altLang="vi-VN" smtClean="0"/>
              <a:t>Transactions enable you to control if, and when, changes are applied to the database. It treats a single SQL statement or a group of SQL statements as one logical unit, and if any statement fails, the whole transaction fails.</a:t>
            </a:r>
          </a:p>
          <a:p>
            <a:r>
              <a:rPr lang="en-US" altLang="vi-VN" smtClean="0"/>
              <a:t>To enable manual - transaction support instead of the auto-commit mode that the JDBC driver uses by default, use the Connection object's </a:t>
            </a:r>
            <a:r>
              <a:rPr lang="en-US" altLang="vi-VN" b="1" smtClean="0">
                <a:solidFill>
                  <a:srgbClr val="0000FF"/>
                </a:solidFill>
                <a:latin typeface="Cambria" panose="02040503050406030204" pitchFamily="18" charset="0"/>
                <a:ea typeface="Cambria" panose="02040503050406030204" pitchFamily="18" charset="0"/>
                <a:cs typeface="Cambria" panose="02040503050406030204" pitchFamily="18" charset="0"/>
              </a:rPr>
              <a:t>setAutoCommit()</a:t>
            </a:r>
            <a:r>
              <a:rPr lang="en-US" altLang="vi-VN" smtClean="0"/>
              <a:t> method. If you pass a boolean false to </a:t>
            </a:r>
            <a:r>
              <a:rPr lang="en-US" altLang="vi-VN" b="1" smtClean="0">
                <a:solidFill>
                  <a:srgbClr val="0000FF"/>
                </a:solidFill>
                <a:latin typeface="Cambria" panose="02040503050406030204" pitchFamily="18" charset="0"/>
                <a:ea typeface="Cambria" panose="02040503050406030204" pitchFamily="18" charset="0"/>
                <a:cs typeface="Cambria" panose="02040503050406030204" pitchFamily="18" charset="0"/>
              </a:rPr>
              <a:t>setAutoCommit( ), </a:t>
            </a:r>
            <a:r>
              <a:rPr lang="en-US" altLang="vi-VN" smtClean="0"/>
              <a:t>you turn off auto-commit. You can pass a boolean true to turn it back on again.</a:t>
            </a:r>
          </a:p>
          <a:p>
            <a:r>
              <a:rPr lang="en-US" altLang="vi-VN" smtClean="0"/>
              <a:t>For example, code the following to turn off auto –commit: </a:t>
            </a:r>
            <a:r>
              <a:rPr lang="en-US" altLang="vi-VN" b="1" smtClean="0">
                <a:solidFill>
                  <a:srgbClr val="0000FF"/>
                </a:solidFill>
                <a:latin typeface="Cambria" panose="02040503050406030204" pitchFamily="18" charset="0"/>
                <a:ea typeface="Cambria" panose="02040503050406030204" pitchFamily="18" charset="0"/>
                <a:cs typeface="Cambria" panose="02040503050406030204" pitchFamily="18" charset="0"/>
              </a:rPr>
              <a:t>conn.setAutoCommit(false);</a:t>
            </a:r>
            <a:endParaRPr lang="vi-VN" altLang="vi-VN" b="1" smtClean="0">
              <a:solidFill>
                <a:srgbClr val="0000FF"/>
              </a:solidFill>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spd="med">
    <p:comb/>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smtClean="0"/>
              <a:t>Transactions</a:t>
            </a:r>
          </a:p>
        </p:txBody>
      </p:sp>
      <p:sp>
        <p:nvSpPr>
          <p:cNvPr id="94211" name="Rectangle 3"/>
          <p:cNvSpPr>
            <a:spLocks noGrp="1" noChangeArrowheads="1"/>
          </p:cNvSpPr>
          <p:nvPr>
            <p:ph type="body" idx="1"/>
          </p:nvPr>
        </p:nvSpPr>
        <p:spPr/>
        <p:txBody>
          <a:bodyPr/>
          <a:lstStyle/>
          <a:p>
            <a:pPr marL="0" indent="0" eaLnBrk="1" hangingPunct="1">
              <a:lnSpc>
                <a:spcPct val="85000"/>
              </a:lnSpc>
              <a:spcBef>
                <a:spcPct val="15000"/>
              </a:spcBef>
              <a:buFont typeface="Wingdings" panose="05000000000000000000" pitchFamily="2" charset="2"/>
              <a:buNone/>
              <a:defRPr/>
            </a:pPr>
            <a:r>
              <a:rPr lang="en-US" altLang="en-US" b="1" smtClean="0"/>
              <a:t>Commit &amp; Rollback</a:t>
            </a:r>
          </a:p>
          <a:p>
            <a:pPr eaLnBrk="1" hangingPunct="1">
              <a:lnSpc>
                <a:spcPct val="85000"/>
              </a:lnSpc>
              <a:spcBef>
                <a:spcPct val="15000"/>
              </a:spcBef>
              <a:defRPr/>
            </a:pPr>
            <a:r>
              <a:rPr lang="en-US" altLang="en-US" smtClean="0"/>
              <a:t>Once you are done with your changes and you want to commit the changes then call </a:t>
            </a:r>
            <a:r>
              <a:rPr lang="en-US" altLang="en-US" b="1">
                <a:solidFill>
                  <a:srgbClr val="0000FF"/>
                </a:solidFill>
                <a:latin typeface="Cambria" panose="02040503050406030204" pitchFamily="18" charset="0"/>
                <a:ea typeface="Cambria" panose="02040503050406030204" pitchFamily="18" charset="0"/>
              </a:rPr>
              <a:t>commit() </a:t>
            </a:r>
            <a:r>
              <a:rPr lang="en-US" altLang="en-US" smtClean="0"/>
              <a:t>method on connection object as follows:</a:t>
            </a:r>
          </a:p>
          <a:p>
            <a:pPr marL="0" indent="0" eaLnBrk="1" hangingPunct="1">
              <a:lnSpc>
                <a:spcPct val="85000"/>
              </a:lnSpc>
              <a:spcBef>
                <a:spcPct val="15000"/>
              </a:spcBef>
              <a:buFont typeface="Wingdings" panose="05000000000000000000" pitchFamily="2" charset="2"/>
              <a:buNone/>
              <a:defRPr/>
            </a:pPr>
            <a:r>
              <a:rPr lang="en-US" altLang="en-US" smtClean="0"/>
              <a:t>	</a:t>
            </a:r>
            <a:r>
              <a:rPr lang="en-US" altLang="en-US" b="1">
                <a:solidFill>
                  <a:srgbClr val="0000FF"/>
                </a:solidFill>
                <a:latin typeface="Cambria" panose="02040503050406030204" pitchFamily="18" charset="0"/>
                <a:ea typeface="Cambria" panose="02040503050406030204" pitchFamily="18" charset="0"/>
              </a:rPr>
              <a:t>conn.commit( );</a:t>
            </a:r>
          </a:p>
          <a:p>
            <a:pPr marL="0" indent="0" eaLnBrk="1" hangingPunct="1">
              <a:lnSpc>
                <a:spcPct val="85000"/>
              </a:lnSpc>
              <a:spcBef>
                <a:spcPct val="15000"/>
              </a:spcBef>
              <a:buFont typeface="Wingdings" panose="05000000000000000000" pitchFamily="2" charset="2"/>
              <a:buNone/>
              <a:defRPr/>
            </a:pPr>
            <a:endParaRPr lang="en-US" altLang="en-US" smtClean="0"/>
          </a:p>
          <a:p>
            <a:pPr eaLnBrk="1" hangingPunct="1">
              <a:lnSpc>
                <a:spcPct val="85000"/>
              </a:lnSpc>
              <a:spcBef>
                <a:spcPct val="15000"/>
              </a:spcBef>
              <a:defRPr/>
            </a:pPr>
            <a:r>
              <a:rPr lang="en-US" altLang="en-US" smtClean="0"/>
              <a:t>Otherwise, to roll back updates to the database made using the Connection named conn, use the following code:</a:t>
            </a:r>
          </a:p>
          <a:p>
            <a:pPr marL="0" indent="0" eaLnBrk="1" hangingPunct="1">
              <a:lnSpc>
                <a:spcPct val="85000"/>
              </a:lnSpc>
              <a:spcBef>
                <a:spcPct val="15000"/>
              </a:spcBef>
              <a:buFont typeface="Wingdings" panose="05000000000000000000" pitchFamily="2" charset="2"/>
              <a:buNone/>
              <a:defRPr/>
            </a:pPr>
            <a:r>
              <a:rPr lang="en-US" altLang="en-US" smtClean="0"/>
              <a:t>	</a:t>
            </a:r>
            <a:r>
              <a:rPr lang="en-US" altLang="en-US" b="1">
                <a:solidFill>
                  <a:srgbClr val="0000FF"/>
                </a:solidFill>
                <a:latin typeface="Cambria" panose="02040503050406030204" pitchFamily="18" charset="0"/>
                <a:ea typeface="Cambria" panose="02040503050406030204" pitchFamily="18" charset="0"/>
              </a:rPr>
              <a:t>conn.rollback( );</a:t>
            </a:r>
          </a:p>
        </p:txBody>
      </p:sp>
    </p:spTree>
  </p:cSld>
  <p:clrMapOvr>
    <a:masterClrMapping/>
  </p:clrMapOvr>
  <p:transition spd="med">
    <p:comb/>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Transactions</a:t>
            </a:r>
            <a:endParaRPr lang="vi-VN"/>
          </a:p>
        </p:txBody>
      </p:sp>
      <p:sp>
        <p:nvSpPr>
          <p:cNvPr id="95235" name="Content Placeholder 2"/>
          <p:cNvSpPr>
            <a:spLocks noGrp="1"/>
          </p:cNvSpPr>
          <p:nvPr>
            <p:ph idx="1"/>
          </p:nvPr>
        </p:nvSpPr>
        <p:spPr/>
        <p:txBody>
          <a:bodyPr/>
          <a:lstStyle/>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try</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//Assume a valid connection object conn</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setAutoCommit</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false</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Statement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stmt </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createStatement</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String</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SQL </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"INSERT INTO Employees  "</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"VALUES (106, 20, 'Rita', 'Tez')"</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stmt</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executeUpdate</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SQL</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//Submit a malformed SQL statement that breaks</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String</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SQL </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"INSERTED IN Employees  "</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"VALUES (107, 22, 'Sita', 'Singh')"</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stmt</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executeUpdate</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SQL</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If there is no error.</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commit</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catch</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SQLException</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se</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2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If there is any error.</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2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rollback</a:t>
            </a: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2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2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vi-VN" altLang="vi-VN" sz="2000" smtClean="0"/>
          </a:p>
        </p:txBody>
      </p:sp>
    </p:spTree>
  </p:cSld>
  <p:clrMapOvr>
    <a:masterClrMapping/>
  </p:clrMapOvr>
  <p:transition spd="med">
    <p:comb/>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Using Savepoints</a:t>
            </a:r>
            <a:endParaRPr lang="vi-VN"/>
          </a:p>
        </p:txBody>
      </p:sp>
      <p:sp>
        <p:nvSpPr>
          <p:cNvPr id="96259" name="Content Placeholder 2"/>
          <p:cNvSpPr>
            <a:spLocks noGrp="1"/>
          </p:cNvSpPr>
          <p:nvPr>
            <p:ph idx="1"/>
          </p:nvPr>
        </p:nvSpPr>
        <p:spPr/>
        <p:txBody>
          <a:bodyPr/>
          <a:lstStyle/>
          <a:p>
            <a:r>
              <a:rPr lang="en-US" altLang="vi-VN" smtClean="0"/>
              <a:t>The new </a:t>
            </a:r>
            <a:r>
              <a:rPr lang="en-US" altLang="vi-VN" b="1" smtClean="0"/>
              <a:t>JDBC 3.0 </a:t>
            </a:r>
            <a:r>
              <a:rPr lang="en-US" altLang="vi-VN" smtClean="0"/>
              <a:t>Savepoint interface gives you the additional transactional control. Most modern DBMS, support </a:t>
            </a:r>
            <a:r>
              <a:rPr lang="en-US" altLang="vi-VN" b="1" smtClean="0"/>
              <a:t>savepoints</a:t>
            </a:r>
            <a:r>
              <a:rPr lang="en-US" altLang="vi-VN" smtClean="0"/>
              <a:t> within their environments such as Oracle's PL/SQL.</a:t>
            </a:r>
          </a:p>
          <a:p>
            <a:r>
              <a:rPr lang="en-US" altLang="vi-VN" smtClean="0"/>
              <a:t>When you </a:t>
            </a:r>
            <a:r>
              <a:rPr lang="en-US" altLang="vi-VN" b="1" smtClean="0"/>
              <a:t>set a savepoint you define a logical rollback point within a transaction</a:t>
            </a:r>
            <a:r>
              <a:rPr lang="en-US" altLang="vi-VN" smtClean="0"/>
              <a:t>. If an error occurs past a savepoint, you can use the rollback method to undo either all the changes or only the changes made after the savepoint.</a:t>
            </a:r>
          </a:p>
        </p:txBody>
      </p:sp>
    </p:spTree>
  </p:cSld>
  <p:clrMapOvr>
    <a:masterClrMapping/>
  </p:clrMapOvr>
  <p:transition spd="med">
    <p:comb/>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Using Savepoints</a:t>
            </a:r>
            <a:endParaRPr lang="vi-VN"/>
          </a:p>
        </p:txBody>
      </p:sp>
      <p:sp>
        <p:nvSpPr>
          <p:cNvPr id="97283" name="Content Placeholder 2"/>
          <p:cNvSpPr>
            <a:spLocks noGrp="1"/>
          </p:cNvSpPr>
          <p:nvPr>
            <p:ph idx="1"/>
          </p:nvPr>
        </p:nvSpPr>
        <p:spPr/>
        <p:txBody>
          <a:bodyPr/>
          <a:lstStyle/>
          <a:p>
            <a:r>
              <a:rPr lang="en-US" altLang="vi-VN" smtClean="0"/>
              <a:t>The Connection object has two new methods that help you manage savepoints:</a:t>
            </a:r>
          </a:p>
          <a:p>
            <a:pPr lvl="1"/>
            <a:r>
              <a:rPr lang="en-US" altLang="vi-VN" sz="2800" b="1" smtClean="0"/>
              <a:t>setSavepoint(String savepointName):</a:t>
            </a:r>
            <a:r>
              <a:rPr lang="en-US" altLang="vi-VN" sz="2800" smtClean="0"/>
              <a:t> Defines a new savepoint. It also returns a Savepoint object.</a:t>
            </a:r>
          </a:p>
          <a:p>
            <a:pPr lvl="1"/>
            <a:r>
              <a:rPr lang="en-US" altLang="vi-VN" sz="2800" b="1" smtClean="0"/>
              <a:t>releaseSavepoint(Savepoint savepointName):</a:t>
            </a:r>
            <a:r>
              <a:rPr lang="en-US" altLang="vi-VN" sz="2800" smtClean="0"/>
              <a:t> Deletes a savepoint. Notice that it requires a Savepoint object as a parameter. This object is usually a savepoint generated by the setSavepoint() method.</a:t>
            </a:r>
          </a:p>
          <a:p>
            <a:r>
              <a:rPr lang="en-US" altLang="vi-VN" smtClean="0"/>
              <a:t>There is one </a:t>
            </a:r>
            <a:r>
              <a:rPr lang="en-US" altLang="vi-VN" b="1" smtClean="0"/>
              <a:t>rollback (String savepointName)</a:t>
            </a:r>
            <a:r>
              <a:rPr lang="en-US" altLang="vi-VN" smtClean="0"/>
              <a:t> method, which rolls back work to the specified savepoint.</a:t>
            </a:r>
          </a:p>
        </p:txBody>
      </p:sp>
    </p:spTree>
  </p:cSld>
  <p:clrMapOvr>
    <a:masterClrMapping/>
  </p:clrMapOvr>
  <p:transition spd="med">
    <p:comb/>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Using Savepoints</a:t>
            </a:r>
            <a:endParaRPr lang="vi-VN"/>
          </a:p>
        </p:txBody>
      </p:sp>
      <p:sp>
        <p:nvSpPr>
          <p:cNvPr id="98307" name="Content Placeholder 2"/>
          <p:cNvSpPr>
            <a:spLocks noGrp="1"/>
          </p:cNvSpPr>
          <p:nvPr>
            <p:ph idx="1"/>
          </p:nvPr>
        </p:nvSpPr>
        <p:spPr/>
        <p:txBody>
          <a:bodyPr/>
          <a:lstStyle/>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try</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//Assume a valid connection object conn</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setAutoCommit</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false</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Statement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stmt </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createStatement</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//set a Savepoint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Savepoint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savepoint1 </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setSavepoint</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"Savepoint1"</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String</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SQL </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"INSERT INTO Employees "</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"VALUES (106, 20, 'Rita', 'Tez')"</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stmt</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executeUpdate</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SQL</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//Submit a malformed SQL statement that breaks</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String</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SQL </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"INSERTED IN Employees "</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"VALUES (107, 22, 'Sita', 'Tez')"</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stmt</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executeUpdate</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SQL</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If there is no error, commit the changes.</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commit</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catch</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SQLException</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se</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0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If there is any error.</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rollback</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0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savepoint1</a:t>
            </a: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0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000" smtClean="0">
              <a:latin typeface="Arial" panose="020B0604020202020204" pitchFamily="34" charset="0"/>
              <a:ea typeface="Arial" panose="020B0604020202020204" pitchFamily="34" charset="0"/>
              <a:cs typeface="Times New Roman" panose="02020603050405020304" pitchFamily="18" charset="0"/>
            </a:endParaRPr>
          </a:p>
          <a:p>
            <a:pPr marL="0" indent="0">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vi-VN" altLang="vi-VN" sz="2000" smtClean="0"/>
          </a:p>
        </p:txBody>
      </p:sp>
    </p:spTree>
  </p:cSld>
  <p:clrMapOvr>
    <a:masterClrMapping/>
  </p:clrMapOvr>
  <p:transition spd="med">
    <p:comb/>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t>Batch Updates</a:t>
            </a:r>
          </a:p>
        </p:txBody>
      </p:sp>
      <p:sp>
        <p:nvSpPr>
          <p:cNvPr id="99331" name="Rectangle 3"/>
          <p:cNvSpPr>
            <a:spLocks noGrp="1" noChangeArrowheads="1"/>
          </p:cNvSpPr>
          <p:nvPr>
            <p:ph type="body" idx="1"/>
          </p:nvPr>
        </p:nvSpPr>
        <p:spPr/>
        <p:txBody>
          <a:bodyPr/>
          <a:lstStyle/>
          <a:p>
            <a:pPr eaLnBrk="1" hangingPunct="1">
              <a:lnSpc>
                <a:spcPct val="85000"/>
              </a:lnSpc>
            </a:pPr>
            <a:r>
              <a:rPr lang="en-US" altLang="en-US" sz="2500" smtClean="0"/>
              <a:t>Batch Processing allows you to group related SQL statements into a batch and submit them with one call to the database.</a:t>
            </a:r>
          </a:p>
          <a:p>
            <a:r>
              <a:rPr lang="en-US" altLang="vi-VN" sz="2500" smtClean="0"/>
              <a:t>The </a:t>
            </a:r>
            <a:r>
              <a:rPr lang="en-US" altLang="vi-VN" sz="2500" b="1" smtClean="0"/>
              <a:t>addBatch()</a:t>
            </a:r>
            <a:r>
              <a:rPr lang="en-US" altLang="vi-VN" sz="2500" smtClean="0"/>
              <a:t> method of </a:t>
            </a:r>
            <a:r>
              <a:rPr lang="en-US" altLang="vi-VN" sz="2500" i="1" smtClean="0"/>
              <a:t>Statement, PreparedStatement,</a:t>
            </a:r>
            <a:r>
              <a:rPr lang="en-US" altLang="vi-VN" sz="2500" smtClean="0"/>
              <a:t> and </a:t>
            </a:r>
            <a:r>
              <a:rPr lang="en-US" altLang="vi-VN" sz="2500" i="1" smtClean="0"/>
              <a:t>CallableStatement</a:t>
            </a:r>
            <a:r>
              <a:rPr lang="en-US" altLang="vi-VN" sz="2500" smtClean="0"/>
              <a:t>is used to add individual statements to the batch. The </a:t>
            </a:r>
            <a:r>
              <a:rPr lang="en-US" altLang="vi-VN" sz="2500" b="1" smtClean="0"/>
              <a:t>executeBatch()</a:t>
            </a:r>
            <a:r>
              <a:rPr lang="en-US" altLang="vi-VN" sz="2500" smtClean="0"/>
              <a:t> is used to start the execution of all the statements grouped together.</a:t>
            </a:r>
          </a:p>
          <a:p>
            <a:r>
              <a:rPr lang="en-US" altLang="vi-VN" sz="2500" smtClean="0"/>
              <a:t>The </a:t>
            </a:r>
            <a:r>
              <a:rPr lang="en-US" altLang="vi-VN" sz="2500" b="1" smtClean="0"/>
              <a:t>executeBatch()</a:t>
            </a:r>
            <a:r>
              <a:rPr lang="en-US" altLang="vi-VN" sz="2500" smtClean="0"/>
              <a:t> returns an array of integers, and each element of the array represents the update count for the respective update statement.</a:t>
            </a:r>
          </a:p>
          <a:p>
            <a:r>
              <a:rPr lang="en-US" altLang="vi-VN" sz="2500" smtClean="0"/>
              <a:t>Just as you can add statements to a batch for processing, you can remove them with the </a:t>
            </a:r>
            <a:r>
              <a:rPr lang="en-US" altLang="vi-VN" sz="2500" b="1" smtClean="0"/>
              <a:t>clearBatch()</a:t>
            </a:r>
            <a:r>
              <a:rPr lang="en-US" altLang="vi-VN" sz="2500" smtClean="0"/>
              <a:t> method. This method removes all the statements you added with the addBatch() method. </a:t>
            </a:r>
            <a:endParaRPr lang="en-US" altLang="en-US" sz="2500" smtClean="0"/>
          </a:p>
        </p:txBody>
      </p:sp>
    </p:spTree>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52400" y="762000"/>
            <a:ext cx="8686800"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10000"/>
              </a:spcBef>
              <a:buClr>
                <a:srgbClr val="0000FF"/>
              </a:buClr>
              <a:buSzTx/>
              <a:buFont typeface="Wingdings" panose="05000000000000000000" pitchFamily="2" charset="2"/>
              <a:buChar char="§"/>
            </a:pPr>
            <a:r>
              <a:rPr lang="en-US" altLang="en-US" sz="2500">
                <a:latin typeface="Arial" panose="020B0604020202020204" pitchFamily="34" charset="0"/>
              </a:rPr>
              <a:t>JDBC driver consists of java code and native code which uses vendor-specific API for accessing databases</a:t>
            </a:r>
          </a:p>
          <a:p>
            <a:pPr eaLnBrk="1" hangingPunct="1">
              <a:spcBef>
                <a:spcPct val="10000"/>
              </a:spcBef>
              <a:buClr>
                <a:srgbClr val="0000FF"/>
              </a:buClr>
              <a:buSzTx/>
              <a:buFont typeface="Wingdings" panose="05000000000000000000" pitchFamily="2" charset="2"/>
              <a:buChar char="§"/>
            </a:pPr>
            <a:r>
              <a:rPr lang="en-US" altLang="en-US" sz="2500">
                <a:latin typeface="Arial" panose="020B0604020202020204" pitchFamily="34" charset="0"/>
              </a:rPr>
              <a:t>More efficient than JDBC-ODBC bridge due to fewer layers of communication</a:t>
            </a:r>
          </a:p>
          <a:p>
            <a:pPr>
              <a:spcBef>
                <a:spcPct val="10000"/>
              </a:spcBef>
              <a:buClr>
                <a:srgbClr val="0000FF"/>
              </a:buClr>
              <a:buSzTx/>
              <a:buFont typeface="Wingdings" panose="05000000000000000000" pitchFamily="2" charset="2"/>
              <a:buChar char="§"/>
            </a:pPr>
            <a:r>
              <a:rPr lang="en-US" altLang="en-US" sz="2500">
                <a:latin typeface="Arial" panose="020B0604020202020204" pitchFamily="34" charset="0"/>
                <a:cs typeface="Arial" panose="020B0604020202020204" pitchFamily="34" charset="0"/>
              </a:rPr>
              <a:t>Typical of this type of driver is the driver provided by IBM   for its DB2 Universal Database (UDB). </a:t>
            </a:r>
            <a:endParaRPr lang="en-US" altLang="en-US" sz="2500">
              <a:latin typeface="Arial" panose="020B0604020202020204" pitchFamily="34" charset="0"/>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05200"/>
            <a:ext cx="8686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4"/>
          <p:cNvSpPr>
            <a:spLocks noChangeArrowheads="1"/>
          </p:cNvSpPr>
          <p:nvPr/>
        </p:nvSpPr>
        <p:spPr bwMode="auto">
          <a:xfrm>
            <a:off x="762000" y="0"/>
            <a:ext cx="8382000" cy="685800"/>
          </a:xfrm>
          <a:prstGeom prst="rect">
            <a:avLst/>
          </a:prstGeom>
          <a:noFill/>
          <a:ln w="9525">
            <a:noFill/>
            <a:miter lim="800000"/>
            <a:headEnd/>
            <a:tailEnd/>
          </a:ln>
          <a:effectLst/>
        </p:spPr>
        <p:txBody>
          <a:bodyPr anchor="ctr"/>
          <a:lstStyle/>
          <a:p>
            <a:pPr eaLnBrk="1" hangingPunct="1">
              <a:defRPr/>
            </a:pPr>
            <a:r>
              <a:rPr lang="en-US" sz="3200" b="1">
                <a:solidFill>
                  <a:srgbClr val="FFFF00"/>
                </a:solidFill>
                <a:effectLst>
                  <a:outerShdw blurRad="38100" dist="38100" dir="2700000" algn="tl">
                    <a:srgbClr val="C0C0C0"/>
                  </a:outerShdw>
                </a:effectLst>
              </a:rPr>
              <a:t>Type 2 - Part Java, Part Native Driver</a:t>
            </a:r>
          </a:p>
        </p:txBody>
      </p:sp>
    </p:spTree>
  </p:cSld>
  <p:clrMapOvr>
    <a:masterClrMapping/>
  </p:clrMapOvr>
  <p:transition spd="med">
    <p:comb/>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Batching with Statement</a:t>
            </a:r>
            <a:endParaRPr lang="vi-VN"/>
          </a:p>
        </p:txBody>
      </p:sp>
      <p:sp>
        <p:nvSpPr>
          <p:cNvPr id="100355" name="Content Placeholder 2"/>
          <p:cNvSpPr>
            <a:spLocks noGrp="1"/>
          </p:cNvSpPr>
          <p:nvPr>
            <p:ph idx="1"/>
          </p:nvPr>
        </p:nvSpPr>
        <p:spPr>
          <a:xfrm>
            <a:off x="0" y="685800"/>
            <a:ext cx="8936038" cy="5715000"/>
          </a:xfrm>
        </p:spPr>
        <p:txBody>
          <a:bodyPr/>
          <a:lstStyle/>
          <a:p>
            <a:r>
              <a:rPr lang="en-US" altLang="vi-VN" smtClean="0"/>
              <a:t>Create a Statement object using either  </a:t>
            </a:r>
            <a:r>
              <a:rPr lang="en-US"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createStatement</a:t>
            </a:r>
            <a:r>
              <a:rPr lang="en-US" altLang="vi-VN" i="1" smtClean="0">
                <a:solidFill>
                  <a:srgbClr val="0000FF"/>
                </a:solidFill>
                <a:latin typeface="Cambria" panose="02040503050406030204" pitchFamily="18" charset="0"/>
                <a:ea typeface="Cambria" panose="02040503050406030204" pitchFamily="18" charset="0"/>
                <a:cs typeface="Cambria" panose="02040503050406030204" pitchFamily="18" charset="0"/>
              </a:rPr>
              <a:t>()</a:t>
            </a:r>
            <a:r>
              <a:rPr lang="en-US" altLang="vi-VN" smtClean="0"/>
              <a:t> methods.</a:t>
            </a:r>
          </a:p>
          <a:p>
            <a:r>
              <a:rPr lang="en-US" altLang="vi-VN" smtClean="0"/>
              <a:t>Set auto-commit to false using </a:t>
            </a:r>
            <a:r>
              <a:rPr lang="en-US"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setAutoCommit().</a:t>
            </a:r>
          </a:p>
          <a:p>
            <a:r>
              <a:rPr lang="en-US" altLang="vi-VN" smtClean="0"/>
              <a:t>Add as many as SQL statements you like into batch using </a:t>
            </a:r>
            <a:r>
              <a:rPr lang="en-US"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addBatch() </a:t>
            </a:r>
            <a:r>
              <a:rPr lang="en-US" altLang="vi-VN" smtClean="0"/>
              <a:t>method on created statement object.</a:t>
            </a:r>
          </a:p>
          <a:p>
            <a:r>
              <a:rPr lang="en-US" altLang="vi-VN" smtClean="0"/>
              <a:t>Execute all the SQL statements using </a:t>
            </a:r>
            <a:r>
              <a:rPr lang="en-US"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executeBatch()</a:t>
            </a:r>
            <a:r>
              <a:rPr lang="en-US" altLang="vi-VN" smtClean="0"/>
              <a:t> method on created statement object.</a:t>
            </a:r>
          </a:p>
          <a:p>
            <a:r>
              <a:rPr lang="en-US" altLang="vi-VN" smtClean="0"/>
              <a:t>Finally, commit all the changes using </a:t>
            </a:r>
            <a:r>
              <a:rPr lang="en-US"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commit()</a:t>
            </a:r>
            <a:r>
              <a:rPr lang="en-US" altLang="vi-VN" smtClean="0"/>
              <a:t> method.</a:t>
            </a:r>
          </a:p>
        </p:txBody>
      </p:sp>
    </p:spTree>
  </p:cSld>
  <p:clrMapOvr>
    <a:masterClrMapping/>
  </p:clrMapOvr>
  <p:transition spd="med">
    <p:comb/>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Batching with Statement</a:t>
            </a:r>
            <a:endParaRPr lang="vi-VN"/>
          </a:p>
        </p:txBody>
      </p:sp>
      <p:sp>
        <p:nvSpPr>
          <p:cNvPr id="101379" name="Content Placeholder 2"/>
          <p:cNvSpPr>
            <a:spLocks noGrp="1"/>
          </p:cNvSpPr>
          <p:nvPr>
            <p:ph idx="1"/>
          </p:nvPr>
        </p:nvSpPr>
        <p:spPr>
          <a:xfrm>
            <a:off x="457200" y="685800"/>
            <a:ext cx="8686800" cy="5715000"/>
          </a:xfrm>
        </p:spPr>
        <p:txBody>
          <a:bodyPr/>
          <a:lstStyle/>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Create statement object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Statement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stmt </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createStatement</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Set auto-commit to false</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conn</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setAutoCommit</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false</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Create SQL statement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String</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SQL </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1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"INSERT INTO Employees . . .  "</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Add above SQL statement in the batch.</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stmt</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addBatch</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SQL</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Create one more SQL statement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String</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SQL </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1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"INSERT INTO Employees . . . "</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Add above SQL statement in the batch.</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stmt</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addBatch</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SQL</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Create one more SQL statement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String</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SQL </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1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"UPDATE Employees SET . . . "</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Add above SQL statement in the batch.</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stmt</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addBatch</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SQL</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Create an int[] to hold returned values</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int</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count </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stmt</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executeBatch</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//Explicitly commit statements to apply changes</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conn</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1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commit</a:t>
            </a:r>
            <a:r>
              <a:rPr lang="vi-VN" altLang="vi-VN" sz="21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100" smtClean="0">
              <a:latin typeface="Arial" panose="020B0604020202020204" pitchFamily="34" charset="0"/>
              <a:ea typeface="Arial" panose="020B0604020202020204" pitchFamily="34" charset="0"/>
              <a:cs typeface="Times New Roman" panose="02020603050405020304" pitchFamily="18" charset="0"/>
            </a:endParaRPr>
          </a:p>
        </p:txBody>
      </p:sp>
    </p:spTree>
  </p:cSld>
  <p:clrMapOvr>
    <a:masterClrMapping/>
  </p:clrMapOvr>
  <p:transition spd="med">
    <p:comb/>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Batching with PrepareStatement</a:t>
            </a:r>
            <a:endParaRPr lang="vi-VN"/>
          </a:p>
        </p:txBody>
      </p:sp>
      <p:sp>
        <p:nvSpPr>
          <p:cNvPr id="102403" name="Content Placeholder 2"/>
          <p:cNvSpPr>
            <a:spLocks noGrp="1"/>
          </p:cNvSpPr>
          <p:nvPr>
            <p:ph idx="1"/>
          </p:nvPr>
        </p:nvSpPr>
        <p:spPr/>
        <p:txBody>
          <a:bodyPr/>
          <a:lstStyle/>
          <a:p>
            <a:r>
              <a:rPr lang="vi-VN" altLang="vi-VN" smtClean="0"/>
              <a:t>Create SQL statements with placeholders.</a:t>
            </a:r>
          </a:p>
          <a:p>
            <a:r>
              <a:rPr lang="vi-VN" altLang="vi-VN" smtClean="0"/>
              <a:t>Create PrepareStatement object using either </a:t>
            </a:r>
            <a:r>
              <a:rPr lang="vi-VN"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prepareStatement() </a:t>
            </a:r>
            <a:r>
              <a:rPr lang="vi-VN" altLang="vi-VN" smtClean="0"/>
              <a:t>methods.</a:t>
            </a:r>
          </a:p>
          <a:p>
            <a:r>
              <a:rPr lang="vi-VN" altLang="vi-VN" smtClean="0"/>
              <a:t>Set auto-commit to false using </a:t>
            </a:r>
            <a:r>
              <a:rPr lang="vi-VN"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setAutoCommit().</a:t>
            </a:r>
          </a:p>
          <a:p>
            <a:r>
              <a:rPr lang="vi-VN" altLang="vi-VN" smtClean="0"/>
              <a:t>Add as many as SQL statements you like into batch using </a:t>
            </a:r>
            <a:r>
              <a:rPr lang="vi-VN"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addBatch()</a:t>
            </a:r>
            <a:r>
              <a:rPr lang="vi-VN" altLang="vi-VN" smtClean="0"/>
              <a:t> method on created statement object.</a:t>
            </a:r>
          </a:p>
          <a:p>
            <a:r>
              <a:rPr lang="vi-VN" altLang="vi-VN" smtClean="0"/>
              <a:t>Execute all the SQL statements using </a:t>
            </a:r>
            <a:r>
              <a:rPr lang="vi-VN"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executeBatch() </a:t>
            </a:r>
            <a:r>
              <a:rPr lang="vi-VN" altLang="vi-VN" smtClean="0"/>
              <a:t>method on created statement object.</a:t>
            </a:r>
          </a:p>
          <a:p>
            <a:r>
              <a:rPr lang="vi-VN" altLang="vi-VN" smtClean="0"/>
              <a:t>Finally, commit all the changes using </a:t>
            </a:r>
            <a:r>
              <a:rPr lang="vi-VN" altLang="vi-VN" smtClean="0">
                <a:solidFill>
                  <a:srgbClr val="0000FF"/>
                </a:solidFill>
                <a:latin typeface="Cambria" panose="02040503050406030204" pitchFamily="18" charset="0"/>
                <a:ea typeface="Cambria" panose="02040503050406030204" pitchFamily="18" charset="0"/>
                <a:cs typeface="Cambria" panose="02040503050406030204" pitchFamily="18" charset="0"/>
              </a:rPr>
              <a:t>commit() </a:t>
            </a:r>
            <a:r>
              <a:rPr lang="vi-VN" altLang="vi-VN" smtClean="0"/>
              <a:t>method</a:t>
            </a:r>
          </a:p>
        </p:txBody>
      </p:sp>
    </p:spTree>
  </p:cSld>
  <p:clrMapOvr>
    <a:masterClrMapping/>
  </p:clrMapOvr>
  <p:transition spd="med">
    <p:comb/>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Batching with PrepareStatement</a:t>
            </a:r>
            <a:endParaRPr lang="vi-VN"/>
          </a:p>
        </p:txBody>
      </p:sp>
      <p:sp>
        <p:nvSpPr>
          <p:cNvPr id="103427" name="Content Placeholder 2"/>
          <p:cNvSpPr>
            <a:spLocks noGrp="1"/>
          </p:cNvSpPr>
          <p:nvPr>
            <p:ph idx="1"/>
          </p:nvPr>
        </p:nvSpPr>
        <p:spPr/>
        <p:txBody>
          <a:bodyPr/>
          <a:lstStyle/>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Create SQL statement</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String</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SQL </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4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"INSERT INTO Employees (id, first, last, 								age) VALUES(?, ?, ?, ?)"</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vi-VN" altLang="vi-VN" sz="24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Create PrepareStatement object</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7F0055"/>
                </a:solidFill>
                <a:latin typeface="Consolas" panose="020B0609020204030204" pitchFamily="49" charset="0"/>
                <a:ea typeface="Times New Roman" panose="02020603050405020304" pitchFamily="18" charset="0"/>
                <a:cs typeface="Courier New" panose="02070309020205020404" pitchFamily="49" charset="0"/>
              </a:rPr>
              <a:t>PreparedStatemen</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pstmt </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conn</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prepareStatement</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SQL</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vi-VN" altLang="vi-VN" sz="24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//Set auto-commit to false</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conn</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setAutoCommit</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false</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vi-VN" altLang="vi-VN" sz="24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Set the variables</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pstmt</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setInt</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400" smtClean="0">
                <a:solidFill>
                  <a:srgbClr val="006666"/>
                </a:solidFill>
                <a:latin typeface="Consolas" panose="020B0609020204030204" pitchFamily="49" charset="0"/>
                <a:ea typeface="Times New Roman" panose="02020603050405020304" pitchFamily="18" charset="0"/>
                <a:cs typeface="Courier New" panose="02070309020205020404" pitchFamily="49" charset="0"/>
              </a:rPr>
              <a:t>1</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400" smtClean="0">
                <a:solidFill>
                  <a:srgbClr val="006666"/>
                </a:solidFill>
                <a:latin typeface="Consolas" panose="020B0609020204030204" pitchFamily="49" charset="0"/>
                <a:ea typeface="Times New Roman" panose="02020603050405020304" pitchFamily="18" charset="0"/>
                <a:cs typeface="Courier New" panose="02070309020205020404" pitchFamily="49" charset="0"/>
              </a:rPr>
              <a:t>400</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 </a:t>
            </a: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pstmt</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setString</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400" smtClean="0">
                <a:solidFill>
                  <a:srgbClr val="006666"/>
                </a:solidFill>
                <a:latin typeface="Consolas" panose="020B0609020204030204" pitchFamily="49" charset="0"/>
                <a:ea typeface="Times New Roman" panose="02020603050405020304" pitchFamily="18" charset="0"/>
                <a:cs typeface="Courier New" panose="02070309020205020404" pitchFamily="49" charset="0"/>
              </a:rPr>
              <a:t>2</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4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"xxxxx"</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 . . . . . . . . </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Add it to the batch </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pstmt</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addBatch</a:t>
            </a:r>
            <a:r>
              <a:rPr lang="vi-VN" altLang="vi-VN" sz="24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p:txBody>
      </p:sp>
    </p:spTree>
  </p:cSld>
  <p:clrMapOvr>
    <a:masterClrMapping/>
  </p:clrMapOvr>
  <p:transition spd="med">
    <p:comb/>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smtClean="0"/>
              <a:t>Batching with PrepareStatement</a:t>
            </a:r>
            <a:endParaRPr lang="vi-VN"/>
          </a:p>
        </p:txBody>
      </p:sp>
      <p:sp>
        <p:nvSpPr>
          <p:cNvPr id="104451" name="Content Placeholder 2"/>
          <p:cNvSpPr>
            <a:spLocks noGrp="1"/>
          </p:cNvSpPr>
          <p:nvPr>
            <p:ph idx="1"/>
          </p:nvPr>
        </p:nvSpPr>
        <p:spPr/>
        <p:txBody>
          <a:bodyPr/>
          <a:lstStyle/>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4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endParaRPr lang="vi-VN" altLang="vi-VN" sz="24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Set the variables</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pstmt</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setInt</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600" smtClean="0">
                <a:solidFill>
                  <a:srgbClr val="006666"/>
                </a:solidFill>
                <a:latin typeface="Consolas" panose="020B0609020204030204" pitchFamily="49" charset="0"/>
                <a:ea typeface="Times New Roman" panose="02020603050405020304" pitchFamily="18" charset="0"/>
                <a:cs typeface="Courier New" panose="02070309020205020404" pitchFamily="49" charset="0"/>
              </a:rPr>
              <a:t>1</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600" smtClean="0">
                <a:solidFill>
                  <a:srgbClr val="006666"/>
                </a:solidFill>
                <a:latin typeface="Consolas" panose="020B0609020204030204" pitchFamily="49" charset="0"/>
                <a:ea typeface="Times New Roman" panose="02020603050405020304" pitchFamily="18" charset="0"/>
                <a:cs typeface="Courier New" panose="02070309020205020404" pitchFamily="49" charset="0"/>
              </a:rPr>
              <a:t>401</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 </a:t>
            </a: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pstmt</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setString</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600" smtClean="0">
                <a:solidFill>
                  <a:srgbClr val="006666"/>
                </a:solidFill>
                <a:latin typeface="Consolas" panose="020B0609020204030204" pitchFamily="49" charset="0"/>
                <a:ea typeface="Times New Roman" panose="02020603050405020304" pitchFamily="18" charset="0"/>
                <a:cs typeface="Courier New" panose="02070309020205020404" pitchFamily="49" charset="0"/>
              </a:rPr>
              <a:t>2</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600" smtClean="0">
                <a:solidFill>
                  <a:srgbClr val="008800"/>
                </a:solidFill>
                <a:latin typeface="Consolas" panose="020B0609020204030204" pitchFamily="49" charset="0"/>
                <a:ea typeface="Times New Roman" panose="02020603050405020304" pitchFamily="18" charset="0"/>
                <a:cs typeface="Courier New" panose="02070309020205020404" pitchFamily="49" charset="0"/>
              </a:rPr>
              <a:t>"zzzzz"</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 . . . . . . . . . </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 Add it to the batch</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pstmt</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addBatch</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//add more batches</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 . . . . </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//Create an int[] to hold returned values</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000088"/>
                </a:solidFill>
                <a:latin typeface="Consolas" panose="020B0609020204030204" pitchFamily="49" charset="0"/>
                <a:ea typeface="Times New Roman" panose="02020603050405020304" pitchFamily="18" charset="0"/>
                <a:cs typeface="Courier New" panose="02070309020205020404" pitchFamily="49" charset="0"/>
              </a:rPr>
              <a:t>int</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count </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 stmt</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executeBatch</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vi-VN" altLang="vi-VN" sz="26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//Explicitly commit statements to apply changes</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conn</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vi-VN" sz="2600" smtClean="0">
                <a:solidFill>
                  <a:srgbClr val="313131"/>
                </a:solidFill>
                <a:latin typeface="Consolas" panose="020B0609020204030204" pitchFamily="49" charset="0"/>
                <a:ea typeface="Times New Roman" panose="02020603050405020304" pitchFamily="18" charset="0"/>
                <a:cs typeface="Courier New" panose="02070309020205020404" pitchFamily="49" charset="0"/>
              </a:rPr>
              <a:t>commit</a:t>
            </a:r>
            <a:r>
              <a:rPr lang="vi-VN" altLang="vi-VN" sz="2600" smtClean="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vi-VN" altLang="vi-VN" sz="2600" smtClean="0">
              <a:latin typeface="Arial" panose="020B0604020202020204" pitchFamily="34" charset="0"/>
              <a:ea typeface="Arial" panose="020B0604020202020204" pitchFamily="34" charset="0"/>
              <a:cs typeface="Times New Roman" panose="02020603050405020304" pitchFamily="18" charset="0"/>
            </a:endParaRPr>
          </a:p>
          <a:p>
            <a:pPr marL="0" indent="0">
              <a:lnSpc>
                <a:spcPct val="90000"/>
              </a:lnSpc>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vi-VN" altLang="vi-VN" sz="2400" smtClean="0"/>
          </a:p>
        </p:txBody>
      </p:sp>
    </p:spTree>
  </p:cSld>
  <p:clrMapOvr>
    <a:masterClrMapping/>
  </p:clrMapOvr>
  <p:transition spd="med">
    <p:comb/>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LTA1</Template>
  <TotalTime>808</TotalTime>
  <Words>5010</Words>
  <Application>Microsoft Office PowerPoint</Application>
  <PresentationFormat>On-screen Show (4:3)</PresentationFormat>
  <Paragraphs>684</Paragraphs>
  <Slides>94</Slides>
  <Notes>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9" baseType="lpstr">
      <vt:lpstr>Tahoma</vt:lpstr>
      <vt:lpstr>Arial</vt:lpstr>
      <vt:lpstr>Wingdings</vt:lpstr>
      <vt:lpstr>Times New Roman</vt:lpstr>
      <vt:lpstr>Courier New</vt:lpstr>
      <vt:lpstr>Arial Unicode MS</vt:lpstr>
      <vt:lpstr>CourierNewPSMT</vt:lpstr>
      <vt:lpstr>BookAntiqua</vt:lpstr>
      <vt:lpstr>CourierNewPS-ItalicMT</vt:lpstr>
      <vt:lpstr>BookAntiqua-Italic</vt:lpstr>
      <vt:lpstr>CourierNewPS-BoldMT</vt:lpstr>
      <vt:lpstr>Consolas</vt:lpstr>
      <vt:lpstr>Cambria</vt:lpstr>
      <vt:lpstr>Blends</vt:lpstr>
      <vt:lpstr>Bitmap Image</vt:lpstr>
      <vt:lpstr>Java Database Connectivity (JDBC)</vt:lpstr>
      <vt:lpstr>PowerPoint Presentation</vt:lpstr>
      <vt:lpstr>JDBC-to-database communication</vt:lpstr>
      <vt:lpstr>JDBC Architecture</vt:lpstr>
      <vt:lpstr>PowerPoint Presentation</vt:lpstr>
      <vt:lpstr>JDBC Drivers</vt:lpstr>
      <vt:lpstr>JDBC Drivers</vt:lpstr>
      <vt:lpstr>PowerPoint Presentation</vt:lpstr>
      <vt:lpstr>PowerPoint Presentation</vt:lpstr>
      <vt:lpstr>PowerPoint Presentation</vt:lpstr>
      <vt:lpstr>PowerPoint Presentation</vt:lpstr>
      <vt:lpstr>JDBC Overview</vt:lpstr>
      <vt:lpstr>JDBC Object Classes</vt:lpstr>
      <vt:lpstr>JDBC Object Classes</vt:lpstr>
      <vt:lpstr>JDBC Operation</vt:lpstr>
      <vt:lpstr>JDBC Operation</vt:lpstr>
      <vt:lpstr>JDBC Interaction Diagram</vt:lpstr>
      <vt:lpstr>JDBC Cycle</vt:lpstr>
      <vt:lpstr>JDBC URLs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JDBC key components</vt:lpstr>
      <vt:lpstr>The DriverManager Object.</vt:lpstr>
      <vt:lpstr>Database Connection Interface.</vt:lpstr>
      <vt:lpstr>Database Statement Object.</vt:lpstr>
      <vt:lpstr>ResultSet Access Control.</vt:lpstr>
      <vt:lpstr>Basic Database operations</vt:lpstr>
      <vt:lpstr>Basic Database operations</vt:lpstr>
      <vt:lpstr>Basic JDBC Programming Concepts</vt:lpstr>
      <vt:lpstr>Database URLs</vt:lpstr>
      <vt:lpstr>Making the Connection</vt:lpstr>
      <vt:lpstr>Executing SQL Commands</vt:lpstr>
      <vt:lpstr>Creating and Using Direct SQL Statements </vt:lpstr>
      <vt:lpstr>Using executeUpdate method</vt:lpstr>
      <vt:lpstr>Using executeQuery method</vt:lpstr>
      <vt:lpstr>SQL data types and corresponding Java types</vt:lpstr>
      <vt:lpstr>PreparedStatement</vt:lpstr>
      <vt:lpstr>Creating and Using PreparedStatement</vt:lpstr>
      <vt:lpstr>Creating and Using PreparedStatement</vt:lpstr>
      <vt:lpstr>Creating and Using PreparedStatement</vt:lpstr>
      <vt:lpstr>Creating and Using PreparedStatement</vt:lpstr>
      <vt:lpstr>java.sql.DriverManager</vt:lpstr>
      <vt:lpstr>java.sql.Connection</vt:lpstr>
      <vt:lpstr>java.sql.Statement</vt:lpstr>
      <vt:lpstr>java.sql.Statement</vt:lpstr>
      <vt:lpstr>java.sql.ResultSet</vt:lpstr>
      <vt:lpstr>java.sql.PreparedStatement</vt:lpstr>
      <vt:lpstr>Scrollable and Updatable Result Sets</vt:lpstr>
      <vt:lpstr>JDBC versions</vt:lpstr>
      <vt:lpstr>JDBC versions</vt:lpstr>
      <vt:lpstr>Scrollable and Updatable Result Sets</vt:lpstr>
      <vt:lpstr>Scrollable Result Sets (JDBC 2.0)</vt:lpstr>
      <vt:lpstr>Scrollable Result Sets (JDBC 2.0)</vt:lpstr>
      <vt:lpstr>Scrollable Result Sets (JDBC 2)</vt:lpstr>
      <vt:lpstr>Updatable Result Sets (JDBC 2)</vt:lpstr>
      <vt:lpstr>Updatable Result Sets (JDBC 2)</vt:lpstr>
      <vt:lpstr>Updatable Result Sets (JDBC 2)</vt:lpstr>
      <vt:lpstr>Updatable Result Sets (JDBC 2)</vt:lpstr>
      <vt:lpstr>javax.sql.Connection</vt:lpstr>
      <vt:lpstr>java.sql.ResultSet</vt:lpstr>
      <vt:lpstr>java.sql.ResultSet</vt:lpstr>
      <vt:lpstr>java.sql.ResultSet</vt:lpstr>
      <vt:lpstr>java.sql.ResultSet</vt:lpstr>
      <vt:lpstr>Metadata</vt:lpstr>
      <vt:lpstr>Extract Table Info - Table</vt:lpstr>
      <vt:lpstr>Extract Table Info -  System Table</vt:lpstr>
      <vt:lpstr>ResultSetMetaData</vt:lpstr>
      <vt:lpstr>Extract Column Info</vt:lpstr>
      <vt:lpstr>java.sql.Connection</vt:lpstr>
      <vt:lpstr>java.sql.DatabaseMetaData</vt:lpstr>
      <vt:lpstr>java.sql.DatabaseMetaData</vt:lpstr>
      <vt:lpstr>java.sql.DatabaseMetaData</vt:lpstr>
      <vt:lpstr>java.sql.ResultSet</vt:lpstr>
      <vt:lpstr>java.sql.ResultSetMetaData</vt:lpstr>
      <vt:lpstr>Transactions</vt:lpstr>
      <vt:lpstr>Transactions</vt:lpstr>
      <vt:lpstr>Transactions</vt:lpstr>
      <vt:lpstr>Transactions</vt:lpstr>
      <vt:lpstr>Using Savepoints</vt:lpstr>
      <vt:lpstr>Using Savepoints</vt:lpstr>
      <vt:lpstr>Using Savepoints</vt:lpstr>
      <vt:lpstr>Batch Updates</vt:lpstr>
      <vt:lpstr>Batching with Statement</vt:lpstr>
      <vt:lpstr>Batching with Statement</vt:lpstr>
      <vt:lpstr>Batching with PrepareStatement</vt:lpstr>
      <vt:lpstr>Batching with PrepareStatement</vt:lpstr>
      <vt:lpstr>Batching with PrepareStatement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Database Connectivity (JDBC)</dc:title>
  <dc:creator>tinh</dc:creator>
  <cp:lastModifiedBy>Pham Van Tinh</cp:lastModifiedBy>
  <cp:revision>98</cp:revision>
  <dcterms:created xsi:type="dcterms:W3CDTF">2005-04-21T08:43:29Z</dcterms:created>
  <dcterms:modified xsi:type="dcterms:W3CDTF">2018-10-11T09:23:50Z</dcterms:modified>
</cp:coreProperties>
</file>