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97" r:id="rId3"/>
    <p:sldId id="298" r:id="rId4"/>
    <p:sldId id="299" r:id="rId5"/>
    <p:sldId id="300" r:id="rId6"/>
    <p:sldId id="301" r:id="rId7"/>
    <p:sldId id="302" r:id="rId8"/>
    <p:sldId id="303" r:id="rId9"/>
    <p:sldId id="305" r:id="rId10"/>
    <p:sldId id="258" r:id="rId11"/>
    <p:sldId id="304" r:id="rId12"/>
    <p:sldId id="306" r:id="rId13"/>
    <p:sldId id="259" r:id="rId14"/>
    <p:sldId id="260" r:id="rId15"/>
    <p:sldId id="307" r:id="rId16"/>
    <p:sldId id="354" r:id="rId17"/>
    <p:sldId id="309" r:id="rId18"/>
    <p:sldId id="355" r:id="rId19"/>
    <p:sldId id="310" r:id="rId20"/>
    <p:sldId id="311" r:id="rId21"/>
    <p:sldId id="312" r:id="rId22"/>
    <p:sldId id="313" r:id="rId23"/>
    <p:sldId id="314" r:id="rId24"/>
    <p:sldId id="315" r:id="rId25"/>
    <p:sldId id="316" r:id="rId26"/>
    <p:sldId id="317" r:id="rId27"/>
    <p:sldId id="265" r:id="rId28"/>
    <p:sldId id="356" r:id="rId29"/>
    <p:sldId id="358" r:id="rId30"/>
    <p:sldId id="288" r:id="rId31"/>
    <p:sldId id="359" r:id="rId32"/>
    <p:sldId id="269" r:id="rId33"/>
    <p:sldId id="319" r:id="rId34"/>
    <p:sldId id="270" r:id="rId35"/>
    <p:sldId id="360" r:id="rId36"/>
    <p:sldId id="362" r:id="rId37"/>
    <p:sldId id="363" r:id="rId38"/>
    <p:sldId id="276" r:id="rId39"/>
    <p:sldId id="320" r:id="rId40"/>
    <p:sldId id="321" r:id="rId41"/>
    <p:sldId id="323" r:id="rId42"/>
    <p:sldId id="324" r:id="rId43"/>
    <p:sldId id="325" r:id="rId44"/>
    <p:sldId id="326" r:id="rId45"/>
    <p:sldId id="330" r:id="rId46"/>
    <p:sldId id="327" r:id="rId47"/>
    <p:sldId id="328"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62" d="100"/>
          <a:sy n="62" d="100"/>
        </p:scale>
        <p:origin x="819" y="6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sp>
        <p:nvSpPr>
          <p:cNvPr id="62476" name="Rectangle 12"/>
          <p:cNvSpPr>
            <a:spLocks noGrp="1" noChangeArrowheads="1"/>
          </p:cNvSpPr>
          <p:nvPr>
            <p:ph type="ctrTitle"/>
          </p:nvPr>
        </p:nvSpPr>
        <p:spPr>
          <a:xfrm>
            <a:off x="990600" y="1676400"/>
            <a:ext cx="7772400" cy="1462088"/>
          </a:xfrm>
        </p:spPr>
        <p:txBody>
          <a:bodyPr/>
          <a:lstStyle>
            <a:lvl1pPr>
              <a:defRPr>
                <a:solidFill>
                  <a:schemeClr val="hlink"/>
                </a:solidFill>
              </a:defRPr>
            </a:lvl1pPr>
          </a:lstStyle>
          <a:p>
            <a:r>
              <a:rPr lang="en-US"/>
              <a:t>Click to edit Master title style</a:t>
            </a:r>
          </a:p>
        </p:txBody>
      </p:sp>
      <p:sp>
        <p:nvSpPr>
          <p:cNvPr id="624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E2B17DD6-D101-4C58-B3A7-74BC3EFA3740}" type="slidenum">
              <a:rPr lang="en-US" altLang="en-US"/>
              <a:pPr>
                <a:defRPr/>
              </a:pPr>
              <a:t>‹#›</a:t>
            </a:fld>
            <a:endParaRPr lang="en-US" altLang="en-US"/>
          </a:p>
        </p:txBody>
      </p:sp>
    </p:spTree>
    <p:extLst>
      <p:ext uri="{BB962C8B-B14F-4D97-AF65-F5344CB8AC3E}">
        <p14:creationId xmlns:p14="http://schemas.microsoft.com/office/powerpoint/2010/main" val="6229567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799528"/>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462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462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245852"/>
      </p:ext>
    </p:extLst>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853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853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390813"/>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827284"/>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42289209"/>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853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853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5996978"/>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5121369"/>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0788194"/>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060402"/>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3732476"/>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178851"/>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7"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8"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029" name="Rectangle 5"/>
          <p:cNvSpPr>
            <a:spLocks noChangeArrowheads="1"/>
          </p:cNvSpPr>
          <p:nvPr/>
        </p:nvSpPr>
        <p:spPr bwMode="ltGray">
          <a:xfrm>
            <a:off x="0" y="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0" name="Rectangle 6"/>
          <p:cNvSpPr>
            <a:spLocks noChangeArrowheads="1"/>
          </p:cNvSpPr>
          <p:nvPr/>
        </p:nvSpPr>
        <p:spPr bwMode="ltGray">
          <a:xfrm>
            <a:off x="152400" y="3048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1" name="Rectangle 7"/>
          <p:cNvSpPr>
            <a:spLocks noChangeArrowheads="1"/>
          </p:cNvSpPr>
          <p:nvPr/>
        </p:nvSpPr>
        <p:spPr bwMode="gray">
          <a:xfrm>
            <a:off x="762000" y="0"/>
            <a:ext cx="31750" cy="776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2" name="Rectangle 8"/>
          <p:cNvSpPr>
            <a:spLocks noChangeArrowheads="1"/>
          </p:cNvSpPr>
          <p:nvPr/>
        </p:nvSpPr>
        <p:spPr bwMode="gray">
          <a:xfrm>
            <a:off x="0" y="654050"/>
            <a:ext cx="8226425" cy="31750"/>
          </a:xfrm>
          <a:prstGeom prst="rect">
            <a:avLst/>
          </a:prstGeom>
          <a:gradFill rotWithShape="1">
            <a:gsLst>
              <a:gs pos="0">
                <a:srgbClr val="000000"/>
              </a:gs>
              <a:gs pos="100000">
                <a:srgbClr val="66FF33">
                  <a:alpha val="0"/>
                </a:srgbClr>
              </a:gs>
            </a:gsLst>
            <a:lin ang="0" scaled="1"/>
          </a:gradFill>
          <a:ln w="0">
            <a:solidFill>
              <a:srgbClr val="66FF33"/>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solidFill>
                <a:srgbClr val="66FF33"/>
              </a:solidFill>
            </a:endParaRPr>
          </a:p>
        </p:txBody>
      </p:sp>
      <p:sp>
        <p:nvSpPr>
          <p:cNvPr id="61449"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0" y="685800"/>
            <a:ext cx="9144000" cy="585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1"/>
            <a:r>
              <a:rPr lang="en-US" altLang="en-US" smtClean="0"/>
              <a:t>Fourth level</a:t>
            </a:r>
          </a:p>
          <a:p>
            <a:pPr lvl="2"/>
            <a:r>
              <a:rPr lang="en-US" altLang="en-US" smtClean="0"/>
              <a:t>Fifth level</a:t>
            </a:r>
          </a:p>
        </p:txBody>
      </p:sp>
      <p:sp>
        <p:nvSpPr>
          <p:cNvPr id="1035" name="Rectangle 11"/>
          <p:cNvSpPr>
            <a:spLocks noChangeArrowheads="1"/>
          </p:cNvSpPr>
          <p:nvPr/>
        </p:nvSpPr>
        <p:spPr bwMode="auto">
          <a:xfrm>
            <a:off x="0" y="6591300"/>
            <a:ext cx="9144000" cy="266700"/>
          </a:xfrm>
          <a:prstGeom prst="rect">
            <a:avLst/>
          </a:prstGeom>
          <a:solidFill>
            <a:srgbClr val="00CC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defRPr/>
            </a:pPr>
            <a:r>
              <a:rPr lang="en-US" altLang="en-US" smtClean="0"/>
              <a:t>Khoa CNTT – ĐH Nông Lâm TP. HCM </a:t>
            </a:r>
            <a:r>
              <a:rPr lang="en-US" altLang="en-US" smtClean="0"/>
              <a:t>2018 </a:t>
            </a:r>
            <a:endParaRPr lang="en-US" altLang="en-US" smtClean="0"/>
          </a:p>
        </p:txBody>
      </p:sp>
      <p:sp>
        <p:nvSpPr>
          <p:cNvPr id="61452" name="Text Box 12"/>
          <p:cNvSpPr txBox="1">
            <a:spLocks noChangeArrowheads="1"/>
          </p:cNvSpPr>
          <p:nvPr/>
        </p:nvSpPr>
        <p:spPr bwMode="auto">
          <a:xfrm>
            <a:off x="8077200" y="6537325"/>
            <a:ext cx="1066800" cy="366713"/>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defRPr/>
            </a:pPr>
            <a:fld id="{8BDE55CF-38DD-4C41-ADFA-9CFBA61EB1F8}" type="slidenum">
              <a:rPr lang="en-US" altLang="en-US" smtClean="0"/>
              <a:pPr>
                <a:spcBef>
                  <a:spcPct val="50000"/>
                </a:spcBef>
                <a:defRPr/>
              </a:pPr>
              <a:t>‹#›</a:t>
            </a:fld>
            <a:r>
              <a:rPr lang="en-US" altLang="en-US" smtClean="0"/>
              <a:t>/70</a:t>
            </a:r>
            <a:endParaRPr lang="en-US" altLang="en-US" smtClean="0"/>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java.sun.com/javase/6/docs/api/java/io/InvalidClassException.html" TargetMode="External"/><Relationship Id="rId2" Type="http://schemas.openxmlformats.org/officeDocument/2006/relationships/hyperlink" Target="http://java.sun.com/javase/6/docs/api/java/io/Serializabl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1752600"/>
            <a:ext cx="7848600" cy="1470025"/>
          </a:xfrm>
        </p:spPr>
        <p:txBody>
          <a:bodyPr/>
          <a:lstStyle/>
          <a:p>
            <a:pPr algn="ctr" eaLnBrk="1" hangingPunct="1">
              <a:defRPr/>
            </a:pPr>
            <a:r>
              <a:rPr lang="en-US" sz="3600" smtClean="0"/>
              <a:t>Java RMI</a:t>
            </a:r>
            <a:br>
              <a:rPr lang="en-US" sz="3600" smtClean="0"/>
            </a:br>
            <a:r>
              <a:rPr lang="en-US" sz="3600" smtClean="0"/>
              <a:t> (Remote Method Invocation)</a:t>
            </a:r>
          </a:p>
        </p:txBody>
      </p:sp>
      <p:sp>
        <p:nvSpPr>
          <p:cNvPr id="3075"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t>RMI Overview</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mtClean="0">
                <a:solidFill>
                  <a:srgbClr val="FF0000"/>
                </a:solidFill>
              </a:rPr>
              <a:t>R</a:t>
            </a:r>
            <a:r>
              <a:rPr lang="en-US" altLang="en-US" smtClean="0"/>
              <a:t>emote </a:t>
            </a:r>
            <a:r>
              <a:rPr lang="en-US" altLang="en-US" smtClean="0">
                <a:solidFill>
                  <a:srgbClr val="FF0000"/>
                </a:solidFill>
              </a:rPr>
              <a:t>M</a:t>
            </a:r>
            <a:r>
              <a:rPr lang="en-US" altLang="en-US" smtClean="0"/>
              <a:t>ethod </a:t>
            </a:r>
            <a:r>
              <a:rPr lang="en-US" altLang="en-US" smtClean="0">
                <a:solidFill>
                  <a:srgbClr val="FF0000"/>
                </a:solidFill>
              </a:rPr>
              <a:t>I</a:t>
            </a:r>
            <a:r>
              <a:rPr lang="en-US" altLang="en-US" smtClean="0"/>
              <a:t>nvocation (</a:t>
            </a:r>
            <a:r>
              <a:rPr lang="en-US" altLang="en-US" smtClean="0">
                <a:solidFill>
                  <a:srgbClr val="FF0000"/>
                </a:solidFill>
              </a:rPr>
              <a:t>RMI</a:t>
            </a:r>
            <a:r>
              <a:rPr lang="en-US" altLang="en-US" smtClean="0"/>
              <a:t>) is a </a:t>
            </a:r>
            <a:r>
              <a:rPr lang="en-US" altLang="en-US" smtClean="0">
                <a:solidFill>
                  <a:srgbClr val="0000FF"/>
                </a:solidFill>
              </a:rPr>
              <a:t>distributed systems technology</a:t>
            </a:r>
            <a:r>
              <a:rPr lang="en-US" altLang="en-US" smtClean="0"/>
              <a:t> that allows one Java Virtual Machine (JVM) to invoke object methods that will be run on another JVM located elsewhere on a network.</a:t>
            </a:r>
          </a:p>
          <a:p>
            <a:pPr eaLnBrk="1" hangingPunct="1">
              <a:lnSpc>
                <a:spcPct val="80000"/>
              </a:lnSpc>
            </a:pPr>
            <a:r>
              <a:rPr lang="en-US" altLang="en-US" smtClean="0">
                <a:solidFill>
                  <a:srgbClr val="FF0000"/>
                </a:solidFill>
              </a:rPr>
              <a:t>RMI</a:t>
            </a:r>
            <a:r>
              <a:rPr lang="en-US" altLang="en-US" smtClean="0"/>
              <a:t> is a Java technology that allows one JVM to communicate with another JVM and have it execute an object method. Objects can invoke methods on other objects located remotely as easily as if they were on the local host machine</a:t>
            </a:r>
          </a:p>
          <a:p>
            <a:pPr eaLnBrk="1" hangingPunct="1">
              <a:lnSpc>
                <a:spcPct val="80000"/>
              </a:lnSpc>
            </a:pPr>
            <a:r>
              <a:rPr lang="en-US" altLang="en-US" smtClean="0">
                <a:solidFill>
                  <a:srgbClr val="0000FF"/>
                </a:solidFill>
              </a:rPr>
              <a:t>Each RMI service is defined by an </a:t>
            </a:r>
            <a:r>
              <a:rPr lang="en-US" altLang="en-US" smtClean="0">
                <a:solidFill>
                  <a:srgbClr val="FF0000"/>
                </a:solidFill>
              </a:rPr>
              <a:t>interface</a:t>
            </a:r>
            <a:r>
              <a:rPr lang="en-US" altLang="en-US" smtClean="0"/>
              <a:t>, </a:t>
            </a:r>
            <a:r>
              <a:rPr lang="en-US" altLang="en-US" smtClean="0">
                <a:solidFill>
                  <a:srgbClr val="0000FF"/>
                </a:solidFill>
              </a:rPr>
              <a:t>which describes object methods that can be executed remotely</a:t>
            </a:r>
            <a:r>
              <a:rPr lang="en-US" altLang="en-US" smtClean="0"/>
              <a:t>. This interface must be shared by all developers who will write software for that service—it acts as a blueprint for applications that will use and provide implementations of the service.</a:t>
            </a:r>
          </a:p>
        </p:txBody>
      </p:sp>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lIns="92075" tIns="46038" rIns="92075" bIns="46038" anchor="ctr"/>
          <a:lstStyle/>
          <a:p>
            <a:pPr eaLnBrk="1" hangingPunct="1">
              <a:defRPr/>
            </a:pPr>
            <a:r>
              <a:rPr lang="en-US" smtClean="0"/>
              <a:t>What Is RMI?</a:t>
            </a:r>
          </a:p>
        </p:txBody>
      </p:sp>
      <p:sp>
        <p:nvSpPr>
          <p:cNvPr id="13315" name="Rectangle 3"/>
          <p:cNvSpPr>
            <a:spLocks noGrp="1" noChangeArrowheads="1"/>
          </p:cNvSpPr>
          <p:nvPr>
            <p:ph type="body" idx="1"/>
          </p:nvPr>
        </p:nvSpPr>
        <p:spPr>
          <a:xfrm>
            <a:off x="0" y="914400"/>
            <a:ext cx="9144000" cy="5624513"/>
          </a:xfrm>
          <a:noFill/>
        </p:spPr>
        <p:txBody>
          <a:bodyPr lIns="92075" tIns="46038" rIns="92075" bIns="46038"/>
          <a:lstStyle/>
          <a:p>
            <a:pPr eaLnBrk="1" hangingPunct="1"/>
            <a:r>
              <a:rPr lang="en-US" altLang="en-US" sz="3200" smtClean="0"/>
              <a:t>Access to Remote Objects</a:t>
            </a:r>
          </a:p>
          <a:p>
            <a:pPr eaLnBrk="1" hangingPunct="1"/>
            <a:r>
              <a:rPr lang="en-US" altLang="en-US" sz="3200" smtClean="0"/>
              <a:t>Java-to-Java </a:t>
            </a:r>
            <a:r>
              <a:rPr lang="en-US" altLang="en-US" sz="3200" u="sng" smtClean="0"/>
              <a:t>only</a:t>
            </a:r>
            <a:endParaRPr lang="en-US" altLang="en-US" sz="3200" smtClean="0"/>
          </a:p>
          <a:p>
            <a:pPr eaLnBrk="1" hangingPunct="1"/>
            <a:r>
              <a:rPr lang="en-US" altLang="en-US" sz="3200" smtClean="0"/>
              <a:t>Client-Server Protocol</a:t>
            </a:r>
          </a:p>
          <a:p>
            <a:pPr eaLnBrk="1" hangingPunct="1"/>
            <a:r>
              <a:rPr lang="en-US" altLang="en-US" sz="3200" smtClean="0"/>
              <a:t>High-level API</a:t>
            </a:r>
          </a:p>
          <a:p>
            <a:pPr eaLnBrk="1" hangingPunct="1"/>
            <a:r>
              <a:rPr lang="en-US" altLang="en-US" sz="3200" smtClean="0"/>
              <a:t>Transparent</a:t>
            </a:r>
          </a:p>
          <a:p>
            <a:pPr eaLnBrk="1" hangingPunct="1"/>
            <a:r>
              <a:rPr lang="en-US" altLang="en-US" sz="3200" smtClean="0"/>
              <a:t>Lightweight</a:t>
            </a:r>
          </a:p>
        </p:txBody>
      </p:sp>
    </p:spTree>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3816350" y="2673350"/>
            <a:ext cx="1435100" cy="1587500"/>
          </a:xfrm>
          <a:prstGeom prst="star16">
            <a:avLst>
              <a:gd name="adj" fmla="val 37500"/>
            </a:avLst>
          </a:prstGeom>
          <a:solidFill>
            <a:srgbClr val="00CC00"/>
          </a:solidFill>
          <a:ln w="12700">
            <a:solidFill>
              <a:schemeClr val="tx1"/>
            </a:solidFill>
            <a:miter lim="800000"/>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TCP</a:t>
            </a:r>
          </a:p>
        </p:txBody>
      </p:sp>
      <p:sp>
        <p:nvSpPr>
          <p:cNvPr id="74755" name="Rectangle 3"/>
          <p:cNvSpPr>
            <a:spLocks noGrp="1" noChangeArrowheads="1"/>
          </p:cNvSpPr>
          <p:nvPr>
            <p:ph type="title"/>
          </p:nvPr>
        </p:nvSpPr>
        <p:spPr/>
        <p:txBody>
          <a:bodyPr lIns="92075" tIns="46038" rIns="92075" bIns="46038" anchor="ctr"/>
          <a:lstStyle/>
          <a:p>
            <a:pPr eaLnBrk="1" hangingPunct="1">
              <a:defRPr/>
            </a:pPr>
            <a:r>
              <a:rPr lang="en-US" smtClean="0"/>
              <a:t>Remote Objects (Diagram)</a:t>
            </a:r>
          </a:p>
        </p:txBody>
      </p:sp>
      <p:sp>
        <p:nvSpPr>
          <p:cNvPr id="14340" name="Rectangle 4"/>
          <p:cNvSpPr>
            <a:spLocks noChangeArrowheads="1"/>
          </p:cNvSpPr>
          <p:nvPr/>
        </p:nvSpPr>
        <p:spPr bwMode="auto">
          <a:xfrm>
            <a:off x="330200" y="1701800"/>
            <a:ext cx="3073400" cy="4445000"/>
          </a:xfrm>
          <a:prstGeom prst="rect">
            <a:avLst/>
          </a:prstGeom>
          <a:solidFill>
            <a:schemeClr val="accent1"/>
          </a:solidFill>
          <a:ln w="50800">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41" name="Rectangle 5"/>
          <p:cNvSpPr>
            <a:spLocks noChangeArrowheads="1"/>
          </p:cNvSpPr>
          <p:nvPr/>
        </p:nvSpPr>
        <p:spPr bwMode="auto">
          <a:xfrm>
            <a:off x="441325" y="1660525"/>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Java Virtual Machine</a:t>
            </a:r>
          </a:p>
        </p:txBody>
      </p:sp>
      <p:sp>
        <p:nvSpPr>
          <p:cNvPr id="14342" name="Oval 6"/>
          <p:cNvSpPr>
            <a:spLocks noChangeArrowheads="1"/>
          </p:cNvSpPr>
          <p:nvPr/>
        </p:nvSpPr>
        <p:spPr bwMode="auto">
          <a:xfrm>
            <a:off x="850900" y="2679700"/>
            <a:ext cx="2032000" cy="157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defRPr/>
            </a:pPr>
            <a:endParaRPr lang="en-US" altLang="en-US" sz="1800" smtClean="0"/>
          </a:p>
        </p:txBody>
      </p:sp>
      <p:sp>
        <p:nvSpPr>
          <p:cNvPr id="14343" name="Rectangle 7"/>
          <p:cNvSpPr>
            <a:spLocks noChangeArrowheads="1"/>
          </p:cNvSpPr>
          <p:nvPr/>
        </p:nvSpPr>
        <p:spPr bwMode="auto">
          <a:xfrm>
            <a:off x="1066800" y="3017838"/>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 Object</a:t>
            </a:r>
          </a:p>
        </p:txBody>
      </p:sp>
      <p:sp>
        <p:nvSpPr>
          <p:cNvPr id="14344" name="Rectangle 8"/>
          <p:cNvSpPr>
            <a:spLocks noChangeArrowheads="1"/>
          </p:cNvSpPr>
          <p:nvPr/>
        </p:nvSpPr>
        <p:spPr bwMode="auto">
          <a:xfrm>
            <a:off x="5664200" y="1701800"/>
            <a:ext cx="3073400" cy="4445000"/>
          </a:xfrm>
          <a:prstGeom prst="rect">
            <a:avLst/>
          </a:prstGeom>
          <a:solidFill>
            <a:schemeClr val="accent1"/>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45" name="Rectangle 9"/>
          <p:cNvSpPr>
            <a:spLocks noChangeArrowheads="1"/>
          </p:cNvSpPr>
          <p:nvPr/>
        </p:nvSpPr>
        <p:spPr bwMode="auto">
          <a:xfrm>
            <a:off x="5775325" y="1660525"/>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Java Virtual Machine</a:t>
            </a:r>
          </a:p>
        </p:txBody>
      </p:sp>
      <p:sp>
        <p:nvSpPr>
          <p:cNvPr id="14346" name="Oval 10"/>
          <p:cNvSpPr>
            <a:spLocks noChangeArrowheads="1"/>
          </p:cNvSpPr>
          <p:nvPr/>
        </p:nvSpPr>
        <p:spPr bwMode="auto">
          <a:xfrm>
            <a:off x="6184900" y="2679700"/>
            <a:ext cx="2032000" cy="157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defRPr/>
            </a:pPr>
            <a:endParaRPr lang="en-US" altLang="en-US" sz="1800" smtClean="0"/>
          </a:p>
        </p:txBody>
      </p:sp>
      <p:sp>
        <p:nvSpPr>
          <p:cNvPr id="14347" name="Rectangle 11"/>
          <p:cNvSpPr>
            <a:spLocks noChangeArrowheads="1"/>
          </p:cNvSpPr>
          <p:nvPr/>
        </p:nvSpPr>
        <p:spPr bwMode="auto">
          <a:xfrm>
            <a:off x="6400800" y="3017838"/>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p:txBody>
      </p:sp>
      <p:sp>
        <p:nvSpPr>
          <p:cNvPr id="14348" name="Line 12"/>
          <p:cNvSpPr>
            <a:spLocks noChangeShapeType="1"/>
          </p:cNvSpPr>
          <p:nvPr/>
        </p:nvSpPr>
        <p:spPr bwMode="auto">
          <a:xfrm>
            <a:off x="3048000" y="3048000"/>
            <a:ext cx="30480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grpSp>
        <p:nvGrpSpPr>
          <p:cNvPr id="14349" name="Group 13"/>
          <p:cNvGrpSpPr>
            <a:grpSpLocks/>
          </p:cNvGrpSpPr>
          <p:nvPr/>
        </p:nvGrpSpPr>
        <p:grpSpPr bwMode="auto">
          <a:xfrm>
            <a:off x="6096000" y="3089275"/>
            <a:ext cx="458788" cy="644525"/>
            <a:chOff x="3839" y="1968"/>
            <a:chExt cx="289" cy="406"/>
          </a:xfrm>
        </p:grpSpPr>
        <p:sp>
          <p:nvSpPr>
            <p:cNvPr id="14351" name="Arc 14"/>
            <p:cNvSpPr>
              <a:spLocks/>
            </p:cNvSpPr>
            <p:nvPr/>
          </p:nvSpPr>
          <p:spPr bwMode="auto">
            <a:xfrm>
              <a:off x="3839" y="1968"/>
              <a:ext cx="289" cy="203"/>
            </a:xfrm>
            <a:custGeom>
              <a:avLst/>
              <a:gdLst>
                <a:gd name="T0" fmla="*/ 0 w 21675"/>
                <a:gd name="T1" fmla="*/ 0 h 21600"/>
                <a:gd name="T2" fmla="*/ 0 w 21675"/>
                <a:gd name="T3" fmla="*/ 0 h 21600"/>
                <a:gd name="T4" fmla="*/ 0 w 21675"/>
                <a:gd name="T5" fmla="*/ 0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1962" y="0"/>
                    <a:pt x="21615" y="9605"/>
                    <a:pt x="21674" y="21493"/>
                  </a:cubicBezTo>
                </a:path>
                <a:path w="21675" h="21600" stroke="0" extrusionOk="0">
                  <a:moveTo>
                    <a:pt x="0" y="0"/>
                  </a:moveTo>
                  <a:cubicBezTo>
                    <a:pt x="25" y="0"/>
                    <a:pt x="50" y="-1"/>
                    <a:pt x="75" y="0"/>
                  </a:cubicBezTo>
                  <a:cubicBezTo>
                    <a:pt x="11962" y="0"/>
                    <a:pt x="21615" y="9605"/>
                    <a:pt x="21674" y="21493"/>
                  </a:cubicBezTo>
                  <a:lnTo>
                    <a:pt x="75" y="21600"/>
                  </a:lnTo>
                  <a:lnTo>
                    <a:pt x="0" y="0"/>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4352" name="Arc 15"/>
            <p:cNvSpPr>
              <a:spLocks/>
            </p:cNvSpPr>
            <p:nvPr/>
          </p:nvSpPr>
          <p:spPr bwMode="auto">
            <a:xfrm rot="10800000">
              <a:off x="3840" y="2171"/>
              <a:ext cx="288" cy="2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493"/>
                  </a:moveTo>
                  <a:cubicBezTo>
                    <a:pt x="59" y="9634"/>
                    <a:pt x="9666" y="41"/>
                    <a:pt x="21525" y="0"/>
                  </a:cubicBezTo>
                </a:path>
                <a:path w="21600" h="21600" stroke="0" extrusionOk="0">
                  <a:moveTo>
                    <a:pt x="0" y="21493"/>
                  </a:moveTo>
                  <a:cubicBezTo>
                    <a:pt x="59" y="9634"/>
                    <a:pt x="9666" y="41"/>
                    <a:pt x="21525" y="0"/>
                  </a:cubicBezTo>
                  <a:lnTo>
                    <a:pt x="21600" y="21600"/>
                  </a:lnTo>
                  <a:lnTo>
                    <a:pt x="0" y="21493"/>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vi-VN"/>
            </a:p>
          </p:txBody>
        </p:sp>
      </p:grpSp>
      <p:sp>
        <p:nvSpPr>
          <p:cNvPr id="14350" name="Line 16"/>
          <p:cNvSpPr>
            <a:spLocks noChangeShapeType="1"/>
          </p:cNvSpPr>
          <p:nvPr/>
        </p:nvSpPr>
        <p:spPr bwMode="auto">
          <a:xfrm>
            <a:off x="3048000" y="3733800"/>
            <a:ext cx="3048000" cy="0"/>
          </a:xfrm>
          <a:prstGeom prst="line">
            <a:avLst/>
          </a:prstGeom>
          <a:noFill/>
          <a:ln w="508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Tree>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8600" y="838200"/>
            <a:ext cx="8458200" cy="5589588"/>
          </a:xfrm>
          <a:noFill/>
        </p:spPr>
      </p:pic>
      <p:sp>
        <p:nvSpPr>
          <p:cNvPr id="8197" name="Rectangle 5"/>
          <p:cNvSpPr>
            <a:spLocks noGrp="1" noChangeArrowheads="1"/>
          </p:cNvSpPr>
          <p:nvPr>
            <p:ph type="title"/>
          </p:nvPr>
        </p:nvSpPr>
        <p:spPr/>
        <p:txBody>
          <a:bodyPr/>
          <a:lstStyle/>
          <a:p>
            <a:pPr eaLnBrk="1" hangingPunct="1">
              <a:defRPr/>
            </a:pPr>
            <a:r>
              <a:rPr lang="en-US" smtClean="0"/>
              <a:t>Remote method invocation</a:t>
            </a:r>
          </a:p>
        </p:txBody>
      </p:sp>
      <p:sp>
        <p:nvSpPr>
          <p:cNvPr id="15364" name="Rectangle 3"/>
          <p:cNvSpPr>
            <a:spLocks noGrp="1" noChangeArrowheads="1"/>
          </p:cNvSpPr>
          <p:nvPr>
            <p:ph type="body" sz="half" idx="1"/>
          </p:nvPr>
        </p:nvSpPr>
        <p:spPr>
          <a:xfrm>
            <a:off x="4176713" y="1606550"/>
            <a:ext cx="4810125" cy="1173163"/>
          </a:xfrm>
        </p:spPr>
        <p:txBody>
          <a:bodyPr/>
          <a:lstStyle/>
          <a:p>
            <a:pPr algn="ctr" eaLnBrk="1" hangingPunct="1">
              <a:lnSpc>
                <a:spcPct val="90000"/>
              </a:lnSpc>
              <a:buFont typeface="Wingdings" panose="05000000000000000000" pitchFamily="2" charset="2"/>
              <a:buNone/>
            </a:pPr>
            <a:r>
              <a:rPr lang="en-US" altLang="en-US" sz="2000" smtClean="0">
                <a:solidFill>
                  <a:srgbClr val="0000FF"/>
                </a:solidFill>
              </a:rPr>
              <a:t>Invocation of a method on a remote object, executing on a remote machine</a:t>
            </a:r>
          </a:p>
        </p:txBody>
      </p:sp>
    </p:spTree>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effectLst/>
              </a:rPr>
              <a:t>Local object – Remote object</a:t>
            </a:r>
          </a:p>
        </p:txBody>
      </p:sp>
      <p:pic>
        <p:nvPicPr>
          <p:cNvPr id="1638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363" y="744538"/>
            <a:ext cx="8753475" cy="4884737"/>
          </a:xfrm>
          <a:noFill/>
        </p:spPr>
      </p:pic>
      <p:sp>
        <p:nvSpPr>
          <p:cNvPr id="16388" name="Rectangle 6"/>
          <p:cNvSpPr>
            <a:spLocks noChangeArrowheads="1"/>
          </p:cNvSpPr>
          <p:nvPr/>
        </p:nvSpPr>
        <p:spPr bwMode="auto">
          <a:xfrm>
            <a:off x="304800" y="5638800"/>
            <a:ext cx="8610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40000"/>
              </a:spcBef>
              <a:buClr>
                <a:srgbClr val="6699FF"/>
              </a:buClr>
              <a:buSzTx/>
              <a:buFontTx/>
              <a:buNone/>
            </a:pPr>
            <a:r>
              <a:rPr lang="en-US" altLang="en-US" b="1">
                <a:solidFill>
                  <a:srgbClr val="0000FF"/>
                </a:solidFill>
                <a:latin typeface="Arial" panose="020B0604020202020204" pitchFamily="34" charset="0"/>
                <a:cs typeface="Arial" panose="020B0604020202020204" pitchFamily="34" charset="0"/>
              </a:rPr>
              <a:t>Invocations on remote objects appear the same as invocations on local objects</a:t>
            </a:r>
            <a:r>
              <a:rPr lang="en-US" altLang="en-US" b="1">
                <a:solidFill>
                  <a:schemeClr val="tx2"/>
                </a:solidFill>
                <a:latin typeface="Arial" panose="020B0604020202020204" pitchFamily="34" charset="0"/>
                <a:cs typeface="Arial" panose="020B0604020202020204" pitchFamily="34" charset="0"/>
              </a:rPr>
              <a:t>.</a:t>
            </a:r>
          </a:p>
        </p:txBody>
      </p:sp>
    </p:spTree>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lIns="92075" tIns="46038" rIns="92075" bIns="46038" anchor="ctr"/>
          <a:lstStyle/>
          <a:p>
            <a:pPr eaLnBrk="1" hangingPunct="1">
              <a:defRPr/>
            </a:pPr>
            <a:r>
              <a:rPr lang="en-US" smtClean="0"/>
              <a:t>RMI Architecture - Layers</a:t>
            </a:r>
          </a:p>
        </p:txBody>
      </p:sp>
      <p:grpSp>
        <p:nvGrpSpPr>
          <p:cNvPr id="2" name="Group 1"/>
          <p:cNvGrpSpPr/>
          <p:nvPr/>
        </p:nvGrpSpPr>
        <p:grpSpPr>
          <a:xfrm>
            <a:off x="330200" y="1371600"/>
            <a:ext cx="8407400" cy="4657725"/>
            <a:chOff x="330200" y="1371600"/>
            <a:chExt cx="8407400" cy="4657725"/>
          </a:xfrm>
        </p:grpSpPr>
        <p:sp>
          <p:nvSpPr>
            <p:cNvPr id="17411" name="AutoShape 3"/>
            <p:cNvSpPr>
              <a:spLocks noChangeArrowheads="1"/>
            </p:cNvSpPr>
            <p:nvPr/>
          </p:nvSpPr>
          <p:spPr bwMode="auto">
            <a:xfrm>
              <a:off x="3816350" y="4441825"/>
              <a:ext cx="1435100" cy="1587500"/>
            </a:xfrm>
            <a:prstGeom prst="star16">
              <a:avLst>
                <a:gd name="adj" fmla="val 37500"/>
              </a:avLst>
            </a:prstGeom>
            <a:solidFill>
              <a:srgbClr val="CBCBCB"/>
            </a:solidFill>
            <a:ln w="12700">
              <a:solidFill>
                <a:schemeClr val="tx1"/>
              </a:solidFill>
              <a:miter lim="800000"/>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TCP</a:t>
              </a:r>
            </a:p>
          </p:txBody>
        </p:sp>
        <p:sp>
          <p:nvSpPr>
            <p:cNvPr id="17412" name="Rectangle 4"/>
            <p:cNvSpPr>
              <a:spLocks noChangeArrowheads="1"/>
            </p:cNvSpPr>
            <p:nvPr/>
          </p:nvSpPr>
          <p:spPr bwMode="auto">
            <a:xfrm>
              <a:off x="330200" y="1412875"/>
              <a:ext cx="3073400" cy="4445000"/>
            </a:xfrm>
            <a:prstGeom prst="rect">
              <a:avLst/>
            </a:prstGeom>
            <a:solidFill>
              <a:srgbClr val="C0C0C0"/>
            </a:solidFill>
            <a:ln w="50800">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nvGrpSpPr>
            <p:cNvPr id="17413" name="Group 5"/>
            <p:cNvGrpSpPr>
              <a:grpSpLocks/>
            </p:cNvGrpSpPr>
            <p:nvPr/>
          </p:nvGrpSpPr>
          <p:grpSpPr bwMode="auto">
            <a:xfrm>
              <a:off x="615950" y="4660900"/>
              <a:ext cx="2425700" cy="1063625"/>
              <a:chOff x="388" y="3118"/>
              <a:chExt cx="1528" cy="670"/>
            </a:xfrm>
          </p:grpSpPr>
          <p:sp>
            <p:nvSpPr>
              <p:cNvPr id="17436" name="Rectangle 6"/>
              <p:cNvSpPr>
                <a:spLocks noChangeArrowheads="1"/>
              </p:cNvSpPr>
              <p:nvPr/>
            </p:nvSpPr>
            <p:spPr bwMode="auto">
              <a:xfrm>
                <a:off x="388" y="3118"/>
                <a:ext cx="1528" cy="32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defRPr/>
                </a:pPr>
                <a:r>
                  <a:rPr lang="en-US" altLang="en-US" sz="1800" smtClean="0">
                    <a:solidFill>
                      <a:schemeClr val="bg2"/>
                    </a:solidFill>
                    <a:latin typeface="Times New Roman" panose="02020603050405020304" pitchFamily="18" charset="0"/>
                  </a:rPr>
                  <a:t>Remote Reference Layer</a:t>
                </a:r>
              </a:p>
            </p:txBody>
          </p:sp>
          <p:sp>
            <p:nvSpPr>
              <p:cNvPr id="17437" name="Rectangle 7"/>
              <p:cNvSpPr>
                <a:spLocks noChangeArrowheads="1"/>
              </p:cNvSpPr>
              <p:nvPr/>
            </p:nvSpPr>
            <p:spPr bwMode="auto">
              <a:xfrm>
                <a:off x="388" y="3460"/>
                <a:ext cx="1528" cy="32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defRPr/>
                </a:pPr>
                <a:r>
                  <a:rPr lang="en-US" altLang="en-US" sz="2400" smtClean="0">
                    <a:solidFill>
                      <a:schemeClr val="bg2"/>
                    </a:solidFill>
                    <a:latin typeface="Times New Roman" panose="02020603050405020304" pitchFamily="18" charset="0"/>
                  </a:rPr>
                  <a:t>Transport Layer</a:t>
                </a:r>
              </a:p>
            </p:txBody>
          </p:sp>
        </p:grpSp>
        <p:sp>
          <p:nvSpPr>
            <p:cNvPr id="17414" name="Rectangle 8"/>
            <p:cNvSpPr>
              <a:spLocks noChangeArrowheads="1"/>
            </p:cNvSpPr>
            <p:nvPr/>
          </p:nvSpPr>
          <p:spPr bwMode="auto">
            <a:xfrm>
              <a:off x="441325" y="1371600"/>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Java Virtual Machine</a:t>
              </a:r>
            </a:p>
          </p:txBody>
        </p:sp>
        <p:sp>
          <p:nvSpPr>
            <p:cNvPr id="17415" name="Oval 9"/>
            <p:cNvSpPr>
              <a:spLocks noChangeArrowheads="1"/>
            </p:cNvSpPr>
            <p:nvPr/>
          </p:nvSpPr>
          <p:spPr bwMode="auto">
            <a:xfrm>
              <a:off x="850900" y="1781175"/>
              <a:ext cx="2032000" cy="11176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16" name="Rectangle 10"/>
            <p:cNvSpPr>
              <a:spLocks noChangeArrowheads="1"/>
            </p:cNvSpPr>
            <p:nvPr/>
          </p:nvSpPr>
          <p:spPr bwMode="auto">
            <a:xfrm>
              <a:off x="1066800" y="1890713"/>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 Object</a:t>
              </a:r>
            </a:p>
          </p:txBody>
        </p:sp>
        <p:sp>
          <p:nvSpPr>
            <p:cNvPr id="17417" name="Rectangle 11"/>
            <p:cNvSpPr>
              <a:spLocks noChangeArrowheads="1"/>
            </p:cNvSpPr>
            <p:nvPr/>
          </p:nvSpPr>
          <p:spPr bwMode="auto">
            <a:xfrm>
              <a:off x="5664200" y="1412875"/>
              <a:ext cx="3073400" cy="4445000"/>
            </a:xfrm>
            <a:prstGeom prst="rect">
              <a:avLst/>
            </a:prstGeom>
            <a:solidFill>
              <a:srgbClr val="C0C0C0"/>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nvGrpSpPr>
            <p:cNvPr id="17418" name="Group 12"/>
            <p:cNvGrpSpPr>
              <a:grpSpLocks/>
            </p:cNvGrpSpPr>
            <p:nvPr/>
          </p:nvGrpSpPr>
          <p:grpSpPr bwMode="auto">
            <a:xfrm>
              <a:off x="6026150" y="4660900"/>
              <a:ext cx="2425700" cy="1063625"/>
              <a:chOff x="3796" y="3118"/>
              <a:chExt cx="1528" cy="670"/>
            </a:xfrm>
          </p:grpSpPr>
          <p:sp>
            <p:nvSpPr>
              <p:cNvPr id="17434" name="Rectangle 13"/>
              <p:cNvSpPr>
                <a:spLocks noChangeArrowheads="1"/>
              </p:cNvSpPr>
              <p:nvPr/>
            </p:nvSpPr>
            <p:spPr bwMode="auto">
              <a:xfrm>
                <a:off x="3796" y="3118"/>
                <a:ext cx="1528" cy="32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defRPr/>
                </a:pPr>
                <a:r>
                  <a:rPr lang="en-US" altLang="en-US" sz="1800" smtClean="0">
                    <a:solidFill>
                      <a:schemeClr val="bg2"/>
                    </a:solidFill>
                    <a:latin typeface="Times New Roman" panose="02020603050405020304" pitchFamily="18" charset="0"/>
                  </a:rPr>
                  <a:t>Remote Reference Layer</a:t>
                </a:r>
              </a:p>
            </p:txBody>
          </p:sp>
          <p:sp>
            <p:nvSpPr>
              <p:cNvPr id="17435" name="Rectangle 14"/>
              <p:cNvSpPr>
                <a:spLocks noChangeArrowheads="1"/>
              </p:cNvSpPr>
              <p:nvPr/>
            </p:nvSpPr>
            <p:spPr bwMode="auto">
              <a:xfrm>
                <a:off x="3796" y="3460"/>
                <a:ext cx="1528" cy="32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defRPr/>
                </a:pPr>
                <a:r>
                  <a:rPr lang="en-US" altLang="en-US" sz="2400" smtClean="0">
                    <a:solidFill>
                      <a:schemeClr val="bg2"/>
                    </a:solidFill>
                    <a:latin typeface="Times New Roman" panose="02020603050405020304" pitchFamily="18" charset="0"/>
                  </a:rPr>
                  <a:t>Transport Layer</a:t>
                </a:r>
              </a:p>
            </p:txBody>
          </p:sp>
        </p:grpSp>
        <p:sp>
          <p:nvSpPr>
            <p:cNvPr id="17419" name="Rectangle 15"/>
            <p:cNvSpPr>
              <a:spLocks noChangeArrowheads="1"/>
            </p:cNvSpPr>
            <p:nvPr/>
          </p:nvSpPr>
          <p:spPr bwMode="auto">
            <a:xfrm>
              <a:off x="5775325" y="1371600"/>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Java Virtual Machine</a:t>
              </a:r>
            </a:p>
          </p:txBody>
        </p:sp>
        <p:sp>
          <p:nvSpPr>
            <p:cNvPr id="17420" name="Oval 16"/>
            <p:cNvSpPr>
              <a:spLocks noChangeArrowheads="1"/>
            </p:cNvSpPr>
            <p:nvPr/>
          </p:nvSpPr>
          <p:spPr bwMode="auto">
            <a:xfrm>
              <a:off x="850900" y="3152775"/>
              <a:ext cx="2032000" cy="11176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Stub</a:t>
              </a:r>
            </a:p>
          </p:txBody>
        </p:sp>
        <p:sp>
          <p:nvSpPr>
            <p:cNvPr id="17421" name="Oval 17"/>
            <p:cNvSpPr>
              <a:spLocks noChangeArrowheads="1"/>
            </p:cNvSpPr>
            <p:nvPr/>
          </p:nvSpPr>
          <p:spPr bwMode="auto">
            <a:xfrm>
              <a:off x="6261100" y="1781175"/>
              <a:ext cx="2032000" cy="11176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22" name="Rectangle 18"/>
            <p:cNvSpPr>
              <a:spLocks noChangeArrowheads="1"/>
            </p:cNvSpPr>
            <p:nvPr/>
          </p:nvSpPr>
          <p:spPr bwMode="auto">
            <a:xfrm>
              <a:off x="6477000" y="1890713"/>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p:txBody>
        </p:sp>
        <p:sp>
          <p:nvSpPr>
            <p:cNvPr id="17423" name="Line 19"/>
            <p:cNvSpPr>
              <a:spLocks noChangeShapeType="1"/>
            </p:cNvSpPr>
            <p:nvPr/>
          </p:nvSpPr>
          <p:spPr bwMode="auto">
            <a:xfrm>
              <a:off x="3048000" y="5654675"/>
              <a:ext cx="3048000" cy="0"/>
            </a:xfrm>
            <a:prstGeom prst="line">
              <a:avLst/>
            </a:prstGeom>
            <a:noFill/>
            <a:ln w="50800">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17424" name="Oval 20"/>
            <p:cNvSpPr>
              <a:spLocks noChangeArrowheads="1"/>
            </p:cNvSpPr>
            <p:nvPr/>
          </p:nvSpPr>
          <p:spPr bwMode="auto">
            <a:xfrm>
              <a:off x="6261100" y="3152775"/>
              <a:ext cx="2032000" cy="11176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Skeleton</a:t>
              </a:r>
            </a:p>
          </p:txBody>
        </p:sp>
        <p:sp>
          <p:nvSpPr>
            <p:cNvPr id="17425" name="Line 21"/>
            <p:cNvSpPr>
              <a:spLocks noChangeShapeType="1"/>
            </p:cNvSpPr>
            <p:nvPr/>
          </p:nvSpPr>
          <p:spPr bwMode="auto">
            <a:xfrm>
              <a:off x="2514600" y="2530475"/>
              <a:ext cx="0" cy="7620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26" name="Line 22"/>
            <p:cNvSpPr>
              <a:spLocks noChangeShapeType="1"/>
            </p:cNvSpPr>
            <p:nvPr/>
          </p:nvSpPr>
          <p:spPr bwMode="auto">
            <a:xfrm>
              <a:off x="2514600" y="4130675"/>
              <a:ext cx="0" cy="7620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27" name="Line 23"/>
            <p:cNvSpPr>
              <a:spLocks noChangeShapeType="1"/>
            </p:cNvSpPr>
            <p:nvPr/>
          </p:nvSpPr>
          <p:spPr bwMode="auto">
            <a:xfrm>
              <a:off x="3048000" y="5426075"/>
              <a:ext cx="29718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28" name="Line 24"/>
            <p:cNvSpPr>
              <a:spLocks noChangeShapeType="1"/>
            </p:cNvSpPr>
            <p:nvPr/>
          </p:nvSpPr>
          <p:spPr bwMode="auto">
            <a:xfrm flipV="1">
              <a:off x="6553200" y="2682875"/>
              <a:ext cx="0" cy="7620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29" name="Line 25"/>
            <p:cNvSpPr>
              <a:spLocks noChangeShapeType="1"/>
            </p:cNvSpPr>
            <p:nvPr/>
          </p:nvSpPr>
          <p:spPr bwMode="auto">
            <a:xfrm>
              <a:off x="8077200" y="2530475"/>
              <a:ext cx="0" cy="762000"/>
            </a:xfrm>
            <a:prstGeom prst="line">
              <a:avLst/>
            </a:prstGeom>
            <a:noFill/>
            <a:ln w="508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30" name="Line 26"/>
            <p:cNvSpPr>
              <a:spLocks noChangeShapeType="1"/>
            </p:cNvSpPr>
            <p:nvPr/>
          </p:nvSpPr>
          <p:spPr bwMode="auto">
            <a:xfrm flipV="1">
              <a:off x="1066800" y="2682875"/>
              <a:ext cx="0" cy="762000"/>
            </a:xfrm>
            <a:prstGeom prst="line">
              <a:avLst/>
            </a:prstGeom>
            <a:noFill/>
            <a:ln w="508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31" name="Line 27"/>
            <p:cNvSpPr>
              <a:spLocks noChangeShapeType="1"/>
            </p:cNvSpPr>
            <p:nvPr/>
          </p:nvSpPr>
          <p:spPr bwMode="auto">
            <a:xfrm flipV="1">
              <a:off x="1066800" y="4054475"/>
              <a:ext cx="0" cy="762000"/>
            </a:xfrm>
            <a:prstGeom prst="line">
              <a:avLst/>
            </a:prstGeom>
            <a:noFill/>
            <a:ln w="508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32" name="Line 28"/>
            <p:cNvSpPr>
              <a:spLocks noChangeShapeType="1"/>
            </p:cNvSpPr>
            <p:nvPr/>
          </p:nvSpPr>
          <p:spPr bwMode="auto">
            <a:xfrm flipV="1">
              <a:off x="6553200" y="4054475"/>
              <a:ext cx="0" cy="7620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7433" name="Line 29"/>
            <p:cNvSpPr>
              <a:spLocks noChangeShapeType="1"/>
            </p:cNvSpPr>
            <p:nvPr/>
          </p:nvSpPr>
          <p:spPr bwMode="auto">
            <a:xfrm>
              <a:off x="8077200" y="4130675"/>
              <a:ext cx="0" cy="762000"/>
            </a:xfrm>
            <a:prstGeom prst="line">
              <a:avLst/>
            </a:prstGeom>
            <a:noFill/>
            <a:ln w="508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RMI Architecture - Layers</a:t>
            </a:r>
            <a:endParaRPr lang="vi-VN"/>
          </a:p>
        </p:txBody>
      </p:sp>
      <p:sp>
        <p:nvSpPr>
          <p:cNvPr id="3" name="Content Placeholder 2"/>
          <p:cNvSpPr>
            <a:spLocks noGrp="1"/>
          </p:cNvSpPr>
          <p:nvPr>
            <p:ph idx="1"/>
          </p:nvPr>
        </p:nvSpPr>
        <p:spPr/>
        <p:txBody>
          <a:bodyPr/>
          <a:lstStyle/>
          <a:p>
            <a:r>
              <a:rPr lang="en-US" b="1"/>
              <a:t>Transport Layer</a:t>
            </a:r>
            <a:r>
              <a:rPr lang="en-US"/>
              <a:t> − This layer connects the client and the server. It manages the existing connection and also sets up new connections.</a:t>
            </a:r>
          </a:p>
          <a:p>
            <a:r>
              <a:rPr lang="en-US" b="1"/>
              <a:t>Stub</a:t>
            </a:r>
            <a:r>
              <a:rPr lang="en-US"/>
              <a:t> − A stub is a representation (proxy) of the remote object at client. It resides in the client system; it acts as a gateway for the client program.</a:t>
            </a:r>
          </a:p>
          <a:p>
            <a:r>
              <a:rPr lang="en-US" b="1"/>
              <a:t>Skeleton</a:t>
            </a:r>
            <a:r>
              <a:rPr lang="en-US"/>
              <a:t> − This is the object which resides on the server side. </a:t>
            </a:r>
            <a:r>
              <a:rPr lang="en-US" b="1"/>
              <a:t>stub</a:t>
            </a:r>
            <a:r>
              <a:rPr lang="en-US"/>
              <a:t> communicates with this skeleton to pass request to the remote object.</a:t>
            </a:r>
          </a:p>
          <a:p>
            <a:r>
              <a:rPr lang="en-US" b="1"/>
              <a:t>RRL(Remote Reference Layer)</a:t>
            </a:r>
            <a:r>
              <a:rPr lang="en-US"/>
              <a:t> − It is the layer which manages the references made by the client to the remote object.</a:t>
            </a:r>
          </a:p>
          <a:p>
            <a:endParaRPr lang="vi-VN"/>
          </a:p>
        </p:txBody>
      </p:sp>
    </p:spTree>
    <p:extLst>
      <p:ext uri="{BB962C8B-B14F-4D97-AF65-F5344CB8AC3E}">
        <p14:creationId xmlns:p14="http://schemas.microsoft.com/office/powerpoint/2010/main" val="3263437116"/>
      </p:ext>
    </p:extLst>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lIns="92075" tIns="46038" rIns="92075" bIns="46038" anchor="ctr"/>
          <a:lstStyle/>
          <a:p>
            <a:pPr eaLnBrk="1" hangingPunct="1">
              <a:defRPr/>
            </a:pPr>
            <a:r>
              <a:rPr lang="en-US" smtClean="0"/>
              <a:t>RMI Registries</a:t>
            </a:r>
          </a:p>
        </p:txBody>
      </p:sp>
      <p:sp>
        <p:nvSpPr>
          <p:cNvPr id="18435" name="Rectangle 3"/>
          <p:cNvSpPr>
            <a:spLocks noGrp="1" noChangeArrowheads="1"/>
          </p:cNvSpPr>
          <p:nvPr>
            <p:ph type="body" idx="1"/>
          </p:nvPr>
        </p:nvSpPr>
        <p:spPr>
          <a:noFill/>
        </p:spPr>
        <p:txBody>
          <a:bodyPr lIns="92075" tIns="46038" rIns="92075" bIns="46038"/>
          <a:lstStyle/>
          <a:p>
            <a:pPr eaLnBrk="1" hangingPunct="1"/>
            <a:r>
              <a:rPr lang="en-US" altLang="en-US" sz="3200" smtClean="0"/>
              <a:t>Name and look up remote objects</a:t>
            </a:r>
          </a:p>
          <a:p>
            <a:pPr eaLnBrk="1" hangingPunct="1"/>
            <a:r>
              <a:rPr lang="en-US" altLang="en-US" sz="3200" smtClean="0"/>
              <a:t>Servers can register their objects</a:t>
            </a:r>
          </a:p>
          <a:p>
            <a:pPr eaLnBrk="1" hangingPunct="1"/>
            <a:r>
              <a:rPr lang="en-US" altLang="en-US" sz="3200" smtClean="0"/>
              <a:t>Clients can find server objects and obtain a remote reference</a:t>
            </a:r>
          </a:p>
          <a:p>
            <a:pPr eaLnBrk="1" hangingPunct="1"/>
            <a:r>
              <a:rPr lang="en-US" altLang="en-US" sz="3200" smtClean="0"/>
              <a:t>A registry is a </a:t>
            </a:r>
            <a:r>
              <a:rPr lang="en-US" altLang="en-US" sz="3200" u="sng" smtClean="0"/>
              <a:t>running process</a:t>
            </a:r>
            <a:r>
              <a:rPr lang="en-US" altLang="en-US" sz="3200" smtClean="0"/>
              <a:t> on a host machine</a:t>
            </a:r>
          </a:p>
        </p:txBody>
      </p:sp>
    </p:spTree>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RMI Registries</a:t>
            </a:r>
            <a:endParaRPr lang="vi-V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57" y="685800"/>
            <a:ext cx="7061787" cy="5791200"/>
          </a:xfrm>
        </p:spPr>
      </p:pic>
    </p:spTree>
    <p:extLst>
      <p:ext uri="{BB962C8B-B14F-4D97-AF65-F5344CB8AC3E}">
        <p14:creationId xmlns:p14="http://schemas.microsoft.com/office/powerpoint/2010/main" val="1279789475"/>
      </p:ext>
    </p:extLst>
  </p:cSld>
  <p:clrMapOvr>
    <a:masterClrMapping/>
  </p:clrMapOvr>
  <p:transition spd="med">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lIns="92075" tIns="46038" rIns="92075" bIns="46038" anchor="ctr"/>
          <a:lstStyle/>
          <a:p>
            <a:pPr eaLnBrk="1" hangingPunct="1">
              <a:defRPr/>
            </a:pPr>
            <a:r>
              <a:rPr lang="en-US" smtClean="0"/>
              <a:t>Remote References and Interfaces</a:t>
            </a:r>
          </a:p>
        </p:txBody>
      </p:sp>
      <p:sp>
        <p:nvSpPr>
          <p:cNvPr id="19459" name="Rectangle 3"/>
          <p:cNvSpPr>
            <a:spLocks noGrp="1" noChangeArrowheads="1"/>
          </p:cNvSpPr>
          <p:nvPr>
            <p:ph type="body" idx="1"/>
          </p:nvPr>
        </p:nvSpPr>
        <p:spPr>
          <a:noFill/>
        </p:spPr>
        <p:txBody>
          <a:bodyPr lIns="92075" tIns="46038" rIns="92075" bIns="46038"/>
          <a:lstStyle/>
          <a:p>
            <a:pPr eaLnBrk="1" hangingPunct="1"/>
            <a:r>
              <a:rPr lang="en-US" altLang="en-US" sz="3200" smtClean="0"/>
              <a:t>Remote References</a:t>
            </a:r>
          </a:p>
          <a:p>
            <a:pPr lvl="1" eaLnBrk="1" hangingPunct="1"/>
            <a:r>
              <a:rPr lang="en-US" altLang="en-US" sz="3200" smtClean="0"/>
              <a:t>Refer to remote objects</a:t>
            </a:r>
          </a:p>
          <a:p>
            <a:pPr lvl="1" eaLnBrk="1" hangingPunct="1"/>
            <a:r>
              <a:rPr lang="en-US" altLang="en-US" sz="3200" smtClean="0"/>
              <a:t>Invoked on client </a:t>
            </a:r>
            <a:r>
              <a:rPr lang="en-US" altLang="en-US" sz="3200" u="sng" smtClean="0"/>
              <a:t>exactly</a:t>
            </a:r>
            <a:r>
              <a:rPr lang="en-US" altLang="en-US" sz="3200" smtClean="0"/>
              <a:t> like local object references</a:t>
            </a:r>
          </a:p>
          <a:p>
            <a:pPr eaLnBrk="1" hangingPunct="1"/>
            <a:r>
              <a:rPr lang="en-US" altLang="en-US" sz="3200" smtClean="0"/>
              <a:t>Remote Interfaces</a:t>
            </a:r>
          </a:p>
          <a:p>
            <a:pPr lvl="1" eaLnBrk="1" hangingPunct="1"/>
            <a:r>
              <a:rPr lang="en-US" altLang="en-US" sz="3200" smtClean="0"/>
              <a:t>Declare exposed methods</a:t>
            </a:r>
          </a:p>
          <a:p>
            <a:pPr lvl="1" eaLnBrk="1" hangingPunct="1"/>
            <a:r>
              <a:rPr lang="en-US" altLang="en-US" sz="3200" smtClean="0"/>
              <a:t>Implemented on client</a:t>
            </a:r>
          </a:p>
          <a:p>
            <a:pPr lvl="1" eaLnBrk="1" hangingPunct="1"/>
            <a:r>
              <a:rPr lang="en-US" altLang="en-US" sz="3200" smtClean="0"/>
              <a:t>Like a proxy for the remote object</a:t>
            </a:r>
          </a:p>
        </p:txBody>
      </p:sp>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0" y="76200"/>
            <a:ext cx="8382000" cy="533400"/>
          </a:xfrm>
        </p:spPr>
        <p:txBody>
          <a:bodyPr/>
          <a:lstStyle/>
          <a:p>
            <a:pPr eaLnBrk="1" hangingPunct="1">
              <a:defRPr/>
            </a:pPr>
            <a:r>
              <a:rPr lang="en-US" sz="2900" smtClean="0"/>
              <a:t>Distributed system, distributed computing</a:t>
            </a:r>
          </a:p>
        </p:txBody>
      </p:sp>
      <p:sp>
        <p:nvSpPr>
          <p:cNvPr id="4099" name="Rectangle 3"/>
          <p:cNvSpPr>
            <a:spLocks noGrp="1" noChangeArrowheads="1"/>
          </p:cNvSpPr>
          <p:nvPr>
            <p:ph type="body" idx="1"/>
          </p:nvPr>
        </p:nvSpPr>
        <p:spPr/>
        <p:txBody>
          <a:bodyPr/>
          <a:lstStyle/>
          <a:p>
            <a:pPr eaLnBrk="1" hangingPunct="1"/>
            <a:r>
              <a:rPr lang="en-US" altLang="en-US" sz="3200" smtClean="0"/>
              <a:t>Early computing was performed on a single processor.  Uni-processor computing can be called </a:t>
            </a:r>
            <a:r>
              <a:rPr lang="en-US" altLang="en-US" sz="3200" i="1" smtClean="0"/>
              <a:t>centralized computing</a:t>
            </a:r>
            <a:r>
              <a:rPr lang="en-US" altLang="en-US" sz="3200" smtClean="0"/>
              <a:t>.</a:t>
            </a:r>
          </a:p>
          <a:p>
            <a:pPr eaLnBrk="1" hangingPunct="1"/>
            <a:r>
              <a:rPr lang="en-US" altLang="en-US" sz="3200" smtClean="0"/>
              <a:t>A </a:t>
            </a:r>
            <a:r>
              <a:rPr lang="en-US" altLang="en-US" sz="3200" i="1" smtClean="0"/>
              <a:t>distributed system</a:t>
            </a:r>
            <a:r>
              <a:rPr lang="en-US" altLang="en-US" sz="3200" smtClean="0"/>
              <a:t> is a collection of independent computers, interconnected via a network, capable of collaborating on a task.</a:t>
            </a:r>
          </a:p>
          <a:p>
            <a:pPr eaLnBrk="1" hangingPunct="1"/>
            <a:r>
              <a:rPr lang="en-US" altLang="en-US" sz="3200" i="1" smtClean="0"/>
              <a:t>Distributed computing</a:t>
            </a:r>
            <a:r>
              <a:rPr lang="en-US" altLang="en-US" sz="3200" smtClean="0"/>
              <a:t> is computing performed in a distributed system.</a:t>
            </a:r>
          </a:p>
          <a:p>
            <a:pPr eaLnBrk="1" hangingPunct="1">
              <a:buFont typeface="Wingdings" panose="05000000000000000000" pitchFamily="2" charset="2"/>
              <a:buNone/>
            </a:pPr>
            <a:endParaRPr lang="en-US" altLang="en-US" sz="3200" smtClean="0"/>
          </a:p>
        </p:txBody>
      </p:sp>
    </p:spTree>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lIns="92075" tIns="46038" rIns="92075" bIns="46038" anchor="ctr"/>
          <a:lstStyle/>
          <a:p>
            <a:pPr eaLnBrk="1" hangingPunct="1">
              <a:defRPr/>
            </a:pPr>
            <a:r>
              <a:rPr lang="en-US" smtClean="0"/>
              <a:t>Stubs and Skeletons</a:t>
            </a:r>
          </a:p>
        </p:txBody>
      </p:sp>
      <p:sp>
        <p:nvSpPr>
          <p:cNvPr id="20483" name="Rectangle 3"/>
          <p:cNvSpPr>
            <a:spLocks noGrp="1" noChangeArrowheads="1"/>
          </p:cNvSpPr>
          <p:nvPr>
            <p:ph type="body" idx="1"/>
          </p:nvPr>
        </p:nvSpPr>
        <p:spPr>
          <a:noFill/>
        </p:spPr>
        <p:txBody>
          <a:bodyPr lIns="92075" tIns="46038" rIns="92075" bIns="46038"/>
          <a:lstStyle/>
          <a:p>
            <a:pPr eaLnBrk="1" hangingPunct="1"/>
            <a:r>
              <a:rPr lang="en-US" altLang="en-US" sz="3200" smtClean="0"/>
              <a:t>Stub </a:t>
            </a:r>
          </a:p>
          <a:p>
            <a:pPr lvl="1" eaLnBrk="1" hangingPunct="1"/>
            <a:r>
              <a:rPr lang="en-US" altLang="en-US" sz="3200" smtClean="0"/>
              <a:t>lives on client</a:t>
            </a:r>
          </a:p>
          <a:p>
            <a:pPr lvl="1" eaLnBrk="1" hangingPunct="1"/>
            <a:r>
              <a:rPr lang="en-US" altLang="en-US" sz="3200" smtClean="0"/>
              <a:t>pretends to be remote object</a:t>
            </a:r>
          </a:p>
          <a:p>
            <a:pPr eaLnBrk="1" hangingPunct="1"/>
            <a:r>
              <a:rPr lang="en-US" altLang="en-US" sz="3200" smtClean="0"/>
              <a:t>Skeleton</a:t>
            </a:r>
          </a:p>
          <a:p>
            <a:pPr lvl="1" eaLnBrk="1" hangingPunct="1"/>
            <a:r>
              <a:rPr lang="en-US" altLang="en-US" sz="3200" smtClean="0"/>
              <a:t>lives on server</a:t>
            </a:r>
          </a:p>
          <a:p>
            <a:pPr lvl="1" eaLnBrk="1" hangingPunct="1"/>
            <a:r>
              <a:rPr lang="en-US" altLang="en-US" sz="3200" smtClean="0"/>
              <a:t>receives requests from stub</a:t>
            </a:r>
          </a:p>
          <a:p>
            <a:pPr lvl="1" eaLnBrk="1" hangingPunct="1"/>
            <a:r>
              <a:rPr lang="en-US" altLang="en-US" sz="3200" smtClean="0"/>
              <a:t>talks to true remote object</a:t>
            </a:r>
          </a:p>
          <a:p>
            <a:pPr lvl="1" eaLnBrk="1" hangingPunct="1"/>
            <a:r>
              <a:rPr lang="en-US" altLang="en-US" sz="3200" smtClean="0"/>
              <a:t>delivers response to stub</a:t>
            </a:r>
          </a:p>
        </p:txBody>
      </p:sp>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2075" tIns="46038" rIns="92075" bIns="46038" anchor="ctr"/>
          <a:lstStyle/>
          <a:p>
            <a:pPr eaLnBrk="1" hangingPunct="1">
              <a:defRPr/>
            </a:pPr>
            <a:r>
              <a:rPr lang="en-US" smtClean="0"/>
              <a:t>Remote Interfaces and Stubs</a:t>
            </a:r>
          </a:p>
        </p:txBody>
      </p:sp>
      <p:sp>
        <p:nvSpPr>
          <p:cNvPr id="21507" name="Oval 3"/>
          <p:cNvSpPr>
            <a:spLocks noChangeArrowheads="1"/>
          </p:cNvSpPr>
          <p:nvPr/>
        </p:nvSpPr>
        <p:spPr bwMode="auto">
          <a:xfrm>
            <a:off x="3206750" y="1682750"/>
            <a:ext cx="2730500" cy="1206500"/>
          </a:xfrm>
          <a:prstGeom prst="ellipse">
            <a:avLst/>
          </a:prstGeom>
          <a:solidFill>
            <a:schemeClr val="accent2"/>
          </a:solidFill>
          <a:ln w="12700">
            <a:solidFill>
              <a:schemeClr val="tx1"/>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Interface</a:t>
            </a:r>
          </a:p>
        </p:txBody>
      </p:sp>
      <p:sp>
        <p:nvSpPr>
          <p:cNvPr id="21508" name="Oval 4"/>
          <p:cNvSpPr>
            <a:spLocks noChangeArrowheads="1"/>
          </p:cNvSpPr>
          <p:nvPr/>
        </p:nvSpPr>
        <p:spPr bwMode="auto">
          <a:xfrm>
            <a:off x="2292350" y="4349750"/>
            <a:ext cx="1968500" cy="1206500"/>
          </a:xfrm>
          <a:prstGeom prst="ellipse">
            <a:avLst/>
          </a:prstGeom>
          <a:solidFill>
            <a:srgbClr val="00CC00"/>
          </a:solidFill>
          <a:ln w="12700">
            <a:solidFill>
              <a:schemeClr val="tx1"/>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Stub</a:t>
            </a:r>
          </a:p>
        </p:txBody>
      </p:sp>
      <p:sp>
        <p:nvSpPr>
          <p:cNvPr id="21509" name="Oval 5"/>
          <p:cNvSpPr>
            <a:spLocks noChangeArrowheads="1"/>
          </p:cNvSpPr>
          <p:nvPr/>
        </p:nvSpPr>
        <p:spPr bwMode="auto">
          <a:xfrm>
            <a:off x="7092950" y="4349750"/>
            <a:ext cx="2044700" cy="1206500"/>
          </a:xfrm>
          <a:prstGeom prst="ellipse">
            <a:avLst/>
          </a:prstGeom>
          <a:solidFill>
            <a:schemeClr val="accent1"/>
          </a:solidFill>
          <a:ln w="12700">
            <a:solidFill>
              <a:schemeClr val="tx1"/>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a:p>
            <a:pPr algn="ctr">
              <a:spcBef>
                <a:spcPct val="0"/>
              </a:spcBef>
              <a:buClrTx/>
              <a:buSzTx/>
              <a:buFontTx/>
              <a:buNone/>
            </a:pPr>
            <a:r>
              <a:rPr lang="en-US" altLang="en-US" sz="2400">
                <a:solidFill>
                  <a:schemeClr val="bg2"/>
                </a:solidFill>
                <a:latin typeface="Times New Roman" panose="02020603050405020304" pitchFamily="18" charset="0"/>
              </a:rPr>
              <a:t>(Server)</a:t>
            </a:r>
          </a:p>
        </p:txBody>
      </p:sp>
      <p:sp>
        <p:nvSpPr>
          <p:cNvPr id="21510" name="Oval 6"/>
          <p:cNvSpPr>
            <a:spLocks noChangeArrowheads="1"/>
          </p:cNvSpPr>
          <p:nvPr/>
        </p:nvSpPr>
        <p:spPr bwMode="auto">
          <a:xfrm>
            <a:off x="82550" y="4349750"/>
            <a:ext cx="1968500" cy="1206500"/>
          </a:xfrm>
          <a:prstGeom prst="ellipse">
            <a:avLst/>
          </a:prstGeom>
          <a:solidFill>
            <a:schemeClr val="accent1"/>
          </a:solidFill>
          <a:ln w="12700">
            <a:solidFill>
              <a:schemeClr val="tx1"/>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a:t>
            </a:r>
          </a:p>
        </p:txBody>
      </p:sp>
      <p:sp>
        <p:nvSpPr>
          <p:cNvPr id="21511" name="Oval 7"/>
          <p:cNvSpPr>
            <a:spLocks noChangeArrowheads="1"/>
          </p:cNvSpPr>
          <p:nvPr/>
        </p:nvSpPr>
        <p:spPr bwMode="auto">
          <a:xfrm>
            <a:off x="4578350" y="4349750"/>
            <a:ext cx="2044700" cy="1206500"/>
          </a:xfrm>
          <a:prstGeom prst="ellipse">
            <a:avLst/>
          </a:prstGeom>
          <a:solidFill>
            <a:srgbClr val="00CC00"/>
          </a:solidFill>
          <a:ln w="12700">
            <a:solidFill>
              <a:schemeClr val="tx1"/>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Skeleton</a:t>
            </a:r>
          </a:p>
        </p:txBody>
      </p:sp>
      <p:sp>
        <p:nvSpPr>
          <p:cNvPr id="21512" name="Line 8"/>
          <p:cNvSpPr>
            <a:spLocks noChangeShapeType="1"/>
          </p:cNvSpPr>
          <p:nvPr/>
        </p:nvSpPr>
        <p:spPr bwMode="auto">
          <a:xfrm>
            <a:off x="1752600" y="4953000"/>
            <a:ext cx="838200"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1513" name="Line 9"/>
          <p:cNvSpPr>
            <a:spLocks noChangeShapeType="1"/>
          </p:cNvSpPr>
          <p:nvPr/>
        </p:nvSpPr>
        <p:spPr bwMode="auto">
          <a:xfrm>
            <a:off x="4038600" y="4953000"/>
            <a:ext cx="838200"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1514" name="Line 10"/>
          <p:cNvSpPr>
            <a:spLocks noChangeShapeType="1"/>
          </p:cNvSpPr>
          <p:nvPr/>
        </p:nvSpPr>
        <p:spPr bwMode="auto">
          <a:xfrm>
            <a:off x="6324600" y="4953000"/>
            <a:ext cx="838200"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1515" name="Line 11"/>
          <p:cNvSpPr>
            <a:spLocks noChangeShapeType="1"/>
          </p:cNvSpPr>
          <p:nvPr/>
        </p:nvSpPr>
        <p:spPr bwMode="auto">
          <a:xfrm flipV="1">
            <a:off x="3429000" y="2819400"/>
            <a:ext cx="534988" cy="1524000"/>
          </a:xfrm>
          <a:prstGeom prst="line">
            <a:avLst/>
          </a:prstGeom>
          <a:noFill/>
          <a:ln w="762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1516" name="Line 12"/>
          <p:cNvSpPr>
            <a:spLocks noChangeShapeType="1"/>
          </p:cNvSpPr>
          <p:nvPr/>
        </p:nvSpPr>
        <p:spPr bwMode="auto">
          <a:xfrm flipH="1" flipV="1">
            <a:off x="5562600" y="2743200"/>
            <a:ext cx="2057400" cy="1752600"/>
          </a:xfrm>
          <a:prstGeom prst="line">
            <a:avLst/>
          </a:prstGeom>
          <a:noFill/>
          <a:ln w="762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1517" name="Rectangle 13"/>
          <p:cNvSpPr>
            <a:spLocks noChangeArrowheads="1"/>
          </p:cNvSpPr>
          <p:nvPr/>
        </p:nvSpPr>
        <p:spPr bwMode="auto">
          <a:xfrm>
            <a:off x="3108325" y="3413125"/>
            <a:ext cx="160655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implements</a:t>
            </a:r>
          </a:p>
        </p:txBody>
      </p:sp>
      <p:sp>
        <p:nvSpPr>
          <p:cNvPr id="21518" name="Rectangle 14"/>
          <p:cNvSpPr>
            <a:spLocks noChangeArrowheads="1"/>
          </p:cNvSpPr>
          <p:nvPr/>
        </p:nvSpPr>
        <p:spPr bwMode="auto">
          <a:xfrm>
            <a:off x="5927725" y="3489325"/>
            <a:ext cx="160655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implements</a:t>
            </a:r>
          </a:p>
        </p:txBody>
      </p:sp>
    </p:spTree>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lIns="92075" tIns="46038" rIns="92075" bIns="46038" anchor="ctr"/>
          <a:lstStyle/>
          <a:p>
            <a:pPr eaLnBrk="1" hangingPunct="1">
              <a:defRPr/>
            </a:pPr>
            <a:r>
              <a:rPr lang="en-US" smtClean="0"/>
              <a:t>RMI System Architecture</a:t>
            </a:r>
          </a:p>
        </p:txBody>
      </p:sp>
      <p:sp>
        <p:nvSpPr>
          <p:cNvPr id="22531" name="Rectangle 3"/>
          <p:cNvSpPr>
            <a:spLocks noChangeArrowheads="1"/>
          </p:cNvSpPr>
          <p:nvPr/>
        </p:nvSpPr>
        <p:spPr bwMode="auto">
          <a:xfrm>
            <a:off x="330200" y="1184275"/>
            <a:ext cx="3073400" cy="2997200"/>
          </a:xfrm>
          <a:prstGeom prst="rect">
            <a:avLst/>
          </a:prstGeom>
          <a:solidFill>
            <a:srgbClr val="99CCFF"/>
          </a:solidFill>
          <a:ln w="50800">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2532" name="Rectangle 4"/>
          <p:cNvSpPr>
            <a:spLocks noChangeArrowheads="1"/>
          </p:cNvSpPr>
          <p:nvPr/>
        </p:nvSpPr>
        <p:spPr bwMode="auto">
          <a:xfrm>
            <a:off x="441325" y="1143000"/>
            <a:ext cx="300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Client Virtual Machine</a:t>
            </a:r>
          </a:p>
        </p:txBody>
      </p:sp>
      <p:sp>
        <p:nvSpPr>
          <p:cNvPr id="22533" name="Oval 5"/>
          <p:cNvSpPr>
            <a:spLocks noChangeArrowheads="1"/>
          </p:cNvSpPr>
          <p:nvPr/>
        </p:nvSpPr>
        <p:spPr bwMode="auto">
          <a:xfrm>
            <a:off x="469900" y="1552575"/>
            <a:ext cx="2032000" cy="11176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2534" name="Rectangle 6"/>
          <p:cNvSpPr>
            <a:spLocks noChangeArrowheads="1"/>
          </p:cNvSpPr>
          <p:nvPr/>
        </p:nvSpPr>
        <p:spPr bwMode="auto">
          <a:xfrm>
            <a:off x="685800" y="1662113"/>
            <a:ext cx="159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a:t>
            </a:r>
          </a:p>
        </p:txBody>
      </p:sp>
      <p:sp>
        <p:nvSpPr>
          <p:cNvPr id="22535" name="Rectangle 7"/>
          <p:cNvSpPr>
            <a:spLocks noChangeArrowheads="1"/>
          </p:cNvSpPr>
          <p:nvPr/>
        </p:nvSpPr>
        <p:spPr bwMode="auto">
          <a:xfrm>
            <a:off x="5207000" y="1184275"/>
            <a:ext cx="35306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2536" name="Rectangle 8"/>
          <p:cNvSpPr>
            <a:spLocks noChangeArrowheads="1"/>
          </p:cNvSpPr>
          <p:nvPr/>
        </p:nvSpPr>
        <p:spPr bwMode="auto">
          <a:xfrm>
            <a:off x="5257800" y="11430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 Virtual Machine</a:t>
            </a:r>
          </a:p>
        </p:txBody>
      </p:sp>
      <p:sp>
        <p:nvSpPr>
          <p:cNvPr id="22537" name="Oval 9"/>
          <p:cNvSpPr>
            <a:spLocks noChangeArrowheads="1"/>
          </p:cNvSpPr>
          <p:nvPr/>
        </p:nvSpPr>
        <p:spPr bwMode="auto">
          <a:xfrm>
            <a:off x="1993900" y="3152775"/>
            <a:ext cx="1193800" cy="6604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Stub</a:t>
            </a:r>
          </a:p>
        </p:txBody>
      </p:sp>
      <p:sp>
        <p:nvSpPr>
          <p:cNvPr id="22538" name="Oval 10"/>
          <p:cNvSpPr>
            <a:spLocks noChangeArrowheads="1"/>
          </p:cNvSpPr>
          <p:nvPr/>
        </p:nvSpPr>
        <p:spPr bwMode="auto">
          <a:xfrm>
            <a:off x="6489700" y="1628775"/>
            <a:ext cx="1955800" cy="9652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2539" name="Rectangle 11"/>
          <p:cNvSpPr>
            <a:spLocks noChangeArrowheads="1"/>
          </p:cNvSpPr>
          <p:nvPr/>
        </p:nvSpPr>
        <p:spPr bwMode="auto">
          <a:xfrm>
            <a:off x="6705600" y="1662113"/>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p:txBody>
      </p:sp>
      <p:sp>
        <p:nvSpPr>
          <p:cNvPr id="22540" name="Line 12"/>
          <p:cNvSpPr>
            <a:spLocks noChangeShapeType="1"/>
          </p:cNvSpPr>
          <p:nvPr/>
        </p:nvSpPr>
        <p:spPr bwMode="auto">
          <a:xfrm>
            <a:off x="2514600" y="4814888"/>
            <a:ext cx="3352800" cy="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2541" name="Oval 13"/>
          <p:cNvSpPr>
            <a:spLocks noChangeArrowheads="1"/>
          </p:cNvSpPr>
          <p:nvPr/>
        </p:nvSpPr>
        <p:spPr bwMode="auto">
          <a:xfrm>
            <a:off x="5346700" y="2924175"/>
            <a:ext cx="1346200" cy="8128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Skeleton</a:t>
            </a:r>
          </a:p>
        </p:txBody>
      </p:sp>
      <p:sp>
        <p:nvSpPr>
          <p:cNvPr id="22542" name="Line 14"/>
          <p:cNvSpPr>
            <a:spLocks noChangeShapeType="1"/>
          </p:cNvSpPr>
          <p:nvPr/>
        </p:nvSpPr>
        <p:spPr bwMode="auto">
          <a:xfrm>
            <a:off x="1981200" y="2530475"/>
            <a:ext cx="609600" cy="609600"/>
          </a:xfrm>
          <a:prstGeom prst="line">
            <a:avLst/>
          </a:prstGeom>
          <a:noFill/>
          <a:ln w="508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2543" name="Line 15"/>
          <p:cNvSpPr>
            <a:spLocks noChangeShapeType="1"/>
          </p:cNvSpPr>
          <p:nvPr/>
        </p:nvSpPr>
        <p:spPr bwMode="auto">
          <a:xfrm>
            <a:off x="2514600" y="4586288"/>
            <a:ext cx="33528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2544" name="Line 16"/>
          <p:cNvSpPr>
            <a:spLocks noChangeShapeType="1"/>
          </p:cNvSpPr>
          <p:nvPr/>
        </p:nvSpPr>
        <p:spPr bwMode="auto">
          <a:xfrm flipH="1">
            <a:off x="6477000" y="2530475"/>
            <a:ext cx="838200" cy="53340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2545" name="Rectangle 17"/>
          <p:cNvSpPr>
            <a:spLocks noChangeArrowheads="1"/>
          </p:cNvSpPr>
          <p:nvPr/>
        </p:nvSpPr>
        <p:spPr bwMode="auto">
          <a:xfrm>
            <a:off x="2463800" y="4533900"/>
            <a:ext cx="4216400" cy="1779588"/>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2546" name="Rectangle 18"/>
          <p:cNvSpPr>
            <a:spLocks noChangeArrowheads="1"/>
          </p:cNvSpPr>
          <p:nvPr/>
        </p:nvSpPr>
        <p:spPr bwMode="auto">
          <a:xfrm>
            <a:off x="2574925" y="5788025"/>
            <a:ext cx="405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Registry Virtual Machine</a:t>
            </a:r>
          </a:p>
        </p:txBody>
      </p:sp>
      <p:sp>
        <p:nvSpPr>
          <p:cNvPr id="22547" name="Rectangle 19"/>
          <p:cNvSpPr>
            <a:spLocks noChangeArrowheads="1"/>
          </p:cNvSpPr>
          <p:nvPr/>
        </p:nvSpPr>
        <p:spPr bwMode="auto">
          <a:xfrm>
            <a:off x="3178175" y="5175250"/>
            <a:ext cx="11017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“Fred”</a:t>
            </a:r>
            <a:r>
              <a:rPr lang="en-US" altLang="en-US" sz="2400">
                <a:latin typeface="Times New Roman" panose="02020603050405020304" pitchFamily="18" charset="0"/>
              </a:rPr>
              <a:t> </a:t>
            </a:r>
          </a:p>
        </p:txBody>
      </p:sp>
      <p:sp>
        <p:nvSpPr>
          <p:cNvPr id="22548" name="Line 20"/>
          <p:cNvSpPr>
            <a:spLocks noChangeShapeType="1"/>
          </p:cNvSpPr>
          <p:nvPr/>
        </p:nvSpPr>
        <p:spPr bwMode="auto">
          <a:xfrm flipH="1">
            <a:off x="4267200" y="3749675"/>
            <a:ext cx="1371600" cy="144780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2549" name="Oval 21"/>
          <p:cNvSpPr>
            <a:spLocks noChangeArrowheads="1"/>
          </p:cNvSpPr>
          <p:nvPr/>
        </p:nvSpPr>
        <p:spPr bwMode="auto">
          <a:xfrm>
            <a:off x="6718300" y="3152775"/>
            <a:ext cx="1955800" cy="965200"/>
          </a:xfrm>
          <a:prstGeom prst="ellipse">
            <a:avLst/>
          </a:prstGeom>
          <a:solidFill>
            <a:schemeClr val="accent1"/>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a:t>
            </a:r>
          </a:p>
        </p:txBody>
      </p:sp>
      <p:sp>
        <p:nvSpPr>
          <p:cNvPr id="22550" name="Line 22"/>
          <p:cNvSpPr>
            <a:spLocks noChangeShapeType="1"/>
          </p:cNvSpPr>
          <p:nvPr/>
        </p:nvSpPr>
        <p:spPr bwMode="auto">
          <a:xfrm>
            <a:off x="3200400" y="3444875"/>
            <a:ext cx="2133600" cy="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lIns="92075" tIns="46038" rIns="92075" bIns="46038" anchor="ctr"/>
          <a:lstStyle/>
          <a:p>
            <a:pPr eaLnBrk="1" hangingPunct="1">
              <a:defRPr/>
            </a:pPr>
            <a:r>
              <a:rPr lang="en-US" smtClean="0"/>
              <a:t>RMI Flow</a:t>
            </a:r>
          </a:p>
        </p:txBody>
      </p:sp>
      <p:sp>
        <p:nvSpPr>
          <p:cNvPr id="23555" name="Rectangle 3"/>
          <p:cNvSpPr>
            <a:spLocks noChangeArrowheads="1"/>
          </p:cNvSpPr>
          <p:nvPr/>
        </p:nvSpPr>
        <p:spPr bwMode="auto">
          <a:xfrm>
            <a:off x="330200" y="1344613"/>
            <a:ext cx="30734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3556" name="Rectangle 4"/>
          <p:cNvSpPr>
            <a:spLocks noChangeArrowheads="1"/>
          </p:cNvSpPr>
          <p:nvPr/>
        </p:nvSpPr>
        <p:spPr bwMode="auto">
          <a:xfrm>
            <a:off x="441325" y="1303338"/>
            <a:ext cx="300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Client Virtual Machine</a:t>
            </a:r>
          </a:p>
        </p:txBody>
      </p:sp>
      <p:sp>
        <p:nvSpPr>
          <p:cNvPr id="23557" name="Oval 5"/>
          <p:cNvSpPr>
            <a:spLocks noChangeArrowheads="1"/>
          </p:cNvSpPr>
          <p:nvPr/>
        </p:nvSpPr>
        <p:spPr bwMode="auto">
          <a:xfrm>
            <a:off x="469900" y="1712913"/>
            <a:ext cx="2032000" cy="11176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3558" name="Rectangle 6"/>
          <p:cNvSpPr>
            <a:spLocks noChangeArrowheads="1"/>
          </p:cNvSpPr>
          <p:nvPr/>
        </p:nvSpPr>
        <p:spPr bwMode="auto">
          <a:xfrm>
            <a:off x="685800" y="1822450"/>
            <a:ext cx="159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a:t>
            </a:r>
          </a:p>
        </p:txBody>
      </p:sp>
      <p:sp>
        <p:nvSpPr>
          <p:cNvPr id="23559" name="Rectangle 7"/>
          <p:cNvSpPr>
            <a:spLocks noChangeArrowheads="1"/>
          </p:cNvSpPr>
          <p:nvPr/>
        </p:nvSpPr>
        <p:spPr bwMode="auto">
          <a:xfrm>
            <a:off x="5207000" y="1344613"/>
            <a:ext cx="35306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3560" name="Rectangle 8"/>
          <p:cNvSpPr>
            <a:spLocks noChangeArrowheads="1"/>
          </p:cNvSpPr>
          <p:nvPr/>
        </p:nvSpPr>
        <p:spPr bwMode="auto">
          <a:xfrm>
            <a:off x="5257800" y="13033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 Virtual Machine</a:t>
            </a:r>
          </a:p>
        </p:txBody>
      </p:sp>
      <p:sp>
        <p:nvSpPr>
          <p:cNvPr id="23561" name="Oval 9"/>
          <p:cNvSpPr>
            <a:spLocks noChangeArrowheads="1"/>
          </p:cNvSpPr>
          <p:nvPr/>
        </p:nvSpPr>
        <p:spPr bwMode="auto">
          <a:xfrm>
            <a:off x="1993900" y="3313113"/>
            <a:ext cx="1193800" cy="6604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Stub</a:t>
            </a:r>
          </a:p>
        </p:txBody>
      </p:sp>
      <p:sp>
        <p:nvSpPr>
          <p:cNvPr id="23562" name="Oval 10"/>
          <p:cNvSpPr>
            <a:spLocks noChangeArrowheads="1"/>
          </p:cNvSpPr>
          <p:nvPr/>
        </p:nvSpPr>
        <p:spPr bwMode="auto">
          <a:xfrm>
            <a:off x="6489700" y="1789113"/>
            <a:ext cx="1955800" cy="9652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3563" name="Rectangle 11"/>
          <p:cNvSpPr>
            <a:spLocks noChangeArrowheads="1"/>
          </p:cNvSpPr>
          <p:nvPr/>
        </p:nvSpPr>
        <p:spPr bwMode="auto">
          <a:xfrm>
            <a:off x="6705600" y="1822450"/>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p:txBody>
      </p:sp>
      <p:sp>
        <p:nvSpPr>
          <p:cNvPr id="23564" name="Line 12"/>
          <p:cNvSpPr>
            <a:spLocks noChangeShapeType="1"/>
          </p:cNvSpPr>
          <p:nvPr/>
        </p:nvSpPr>
        <p:spPr bwMode="auto">
          <a:xfrm>
            <a:off x="2514600" y="4975225"/>
            <a:ext cx="3352800" cy="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3565" name="Oval 13"/>
          <p:cNvSpPr>
            <a:spLocks noChangeArrowheads="1"/>
          </p:cNvSpPr>
          <p:nvPr/>
        </p:nvSpPr>
        <p:spPr bwMode="auto">
          <a:xfrm>
            <a:off x="5346700" y="3084513"/>
            <a:ext cx="1346200" cy="8128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Skeleton</a:t>
            </a:r>
          </a:p>
        </p:txBody>
      </p:sp>
      <p:sp>
        <p:nvSpPr>
          <p:cNvPr id="23566" name="Line 14"/>
          <p:cNvSpPr>
            <a:spLocks noChangeShapeType="1"/>
          </p:cNvSpPr>
          <p:nvPr/>
        </p:nvSpPr>
        <p:spPr bwMode="auto">
          <a:xfrm>
            <a:off x="1981200" y="2690813"/>
            <a:ext cx="609600" cy="609600"/>
          </a:xfrm>
          <a:prstGeom prst="line">
            <a:avLst/>
          </a:prstGeom>
          <a:noFill/>
          <a:ln w="508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3567" name="Line 15"/>
          <p:cNvSpPr>
            <a:spLocks noChangeShapeType="1"/>
          </p:cNvSpPr>
          <p:nvPr/>
        </p:nvSpPr>
        <p:spPr bwMode="auto">
          <a:xfrm>
            <a:off x="2514600" y="4746625"/>
            <a:ext cx="33528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3568" name="Line 16"/>
          <p:cNvSpPr>
            <a:spLocks noChangeShapeType="1"/>
          </p:cNvSpPr>
          <p:nvPr/>
        </p:nvSpPr>
        <p:spPr bwMode="auto">
          <a:xfrm flipH="1">
            <a:off x="6477000" y="2690813"/>
            <a:ext cx="838200" cy="53340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3569" name="Rectangle 17"/>
          <p:cNvSpPr>
            <a:spLocks noChangeArrowheads="1"/>
          </p:cNvSpPr>
          <p:nvPr/>
        </p:nvSpPr>
        <p:spPr bwMode="auto">
          <a:xfrm>
            <a:off x="2463800" y="4694238"/>
            <a:ext cx="4216400" cy="1779587"/>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3570" name="Rectangle 18"/>
          <p:cNvSpPr>
            <a:spLocks noChangeArrowheads="1"/>
          </p:cNvSpPr>
          <p:nvPr/>
        </p:nvSpPr>
        <p:spPr bwMode="auto">
          <a:xfrm>
            <a:off x="2574925" y="5948363"/>
            <a:ext cx="405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Registry Virtual Machine</a:t>
            </a:r>
          </a:p>
        </p:txBody>
      </p:sp>
      <p:sp>
        <p:nvSpPr>
          <p:cNvPr id="23571" name="Rectangle 19"/>
          <p:cNvSpPr>
            <a:spLocks noChangeArrowheads="1"/>
          </p:cNvSpPr>
          <p:nvPr/>
        </p:nvSpPr>
        <p:spPr bwMode="auto">
          <a:xfrm>
            <a:off x="3178175" y="5335588"/>
            <a:ext cx="11017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“Fred”</a:t>
            </a:r>
            <a:r>
              <a:rPr lang="en-US" altLang="en-US" sz="2400">
                <a:latin typeface="Times New Roman" panose="02020603050405020304" pitchFamily="18" charset="0"/>
              </a:rPr>
              <a:t> </a:t>
            </a:r>
          </a:p>
        </p:txBody>
      </p:sp>
      <p:sp>
        <p:nvSpPr>
          <p:cNvPr id="23572" name="Line 20"/>
          <p:cNvSpPr>
            <a:spLocks noChangeShapeType="1"/>
          </p:cNvSpPr>
          <p:nvPr/>
        </p:nvSpPr>
        <p:spPr bwMode="auto">
          <a:xfrm flipH="1">
            <a:off x="4267200" y="3910013"/>
            <a:ext cx="1371600" cy="144780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3573" name="Oval 21"/>
          <p:cNvSpPr>
            <a:spLocks noChangeArrowheads="1"/>
          </p:cNvSpPr>
          <p:nvPr/>
        </p:nvSpPr>
        <p:spPr bwMode="auto">
          <a:xfrm>
            <a:off x="6718300" y="3313113"/>
            <a:ext cx="1955800" cy="965200"/>
          </a:xfrm>
          <a:prstGeom prst="ellipse">
            <a:avLst/>
          </a:prstGeom>
          <a:solidFill>
            <a:schemeClr val="accent1"/>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a:t>
            </a:r>
          </a:p>
        </p:txBody>
      </p:sp>
      <p:sp>
        <p:nvSpPr>
          <p:cNvPr id="23574" name="Line 22"/>
          <p:cNvSpPr>
            <a:spLocks noChangeShapeType="1"/>
          </p:cNvSpPr>
          <p:nvPr/>
        </p:nvSpPr>
        <p:spPr bwMode="auto">
          <a:xfrm>
            <a:off x="3200400" y="3605213"/>
            <a:ext cx="2133600" cy="0"/>
          </a:xfrm>
          <a:prstGeom prst="line">
            <a:avLst/>
          </a:prstGeom>
          <a:noFill/>
          <a:ln w="508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3575" name="Line 23"/>
          <p:cNvSpPr>
            <a:spLocks noChangeShapeType="1"/>
          </p:cNvSpPr>
          <p:nvPr/>
        </p:nvSpPr>
        <p:spPr bwMode="auto">
          <a:xfrm flipH="1" flipV="1">
            <a:off x="7620000" y="2767013"/>
            <a:ext cx="228600" cy="5334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3576" name="Rectangle 24"/>
          <p:cNvSpPr>
            <a:spLocks noChangeArrowheads="1"/>
          </p:cNvSpPr>
          <p:nvPr/>
        </p:nvSpPr>
        <p:spPr bwMode="auto">
          <a:xfrm>
            <a:off x="7959725" y="2794000"/>
            <a:ext cx="349250" cy="417513"/>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1</a:t>
            </a:r>
          </a:p>
        </p:txBody>
      </p:sp>
      <p:sp>
        <p:nvSpPr>
          <p:cNvPr id="23577" name="Rectangle 25"/>
          <p:cNvSpPr>
            <a:spLocks noChangeArrowheads="1"/>
          </p:cNvSpPr>
          <p:nvPr/>
        </p:nvSpPr>
        <p:spPr bwMode="auto">
          <a:xfrm>
            <a:off x="6054725" y="4622800"/>
            <a:ext cx="349250" cy="417513"/>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2</a:t>
            </a:r>
          </a:p>
        </p:txBody>
      </p:sp>
      <p:sp>
        <p:nvSpPr>
          <p:cNvPr id="23578" name="Line 26"/>
          <p:cNvSpPr>
            <a:spLocks noChangeShapeType="1"/>
          </p:cNvSpPr>
          <p:nvPr/>
        </p:nvSpPr>
        <p:spPr bwMode="auto">
          <a:xfrm flipH="1">
            <a:off x="4191000" y="4138613"/>
            <a:ext cx="2590800" cy="13716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3579" name="Rectangle 27"/>
          <p:cNvSpPr>
            <a:spLocks noChangeArrowheads="1"/>
          </p:cNvSpPr>
          <p:nvPr/>
        </p:nvSpPr>
        <p:spPr bwMode="auto">
          <a:xfrm>
            <a:off x="3505200" y="228600"/>
            <a:ext cx="4922838" cy="835025"/>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Arial" panose="020B0604020202020204" pitchFamily="34" charset="0"/>
              </a:rPr>
              <a:t>1. Server Creates Remote Object</a:t>
            </a:r>
            <a:br>
              <a:rPr lang="en-US" altLang="en-US" sz="2400">
                <a:solidFill>
                  <a:schemeClr val="bg2"/>
                </a:solidFill>
                <a:latin typeface="Arial" panose="020B0604020202020204" pitchFamily="34" charset="0"/>
              </a:rPr>
            </a:br>
            <a:r>
              <a:rPr lang="en-US" altLang="en-US" sz="2400">
                <a:solidFill>
                  <a:schemeClr val="bg2"/>
                </a:solidFill>
                <a:latin typeface="Arial" panose="020B0604020202020204" pitchFamily="34" charset="0"/>
              </a:rPr>
              <a:t>2. Server Registers Remote Object</a:t>
            </a:r>
          </a:p>
        </p:txBody>
      </p:sp>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lIns="92075" tIns="46038" rIns="92075" bIns="46038" anchor="ctr"/>
          <a:lstStyle/>
          <a:p>
            <a:pPr eaLnBrk="1" hangingPunct="1">
              <a:defRPr/>
            </a:pPr>
            <a:r>
              <a:rPr lang="en-US" smtClean="0"/>
              <a:t>RMI Flow</a:t>
            </a:r>
          </a:p>
        </p:txBody>
      </p:sp>
      <p:sp>
        <p:nvSpPr>
          <p:cNvPr id="24579" name="Rectangle 3"/>
          <p:cNvSpPr>
            <a:spLocks noChangeArrowheads="1"/>
          </p:cNvSpPr>
          <p:nvPr/>
        </p:nvSpPr>
        <p:spPr bwMode="auto">
          <a:xfrm>
            <a:off x="330200" y="1412875"/>
            <a:ext cx="30734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580" name="Rectangle 4"/>
          <p:cNvSpPr>
            <a:spLocks noChangeArrowheads="1"/>
          </p:cNvSpPr>
          <p:nvPr/>
        </p:nvSpPr>
        <p:spPr bwMode="auto">
          <a:xfrm>
            <a:off x="441325" y="1371600"/>
            <a:ext cx="300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Client Virtual Machine</a:t>
            </a:r>
          </a:p>
        </p:txBody>
      </p:sp>
      <p:sp>
        <p:nvSpPr>
          <p:cNvPr id="24581" name="Oval 5"/>
          <p:cNvSpPr>
            <a:spLocks noChangeArrowheads="1"/>
          </p:cNvSpPr>
          <p:nvPr/>
        </p:nvSpPr>
        <p:spPr bwMode="auto">
          <a:xfrm>
            <a:off x="469900" y="1781175"/>
            <a:ext cx="2032000" cy="11176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582" name="Rectangle 6"/>
          <p:cNvSpPr>
            <a:spLocks noChangeArrowheads="1"/>
          </p:cNvSpPr>
          <p:nvPr/>
        </p:nvSpPr>
        <p:spPr bwMode="auto">
          <a:xfrm>
            <a:off x="685800" y="1890713"/>
            <a:ext cx="159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a:t>
            </a:r>
          </a:p>
        </p:txBody>
      </p:sp>
      <p:sp>
        <p:nvSpPr>
          <p:cNvPr id="24583" name="Rectangle 7"/>
          <p:cNvSpPr>
            <a:spLocks noChangeArrowheads="1"/>
          </p:cNvSpPr>
          <p:nvPr/>
        </p:nvSpPr>
        <p:spPr bwMode="auto">
          <a:xfrm>
            <a:off x="5207000" y="1412875"/>
            <a:ext cx="35306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584" name="Rectangle 8"/>
          <p:cNvSpPr>
            <a:spLocks noChangeArrowheads="1"/>
          </p:cNvSpPr>
          <p:nvPr/>
        </p:nvSpPr>
        <p:spPr bwMode="auto">
          <a:xfrm>
            <a:off x="5257800" y="1371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 Virtual Machine</a:t>
            </a:r>
          </a:p>
        </p:txBody>
      </p:sp>
      <p:sp>
        <p:nvSpPr>
          <p:cNvPr id="24585" name="Oval 9"/>
          <p:cNvSpPr>
            <a:spLocks noChangeArrowheads="1"/>
          </p:cNvSpPr>
          <p:nvPr/>
        </p:nvSpPr>
        <p:spPr bwMode="auto">
          <a:xfrm>
            <a:off x="1993900" y="3381375"/>
            <a:ext cx="1193800" cy="6604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Stub</a:t>
            </a:r>
          </a:p>
        </p:txBody>
      </p:sp>
      <p:sp>
        <p:nvSpPr>
          <p:cNvPr id="24586" name="Oval 10"/>
          <p:cNvSpPr>
            <a:spLocks noChangeArrowheads="1"/>
          </p:cNvSpPr>
          <p:nvPr/>
        </p:nvSpPr>
        <p:spPr bwMode="auto">
          <a:xfrm>
            <a:off x="6489700" y="1857375"/>
            <a:ext cx="1955800" cy="9652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587" name="Rectangle 11"/>
          <p:cNvSpPr>
            <a:spLocks noChangeArrowheads="1"/>
          </p:cNvSpPr>
          <p:nvPr/>
        </p:nvSpPr>
        <p:spPr bwMode="auto">
          <a:xfrm>
            <a:off x="6705600" y="1890713"/>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p:txBody>
      </p:sp>
      <p:sp>
        <p:nvSpPr>
          <p:cNvPr id="24588" name="Line 12"/>
          <p:cNvSpPr>
            <a:spLocks noChangeShapeType="1"/>
          </p:cNvSpPr>
          <p:nvPr/>
        </p:nvSpPr>
        <p:spPr bwMode="auto">
          <a:xfrm>
            <a:off x="2514600" y="5043488"/>
            <a:ext cx="3352800" cy="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4589" name="Oval 13"/>
          <p:cNvSpPr>
            <a:spLocks noChangeArrowheads="1"/>
          </p:cNvSpPr>
          <p:nvPr/>
        </p:nvSpPr>
        <p:spPr bwMode="auto">
          <a:xfrm>
            <a:off x="5346700" y="3152775"/>
            <a:ext cx="1346200" cy="8128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Skeleton</a:t>
            </a:r>
          </a:p>
        </p:txBody>
      </p:sp>
      <p:sp>
        <p:nvSpPr>
          <p:cNvPr id="24590" name="Line 14"/>
          <p:cNvSpPr>
            <a:spLocks noChangeShapeType="1"/>
          </p:cNvSpPr>
          <p:nvPr/>
        </p:nvSpPr>
        <p:spPr bwMode="auto">
          <a:xfrm>
            <a:off x="1981200" y="2759075"/>
            <a:ext cx="609600" cy="609600"/>
          </a:xfrm>
          <a:prstGeom prst="line">
            <a:avLst/>
          </a:prstGeom>
          <a:noFill/>
          <a:ln w="508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4591" name="Line 15"/>
          <p:cNvSpPr>
            <a:spLocks noChangeShapeType="1"/>
          </p:cNvSpPr>
          <p:nvPr/>
        </p:nvSpPr>
        <p:spPr bwMode="auto">
          <a:xfrm>
            <a:off x="2514600" y="4814888"/>
            <a:ext cx="33528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4592" name="Line 16"/>
          <p:cNvSpPr>
            <a:spLocks noChangeShapeType="1"/>
          </p:cNvSpPr>
          <p:nvPr/>
        </p:nvSpPr>
        <p:spPr bwMode="auto">
          <a:xfrm flipH="1">
            <a:off x="6477000" y="2759075"/>
            <a:ext cx="838200" cy="53340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4593" name="Rectangle 17"/>
          <p:cNvSpPr>
            <a:spLocks noChangeArrowheads="1"/>
          </p:cNvSpPr>
          <p:nvPr/>
        </p:nvSpPr>
        <p:spPr bwMode="auto">
          <a:xfrm>
            <a:off x="2463800" y="4762500"/>
            <a:ext cx="4216400" cy="1779588"/>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594" name="Rectangle 18"/>
          <p:cNvSpPr>
            <a:spLocks noChangeArrowheads="1"/>
          </p:cNvSpPr>
          <p:nvPr/>
        </p:nvSpPr>
        <p:spPr bwMode="auto">
          <a:xfrm>
            <a:off x="2574925" y="6016625"/>
            <a:ext cx="405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Registry Virtual Machine</a:t>
            </a:r>
          </a:p>
        </p:txBody>
      </p:sp>
      <p:sp>
        <p:nvSpPr>
          <p:cNvPr id="24595" name="Rectangle 19"/>
          <p:cNvSpPr>
            <a:spLocks noChangeArrowheads="1"/>
          </p:cNvSpPr>
          <p:nvPr/>
        </p:nvSpPr>
        <p:spPr bwMode="auto">
          <a:xfrm>
            <a:off x="3178175" y="5403850"/>
            <a:ext cx="11017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“Fred”</a:t>
            </a:r>
            <a:r>
              <a:rPr lang="en-US" altLang="en-US" sz="2400">
                <a:latin typeface="Times New Roman" panose="02020603050405020304" pitchFamily="18" charset="0"/>
              </a:rPr>
              <a:t> </a:t>
            </a:r>
          </a:p>
        </p:txBody>
      </p:sp>
      <p:sp>
        <p:nvSpPr>
          <p:cNvPr id="24596" name="Line 20"/>
          <p:cNvSpPr>
            <a:spLocks noChangeShapeType="1"/>
          </p:cNvSpPr>
          <p:nvPr/>
        </p:nvSpPr>
        <p:spPr bwMode="auto">
          <a:xfrm flipH="1">
            <a:off x="4267200" y="3978275"/>
            <a:ext cx="1371600" cy="144780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4597" name="Oval 21"/>
          <p:cNvSpPr>
            <a:spLocks noChangeArrowheads="1"/>
          </p:cNvSpPr>
          <p:nvPr/>
        </p:nvSpPr>
        <p:spPr bwMode="auto">
          <a:xfrm>
            <a:off x="6718300" y="3381375"/>
            <a:ext cx="1955800" cy="965200"/>
          </a:xfrm>
          <a:prstGeom prst="ellipse">
            <a:avLst/>
          </a:prstGeom>
          <a:solidFill>
            <a:schemeClr val="accent1"/>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a:t>
            </a:r>
          </a:p>
        </p:txBody>
      </p:sp>
      <p:sp>
        <p:nvSpPr>
          <p:cNvPr id="24598" name="Line 22"/>
          <p:cNvSpPr>
            <a:spLocks noChangeShapeType="1"/>
          </p:cNvSpPr>
          <p:nvPr/>
        </p:nvSpPr>
        <p:spPr bwMode="auto">
          <a:xfrm>
            <a:off x="3200400" y="3673475"/>
            <a:ext cx="2133600" cy="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4599" name="Line 23"/>
          <p:cNvSpPr>
            <a:spLocks noChangeShapeType="1"/>
          </p:cNvSpPr>
          <p:nvPr/>
        </p:nvSpPr>
        <p:spPr bwMode="auto">
          <a:xfrm flipH="1" flipV="1">
            <a:off x="2667000" y="4054475"/>
            <a:ext cx="457200" cy="11430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4600" name="Rectangle 24"/>
          <p:cNvSpPr>
            <a:spLocks noChangeArrowheads="1"/>
          </p:cNvSpPr>
          <p:nvPr/>
        </p:nvSpPr>
        <p:spPr bwMode="auto">
          <a:xfrm>
            <a:off x="3006725" y="4157663"/>
            <a:ext cx="349250" cy="417512"/>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4</a:t>
            </a:r>
          </a:p>
        </p:txBody>
      </p:sp>
      <p:sp>
        <p:nvSpPr>
          <p:cNvPr id="24601" name="Line 25"/>
          <p:cNvSpPr>
            <a:spLocks noChangeShapeType="1"/>
          </p:cNvSpPr>
          <p:nvPr/>
        </p:nvSpPr>
        <p:spPr bwMode="auto">
          <a:xfrm>
            <a:off x="762000" y="2759075"/>
            <a:ext cx="1905000" cy="259080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4602" name="Rectangle 26"/>
          <p:cNvSpPr>
            <a:spLocks noChangeArrowheads="1"/>
          </p:cNvSpPr>
          <p:nvPr/>
        </p:nvSpPr>
        <p:spPr bwMode="auto">
          <a:xfrm>
            <a:off x="3505200" y="152400"/>
            <a:ext cx="5364163" cy="120015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Arial" panose="020B0604020202020204" pitchFamily="34" charset="0"/>
              </a:rPr>
              <a:t>3. Client requests object from Registry</a:t>
            </a:r>
          </a:p>
          <a:p>
            <a:pPr>
              <a:spcBef>
                <a:spcPct val="0"/>
              </a:spcBef>
              <a:buClrTx/>
              <a:buSzTx/>
              <a:buFontTx/>
              <a:buNone/>
            </a:pPr>
            <a:r>
              <a:rPr lang="en-US" altLang="en-US" sz="2400">
                <a:solidFill>
                  <a:schemeClr val="bg2"/>
                </a:solidFill>
                <a:latin typeface="Arial" panose="020B0604020202020204" pitchFamily="34" charset="0"/>
              </a:rPr>
              <a:t>4. Registry returns remote reference</a:t>
            </a:r>
          </a:p>
          <a:p>
            <a:pPr>
              <a:spcBef>
                <a:spcPct val="0"/>
              </a:spcBef>
              <a:buClrTx/>
              <a:buSzTx/>
              <a:buFontTx/>
              <a:buNone/>
            </a:pPr>
            <a:r>
              <a:rPr lang="en-US" altLang="en-US" sz="2400">
                <a:solidFill>
                  <a:schemeClr val="bg2"/>
                </a:solidFill>
                <a:latin typeface="Arial" panose="020B0604020202020204" pitchFamily="34" charset="0"/>
              </a:rPr>
              <a:t>(and stub gets created)</a:t>
            </a:r>
          </a:p>
        </p:txBody>
      </p:sp>
      <p:sp>
        <p:nvSpPr>
          <p:cNvPr id="24603" name="Rectangle 27"/>
          <p:cNvSpPr>
            <a:spLocks noChangeArrowheads="1"/>
          </p:cNvSpPr>
          <p:nvPr/>
        </p:nvSpPr>
        <p:spPr bwMode="auto">
          <a:xfrm>
            <a:off x="1101725" y="4157663"/>
            <a:ext cx="349250" cy="417512"/>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3</a:t>
            </a:r>
          </a:p>
        </p:txBody>
      </p:sp>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lIns="92075" tIns="46038" rIns="92075" bIns="46038" anchor="ctr"/>
          <a:lstStyle/>
          <a:p>
            <a:pPr eaLnBrk="1" hangingPunct="1">
              <a:defRPr/>
            </a:pPr>
            <a:r>
              <a:rPr lang="en-US" smtClean="0"/>
              <a:t>RMI Flow</a:t>
            </a:r>
          </a:p>
        </p:txBody>
      </p:sp>
      <p:sp>
        <p:nvSpPr>
          <p:cNvPr id="25603" name="Rectangle 3"/>
          <p:cNvSpPr>
            <a:spLocks noChangeArrowheads="1"/>
          </p:cNvSpPr>
          <p:nvPr/>
        </p:nvSpPr>
        <p:spPr bwMode="auto">
          <a:xfrm>
            <a:off x="330200" y="1930400"/>
            <a:ext cx="30734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4" name="Rectangle 4"/>
          <p:cNvSpPr>
            <a:spLocks noChangeArrowheads="1"/>
          </p:cNvSpPr>
          <p:nvPr/>
        </p:nvSpPr>
        <p:spPr bwMode="auto">
          <a:xfrm>
            <a:off x="441325" y="1889125"/>
            <a:ext cx="300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Client Virtual Machine</a:t>
            </a:r>
          </a:p>
        </p:txBody>
      </p:sp>
      <p:sp>
        <p:nvSpPr>
          <p:cNvPr id="25605" name="Oval 5"/>
          <p:cNvSpPr>
            <a:spLocks noChangeArrowheads="1"/>
          </p:cNvSpPr>
          <p:nvPr/>
        </p:nvSpPr>
        <p:spPr bwMode="auto">
          <a:xfrm>
            <a:off x="469900" y="2298700"/>
            <a:ext cx="2032000" cy="11176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6" name="Rectangle 6"/>
          <p:cNvSpPr>
            <a:spLocks noChangeArrowheads="1"/>
          </p:cNvSpPr>
          <p:nvPr/>
        </p:nvSpPr>
        <p:spPr bwMode="auto">
          <a:xfrm>
            <a:off x="685800" y="2408238"/>
            <a:ext cx="159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Client</a:t>
            </a:r>
          </a:p>
        </p:txBody>
      </p:sp>
      <p:sp>
        <p:nvSpPr>
          <p:cNvPr id="25607" name="Rectangle 7"/>
          <p:cNvSpPr>
            <a:spLocks noChangeArrowheads="1"/>
          </p:cNvSpPr>
          <p:nvPr/>
        </p:nvSpPr>
        <p:spPr bwMode="auto">
          <a:xfrm>
            <a:off x="5207000" y="1930400"/>
            <a:ext cx="3530600" cy="2997200"/>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08" name="Rectangle 8"/>
          <p:cNvSpPr>
            <a:spLocks noChangeArrowheads="1"/>
          </p:cNvSpPr>
          <p:nvPr/>
        </p:nvSpPr>
        <p:spPr bwMode="auto">
          <a:xfrm>
            <a:off x="5257800" y="1889125"/>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 Virtual Machine</a:t>
            </a:r>
          </a:p>
        </p:txBody>
      </p:sp>
      <p:sp>
        <p:nvSpPr>
          <p:cNvPr id="25609" name="Oval 9"/>
          <p:cNvSpPr>
            <a:spLocks noChangeArrowheads="1"/>
          </p:cNvSpPr>
          <p:nvPr/>
        </p:nvSpPr>
        <p:spPr bwMode="auto">
          <a:xfrm>
            <a:off x="1993900" y="3898900"/>
            <a:ext cx="1193800" cy="6604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Stub</a:t>
            </a:r>
          </a:p>
        </p:txBody>
      </p:sp>
      <p:sp>
        <p:nvSpPr>
          <p:cNvPr id="25610" name="Oval 10"/>
          <p:cNvSpPr>
            <a:spLocks noChangeArrowheads="1"/>
          </p:cNvSpPr>
          <p:nvPr/>
        </p:nvSpPr>
        <p:spPr bwMode="auto">
          <a:xfrm>
            <a:off x="6489700" y="2374900"/>
            <a:ext cx="1955800" cy="965200"/>
          </a:xfrm>
          <a:prstGeom prst="ellipse">
            <a:avLst/>
          </a:prstGeom>
          <a:solidFill>
            <a:schemeClr val="accent1"/>
          </a:solidFill>
          <a:ln w="254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11" name="Rectangle 11"/>
          <p:cNvSpPr>
            <a:spLocks noChangeArrowheads="1"/>
          </p:cNvSpPr>
          <p:nvPr/>
        </p:nvSpPr>
        <p:spPr bwMode="auto">
          <a:xfrm>
            <a:off x="6705600" y="2408238"/>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Remote Object</a:t>
            </a:r>
          </a:p>
        </p:txBody>
      </p:sp>
      <p:sp>
        <p:nvSpPr>
          <p:cNvPr id="25612" name="Line 12"/>
          <p:cNvSpPr>
            <a:spLocks noChangeShapeType="1"/>
          </p:cNvSpPr>
          <p:nvPr/>
        </p:nvSpPr>
        <p:spPr bwMode="auto">
          <a:xfrm>
            <a:off x="2514600" y="5561013"/>
            <a:ext cx="3352800" cy="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5613" name="Oval 13"/>
          <p:cNvSpPr>
            <a:spLocks noChangeArrowheads="1"/>
          </p:cNvSpPr>
          <p:nvPr/>
        </p:nvSpPr>
        <p:spPr bwMode="auto">
          <a:xfrm>
            <a:off x="5346700" y="3670300"/>
            <a:ext cx="1346200" cy="812800"/>
          </a:xfrm>
          <a:prstGeom prst="ellipse">
            <a:avLst/>
          </a:prstGeom>
          <a:solidFill>
            <a:srgbClr val="00CC00"/>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Skeleton</a:t>
            </a:r>
          </a:p>
        </p:txBody>
      </p:sp>
      <p:sp>
        <p:nvSpPr>
          <p:cNvPr id="25614" name="Line 14"/>
          <p:cNvSpPr>
            <a:spLocks noChangeShapeType="1"/>
          </p:cNvSpPr>
          <p:nvPr/>
        </p:nvSpPr>
        <p:spPr bwMode="auto">
          <a:xfrm>
            <a:off x="1981200" y="3276600"/>
            <a:ext cx="609600" cy="609600"/>
          </a:xfrm>
          <a:prstGeom prst="line">
            <a:avLst/>
          </a:prstGeom>
          <a:noFill/>
          <a:ln w="508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5615" name="Line 15"/>
          <p:cNvSpPr>
            <a:spLocks noChangeShapeType="1"/>
          </p:cNvSpPr>
          <p:nvPr/>
        </p:nvSpPr>
        <p:spPr bwMode="auto">
          <a:xfrm>
            <a:off x="2514600" y="5332413"/>
            <a:ext cx="33528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5616" name="Line 16"/>
          <p:cNvSpPr>
            <a:spLocks noChangeShapeType="1"/>
          </p:cNvSpPr>
          <p:nvPr/>
        </p:nvSpPr>
        <p:spPr bwMode="auto">
          <a:xfrm flipH="1">
            <a:off x="6477000" y="3276600"/>
            <a:ext cx="838200" cy="533400"/>
          </a:xfrm>
          <a:prstGeom prst="line">
            <a:avLst/>
          </a:prstGeom>
          <a:noFill/>
          <a:ln w="508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5617" name="Rectangle 17"/>
          <p:cNvSpPr>
            <a:spLocks noChangeArrowheads="1"/>
          </p:cNvSpPr>
          <p:nvPr/>
        </p:nvSpPr>
        <p:spPr bwMode="auto">
          <a:xfrm>
            <a:off x="2463800" y="5280025"/>
            <a:ext cx="4216400" cy="1273175"/>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618" name="Rectangle 18"/>
          <p:cNvSpPr>
            <a:spLocks noChangeArrowheads="1"/>
          </p:cNvSpPr>
          <p:nvPr/>
        </p:nvSpPr>
        <p:spPr bwMode="auto">
          <a:xfrm>
            <a:off x="2574925" y="6022975"/>
            <a:ext cx="405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Registry Virtual Machine</a:t>
            </a:r>
          </a:p>
        </p:txBody>
      </p:sp>
      <p:sp>
        <p:nvSpPr>
          <p:cNvPr id="25619" name="Rectangle 19"/>
          <p:cNvSpPr>
            <a:spLocks noChangeArrowheads="1"/>
          </p:cNvSpPr>
          <p:nvPr/>
        </p:nvSpPr>
        <p:spPr bwMode="auto">
          <a:xfrm>
            <a:off x="3178175" y="5410200"/>
            <a:ext cx="11017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Times New Roman" panose="02020603050405020304" pitchFamily="18" charset="0"/>
              </a:rPr>
              <a:t>“Fred”</a:t>
            </a:r>
            <a:r>
              <a:rPr lang="en-US" altLang="en-US" sz="2400">
                <a:latin typeface="Times New Roman" panose="02020603050405020304" pitchFamily="18" charset="0"/>
              </a:rPr>
              <a:t> </a:t>
            </a:r>
          </a:p>
        </p:txBody>
      </p:sp>
      <p:sp>
        <p:nvSpPr>
          <p:cNvPr id="25620" name="Line 20"/>
          <p:cNvSpPr>
            <a:spLocks noChangeShapeType="1"/>
          </p:cNvSpPr>
          <p:nvPr/>
        </p:nvSpPr>
        <p:spPr bwMode="auto">
          <a:xfrm flipH="1">
            <a:off x="4191000" y="4495800"/>
            <a:ext cx="1447800" cy="129540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25621" name="Oval 21"/>
          <p:cNvSpPr>
            <a:spLocks noChangeArrowheads="1"/>
          </p:cNvSpPr>
          <p:nvPr/>
        </p:nvSpPr>
        <p:spPr bwMode="auto">
          <a:xfrm>
            <a:off x="6718300" y="3898900"/>
            <a:ext cx="1955800" cy="965200"/>
          </a:xfrm>
          <a:prstGeom prst="ellipse">
            <a:avLst/>
          </a:prstGeom>
          <a:solidFill>
            <a:schemeClr val="accent1"/>
          </a:solidFill>
          <a:ln w="25400">
            <a:solidFill>
              <a:schemeClr val="bg2"/>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Server</a:t>
            </a:r>
          </a:p>
        </p:txBody>
      </p:sp>
      <p:sp>
        <p:nvSpPr>
          <p:cNvPr id="25622" name="Line 22"/>
          <p:cNvSpPr>
            <a:spLocks noChangeShapeType="1"/>
          </p:cNvSpPr>
          <p:nvPr/>
        </p:nvSpPr>
        <p:spPr bwMode="auto">
          <a:xfrm>
            <a:off x="3200400" y="4191000"/>
            <a:ext cx="2133600" cy="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25623" name="Rectangle 23"/>
          <p:cNvSpPr>
            <a:spLocks noChangeArrowheads="1"/>
          </p:cNvSpPr>
          <p:nvPr/>
        </p:nvSpPr>
        <p:spPr bwMode="auto">
          <a:xfrm>
            <a:off x="3997325" y="3684588"/>
            <a:ext cx="349250" cy="417512"/>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6</a:t>
            </a:r>
          </a:p>
        </p:txBody>
      </p:sp>
      <p:sp>
        <p:nvSpPr>
          <p:cNvPr id="25624" name="Rectangle 24"/>
          <p:cNvSpPr>
            <a:spLocks noChangeArrowheads="1"/>
          </p:cNvSpPr>
          <p:nvPr/>
        </p:nvSpPr>
        <p:spPr bwMode="auto">
          <a:xfrm>
            <a:off x="2971800" y="111125"/>
            <a:ext cx="4772025" cy="1565275"/>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bg2"/>
                </a:solidFill>
                <a:latin typeface="Arial" panose="020B0604020202020204" pitchFamily="34" charset="0"/>
              </a:rPr>
              <a:t>5. Client invokes stub method</a:t>
            </a:r>
          </a:p>
          <a:p>
            <a:pPr>
              <a:spcBef>
                <a:spcPct val="0"/>
              </a:spcBef>
              <a:buClrTx/>
              <a:buSzTx/>
              <a:buFontTx/>
              <a:buNone/>
            </a:pPr>
            <a:r>
              <a:rPr lang="en-US" altLang="en-US" sz="2400">
                <a:solidFill>
                  <a:schemeClr val="bg2"/>
                </a:solidFill>
                <a:latin typeface="Arial" panose="020B0604020202020204" pitchFamily="34" charset="0"/>
              </a:rPr>
              <a:t>6. Stub talks to skeleton</a:t>
            </a:r>
          </a:p>
          <a:p>
            <a:pPr>
              <a:spcBef>
                <a:spcPct val="0"/>
              </a:spcBef>
              <a:buClrTx/>
              <a:buSzTx/>
              <a:buFontTx/>
              <a:buNone/>
            </a:pPr>
            <a:r>
              <a:rPr lang="en-US" altLang="en-US" sz="2400">
                <a:solidFill>
                  <a:schemeClr val="bg2"/>
                </a:solidFill>
                <a:latin typeface="Arial" panose="020B0604020202020204" pitchFamily="34" charset="0"/>
              </a:rPr>
              <a:t>7. Skeleton invokes remote object</a:t>
            </a:r>
          </a:p>
          <a:p>
            <a:pPr>
              <a:spcBef>
                <a:spcPct val="0"/>
              </a:spcBef>
              <a:buClrTx/>
              <a:buSzTx/>
              <a:buFontTx/>
              <a:buNone/>
            </a:pPr>
            <a:r>
              <a:rPr lang="en-US" altLang="en-US" sz="2400">
                <a:solidFill>
                  <a:schemeClr val="bg2"/>
                </a:solidFill>
                <a:latin typeface="Arial" panose="020B0604020202020204" pitchFamily="34" charset="0"/>
              </a:rPr>
              <a:t>    method</a:t>
            </a:r>
          </a:p>
        </p:txBody>
      </p:sp>
      <p:sp>
        <p:nvSpPr>
          <p:cNvPr id="25625" name="Rectangle 25"/>
          <p:cNvSpPr>
            <a:spLocks noChangeArrowheads="1"/>
          </p:cNvSpPr>
          <p:nvPr/>
        </p:nvSpPr>
        <p:spPr bwMode="auto">
          <a:xfrm>
            <a:off x="2320925" y="3227388"/>
            <a:ext cx="349250" cy="417512"/>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5</a:t>
            </a:r>
          </a:p>
        </p:txBody>
      </p:sp>
      <p:sp>
        <p:nvSpPr>
          <p:cNvPr id="25626" name="Rectangle 26"/>
          <p:cNvSpPr>
            <a:spLocks noChangeArrowheads="1"/>
          </p:cNvSpPr>
          <p:nvPr/>
        </p:nvSpPr>
        <p:spPr bwMode="auto">
          <a:xfrm>
            <a:off x="6359525" y="3227388"/>
            <a:ext cx="349250" cy="417512"/>
          </a:xfrm>
          <a:prstGeom prst="rect">
            <a:avLst/>
          </a:prstGeom>
          <a:solidFill>
            <a:srgbClr val="99CCFF"/>
          </a:solidFill>
          <a:ln w="50800" algn="ctr">
            <a:solidFill>
              <a:schemeClr val="bg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chemeClr val="bg2"/>
                </a:solidFill>
                <a:latin typeface="Times New Roman" panose="02020603050405020304" pitchFamily="18" charset="0"/>
              </a:rPr>
              <a:t>7</a:t>
            </a:r>
          </a:p>
        </p:txBody>
      </p:sp>
    </p:spTree>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000000">
                      <a:alpha val="43137"/>
                    </a:srgbClr>
                  </a:outerShdw>
                </a:effectLst>
              </a:rPr>
              <a:t>Parameter marshalling</a:t>
            </a:r>
          </a:p>
        </p:txBody>
      </p:sp>
      <p:pic>
        <p:nvPicPr>
          <p:cNvPr id="266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988" y="744538"/>
            <a:ext cx="8228012" cy="5645150"/>
          </a:xfrm>
          <a:noFill/>
        </p:spPr>
      </p:pic>
    </p:spTree>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RMI Applications </a:t>
            </a:r>
          </a:p>
        </p:txBody>
      </p:sp>
      <p:sp>
        <p:nvSpPr>
          <p:cNvPr id="27651" name="Rectangle 3"/>
          <p:cNvSpPr>
            <a:spLocks noGrp="1" noChangeArrowheads="1"/>
          </p:cNvSpPr>
          <p:nvPr>
            <p:ph type="body" idx="1"/>
          </p:nvPr>
        </p:nvSpPr>
        <p:spPr/>
        <p:txBody>
          <a:bodyPr/>
          <a:lstStyle/>
          <a:p>
            <a:pPr eaLnBrk="1" hangingPunct="1">
              <a:lnSpc>
                <a:spcPct val="80000"/>
              </a:lnSpc>
            </a:pPr>
            <a:r>
              <a:rPr lang="en-US" altLang="en-US" sz="3200" smtClean="0">
                <a:solidFill>
                  <a:srgbClr val="0000FF"/>
                </a:solidFill>
              </a:rPr>
              <a:t>RMI applications</a:t>
            </a:r>
            <a:r>
              <a:rPr lang="en-US" altLang="en-US" sz="3200" smtClean="0"/>
              <a:t> are often comprised of two separate programs: a </a:t>
            </a:r>
            <a:r>
              <a:rPr lang="en-US" altLang="en-US" sz="3200" smtClean="0">
                <a:solidFill>
                  <a:srgbClr val="0000FF"/>
                </a:solidFill>
              </a:rPr>
              <a:t>server</a:t>
            </a:r>
            <a:r>
              <a:rPr lang="en-US" altLang="en-US" sz="3200" smtClean="0"/>
              <a:t> and a </a:t>
            </a:r>
            <a:r>
              <a:rPr lang="en-US" altLang="en-US" sz="3200" smtClean="0">
                <a:solidFill>
                  <a:srgbClr val="0000FF"/>
                </a:solidFill>
              </a:rPr>
              <a:t>client</a:t>
            </a:r>
            <a:r>
              <a:rPr lang="en-US" altLang="en-US" sz="3200" smtClean="0"/>
              <a:t>. </a:t>
            </a:r>
          </a:p>
          <a:p>
            <a:pPr eaLnBrk="1" hangingPunct="1">
              <a:lnSpc>
                <a:spcPct val="80000"/>
              </a:lnSpc>
            </a:pPr>
            <a:r>
              <a:rPr lang="en-US" altLang="en-US" sz="3200" smtClean="0"/>
              <a:t>A typical </a:t>
            </a:r>
            <a:r>
              <a:rPr lang="en-US" altLang="en-US" sz="3200" smtClean="0">
                <a:solidFill>
                  <a:srgbClr val="0000FF"/>
                </a:solidFill>
              </a:rPr>
              <a:t>server</a:t>
            </a:r>
            <a:r>
              <a:rPr lang="en-US" altLang="en-US" sz="3200" smtClean="0"/>
              <a:t> application </a:t>
            </a:r>
            <a:r>
              <a:rPr lang="en-US" altLang="en-US" sz="3200" smtClean="0">
                <a:solidFill>
                  <a:srgbClr val="0000FF"/>
                </a:solidFill>
              </a:rPr>
              <a:t>creates</a:t>
            </a:r>
            <a:r>
              <a:rPr lang="en-US" altLang="en-US" sz="3200" smtClean="0"/>
              <a:t> some </a:t>
            </a:r>
            <a:r>
              <a:rPr lang="en-US" altLang="en-US" sz="3200" smtClean="0">
                <a:solidFill>
                  <a:srgbClr val="0000FF"/>
                </a:solidFill>
              </a:rPr>
              <a:t>remote</a:t>
            </a:r>
            <a:r>
              <a:rPr lang="en-US" altLang="en-US" sz="3200" smtClean="0"/>
              <a:t> </a:t>
            </a:r>
            <a:r>
              <a:rPr lang="en-US" altLang="en-US" sz="3200" smtClean="0">
                <a:solidFill>
                  <a:srgbClr val="0000FF"/>
                </a:solidFill>
              </a:rPr>
              <a:t>objects</a:t>
            </a:r>
            <a:r>
              <a:rPr lang="en-US" altLang="en-US" sz="3200" smtClean="0"/>
              <a:t>, </a:t>
            </a:r>
            <a:r>
              <a:rPr lang="en-US" altLang="en-US" sz="3200" smtClean="0">
                <a:solidFill>
                  <a:srgbClr val="0000FF"/>
                </a:solidFill>
              </a:rPr>
              <a:t>makes</a:t>
            </a:r>
            <a:r>
              <a:rPr lang="en-US" altLang="en-US" sz="3200" smtClean="0"/>
              <a:t> </a:t>
            </a:r>
            <a:r>
              <a:rPr lang="en-US" altLang="en-US" sz="3200" smtClean="0">
                <a:solidFill>
                  <a:srgbClr val="0000FF"/>
                </a:solidFill>
              </a:rPr>
              <a:t>references</a:t>
            </a:r>
            <a:r>
              <a:rPr lang="en-US" altLang="en-US" sz="3200" smtClean="0"/>
              <a:t> to them accessible, and </a:t>
            </a:r>
            <a:r>
              <a:rPr lang="en-US" altLang="en-US" sz="3200" smtClean="0">
                <a:solidFill>
                  <a:srgbClr val="0000FF"/>
                </a:solidFill>
              </a:rPr>
              <a:t>waits</a:t>
            </a:r>
            <a:r>
              <a:rPr lang="en-US" altLang="en-US" sz="3200" smtClean="0"/>
              <a:t> </a:t>
            </a:r>
            <a:r>
              <a:rPr lang="en-US" altLang="en-US" sz="3200" smtClean="0">
                <a:solidFill>
                  <a:srgbClr val="0000FF"/>
                </a:solidFill>
              </a:rPr>
              <a:t>for</a:t>
            </a:r>
            <a:r>
              <a:rPr lang="en-US" altLang="en-US" sz="3200" smtClean="0"/>
              <a:t> </a:t>
            </a:r>
            <a:r>
              <a:rPr lang="en-US" altLang="en-US" sz="3200" smtClean="0">
                <a:solidFill>
                  <a:srgbClr val="0000FF"/>
                </a:solidFill>
              </a:rPr>
              <a:t>clients</a:t>
            </a:r>
            <a:r>
              <a:rPr lang="en-US" altLang="en-US" sz="3200" smtClean="0"/>
              <a:t> to invoke methods on these remote objects. </a:t>
            </a:r>
          </a:p>
          <a:p>
            <a:pPr eaLnBrk="1" hangingPunct="1">
              <a:lnSpc>
                <a:spcPct val="80000"/>
              </a:lnSpc>
            </a:pPr>
            <a:r>
              <a:rPr lang="en-US" altLang="en-US" sz="3200" smtClean="0"/>
              <a:t>A typical </a:t>
            </a:r>
            <a:r>
              <a:rPr lang="en-US" altLang="en-US" sz="3200" smtClean="0">
                <a:solidFill>
                  <a:srgbClr val="0000FF"/>
                </a:solidFill>
              </a:rPr>
              <a:t>client</a:t>
            </a:r>
            <a:r>
              <a:rPr lang="en-US" altLang="en-US" sz="3200" smtClean="0"/>
              <a:t> application </a:t>
            </a:r>
            <a:r>
              <a:rPr lang="en-US" altLang="en-US" sz="3200" smtClean="0">
                <a:solidFill>
                  <a:srgbClr val="0000FF"/>
                </a:solidFill>
              </a:rPr>
              <a:t>gets</a:t>
            </a:r>
            <a:r>
              <a:rPr lang="en-US" altLang="en-US" sz="3200" smtClean="0"/>
              <a:t> a </a:t>
            </a:r>
            <a:r>
              <a:rPr lang="en-US" altLang="en-US" sz="3200" smtClean="0">
                <a:solidFill>
                  <a:srgbClr val="0000FF"/>
                </a:solidFill>
              </a:rPr>
              <a:t>remote</a:t>
            </a:r>
            <a:r>
              <a:rPr lang="en-US" altLang="en-US" sz="3200" smtClean="0"/>
              <a:t> </a:t>
            </a:r>
            <a:r>
              <a:rPr lang="en-US" altLang="en-US" sz="3200" smtClean="0">
                <a:solidFill>
                  <a:srgbClr val="0000FF"/>
                </a:solidFill>
              </a:rPr>
              <a:t>reference</a:t>
            </a:r>
            <a:r>
              <a:rPr lang="en-US" altLang="en-US" sz="3200" smtClean="0"/>
              <a:t> to one or more remote objects in the server and then invokes methods on them. RMI provides the mechanism by which the server and the client communicate and pass information back and forth. </a:t>
            </a:r>
          </a:p>
          <a:p>
            <a:pPr eaLnBrk="1" hangingPunct="1">
              <a:lnSpc>
                <a:spcPct val="80000"/>
              </a:lnSpc>
            </a:pPr>
            <a:r>
              <a:rPr lang="en-US" altLang="en-US" sz="3200" smtClean="0"/>
              <a:t>Such an application is sometimes referred to as a </a:t>
            </a:r>
            <a:r>
              <a:rPr lang="en-US" altLang="en-US" sz="3200" i="1" smtClean="0">
                <a:solidFill>
                  <a:srgbClr val="0000FF"/>
                </a:solidFill>
              </a:rPr>
              <a:t>distributed object application</a:t>
            </a:r>
            <a:r>
              <a:rPr lang="en-US" altLang="en-US" sz="3200" smtClean="0"/>
              <a:t>. </a:t>
            </a:r>
          </a:p>
        </p:txBody>
      </p:sp>
    </p:spTree>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Java RMI Application</a:t>
            </a:r>
            <a:endParaRPr lang="vi-VN"/>
          </a:p>
        </p:txBody>
      </p:sp>
      <p:sp>
        <p:nvSpPr>
          <p:cNvPr id="3" name="Content Placeholder 2"/>
          <p:cNvSpPr>
            <a:spLocks noGrp="1"/>
          </p:cNvSpPr>
          <p:nvPr>
            <p:ph idx="1"/>
          </p:nvPr>
        </p:nvSpPr>
        <p:spPr/>
        <p:txBody>
          <a:bodyPr/>
          <a:lstStyle/>
          <a:p>
            <a:r>
              <a:rPr lang="en-US" sz="3200" smtClean="0"/>
              <a:t>Define the remote interface</a:t>
            </a:r>
          </a:p>
          <a:p>
            <a:r>
              <a:rPr lang="en-US" sz="3200" smtClean="0"/>
              <a:t>Develop the implementation class (remote object)</a:t>
            </a:r>
          </a:p>
          <a:p>
            <a:r>
              <a:rPr lang="en-US" sz="3200" smtClean="0"/>
              <a:t>Develop the server program</a:t>
            </a:r>
          </a:p>
          <a:p>
            <a:r>
              <a:rPr lang="en-US" sz="3200" smtClean="0"/>
              <a:t>Develop the client program</a:t>
            </a:r>
          </a:p>
          <a:p>
            <a:r>
              <a:rPr lang="en-US" sz="3200" smtClean="0"/>
              <a:t>Compile the application</a:t>
            </a:r>
          </a:p>
          <a:p>
            <a:r>
              <a:rPr lang="en-US" sz="3200" smtClean="0"/>
              <a:t>Execute the application</a:t>
            </a:r>
            <a:endParaRPr lang="vi-VN" sz="3200"/>
          </a:p>
        </p:txBody>
      </p:sp>
    </p:spTree>
    <p:extLst>
      <p:ext uri="{BB962C8B-B14F-4D97-AF65-F5344CB8AC3E}">
        <p14:creationId xmlns:p14="http://schemas.microsoft.com/office/powerpoint/2010/main" val="791843981"/>
      </p:ext>
    </p:extLst>
  </p:cSld>
  <p:clrMapOvr>
    <a:masterClrMapping/>
  </p:clrMapOvr>
  <p:transition spd="med">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Defining the Remote Interface</a:t>
            </a:r>
          </a:p>
        </p:txBody>
      </p:sp>
      <p:sp>
        <p:nvSpPr>
          <p:cNvPr id="3" name="Content Placeholder 2"/>
          <p:cNvSpPr>
            <a:spLocks noGrp="1"/>
          </p:cNvSpPr>
          <p:nvPr>
            <p:ph idx="1"/>
          </p:nvPr>
        </p:nvSpPr>
        <p:spPr/>
        <p:txBody>
          <a:bodyPr/>
          <a:lstStyle/>
          <a:p>
            <a:r>
              <a:rPr lang="en-US"/>
              <a:t>A remote interface provides the description of all the methods of a particular remote object. The client communicates with this remote interface.</a:t>
            </a:r>
          </a:p>
          <a:p>
            <a:pPr marL="514350" indent="-514350">
              <a:buSzPct val="100000"/>
              <a:buFont typeface="+mj-lt"/>
              <a:buAutoNum type="arabicPeriod"/>
            </a:pPr>
            <a:r>
              <a:rPr lang="en-US" smtClean="0"/>
              <a:t>Create </a:t>
            </a:r>
            <a:r>
              <a:rPr lang="en-US"/>
              <a:t>an interface that extends the predefined interface </a:t>
            </a:r>
            <a:r>
              <a:rPr lang="en-US" b="1"/>
              <a:t>Remote</a:t>
            </a:r>
            <a:r>
              <a:rPr lang="en-US"/>
              <a:t> which belongs to the package.</a:t>
            </a:r>
          </a:p>
          <a:p>
            <a:pPr marL="514350" indent="-514350">
              <a:buSzPct val="100000"/>
              <a:buFont typeface="+mj-lt"/>
              <a:buAutoNum type="arabicPeriod"/>
            </a:pPr>
            <a:r>
              <a:rPr lang="en-US"/>
              <a:t>Declare all the business methods that can be invoked by the client in this interface.</a:t>
            </a:r>
          </a:p>
          <a:p>
            <a:pPr marL="514350" indent="-514350">
              <a:buSzPct val="100000"/>
              <a:buFont typeface="+mj-lt"/>
              <a:buAutoNum type="arabicPeriod"/>
            </a:pPr>
            <a:r>
              <a:rPr lang="en-US"/>
              <a:t>Since there is a chance of network issues during remote calls, </a:t>
            </a:r>
            <a:r>
              <a:rPr lang="en-US"/>
              <a:t>an </a:t>
            </a:r>
            <a:r>
              <a:rPr lang="en-US" smtClean="0"/>
              <a:t>exception named</a:t>
            </a:r>
            <a:r>
              <a:rPr lang="en-US"/>
              <a:t> </a:t>
            </a:r>
            <a:r>
              <a:rPr lang="en-US" b="1" smtClean="0"/>
              <a:t>RemoteException</a:t>
            </a:r>
            <a:r>
              <a:rPr lang="en-US"/>
              <a:t> </a:t>
            </a:r>
            <a:r>
              <a:rPr lang="en-US" smtClean="0"/>
              <a:t>may </a:t>
            </a:r>
            <a:r>
              <a:rPr lang="en-US"/>
              <a:t>occur; throw it.</a:t>
            </a:r>
          </a:p>
        </p:txBody>
      </p:sp>
      <p:sp>
        <p:nvSpPr>
          <p:cNvPr id="4" name="Rectangle 3"/>
          <p:cNvSpPr/>
          <p:nvPr/>
        </p:nvSpPr>
        <p:spPr>
          <a:xfrm>
            <a:off x="1357709" y="5413698"/>
            <a:ext cx="6428581" cy="111569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lvl="0" indent="-342900" eaLnBrk="1" hangingPunct="1">
              <a:spcBef>
                <a:spcPts val="300"/>
              </a:spcBef>
              <a:buClr>
                <a:srgbClr val="3333CC"/>
              </a:buClr>
              <a:buSzPct val="60000"/>
              <a:buFont typeface="Wingdings" panose="05000000000000000000" pitchFamily="2" charset="2"/>
              <a:buChar char="n"/>
            </a:pPr>
            <a:r>
              <a:rPr lang="en-US" altLang="en-US" sz="3200" kern="0">
                <a:solidFill>
                  <a:srgbClr val="000000"/>
                </a:solidFill>
                <a:latin typeface="Tahoma"/>
              </a:rPr>
              <a:t>Define a Remote Interface</a:t>
            </a:r>
          </a:p>
          <a:p>
            <a:pPr marL="742950" lvl="1" indent="-285750" eaLnBrk="1" hangingPunct="1">
              <a:spcBef>
                <a:spcPts val="300"/>
              </a:spcBef>
              <a:buClr>
                <a:srgbClr val="FF0000"/>
              </a:buClr>
              <a:buSzPct val="55000"/>
              <a:buFont typeface="Wingdings" panose="05000000000000000000" pitchFamily="2" charset="2"/>
              <a:buChar char="n"/>
            </a:pPr>
            <a:r>
              <a:rPr lang="en-US" altLang="en-US" sz="3200" kern="0">
                <a:solidFill>
                  <a:srgbClr val="000000"/>
                </a:solidFill>
                <a:latin typeface="Tahoma"/>
              </a:rPr>
              <a:t>extends java.rmi.Remote</a:t>
            </a:r>
          </a:p>
        </p:txBody>
      </p:sp>
    </p:spTree>
    <p:extLst>
      <p:ext uri="{BB962C8B-B14F-4D97-AF65-F5344CB8AC3E}">
        <p14:creationId xmlns:p14="http://schemas.microsoft.com/office/powerpoint/2010/main" val="1458388964"/>
      </p:ext>
    </p:extLst>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0"/>
            <a:ext cx="8162925" cy="641350"/>
          </a:xfrm>
        </p:spPr>
        <p:txBody>
          <a:bodyPr/>
          <a:lstStyle/>
          <a:p>
            <a:pPr eaLnBrk="1" hangingPunct="1">
              <a:defRPr/>
            </a:pPr>
            <a:r>
              <a:rPr lang="en-US" smtClean="0"/>
              <a:t>Distributed Systems</a:t>
            </a:r>
          </a:p>
        </p:txBody>
      </p:sp>
      <p:graphicFrame>
        <p:nvGraphicFramePr>
          <p:cNvPr id="5123" name="Object 3"/>
          <p:cNvGraphicFramePr>
            <a:graphicFrameLocks noGrp="1" noChangeAspect="1"/>
          </p:cNvGraphicFramePr>
          <p:nvPr>
            <p:ph type="body" idx="1"/>
          </p:nvPr>
        </p:nvGraphicFramePr>
        <p:xfrm>
          <a:off x="0" y="914400"/>
          <a:ext cx="9144000" cy="5213350"/>
        </p:xfrm>
        <a:graphic>
          <a:graphicData uri="http://schemas.openxmlformats.org/presentationml/2006/ole">
            <mc:AlternateContent xmlns:mc="http://schemas.openxmlformats.org/markup-compatibility/2006">
              <mc:Choice xmlns:v="urn:schemas-microsoft-com:vml" Requires="v">
                <p:oleObj spid="_x0000_s5135" name="SmartDraw" r:id="rId3" imgW="4846320" imgH="3054096" progId="SmartDraw.2">
                  <p:embed/>
                </p:oleObj>
              </mc:Choice>
              <mc:Fallback>
                <p:oleObj name="SmartDraw" r:id="rId3" imgW="4846320" imgH="3054096"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91440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t>Designing a Remote Interface</a:t>
            </a:r>
          </a:p>
        </p:txBody>
      </p:sp>
      <p:sp>
        <p:nvSpPr>
          <p:cNvPr id="31747" name="Rectangle 3"/>
          <p:cNvSpPr>
            <a:spLocks noGrp="1" noChangeArrowheads="1"/>
          </p:cNvSpPr>
          <p:nvPr>
            <p:ph type="body" idx="1"/>
          </p:nvPr>
        </p:nvSpPr>
        <p:spPr/>
        <p:txBody>
          <a:bodyPr/>
          <a:lstStyle/>
          <a:p>
            <a:pPr indent="-234950" eaLnBrk="1" hangingPunct="1">
              <a:buFont typeface="Wingdings" panose="05000000000000000000" pitchFamily="2" charset="2"/>
              <a:buNone/>
            </a:pPr>
            <a:r>
              <a:rPr lang="en-US" altLang="en-US" smtClean="0"/>
              <a:t>package rmidemo;</a:t>
            </a:r>
          </a:p>
          <a:p>
            <a:pPr indent="-234950" eaLnBrk="1" hangingPunct="1">
              <a:buFont typeface="Wingdings" panose="05000000000000000000" pitchFamily="2" charset="2"/>
              <a:buNone/>
            </a:pPr>
            <a:r>
              <a:rPr lang="en-US" altLang="en-US" smtClean="0"/>
              <a:t>import java.rmi.*;</a:t>
            </a:r>
          </a:p>
          <a:p>
            <a:pPr indent="-234950" eaLnBrk="1" hangingPunct="1">
              <a:buFont typeface="Wingdings" panose="05000000000000000000" pitchFamily="2" charset="2"/>
              <a:buNone/>
            </a:pPr>
            <a:r>
              <a:rPr lang="en-US" altLang="en-US" smtClean="0">
                <a:solidFill>
                  <a:srgbClr val="0000FF"/>
                </a:solidFill>
              </a:rPr>
              <a:t>public interface IProduct extends Remote{</a:t>
            </a:r>
          </a:p>
          <a:p>
            <a:pPr indent="-234950" eaLnBrk="1" hangingPunct="1">
              <a:buFont typeface="Wingdings" panose="05000000000000000000" pitchFamily="2" charset="2"/>
              <a:buNone/>
            </a:pPr>
            <a:r>
              <a:rPr lang="en-US" altLang="en-US" smtClean="0">
                <a:solidFill>
                  <a:srgbClr val="0000FF"/>
                </a:solidFill>
              </a:rPr>
              <a:t>    String getDescription() throws 							RemoteException;</a:t>
            </a:r>
          </a:p>
          <a:p>
            <a:pPr indent="-234950" eaLnBrk="1" hangingPunct="1">
              <a:buFont typeface="Wingdings" panose="05000000000000000000" pitchFamily="2" charset="2"/>
              <a:buNone/>
            </a:pPr>
            <a:r>
              <a:rPr lang="en-US" altLang="en-US" smtClean="0">
                <a:solidFill>
                  <a:srgbClr val="0000FF"/>
                </a:solidFill>
              </a:rPr>
              <a:t>}</a:t>
            </a:r>
          </a:p>
        </p:txBody>
      </p:sp>
    </p:spTree>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Developing the Implementation Class</a:t>
            </a:r>
          </a:p>
        </p:txBody>
      </p:sp>
      <p:sp>
        <p:nvSpPr>
          <p:cNvPr id="3" name="Content Placeholder 2"/>
          <p:cNvSpPr>
            <a:spLocks noGrp="1"/>
          </p:cNvSpPr>
          <p:nvPr>
            <p:ph idx="1"/>
          </p:nvPr>
        </p:nvSpPr>
        <p:spPr/>
        <p:txBody>
          <a:bodyPr/>
          <a:lstStyle/>
          <a:p>
            <a:pPr eaLnBrk="1" hangingPunct="1">
              <a:lnSpc>
                <a:spcPct val="80000"/>
              </a:lnSpc>
            </a:pPr>
            <a:r>
              <a:rPr lang="en-US" altLang="en-US" sz="3200"/>
              <a:t>In general the implementation class of a remote interface should at least </a:t>
            </a:r>
          </a:p>
          <a:p>
            <a:pPr lvl="1" eaLnBrk="1" hangingPunct="1">
              <a:spcBef>
                <a:spcPts val="300"/>
              </a:spcBef>
            </a:pPr>
            <a:r>
              <a:rPr lang="en-US" altLang="en-US" sz="2800">
                <a:solidFill>
                  <a:srgbClr val="0000FF"/>
                </a:solidFill>
              </a:rPr>
              <a:t>Declare the remote interfaces being implemented </a:t>
            </a:r>
          </a:p>
          <a:p>
            <a:pPr lvl="1" eaLnBrk="1" hangingPunct="1">
              <a:spcBef>
                <a:spcPts val="300"/>
              </a:spcBef>
            </a:pPr>
            <a:r>
              <a:rPr lang="en-US" altLang="en-US" sz="2800">
                <a:solidFill>
                  <a:srgbClr val="0000FF"/>
                </a:solidFill>
              </a:rPr>
              <a:t>Define the constructor for the remote object </a:t>
            </a:r>
          </a:p>
          <a:p>
            <a:pPr lvl="1" eaLnBrk="1" hangingPunct="1">
              <a:spcBef>
                <a:spcPts val="300"/>
              </a:spcBef>
            </a:pPr>
            <a:r>
              <a:rPr lang="en-US" altLang="en-US" sz="2800">
                <a:solidFill>
                  <a:srgbClr val="0000FF"/>
                </a:solidFill>
              </a:rPr>
              <a:t>Provide an implementation for each remote method in the remote interfaces</a:t>
            </a:r>
            <a:r>
              <a:rPr lang="en-US" altLang="en-US" sz="2800"/>
              <a:t> </a:t>
            </a:r>
          </a:p>
          <a:p>
            <a:pPr lvl="0" eaLnBrk="1" hangingPunct="1">
              <a:buClr>
                <a:srgbClr val="3333CC"/>
              </a:buClr>
            </a:pPr>
            <a:r>
              <a:rPr lang="en-US" altLang="en-US" sz="3200">
                <a:solidFill>
                  <a:srgbClr val="000000"/>
                </a:solidFill>
              </a:rPr>
              <a:t>Define a class that implements the Remote Interface</a:t>
            </a:r>
          </a:p>
          <a:p>
            <a:pPr lvl="1" eaLnBrk="1" hangingPunct="1">
              <a:buClr>
                <a:srgbClr val="FF0000"/>
              </a:buClr>
            </a:pPr>
            <a:r>
              <a:rPr lang="en-US" altLang="en-US" sz="2800">
                <a:solidFill>
                  <a:srgbClr val="000000"/>
                </a:solidFill>
              </a:rPr>
              <a:t>extends java.rmi.RemoteObject</a:t>
            </a:r>
          </a:p>
          <a:p>
            <a:pPr lvl="1" eaLnBrk="1" hangingPunct="1">
              <a:buClr>
                <a:srgbClr val="FF0000"/>
              </a:buClr>
            </a:pPr>
            <a:r>
              <a:rPr lang="en-US" altLang="en-US" sz="2800">
                <a:solidFill>
                  <a:srgbClr val="000000"/>
                </a:solidFill>
              </a:rPr>
              <a:t>or java.rmi.UnicastRemoteObject</a:t>
            </a:r>
          </a:p>
          <a:p>
            <a:endParaRPr lang="vi-VN"/>
          </a:p>
        </p:txBody>
      </p:sp>
    </p:spTree>
    <p:extLst>
      <p:ext uri="{BB962C8B-B14F-4D97-AF65-F5344CB8AC3E}">
        <p14:creationId xmlns:p14="http://schemas.microsoft.com/office/powerpoint/2010/main" val="415429110"/>
      </p:ext>
    </p:extLst>
  </p:cSld>
  <p:clrMapOvr>
    <a:masterClrMapping/>
  </p:clrMapOvr>
  <p:transition spd="med">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Implementing a Remote Interface</a:t>
            </a:r>
          </a:p>
        </p:txBody>
      </p:sp>
      <p:sp>
        <p:nvSpPr>
          <p:cNvPr id="33795" name="Rectangle 3"/>
          <p:cNvSpPr>
            <a:spLocks noGrp="1" noChangeArrowheads="1"/>
          </p:cNvSpPr>
          <p:nvPr>
            <p:ph type="body" idx="1"/>
          </p:nvPr>
        </p:nvSpPr>
        <p:spPr/>
        <p:txBody>
          <a:bodyPr/>
          <a:lstStyle/>
          <a:p>
            <a:pPr indent="-165100" eaLnBrk="1" hangingPunct="1">
              <a:spcBef>
                <a:spcPct val="0"/>
              </a:spcBef>
              <a:buFont typeface="Wingdings" panose="05000000000000000000" pitchFamily="2" charset="2"/>
              <a:buNone/>
            </a:pPr>
            <a:r>
              <a:rPr lang="en-US" altLang="en-US" sz="2600" smtClean="0"/>
              <a:t>import java.rmi.*;</a:t>
            </a:r>
          </a:p>
          <a:p>
            <a:pPr indent="-165100" eaLnBrk="1" hangingPunct="1">
              <a:spcBef>
                <a:spcPct val="0"/>
              </a:spcBef>
              <a:buFont typeface="Wingdings" panose="05000000000000000000" pitchFamily="2" charset="2"/>
              <a:buNone/>
            </a:pPr>
            <a:r>
              <a:rPr lang="en-US" altLang="en-US" sz="2600" smtClean="0"/>
              <a:t>import java.rmi.server.*;</a:t>
            </a:r>
          </a:p>
          <a:p>
            <a:pPr indent="-165100" eaLnBrk="1" hangingPunct="1">
              <a:spcBef>
                <a:spcPct val="0"/>
              </a:spcBef>
              <a:buFont typeface="Wingdings" panose="05000000000000000000" pitchFamily="2" charset="2"/>
              <a:buNone/>
            </a:pPr>
            <a:r>
              <a:rPr lang="en-US" altLang="en-US" sz="2600" smtClean="0">
                <a:solidFill>
                  <a:srgbClr val="0000FF"/>
                </a:solidFill>
              </a:rPr>
              <a:t>public class ProductImpl  </a:t>
            </a:r>
            <a:r>
              <a:rPr lang="en-US" altLang="en-US" sz="2600" b="1" smtClean="0">
                <a:solidFill>
                  <a:srgbClr val="FF0000"/>
                </a:solidFill>
              </a:rPr>
              <a:t>extends UnicastRemoteObject    </a:t>
            </a:r>
            <a:r>
              <a:rPr lang="en-US" altLang="en-US" sz="2600" smtClean="0">
                <a:solidFill>
                  <a:srgbClr val="0000FF"/>
                </a:solidFill>
              </a:rPr>
              <a:t>						implements IProduct</a:t>
            </a:r>
            <a:r>
              <a:rPr lang="en-US" altLang="en-US" sz="2600" smtClean="0"/>
              <a:t> {</a:t>
            </a:r>
          </a:p>
          <a:p>
            <a:pPr indent="-165100" eaLnBrk="1" hangingPunct="1">
              <a:spcBef>
                <a:spcPct val="0"/>
              </a:spcBef>
              <a:buFont typeface="Wingdings" panose="05000000000000000000" pitchFamily="2" charset="2"/>
              <a:buNone/>
            </a:pPr>
            <a:r>
              <a:rPr lang="en-US" altLang="en-US" sz="2600" smtClean="0"/>
              <a:t> private String name;</a:t>
            </a:r>
          </a:p>
          <a:p>
            <a:pPr indent="-165100" eaLnBrk="1" hangingPunct="1">
              <a:spcBef>
                <a:spcPct val="0"/>
              </a:spcBef>
              <a:buFont typeface="Wingdings" panose="05000000000000000000" pitchFamily="2" charset="2"/>
              <a:buNone/>
            </a:pPr>
            <a:r>
              <a:rPr lang="en-US" altLang="en-US" sz="2600" smtClean="0"/>
              <a:t> public ProductImpl(String n) throws RemoteException {</a:t>
            </a:r>
          </a:p>
          <a:p>
            <a:pPr indent="-165100" eaLnBrk="1" hangingPunct="1">
              <a:spcBef>
                <a:spcPct val="0"/>
              </a:spcBef>
              <a:buFont typeface="Wingdings" panose="05000000000000000000" pitchFamily="2" charset="2"/>
              <a:buNone/>
            </a:pPr>
            <a:r>
              <a:rPr lang="en-US" altLang="en-US" sz="2600" smtClean="0"/>
              <a:t>       </a:t>
            </a:r>
            <a:r>
              <a:rPr lang="en-US" altLang="en-US" sz="2600" b="1" smtClean="0">
                <a:solidFill>
                  <a:srgbClr val="FF0000"/>
                </a:solidFill>
              </a:rPr>
              <a:t>super</a:t>
            </a:r>
            <a:r>
              <a:rPr lang="en-US" altLang="en-US" sz="2600" smtClean="0">
                <a:solidFill>
                  <a:srgbClr val="FF0000"/>
                </a:solidFill>
              </a:rPr>
              <a:t>();</a:t>
            </a:r>
          </a:p>
          <a:p>
            <a:pPr indent="-165100" eaLnBrk="1" hangingPunct="1">
              <a:spcBef>
                <a:spcPct val="0"/>
              </a:spcBef>
              <a:buFont typeface="Wingdings" panose="05000000000000000000" pitchFamily="2" charset="2"/>
              <a:buNone/>
            </a:pPr>
            <a:r>
              <a:rPr lang="en-US" altLang="en-US" sz="2600" smtClean="0"/>
              <a:t>       name = n;</a:t>
            </a:r>
          </a:p>
          <a:p>
            <a:pPr indent="-165100" eaLnBrk="1" hangingPunct="1">
              <a:spcBef>
                <a:spcPct val="0"/>
              </a:spcBef>
              <a:buFont typeface="Wingdings" panose="05000000000000000000" pitchFamily="2" charset="2"/>
              <a:buNone/>
            </a:pPr>
            <a:r>
              <a:rPr lang="en-US" altLang="en-US" sz="2600" smtClean="0"/>
              <a:t>   }</a:t>
            </a:r>
          </a:p>
          <a:p>
            <a:pPr indent="-165100" eaLnBrk="1" hangingPunct="1">
              <a:spcBef>
                <a:spcPct val="0"/>
              </a:spcBef>
              <a:buFont typeface="Wingdings" panose="05000000000000000000" pitchFamily="2" charset="2"/>
              <a:buNone/>
            </a:pPr>
            <a:r>
              <a:rPr lang="en-US" altLang="en-US" sz="2600" smtClean="0"/>
              <a:t> </a:t>
            </a:r>
            <a:r>
              <a:rPr lang="en-US" altLang="en-US" sz="2600" smtClean="0">
                <a:solidFill>
                  <a:srgbClr val="0000FF"/>
                </a:solidFill>
              </a:rPr>
              <a:t>public String getDescription() throws RemoteException</a:t>
            </a:r>
            <a:r>
              <a:rPr lang="en-US" altLang="en-US" sz="2600" smtClean="0"/>
              <a:t> {</a:t>
            </a:r>
          </a:p>
          <a:p>
            <a:pPr indent="-165100" eaLnBrk="1" hangingPunct="1">
              <a:spcBef>
                <a:spcPct val="0"/>
              </a:spcBef>
              <a:buFont typeface="Wingdings" panose="05000000000000000000" pitchFamily="2" charset="2"/>
              <a:buNone/>
            </a:pPr>
            <a:r>
              <a:rPr lang="en-US" altLang="en-US" sz="2600" smtClean="0"/>
              <a:t>      return "I am a " + name + ". Buy me!";</a:t>
            </a:r>
          </a:p>
          <a:p>
            <a:pPr indent="-165100" eaLnBrk="1" hangingPunct="1">
              <a:spcBef>
                <a:spcPct val="0"/>
              </a:spcBef>
              <a:buFont typeface="Wingdings" panose="05000000000000000000" pitchFamily="2" charset="2"/>
              <a:buNone/>
            </a:pPr>
            <a:r>
              <a:rPr lang="en-US" altLang="en-US" sz="2600" smtClean="0"/>
              <a:t>   }</a:t>
            </a:r>
          </a:p>
          <a:p>
            <a:pPr indent="-165100" eaLnBrk="1" hangingPunct="1">
              <a:spcBef>
                <a:spcPct val="0"/>
              </a:spcBef>
              <a:buFont typeface="Wingdings" panose="05000000000000000000" pitchFamily="2" charset="2"/>
              <a:buNone/>
            </a:pPr>
            <a:r>
              <a:rPr lang="en-US" altLang="en-US" sz="2600" smtClean="0"/>
              <a:t>}</a:t>
            </a:r>
          </a:p>
        </p:txBody>
      </p:sp>
    </p:spTree>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lIns="92075" tIns="46038" rIns="92075" bIns="46038" anchor="ctr"/>
          <a:lstStyle/>
          <a:p>
            <a:pPr eaLnBrk="1" hangingPunct="1">
              <a:defRPr/>
            </a:pPr>
            <a:r>
              <a:rPr lang="en-US" smtClean="0"/>
              <a:t>Compiling Remote Classes</a:t>
            </a:r>
          </a:p>
        </p:txBody>
      </p:sp>
      <p:sp>
        <p:nvSpPr>
          <p:cNvPr id="34819" name="Rectangle 3"/>
          <p:cNvSpPr>
            <a:spLocks noGrp="1" noChangeArrowheads="1"/>
          </p:cNvSpPr>
          <p:nvPr>
            <p:ph type="body" idx="1"/>
          </p:nvPr>
        </p:nvSpPr>
        <p:spPr>
          <a:noFill/>
        </p:spPr>
        <p:txBody>
          <a:bodyPr lIns="92075" tIns="46038" rIns="92075" bIns="46038"/>
          <a:lstStyle/>
          <a:p>
            <a:pPr eaLnBrk="1" hangingPunct="1"/>
            <a:r>
              <a:rPr lang="en-US" altLang="en-US" sz="3200" smtClean="0"/>
              <a:t>Compile the Java class</a:t>
            </a:r>
          </a:p>
          <a:p>
            <a:pPr lvl="1" eaLnBrk="1" hangingPunct="1"/>
            <a:r>
              <a:rPr lang="en-US" altLang="en-US" sz="2800" b="1" smtClean="0"/>
              <a:t>javac</a:t>
            </a:r>
          </a:p>
          <a:p>
            <a:pPr lvl="2" eaLnBrk="1" hangingPunct="1"/>
            <a:r>
              <a:rPr lang="en-US" altLang="en-US" sz="2800" smtClean="0"/>
              <a:t>reads .java file</a:t>
            </a:r>
          </a:p>
          <a:p>
            <a:pPr lvl="2" eaLnBrk="1" hangingPunct="1"/>
            <a:r>
              <a:rPr lang="en-US" altLang="en-US" sz="2800" smtClean="0"/>
              <a:t>produces .class file</a:t>
            </a:r>
          </a:p>
          <a:p>
            <a:pPr eaLnBrk="1" hangingPunct="1"/>
            <a:r>
              <a:rPr lang="en-US" altLang="en-US" sz="3200" smtClean="0"/>
              <a:t>Compile the Stub and Skeleton</a:t>
            </a:r>
          </a:p>
          <a:p>
            <a:pPr lvl="1" eaLnBrk="1" hangingPunct="1"/>
            <a:r>
              <a:rPr lang="en-US" altLang="en-US" sz="2800" b="1" smtClean="0"/>
              <a:t>rmic</a:t>
            </a:r>
          </a:p>
          <a:p>
            <a:pPr lvl="2" eaLnBrk="1" hangingPunct="1"/>
            <a:r>
              <a:rPr lang="en-US" altLang="en-US" sz="2800" smtClean="0"/>
              <a:t>reads .class file</a:t>
            </a:r>
          </a:p>
          <a:p>
            <a:pPr lvl="2" eaLnBrk="1" hangingPunct="1"/>
            <a:r>
              <a:rPr lang="en-US" altLang="en-US" sz="2800" smtClean="0"/>
              <a:t>produces _Skel.class and _Stub.class</a:t>
            </a:r>
          </a:p>
        </p:txBody>
      </p:sp>
    </p:spTree>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Naming conventions for RMI classes</a:t>
            </a:r>
          </a:p>
        </p:txBody>
      </p:sp>
      <p:sp>
        <p:nvSpPr>
          <p:cNvPr id="35843" name="Rectangle 3"/>
          <p:cNvSpPr>
            <a:spLocks noGrp="1" noChangeArrowheads="1"/>
          </p:cNvSpPr>
          <p:nvPr>
            <p:ph type="body" idx="1"/>
          </p:nvPr>
        </p:nvSpPr>
        <p:spPr/>
        <p:txBody>
          <a:bodyPr/>
          <a:lstStyle/>
          <a:p>
            <a:pPr eaLnBrk="1" hangingPunct="1">
              <a:lnSpc>
                <a:spcPct val="90000"/>
              </a:lnSpc>
            </a:pPr>
            <a:r>
              <a:rPr lang="en-US" altLang="en-US" b="1" smtClean="0">
                <a:solidFill>
                  <a:srgbClr val="0000FF"/>
                </a:solidFill>
                <a:latin typeface="CourierNewPSMT" charset="0"/>
              </a:rPr>
              <a:t>IProduct</a:t>
            </a:r>
            <a:r>
              <a:rPr lang="en-US" altLang="en-US" b="1" smtClean="0">
                <a:solidFill>
                  <a:srgbClr val="918879"/>
                </a:solidFill>
                <a:latin typeface="CourierNewPSMT" charset="0"/>
              </a:rPr>
              <a:t>		</a:t>
            </a:r>
            <a:r>
              <a:rPr lang="en-US" altLang="en-US" b="1" smtClean="0">
                <a:solidFill>
                  <a:srgbClr val="000000"/>
                </a:solidFill>
                <a:latin typeface="TimesNewRoman" charset="0"/>
              </a:rPr>
              <a:t>    A remote interface</a:t>
            </a:r>
          </a:p>
          <a:p>
            <a:pPr eaLnBrk="1" hangingPunct="1">
              <a:lnSpc>
                <a:spcPct val="90000"/>
              </a:lnSpc>
            </a:pPr>
            <a:r>
              <a:rPr lang="en-US" altLang="en-US" b="1" smtClean="0">
                <a:solidFill>
                  <a:srgbClr val="0000FF"/>
                </a:solidFill>
                <a:latin typeface="CourierNewPSMT" charset="0"/>
              </a:rPr>
              <a:t>ProductImpl</a:t>
            </a:r>
            <a:r>
              <a:rPr lang="en-US" altLang="en-US" b="1" smtClean="0">
                <a:solidFill>
                  <a:srgbClr val="918879"/>
                </a:solidFill>
                <a:latin typeface="CourierNewPSMT" charset="0"/>
              </a:rPr>
              <a:t> </a:t>
            </a:r>
            <a:r>
              <a:rPr lang="en-US" altLang="en-US" b="1" smtClean="0">
                <a:solidFill>
                  <a:srgbClr val="000000"/>
                </a:solidFill>
                <a:latin typeface="TimesNewRoman" charset="0"/>
              </a:rPr>
              <a:t> 	    A server class implementing that 			    interface</a:t>
            </a:r>
          </a:p>
          <a:p>
            <a:pPr eaLnBrk="1" hangingPunct="1">
              <a:lnSpc>
                <a:spcPct val="90000"/>
              </a:lnSpc>
            </a:pPr>
            <a:r>
              <a:rPr lang="en-US" altLang="en-US" b="1" smtClean="0">
                <a:solidFill>
                  <a:srgbClr val="FF0000"/>
                </a:solidFill>
                <a:latin typeface="CourierNewPSMT" charset="0"/>
              </a:rPr>
              <a:t>ProductImpl_Stub</a:t>
            </a:r>
            <a:r>
              <a:rPr lang="en-US" altLang="en-US" b="1" smtClean="0">
                <a:solidFill>
                  <a:srgbClr val="000000"/>
                </a:solidFill>
              </a:rPr>
              <a:t>  </a:t>
            </a:r>
            <a:r>
              <a:rPr lang="en-US" altLang="en-US" b="1" smtClean="0">
                <a:solidFill>
                  <a:srgbClr val="000000"/>
                </a:solidFill>
                <a:latin typeface="TimesNewRoman" charset="0"/>
              </a:rPr>
              <a:t>A stub class that is 	automatically generated by the </a:t>
            </a:r>
            <a:r>
              <a:rPr lang="en-US" altLang="en-US" b="1" smtClean="0">
                <a:solidFill>
                  <a:srgbClr val="FF0000"/>
                </a:solidFill>
                <a:latin typeface="CourierNewPSMT" charset="0"/>
              </a:rPr>
              <a:t>rmic</a:t>
            </a:r>
            <a:r>
              <a:rPr lang="en-US" altLang="en-US" b="1" smtClean="0">
                <a:solidFill>
                  <a:srgbClr val="918879"/>
                </a:solidFill>
                <a:latin typeface="CourierNewPSMT" charset="0"/>
              </a:rPr>
              <a:t> </a:t>
            </a:r>
            <a:r>
              <a:rPr lang="en-US" altLang="en-US" b="1" smtClean="0">
                <a:solidFill>
                  <a:srgbClr val="000000"/>
                </a:solidFill>
                <a:latin typeface="TimesNewRoman" charset="0"/>
              </a:rPr>
              <a:t>program</a:t>
            </a:r>
            <a:endParaRPr lang="en-US" altLang="en-US" b="1" smtClean="0">
              <a:solidFill>
                <a:srgbClr val="000000"/>
              </a:solidFill>
            </a:endParaRPr>
          </a:p>
          <a:p>
            <a:pPr eaLnBrk="1" hangingPunct="1">
              <a:lnSpc>
                <a:spcPct val="90000"/>
              </a:lnSpc>
            </a:pPr>
            <a:r>
              <a:rPr lang="en-US" altLang="en-US" b="1" smtClean="0">
                <a:solidFill>
                  <a:srgbClr val="FF0000"/>
                </a:solidFill>
                <a:latin typeface="CourierNewPSMT" charset="0"/>
              </a:rPr>
              <a:t>ProductImpl_Skel</a:t>
            </a:r>
            <a:r>
              <a:rPr lang="en-US" altLang="en-US" b="1" smtClean="0">
                <a:solidFill>
                  <a:srgbClr val="918879"/>
                </a:solidFill>
                <a:latin typeface="CourierNewPSMT" charset="0"/>
              </a:rPr>
              <a:t>  </a:t>
            </a:r>
            <a:r>
              <a:rPr lang="en-US" altLang="en-US" b="1" smtClean="0">
                <a:solidFill>
                  <a:srgbClr val="000000"/>
                </a:solidFill>
                <a:latin typeface="TimesNewRoman" charset="0"/>
              </a:rPr>
              <a:t>A skeleton class that is 		 automatically generated by the </a:t>
            </a:r>
            <a:r>
              <a:rPr lang="en-US" altLang="en-US" b="1" smtClean="0">
                <a:solidFill>
                  <a:srgbClr val="FF0000"/>
                </a:solidFill>
                <a:latin typeface="CourierNewPSMT" charset="0"/>
              </a:rPr>
              <a:t>rmic</a:t>
            </a:r>
            <a:r>
              <a:rPr lang="en-US" altLang="en-US" b="1" smtClean="0">
                <a:solidFill>
                  <a:srgbClr val="918879"/>
                </a:solidFill>
                <a:latin typeface="CourierNewPSMT" charset="0"/>
              </a:rPr>
              <a:t> </a:t>
            </a:r>
            <a:r>
              <a:rPr lang="en-US" altLang="en-US" b="1" smtClean="0">
                <a:solidFill>
                  <a:srgbClr val="000000"/>
                </a:solidFill>
                <a:latin typeface="TimesNewRoman" charset="0"/>
              </a:rPr>
              <a:t>program 	 needed for SDK 1.1</a:t>
            </a:r>
            <a:endParaRPr lang="en-US" altLang="en-US" b="1" smtClean="0">
              <a:solidFill>
                <a:srgbClr val="000000"/>
              </a:solidFill>
            </a:endParaRPr>
          </a:p>
          <a:p>
            <a:pPr eaLnBrk="1" hangingPunct="1">
              <a:lnSpc>
                <a:spcPct val="90000"/>
              </a:lnSpc>
            </a:pPr>
            <a:r>
              <a:rPr lang="en-US" altLang="en-US" b="1" smtClean="0">
                <a:solidFill>
                  <a:srgbClr val="0000FF"/>
                </a:solidFill>
                <a:latin typeface="CourierNewPSMT" charset="0"/>
              </a:rPr>
              <a:t>ProductServer</a:t>
            </a:r>
            <a:r>
              <a:rPr lang="en-US" altLang="en-US" b="1" smtClean="0">
                <a:solidFill>
                  <a:srgbClr val="918879"/>
                </a:solidFill>
                <a:latin typeface="CourierNewPSMT" charset="0"/>
              </a:rPr>
              <a:t>     </a:t>
            </a:r>
            <a:r>
              <a:rPr lang="en-US" altLang="en-US" b="1" smtClean="0">
                <a:solidFill>
                  <a:srgbClr val="000000"/>
                </a:solidFill>
                <a:latin typeface="TimesNewRoman" charset="0"/>
              </a:rPr>
              <a:t>A server program that creates 			      server objects</a:t>
            </a:r>
            <a:endParaRPr lang="en-US" altLang="en-US" b="1" smtClean="0">
              <a:solidFill>
                <a:srgbClr val="000000"/>
              </a:solidFill>
            </a:endParaRPr>
          </a:p>
          <a:p>
            <a:pPr eaLnBrk="1" hangingPunct="1">
              <a:lnSpc>
                <a:spcPct val="90000"/>
              </a:lnSpc>
            </a:pPr>
            <a:r>
              <a:rPr lang="en-US" altLang="en-US" b="1" smtClean="0">
                <a:solidFill>
                  <a:srgbClr val="0000FF"/>
                </a:solidFill>
                <a:latin typeface="CourierNewPSMT" charset="0"/>
              </a:rPr>
              <a:t>ProductClient</a:t>
            </a:r>
            <a:r>
              <a:rPr lang="en-US" altLang="en-US" b="1" smtClean="0">
                <a:solidFill>
                  <a:srgbClr val="918879"/>
                </a:solidFill>
                <a:latin typeface="CourierNewPSMT" charset="0"/>
              </a:rPr>
              <a:t>      </a:t>
            </a:r>
            <a:r>
              <a:rPr lang="en-US" altLang="en-US" b="1" smtClean="0">
                <a:solidFill>
                  <a:srgbClr val="000000"/>
                </a:solidFill>
                <a:latin typeface="TimesNewRoman" charset="0"/>
              </a:rPr>
              <a:t>A client program that calls 				      remote methods</a:t>
            </a:r>
            <a:endParaRPr lang="en-US" altLang="en-US" smtClean="0"/>
          </a:p>
        </p:txBody>
      </p:sp>
    </p:spTree>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RMI Applications for JDK 1.5</a:t>
            </a:r>
          </a:p>
        </p:txBody>
      </p:sp>
      <p:sp>
        <p:nvSpPr>
          <p:cNvPr id="55299"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en-US" altLang="en-US" sz="2400" smtClean="0"/>
              <a:t>      </a:t>
            </a:r>
            <a:r>
              <a:rPr lang="en-US" altLang="en-US" smtClean="0">
                <a:solidFill>
                  <a:srgbClr val="FF0000"/>
                </a:solidFill>
              </a:rPr>
              <a:t>pregenerating a stub class</a:t>
            </a:r>
            <a:r>
              <a:rPr lang="en-US" altLang="en-US" smtClean="0"/>
              <a:t> for a remote object's class is </a:t>
            </a:r>
            <a:r>
              <a:rPr lang="en-US" altLang="en-US" smtClean="0">
                <a:solidFill>
                  <a:srgbClr val="FF0000"/>
                </a:solidFill>
              </a:rPr>
              <a:t>only required</a:t>
            </a:r>
            <a:r>
              <a:rPr lang="en-US" altLang="en-US" smtClean="0"/>
              <a:t> if the remote object needs to support </a:t>
            </a:r>
            <a:r>
              <a:rPr lang="en-US" altLang="en-US" smtClean="0">
                <a:solidFill>
                  <a:srgbClr val="FF0000"/>
                </a:solidFill>
              </a:rPr>
              <a:t>pre-5.0 clients</a:t>
            </a:r>
            <a:r>
              <a:rPr lang="en-US" altLang="en-US" smtClean="0"/>
              <a:t>. As of </a:t>
            </a:r>
            <a:r>
              <a:rPr lang="en-US" altLang="en-US" smtClean="0">
                <a:solidFill>
                  <a:srgbClr val="FF0000"/>
                </a:solidFill>
              </a:rPr>
              <a:t>the 5.0 release</a:t>
            </a:r>
            <a:r>
              <a:rPr lang="en-US" altLang="en-US" smtClean="0"/>
              <a:t>, if a pregenerated stub class for a remote object's class cannot be loaded when the remote object is exported, </a:t>
            </a:r>
            <a:r>
              <a:rPr lang="en-US" altLang="en-US" smtClean="0">
                <a:solidFill>
                  <a:srgbClr val="FF0000"/>
                </a:solidFill>
              </a:rPr>
              <a:t>the remote object's stub class is generated dynamically</a:t>
            </a:r>
            <a:r>
              <a:rPr lang="en-US" altLang="en-US" smtClean="0"/>
              <a:t>.</a:t>
            </a:r>
          </a:p>
          <a:p>
            <a:pPr marL="609600" indent="-609600" eaLnBrk="1" hangingPunct="1"/>
            <a:r>
              <a:rPr lang="en-US" altLang="en-US" smtClean="0"/>
              <a:t>Designing a Remote Interface</a:t>
            </a:r>
          </a:p>
          <a:p>
            <a:pPr marL="609600" indent="-609600" eaLnBrk="1" hangingPunct="1"/>
            <a:r>
              <a:rPr lang="en-US" altLang="en-US" smtClean="0"/>
              <a:t>Implementing a Remote Interface</a:t>
            </a:r>
          </a:p>
          <a:p>
            <a:pPr marL="609600" indent="-609600" eaLnBrk="1" hangingPunct="1"/>
            <a:r>
              <a:rPr lang="en-US" altLang="en-US" smtClean="0">
                <a:solidFill>
                  <a:srgbClr val="FF0000"/>
                </a:solidFill>
              </a:rPr>
              <a:t>Creating a RMI Server</a:t>
            </a:r>
          </a:p>
          <a:p>
            <a:pPr marL="609600" indent="-609600" eaLnBrk="1" hangingPunct="1"/>
            <a:r>
              <a:rPr lang="en-US" altLang="en-US" smtClean="0">
                <a:solidFill>
                  <a:srgbClr val="FF0000"/>
                </a:solidFill>
              </a:rPr>
              <a:t>Createing a RMI Client</a:t>
            </a:r>
            <a:endParaRPr lang="en-US" altLang="en-US" smtClean="0"/>
          </a:p>
        </p:txBody>
      </p:sp>
    </p:spTree>
    <p:extLst>
      <p:ext uri="{BB962C8B-B14F-4D97-AF65-F5344CB8AC3E}">
        <p14:creationId xmlns:p14="http://schemas.microsoft.com/office/powerpoint/2010/main" val="3668393690"/>
      </p:ext>
    </p:extLst>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RMI Applications for JDK 1.5</a:t>
            </a:r>
          </a:p>
        </p:txBody>
      </p:sp>
      <p:sp>
        <p:nvSpPr>
          <p:cNvPr id="57347" name="Rectangle 3"/>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None/>
            </a:pPr>
            <a:r>
              <a:rPr lang="en-US" altLang="en-US" sz="3200" smtClean="0">
                <a:solidFill>
                  <a:srgbClr val="FF0000"/>
                </a:solidFill>
              </a:rPr>
              <a:t>Creating a RMI Server</a:t>
            </a:r>
          </a:p>
          <a:p>
            <a:pPr marL="609600" indent="-609600" eaLnBrk="1" hangingPunct="1">
              <a:lnSpc>
                <a:spcPct val="90000"/>
              </a:lnSpc>
            </a:pPr>
            <a:r>
              <a:rPr lang="en-US" altLang="en-US" smtClean="0"/>
              <a:t>Creates and exports a Registry instance on the local host that accepts requests on the specified port</a:t>
            </a:r>
            <a:br>
              <a:rPr lang="en-US" altLang="en-US" smtClean="0"/>
            </a:br>
            <a:r>
              <a:rPr lang="en-US" altLang="en-US" smtClean="0">
                <a:solidFill>
                  <a:schemeClr val="hlink"/>
                </a:solidFill>
              </a:rPr>
              <a:t>Registry RMIReg = </a:t>
            </a:r>
            <a:r>
              <a:rPr lang="en-US" altLang="en-US" smtClean="0">
                <a:solidFill>
                  <a:schemeClr val="hlink"/>
                </a:solidFill>
              </a:rPr>
              <a:t>							LocateRegistry.</a:t>
            </a:r>
            <a:r>
              <a:rPr lang="en-US" altLang="en-US" i="1" smtClean="0">
                <a:solidFill>
                  <a:schemeClr val="hlink"/>
                </a:solidFill>
              </a:rPr>
              <a:t>createRegistry</a:t>
            </a:r>
            <a:r>
              <a:rPr lang="en-US" altLang="en-US" smtClean="0">
                <a:solidFill>
                  <a:schemeClr val="hlink"/>
                </a:solidFill>
              </a:rPr>
              <a:t>(1099</a:t>
            </a:r>
            <a:r>
              <a:rPr lang="en-US" altLang="en-US" smtClean="0">
                <a:solidFill>
                  <a:schemeClr val="hlink"/>
                </a:solidFill>
              </a:rPr>
              <a:t>);</a:t>
            </a:r>
          </a:p>
          <a:p>
            <a:pPr marL="609600" indent="-609600" eaLnBrk="1" hangingPunct="1">
              <a:lnSpc>
                <a:spcPct val="90000"/>
              </a:lnSpc>
            </a:pPr>
            <a:r>
              <a:rPr lang="en-US" altLang="en-US" smtClean="0"/>
              <a:t>Creates a remote object</a:t>
            </a:r>
            <a:br>
              <a:rPr lang="en-US" altLang="en-US" smtClean="0"/>
            </a:br>
            <a:r>
              <a:rPr lang="en-US" altLang="en-US" smtClean="0">
                <a:solidFill>
                  <a:schemeClr val="hlink"/>
                </a:solidFill>
              </a:rPr>
              <a:t>ProductImpl EOS350D = </a:t>
            </a:r>
            <a:r>
              <a:rPr lang="en-US" altLang="en-US" smtClean="0">
                <a:solidFill>
                  <a:schemeClr val="hlink"/>
                </a:solidFill>
              </a:rPr>
              <a:t/>
            </a:r>
            <a:br>
              <a:rPr lang="en-US" altLang="en-US" smtClean="0">
                <a:solidFill>
                  <a:schemeClr val="hlink"/>
                </a:solidFill>
              </a:rPr>
            </a:br>
            <a:r>
              <a:rPr lang="en-US" altLang="en-US" smtClean="0">
                <a:solidFill>
                  <a:schemeClr val="hlink"/>
                </a:solidFill>
              </a:rPr>
              <a:t>		new </a:t>
            </a:r>
            <a:r>
              <a:rPr lang="en-US" altLang="en-US" smtClean="0">
                <a:solidFill>
                  <a:schemeClr val="hlink"/>
                </a:solidFill>
              </a:rPr>
              <a:t>ProductImpl("Canon EOS 350D");</a:t>
            </a:r>
          </a:p>
          <a:p>
            <a:pPr marL="609600" indent="-609600" eaLnBrk="1" hangingPunct="1">
              <a:lnSpc>
                <a:spcPct val="90000"/>
              </a:lnSpc>
            </a:pPr>
            <a:r>
              <a:rPr lang="en-US" altLang="en-US" smtClean="0"/>
              <a:t>Binds a remote reference to the specified name in this registry</a:t>
            </a:r>
            <a:br>
              <a:rPr lang="en-US" altLang="en-US" smtClean="0"/>
            </a:br>
            <a:r>
              <a:rPr lang="en-US" altLang="en-US" smtClean="0">
                <a:solidFill>
                  <a:schemeClr val="hlink"/>
                </a:solidFill>
              </a:rPr>
              <a:t>RMIReg.bind("EOS350D", EOS350D);</a:t>
            </a:r>
          </a:p>
        </p:txBody>
      </p:sp>
    </p:spTree>
    <p:extLst>
      <p:ext uri="{BB962C8B-B14F-4D97-AF65-F5344CB8AC3E}">
        <p14:creationId xmlns:p14="http://schemas.microsoft.com/office/powerpoint/2010/main" val="4129303682"/>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mtClean="0"/>
              <a:t>RMI Applications for JDK 1.5</a:t>
            </a:r>
          </a:p>
        </p:txBody>
      </p:sp>
      <p:sp>
        <p:nvSpPr>
          <p:cNvPr id="58371" name="Rectangle 3"/>
          <p:cNvSpPr>
            <a:spLocks noGrp="1" noChangeArrowheads="1"/>
          </p:cNvSpPr>
          <p:nvPr>
            <p:ph type="body" idx="1"/>
          </p:nvPr>
        </p:nvSpPr>
        <p:spPr/>
        <p:txBody>
          <a:bodyPr/>
          <a:lstStyle/>
          <a:p>
            <a:pPr marL="400050" indent="-400050" eaLnBrk="1" hangingPunct="1">
              <a:lnSpc>
                <a:spcPct val="80000"/>
              </a:lnSpc>
              <a:buFont typeface="Wingdings" panose="05000000000000000000" pitchFamily="2" charset="2"/>
              <a:buNone/>
            </a:pPr>
            <a:r>
              <a:rPr lang="en-US" altLang="en-US" b="1" smtClean="0">
                <a:solidFill>
                  <a:srgbClr val="FF0000"/>
                </a:solidFill>
              </a:rPr>
              <a:t>Creating a RMI Client</a:t>
            </a:r>
          </a:p>
          <a:p>
            <a:pPr marL="400050" indent="-400050" eaLnBrk="1" hangingPunct="1">
              <a:lnSpc>
                <a:spcPct val="90000"/>
              </a:lnSpc>
              <a:spcBef>
                <a:spcPct val="10000"/>
              </a:spcBef>
            </a:pPr>
            <a:r>
              <a:rPr lang="en-US" altLang="en-US" smtClean="0"/>
              <a:t>Getss </a:t>
            </a:r>
            <a:r>
              <a:rPr lang="en-US" altLang="en-US" smtClean="0"/>
              <a:t>a reference to the remote object Registry on the specified host and port. If host is null, the local host is used.</a:t>
            </a:r>
            <a:br>
              <a:rPr lang="en-US" altLang="en-US" smtClean="0"/>
            </a:br>
            <a:r>
              <a:rPr lang="en-US" altLang="en-US" smtClean="0">
                <a:solidFill>
                  <a:schemeClr val="hlink"/>
                </a:solidFill>
              </a:rPr>
              <a:t>Registry RMIReg = 		LocateRegistry.getRegistry("localhost",1099);</a:t>
            </a:r>
          </a:p>
          <a:p>
            <a:pPr marL="400050" indent="-400050" eaLnBrk="1" hangingPunct="1">
              <a:lnSpc>
                <a:spcPct val="90000"/>
              </a:lnSpc>
              <a:spcBef>
                <a:spcPct val="10000"/>
              </a:spcBef>
            </a:pPr>
            <a:r>
              <a:rPr lang="en-US" altLang="en-US" smtClean="0"/>
              <a:t>Lookups the service in the registry, and obtain a remote service</a:t>
            </a:r>
            <a:br>
              <a:rPr lang="en-US" altLang="en-US" smtClean="0"/>
            </a:br>
            <a:r>
              <a:rPr lang="en-US" altLang="en-US" smtClean="0">
                <a:solidFill>
                  <a:schemeClr val="hlink"/>
                </a:solidFill>
              </a:rPr>
              <a:t>Remote remoteService1 = </a:t>
            </a:r>
            <a:r>
              <a:rPr lang="en-US" altLang="en-US" smtClean="0">
                <a:solidFill>
                  <a:schemeClr val="hlink"/>
                </a:solidFill>
              </a:rPr>
              <a:t>							RMIReg.lookup</a:t>
            </a:r>
            <a:r>
              <a:rPr lang="en-US" altLang="en-US" smtClean="0">
                <a:solidFill>
                  <a:schemeClr val="hlink"/>
                </a:solidFill>
              </a:rPr>
              <a:t>("EOS350D");</a:t>
            </a:r>
          </a:p>
          <a:p>
            <a:pPr marL="400050" indent="-400050" eaLnBrk="1" hangingPunct="1">
              <a:lnSpc>
                <a:spcPct val="90000"/>
              </a:lnSpc>
              <a:spcBef>
                <a:spcPct val="10000"/>
              </a:spcBef>
            </a:pPr>
            <a:r>
              <a:rPr lang="en-US" altLang="en-US" smtClean="0"/>
              <a:t> Cast to a Remote (Product) interface         </a:t>
            </a:r>
            <a:br>
              <a:rPr lang="en-US" altLang="en-US" smtClean="0"/>
            </a:br>
            <a:r>
              <a:rPr lang="en-US" altLang="en-US" smtClean="0"/>
              <a:t> </a:t>
            </a:r>
            <a:r>
              <a:rPr lang="en-US" altLang="en-US" smtClean="0">
                <a:solidFill>
                  <a:schemeClr val="hlink"/>
                </a:solidFill>
              </a:rPr>
              <a:t>IProduct c1 = (IProduct) remoteService1;</a:t>
            </a:r>
          </a:p>
        </p:txBody>
      </p:sp>
    </p:spTree>
    <p:extLst>
      <p:ext uri="{BB962C8B-B14F-4D97-AF65-F5344CB8AC3E}">
        <p14:creationId xmlns:p14="http://schemas.microsoft.com/office/powerpoint/2010/main" val="564695236"/>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z="2800" smtClean="0"/>
              <a:t>Calling the remote getDescription method</a:t>
            </a:r>
          </a:p>
        </p:txBody>
      </p:sp>
      <p:pic>
        <p:nvPicPr>
          <p:cNvPr id="4505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762000"/>
            <a:ext cx="8610600" cy="5791200"/>
          </a:xfrm>
          <a:noFill/>
        </p:spPr>
      </p:pic>
    </p:spTree>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lIns="92075" tIns="46038" rIns="92075" bIns="46038" anchor="ctr"/>
          <a:lstStyle/>
          <a:p>
            <a:pPr eaLnBrk="1" hangingPunct="1">
              <a:defRPr/>
            </a:pPr>
            <a:r>
              <a:rPr lang="en-US" smtClean="0"/>
              <a:t>Remote Interfaces vs. Remote Classes</a:t>
            </a:r>
          </a:p>
        </p:txBody>
      </p:sp>
      <p:sp>
        <p:nvSpPr>
          <p:cNvPr id="46083" name="Rectangle 3"/>
          <p:cNvSpPr>
            <a:spLocks noGrp="1" noChangeArrowheads="1"/>
          </p:cNvSpPr>
          <p:nvPr>
            <p:ph type="body" idx="1"/>
          </p:nvPr>
        </p:nvSpPr>
        <p:spPr>
          <a:noFill/>
        </p:spPr>
        <p:txBody>
          <a:bodyPr lIns="92075" tIns="46038" rIns="92075" bIns="46038"/>
          <a:lstStyle/>
          <a:p>
            <a:pPr eaLnBrk="1" hangingPunct="1"/>
            <a:r>
              <a:rPr lang="en-US" altLang="en-US" sz="3200" smtClean="0"/>
              <a:t>Remember that the reference is to an </a:t>
            </a:r>
            <a:r>
              <a:rPr lang="en-US" altLang="en-US" sz="3200" u="sng" smtClean="0"/>
              <a:t>interface</a:t>
            </a:r>
            <a:endParaRPr lang="en-US" altLang="en-US" sz="3200" smtClean="0"/>
          </a:p>
          <a:p>
            <a:pPr eaLnBrk="1" hangingPunct="1"/>
            <a:r>
              <a:rPr lang="en-US" altLang="en-US" sz="3200" smtClean="0"/>
              <a:t>You must make references, arrays, etc. out of the </a:t>
            </a:r>
            <a:r>
              <a:rPr lang="en-US" altLang="en-US" sz="3200" u="sng" smtClean="0"/>
              <a:t>interface</a:t>
            </a:r>
            <a:r>
              <a:rPr lang="en-US" altLang="en-US" sz="3200" smtClean="0"/>
              <a:t> type, not the implementation type</a:t>
            </a:r>
          </a:p>
          <a:p>
            <a:pPr eaLnBrk="1" hangingPunct="1"/>
            <a:r>
              <a:rPr lang="en-US" altLang="en-US" sz="3200" smtClean="0"/>
              <a:t>You can’t cast the remote reference to a normal reference</a:t>
            </a:r>
          </a:p>
          <a:p>
            <a:pPr eaLnBrk="1" hangingPunct="1"/>
            <a:r>
              <a:rPr lang="en-US" altLang="en-US" sz="3200" smtClean="0"/>
              <a:t>So name your Remote Objects with “Impl” (so you don’t get confused)</a:t>
            </a:r>
          </a:p>
        </p:txBody>
      </p:sp>
    </p:spTree>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mtClean="0"/>
              <a:t>Examples of Distributed systems</a:t>
            </a:r>
          </a:p>
        </p:txBody>
      </p:sp>
      <p:sp>
        <p:nvSpPr>
          <p:cNvPr id="6147" name="Rectangle 3"/>
          <p:cNvSpPr>
            <a:spLocks noGrp="1" noChangeArrowheads="1"/>
          </p:cNvSpPr>
          <p:nvPr>
            <p:ph type="body" idx="1"/>
          </p:nvPr>
        </p:nvSpPr>
        <p:spPr/>
        <p:txBody>
          <a:bodyPr/>
          <a:lstStyle/>
          <a:p>
            <a:pPr eaLnBrk="1" hangingPunct="1"/>
            <a:r>
              <a:rPr lang="en-US" altLang="en-US" sz="3200" smtClean="0"/>
              <a:t>Network of workstations (NOW): a group of networked personal workstations connected to one or more server machines.</a:t>
            </a:r>
          </a:p>
          <a:p>
            <a:pPr eaLnBrk="1" hangingPunct="1"/>
            <a:r>
              <a:rPr lang="en-US" altLang="en-US" sz="3200" smtClean="0"/>
              <a:t>The Internet</a:t>
            </a:r>
          </a:p>
          <a:p>
            <a:pPr eaLnBrk="1" hangingPunct="1"/>
            <a:r>
              <a:rPr lang="en-US" altLang="en-US" sz="3200" smtClean="0"/>
              <a:t>An intranet: a network of computers and workstations within an organization, segregated from the Internet via a protective device (a firewall).</a:t>
            </a:r>
          </a:p>
          <a:p>
            <a:pPr eaLnBrk="1" hangingPunct="1">
              <a:buFont typeface="Wingdings" panose="05000000000000000000" pitchFamily="2" charset="2"/>
              <a:buNone/>
            </a:pPr>
            <a:endParaRPr lang="en-US" altLang="en-US" sz="3200" smtClean="0"/>
          </a:p>
        </p:txBody>
      </p:sp>
    </p:spTree>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lIns="92075" tIns="46038" rIns="92075" bIns="46038" anchor="ctr"/>
          <a:lstStyle/>
          <a:p>
            <a:pPr eaLnBrk="1" hangingPunct="1">
              <a:defRPr/>
            </a:pPr>
            <a:r>
              <a:rPr lang="en-US" smtClean="0"/>
              <a:t>Parameter Passing</a:t>
            </a:r>
          </a:p>
        </p:txBody>
      </p:sp>
      <p:sp>
        <p:nvSpPr>
          <p:cNvPr id="47107" name="Rectangle 3"/>
          <p:cNvSpPr>
            <a:spLocks noGrp="1" noChangeArrowheads="1"/>
          </p:cNvSpPr>
          <p:nvPr>
            <p:ph type="body" idx="1"/>
          </p:nvPr>
        </p:nvSpPr>
        <p:spPr>
          <a:noFill/>
        </p:spPr>
        <p:txBody>
          <a:bodyPr lIns="92075" tIns="46038" rIns="92075" bIns="46038"/>
          <a:lstStyle/>
          <a:p>
            <a:pPr eaLnBrk="1" hangingPunct="1"/>
            <a:r>
              <a:rPr lang="en-US" altLang="en-US" sz="3200" b="1" smtClean="0"/>
              <a:t>Primitive types</a:t>
            </a:r>
          </a:p>
          <a:p>
            <a:pPr lvl="1" eaLnBrk="1" hangingPunct="1"/>
            <a:r>
              <a:rPr lang="en-US" altLang="en-US" sz="3200" smtClean="0"/>
              <a:t>passed by value</a:t>
            </a:r>
          </a:p>
          <a:p>
            <a:pPr eaLnBrk="1" hangingPunct="1"/>
            <a:r>
              <a:rPr lang="en-US" altLang="en-US" sz="3200" b="1" smtClean="0"/>
              <a:t>Remote objects</a:t>
            </a:r>
          </a:p>
          <a:p>
            <a:pPr lvl="1" eaLnBrk="1" hangingPunct="1"/>
            <a:r>
              <a:rPr lang="en-US" altLang="en-US" sz="3200" smtClean="0"/>
              <a:t>passed by reference</a:t>
            </a:r>
          </a:p>
          <a:p>
            <a:pPr eaLnBrk="1" hangingPunct="1"/>
            <a:r>
              <a:rPr lang="en-US" altLang="en-US" sz="3200" b="1" smtClean="0"/>
              <a:t>Non-remote objects</a:t>
            </a:r>
          </a:p>
          <a:p>
            <a:pPr lvl="1" eaLnBrk="1" hangingPunct="1"/>
            <a:r>
              <a:rPr lang="en-US" altLang="en-US" sz="3200" smtClean="0"/>
              <a:t>passed by value</a:t>
            </a:r>
          </a:p>
          <a:p>
            <a:pPr lvl="1" eaLnBrk="1" hangingPunct="1"/>
            <a:r>
              <a:rPr lang="en-US" altLang="en-US" sz="3200" smtClean="0"/>
              <a:t>uses Java Object Serialization</a:t>
            </a:r>
          </a:p>
        </p:txBody>
      </p:sp>
    </p:spTree>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lIns="92075" tIns="46038" rIns="92075" bIns="46038" anchor="ctr"/>
          <a:lstStyle/>
          <a:p>
            <a:pPr eaLnBrk="1" hangingPunct="1">
              <a:defRPr/>
            </a:pPr>
            <a:r>
              <a:rPr lang="en-US" smtClean="0"/>
              <a:t>Java Serialization</a:t>
            </a:r>
          </a:p>
        </p:txBody>
      </p:sp>
      <p:sp>
        <p:nvSpPr>
          <p:cNvPr id="48131" name="Rectangle 3"/>
          <p:cNvSpPr>
            <a:spLocks noGrp="1" noChangeArrowheads="1"/>
          </p:cNvSpPr>
          <p:nvPr>
            <p:ph type="body" idx="1"/>
          </p:nvPr>
        </p:nvSpPr>
        <p:spPr>
          <a:noFill/>
        </p:spPr>
        <p:txBody>
          <a:bodyPr lIns="92075" tIns="46038" rIns="92075" bIns="46038"/>
          <a:lstStyle/>
          <a:p>
            <a:pPr eaLnBrk="1" hangingPunct="1"/>
            <a:r>
              <a:rPr lang="en-US" altLang="en-US" sz="3200" smtClean="0"/>
              <a:t>Writes object as a sequence of bytes</a:t>
            </a:r>
          </a:p>
          <a:p>
            <a:pPr eaLnBrk="1" hangingPunct="1"/>
            <a:r>
              <a:rPr lang="en-US" altLang="en-US" sz="3200" smtClean="0"/>
              <a:t>Writes it to a Stream</a:t>
            </a:r>
          </a:p>
          <a:p>
            <a:pPr eaLnBrk="1" hangingPunct="1"/>
            <a:r>
              <a:rPr lang="en-US" altLang="en-US" sz="3200" smtClean="0"/>
              <a:t>Recreates it on the other end</a:t>
            </a:r>
          </a:p>
          <a:p>
            <a:pPr eaLnBrk="1" hangingPunct="1"/>
            <a:r>
              <a:rPr lang="en-US" altLang="en-US" sz="3200" smtClean="0"/>
              <a:t>Creates a brand new object with the old data</a:t>
            </a:r>
          </a:p>
        </p:txBody>
      </p:sp>
    </p:spTree>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lIns="92075" tIns="46038" rIns="92075" bIns="46038" anchor="ctr"/>
          <a:lstStyle/>
          <a:p>
            <a:pPr eaLnBrk="1" hangingPunct="1">
              <a:defRPr/>
            </a:pPr>
            <a:r>
              <a:rPr lang="en-US" smtClean="0"/>
              <a:t>java.io.Serializable</a:t>
            </a:r>
          </a:p>
        </p:txBody>
      </p:sp>
      <p:sp>
        <p:nvSpPr>
          <p:cNvPr id="49155" name="Rectangle 3"/>
          <p:cNvSpPr>
            <a:spLocks noGrp="1" noChangeArrowheads="1"/>
          </p:cNvSpPr>
          <p:nvPr>
            <p:ph type="body" idx="1"/>
          </p:nvPr>
        </p:nvSpPr>
        <p:spPr>
          <a:noFill/>
        </p:spPr>
        <p:txBody>
          <a:bodyPr lIns="92075" tIns="46038" rIns="92075" bIns="46038"/>
          <a:lstStyle/>
          <a:p>
            <a:pPr eaLnBrk="1" hangingPunct="1"/>
            <a:r>
              <a:rPr lang="en-US" altLang="en-US" smtClean="0"/>
              <a:t>Objects that implement the java.io.Serializable interface are marked as serializable</a:t>
            </a:r>
          </a:p>
          <a:p>
            <a:pPr eaLnBrk="1" hangingPunct="1"/>
            <a:r>
              <a:rPr lang="en-US" altLang="en-US" smtClean="0"/>
              <a:t>Also subclasses</a:t>
            </a:r>
          </a:p>
          <a:p>
            <a:pPr eaLnBrk="1" hangingPunct="1"/>
            <a:r>
              <a:rPr lang="en-US" altLang="en-US" smtClean="0"/>
              <a:t>Magically, all non-static and non-transient data members will be serialized</a:t>
            </a:r>
          </a:p>
          <a:p>
            <a:pPr eaLnBrk="1" hangingPunct="1"/>
            <a:r>
              <a:rPr lang="en-US" altLang="en-US" smtClean="0"/>
              <a:t>Actually, it’s not magic, it’s </a:t>
            </a:r>
            <a:r>
              <a:rPr lang="en-US" altLang="en-US" i="1" smtClean="0"/>
              <a:t>Reflection</a:t>
            </a:r>
            <a:r>
              <a:rPr lang="en-US" altLang="en-US" smtClean="0"/>
              <a:t> (it’s done with mirrors)</a:t>
            </a:r>
          </a:p>
          <a:p>
            <a:pPr eaLnBrk="1" hangingPunct="1"/>
            <a:r>
              <a:rPr lang="en-US" altLang="en-US" smtClean="0"/>
              <a:t>empty interface - just a marker</a:t>
            </a:r>
          </a:p>
          <a:p>
            <a:pPr eaLnBrk="1" hangingPunct="1"/>
            <a:r>
              <a:rPr lang="en-US" altLang="en-US" smtClean="0"/>
              <a:t>It’s a promise</a:t>
            </a:r>
          </a:p>
        </p:txBody>
      </p:sp>
    </p:spTree>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lIns="92075" tIns="46038" rIns="92075" bIns="46038" anchor="ctr"/>
          <a:lstStyle/>
          <a:p>
            <a:pPr eaLnBrk="1" hangingPunct="1">
              <a:defRPr/>
            </a:pPr>
            <a:r>
              <a:rPr lang="en-US" smtClean="0"/>
              <a:t>Not All Objects Are Serializable</a:t>
            </a:r>
          </a:p>
        </p:txBody>
      </p:sp>
      <p:sp>
        <p:nvSpPr>
          <p:cNvPr id="50179" name="Rectangle 3"/>
          <p:cNvSpPr>
            <a:spLocks noGrp="1" noChangeArrowheads="1"/>
          </p:cNvSpPr>
          <p:nvPr>
            <p:ph type="body" idx="1"/>
          </p:nvPr>
        </p:nvSpPr>
        <p:spPr>
          <a:xfrm>
            <a:off x="0" y="990600"/>
            <a:ext cx="9144000" cy="4876800"/>
          </a:xfrm>
          <a:noFill/>
        </p:spPr>
        <p:txBody>
          <a:bodyPr lIns="92075" tIns="46038" rIns="92075" bIns="46038"/>
          <a:lstStyle/>
          <a:p>
            <a:pPr eaLnBrk="1" hangingPunct="1"/>
            <a:r>
              <a:rPr lang="en-US" altLang="en-US" smtClean="0"/>
              <a:t>Any object that doesn’t implement Serializable</a:t>
            </a:r>
          </a:p>
          <a:p>
            <a:pPr eaLnBrk="1" hangingPunct="1"/>
            <a:r>
              <a:rPr lang="en-US" altLang="en-US" smtClean="0"/>
              <a:t>Any object that would pose a security risk</a:t>
            </a:r>
          </a:p>
          <a:p>
            <a:pPr lvl="1" eaLnBrk="1" hangingPunct="1"/>
            <a:r>
              <a:rPr lang="en-US" altLang="en-US" smtClean="0"/>
              <a:t>e.g. FileInputStream</a:t>
            </a:r>
          </a:p>
          <a:p>
            <a:pPr eaLnBrk="1" hangingPunct="1"/>
            <a:r>
              <a:rPr lang="en-US" altLang="en-US" smtClean="0"/>
              <a:t>Any object whose value depends on VM-specific information</a:t>
            </a:r>
          </a:p>
          <a:p>
            <a:pPr lvl="1" eaLnBrk="1" hangingPunct="1"/>
            <a:r>
              <a:rPr lang="en-US" altLang="en-US" smtClean="0"/>
              <a:t>e.g. Thread</a:t>
            </a:r>
          </a:p>
          <a:p>
            <a:pPr eaLnBrk="1" hangingPunct="1"/>
            <a:r>
              <a:rPr lang="en-US" altLang="en-US" smtClean="0"/>
              <a:t>Any object that </a:t>
            </a:r>
            <a:r>
              <a:rPr lang="en-US" altLang="en-US" u="sng" smtClean="0"/>
              <a:t>contains</a:t>
            </a:r>
            <a:r>
              <a:rPr lang="en-US" altLang="en-US" smtClean="0"/>
              <a:t> a </a:t>
            </a:r>
            <a:r>
              <a:rPr lang="en-US" altLang="en-US" sz="2000" smtClean="0"/>
              <a:t>(</a:t>
            </a:r>
            <a:r>
              <a:rPr lang="en-US" altLang="en-US" smtClean="0"/>
              <a:t>non-static, non-transient</a:t>
            </a:r>
            <a:r>
              <a:rPr lang="en-US" altLang="en-US" sz="2000" smtClean="0"/>
              <a:t>)</a:t>
            </a:r>
            <a:r>
              <a:rPr lang="en-US" altLang="en-US" smtClean="0"/>
              <a:t> unserializable object </a:t>
            </a:r>
            <a:r>
              <a:rPr lang="en-US" altLang="en-US" sz="2000" smtClean="0"/>
              <a:t>(</a:t>
            </a:r>
            <a:r>
              <a:rPr lang="en-US" altLang="en-US" smtClean="0"/>
              <a:t>recursively</a:t>
            </a:r>
            <a:r>
              <a:rPr lang="en-US" altLang="en-US" sz="2000" smtClean="0"/>
              <a:t>)</a:t>
            </a:r>
          </a:p>
        </p:txBody>
      </p:sp>
    </p:spTree>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lIns="92075" tIns="46038" rIns="92075" bIns="46038" anchor="ctr"/>
          <a:lstStyle/>
          <a:p>
            <a:pPr eaLnBrk="1" hangingPunct="1">
              <a:defRPr/>
            </a:pPr>
            <a:r>
              <a:rPr lang="en-US" smtClean="0"/>
              <a:t>NotSerializableException</a:t>
            </a:r>
          </a:p>
        </p:txBody>
      </p:sp>
      <p:sp>
        <p:nvSpPr>
          <p:cNvPr id="51203" name="Rectangle 3"/>
          <p:cNvSpPr>
            <a:spLocks noGrp="1" noChangeArrowheads="1"/>
          </p:cNvSpPr>
          <p:nvPr>
            <p:ph type="body" idx="1"/>
          </p:nvPr>
        </p:nvSpPr>
        <p:spPr>
          <a:noFill/>
        </p:spPr>
        <p:txBody>
          <a:bodyPr lIns="92075" tIns="46038" rIns="92075" bIns="46038"/>
          <a:lstStyle/>
          <a:p>
            <a:pPr eaLnBrk="1" hangingPunct="1"/>
            <a:r>
              <a:rPr lang="en-US" altLang="en-US" sz="3200" smtClean="0"/>
              <a:t>thrown if you try to serialize or unserialize an unserializable object</a:t>
            </a:r>
          </a:p>
          <a:p>
            <a:pPr eaLnBrk="1" hangingPunct="1"/>
            <a:r>
              <a:rPr lang="en-US" altLang="en-US" sz="3200" smtClean="0"/>
              <a:t>maybe you subclassed a Serializable object and added some unserializable members</a:t>
            </a:r>
          </a:p>
        </p:txBody>
      </p:sp>
    </p:spTree>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smtClean="0"/>
              <a:t>Serial Version UID</a:t>
            </a:r>
          </a:p>
        </p:txBody>
      </p:sp>
      <p:sp>
        <p:nvSpPr>
          <p:cNvPr id="52227" name="Rectangle 3"/>
          <p:cNvSpPr>
            <a:spLocks noGrp="1" noChangeArrowheads="1"/>
          </p:cNvSpPr>
          <p:nvPr>
            <p:ph type="body" idx="1"/>
          </p:nvPr>
        </p:nvSpPr>
        <p:spPr/>
        <p:txBody>
          <a:bodyPr/>
          <a:lstStyle/>
          <a:p>
            <a:pPr eaLnBrk="1" hangingPunct="1">
              <a:lnSpc>
                <a:spcPct val="90000"/>
              </a:lnSpc>
            </a:pPr>
            <a:r>
              <a:rPr lang="en-US" altLang="en-US" sz="2400" smtClean="0"/>
              <a:t>The serialVersionUID is a universal version identifier for a </a:t>
            </a:r>
            <a:r>
              <a:rPr lang="en-US" altLang="en-US" sz="2400" smtClean="0">
                <a:hlinkClick r:id="rId2"/>
              </a:rPr>
              <a:t>Serializable</a:t>
            </a:r>
            <a:r>
              <a:rPr lang="en-US" altLang="en-US" sz="2400" smtClean="0"/>
              <a:t> class. Deserialization uses this number to ensure that a loaded class corresponds exactly to a serialized object. If no match is found, then an </a:t>
            </a:r>
            <a:r>
              <a:rPr lang="en-US" altLang="en-US" sz="2400" smtClean="0">
                <a:hlinkClick r:id="rId3"/>
              </a:rPr>
              <a:t>InvalidClassException</a:t>
            </a:r>
            <a:r>
              <a:rPr lang="en-US" altLang="en-US" sz="2400" smtClean="0"/>
              <a:t> is thrown </a:t>
            </a:r>
          </a:p>
          <a:p>
            <a:pPr eaLnBrk="1" hangingPunct="1">
              <a:lnSpc>
                <a:spcPct val="90000"/>
              </a:lnSpc>
              <a:buFont typeface="Wingdings" panose="05000000000000000000" pitchFamily="2" charset="2"/>
              <a:buNone/>
            </a:pPr>
            <a:r>
              <a:rPr lang="en-US" altLang="en-US" smtClean="0"/>
              <a:t>Guidelines for serialVersionUID :</a:t>
            </a:r>
            <a:r>
              <a:rPr lang="en-US" altLang="en-US" sz="2400" smtClean="0"/>
              <a:t> </a:t>
            </a:r>
          </a:p>
          <a:p>
            <a:pPr eaLnBrk="1" hangingPunct="1">
              <a:lnSpc>
                <a:spcPct val="90000"/>
              </a:lnSpc>
            </a:pPr>
            <a:r>
              <a:rPr lang="en-US" altLang="en-US" sz="2400" smtClean="0"/>
              <a:t>always include it as a field, for example: "private static final long serialVersionUID = 7526472295622776147L; " include this field even in the first version of the class, as a reminder of its importance </a:t>
            </a:r>
          </a:p>
          <a:p>
            <a:pPr eaLnBrk="1" hangingPunct="1">
              <a:lnSpc>
                <a:spcPct val="90000"/>
              </a:lnSpc>
            </a:pPr>
            <a:r>
              <a:rPr lang="en-US" altLang="en-US" sz="2400" smtClean="0"/>
              <a:t>do not change the value of this field in future versions, unless you are knowingly making changes to the class which will render it incompatible with old serialized objects </a:t>
            </a:r>
          </a:p>
          <a:p>
            <a:pPr eaLnBrk="1" hangingPunct="1">
              <a:lnSpc>
                <a:spcPct val="90000"/>
              </a:lnSpc>
            </a:pPr>
            <a:r>
              <a:rPr lang="en-US" altLang="en-US" sz="2400" smtClean="0"/>
              <a:t>new versions of Serializable classes may or may not be able to read old serialized objects;  it depends upon the nature of the change; </a:t>
            </a:r>
          </a:p>
        </p:txBody>
      </p:sp>
    </p:spTree>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lIns="92075" tIns="46038" rIns="92075" bIns="46038" anchor="ctr"/>
          <a:lstStyle/>
          <a:p>
            <a:pPr eaLnBrk="1" hangingPunct="1">
              <a:defRPr/>
            </a:pPr>
            <a:r>
              <a:rPr lang="en-US" smtClean="0"/>
              <a:t>Incompatible Changes</a:t>
            </a:r>
          </a:p>
        </p:txBody>
      </p:sp>
      <p:sp>
        <p:nvSpPr>
          <p:cNvPr id="53251" name="Rectangle 3"/>
          <p:cNvSpPr>
            <a:spLocks noGrp="1" noChangeArrowheads="1"/>
          </p:cNvSpPr>
          <p:nvPr>
            <p:ph type="body" idx="1"/>
          </p:nvPr>
        </p:nvSpPr>
        <p:spPr>
          <a:xfrm>
            <a:off x="0" y="914400"/>
            <a:ext cx="9144000" cy="5624513"/>
          </a:xfrm>
          <a:noFill/>
        </p:spPr>
        <p:txBody>
          <a:bodyPr lIns="92075" tIns="46038" rIns="92075" bIns="46038"/>
          <a:lstStyle/>
          <a:p>
            <a:pPr eaLnBrk="1" hangingPunct="1"/>
            <a:r>
              <a:rPr lang="en-US" altLang="en-US" sz="3200" smtClean="0"/>
              <a:t>Adding or removing members</a:t>
            </a:r>
          </a:p>
          <a:p>
            <a:pPr eaLnBrk="1" hangingPunct="1"/>
            <a:r>
              <a:rPr lang="en-US" altLang="en-US" sz="3200" smtClean="0"/>
              <a:t>Changing a nonstatic field to static or a nontransient field to transient </a:t>
            </a:r>
          </a:p>
          <a:p>
            <a:pPr eaLnBrk="1" hangingPunct="1"/>
            <a:r>
              <a:rPr lang="en-US" altLang="en-US" sz="3200" smtClean="0"/>
              <a:t>Changing the declared type of a primitive field </a:t>
            </a:r>
          </a:p>
          <a:p>
            <a:pPr eaLnBrk="1" hangingPunct="1"/>
            <a:r>
              <a:rPr lang="en-US" altLang="en-US" sz="3200" smtClean="0"/>
              <a:t>. . . . . . . . .  . </a:t>
            </a:r>
          </a:p>
          <a:p>
            <a:pPr eaLnBrk="1" hangingPunct="1"/>
            <a:r>
              <a:rPr lang="en-US" altLang="en-US" sz="3200" smtClean="0"/>
              <a:t>java.io.InvalidClassException thrown if you try to deserialize an incompatible object stream</a:t>
            </a:r>
          </a:p>
        </p:txBody>
      </p:sp>
    </p:spTree>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lIns="92075" tIns="46038" rIns="92075" bIns="46038" anchor="ctr"/>
          <a:lstStyle/>
          <a:p>
            <a:pPr eaLnBrk="1" hangingPunct="1">
              <a:defRPr/>
            </a:pPr>
            <a:r>
              <a:rPr lang="en-US" smtClean="0"/>
              <a:t>Serial Version</a:t>
            </a:r>
          </a:p>
        </p:txBody>
      </p:sp>
      <p:sp>
        <p:nvSpPr>
          <p:cNvPr id="54275" name="Rectangle 3"/>
          <p:cNvSpPr>
            <a:spLocks noGrp="1" noChangeArrowheads="1"/>
          </p:cNvSpPr>
          <p:nvPr>
            <p:ph type="body" idx="1"/>
          </p:nvPr>
        </p:nvSpPr>
        <p:spPr>
          <a:noFill/>
        </p:spPr>
        <p:txBody>
          <a:bodyPr lIns="92075" tIns="46038" rIns="92075" bIns="46038"/>
          <a:lstStyle/>
          <a:p>
            <a:pPr eaLnBrk="1" hangingPunct="1"/>
            <a:r>
              <a:rPr lang="en-US" altLang="en-US" smtClean="0"/>
              <a:t>If the changes were actually compatible</a:t>
            </a:r>
          </a:p>
          <a:p>
            <a:pPr eaLnBrk="1" hangingPunct="1"/>
            <a:r>
              <a:rPr lang="en-US" altLang="en-US" smtClean="0"/>
              <a:t>find out the Serial Version UID of the </a:t>
            </a:r>
            <a:r>
              <a:rPr lang="en-US" altLang="en-US" u="sng" smtClean="0"/>
              <a:t>original</a:t>
            </a:r>
            <a:r>
              <a:rPr lang="en-US" altLang="en-US" smtClean="0"/>
              <a:t> class</a:t>
            </a:r>
          </a:p>
          <a:p>
            <a:pPr lvl="1" eaLnBrk="1" hangingPunct="1"/>
            <a:r>
              <a:rPr lang="en-US" altLang="en-US" smtClean="0"/>
              <a:t>use the </a:t>
            </a:r>
            <a:r>
              <a:rPr lang="en-US" altLang="en-US" b="1" smtClean="0">
                <a:latin typeface="Courier New" panose="02070309020205020404" pitchFamily="49" charset="0"/>
              </a:rPr>
              <a:t>serialver</a:t>
            </a:r>
            <a:r>
              <a:rPr lang="en-US" altLang="en-US" smtClean="0"/>
              <a:t> utility</a:t>
            </a:r>
          </a:p>
          <a:p>
            <a:pPr eaLnBrk="1" hangingPunct="1"/>
            <a:r>
              <a:rPr lang="en-US" altLang="en-US" smtClean="0"/>
              <a:t>add a member variable to the </a:t>
            </a:r>
            <a:r>
              <a:rPr lang="en-US" altLang="en-US" u="sng" smtClean="0"/>
              <a:t>changed</a:t>
            </a:r>
            <a:r>
              <a:rPr lang="en-US" altLang="en-US" smtClean="0"/>
              <a:t> class</a:t>
            </a:r>
          </a:p>
          <a:p>
            <a:pPr lvl="1" eaLnBrk="1" hangingPunct="1">
              <a:buFont typeface="Wingdings" panose="05000000000000000000" pitchFamily="2" charset="2"/>
              <a:buNone/>
            </a:pPr>
            <a:r>
              <a:rPr lang="en-US" altLang="en-US" sz="2400" smtClean="0">
                <a:latin typeface="Courier New" panose="02070309020205020404" pitchFamily="49" charset="0"/>
              </a:rPr>
              <a:t>protected static final long serialVersionUID = -2215190743590612933L;</a:t>
            </a:r>
          </a:p>
          <a:p>
            <a:pPr eaLnBrk="1" hangingPunct="1"/>
            <a:r>
              <a:rPr lang="en-US" altLang="en-US" smtClean="0"/>
              <a:t>now it’s marked as compatible with the old class</a:t>
            </a:r>
          </a:p>
        </p:txBody>
      </p:sp>
    </p:spTree>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ctrTitle"/>
          </p:nvPr>
        </p:nvSpPr>
        <p:spPr/>
        <p:txBody>
          <a:bodyPr/>
          <a:lstStyle/>
          <a:p>
            <a:pPr algn="ctr" eaLnBrk="1" hangingPunct="1">
              <a:defRPr/>
            </a:pPr>
            <a:r>
              <a:rPr lang="en-US" sz="4000" smtClean="0"/>
              <a:t>Using Remote Method Invocation to Implement Callbacks</a:t>
            </a:r>
            <a:endParaRPr lang="en-US" sz="3600" smtClean="0"/>
          </a:p>
        </p:txBody>
      </p:sp>
      <p:sp>
        <p:nvSpPr>
          <p:cNvPr id="59395"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pPr eaLnBrk="1" hangingPunct="1">
              <a:defRPr/>
            </a:pPr>
            <a:r>
              <a:rPr lang="en-US" smtClean="0"/>
              <a:t>Java RMI Client Server Interaction</a:t>
            </a:r>
          </a:p>
        </p:txBody>
      </p:sp>
      <p:graphicFrame>
        <p:nvGraphicFramePr>
          <p:cNvPr id="60419" name="Object 2"/>
          <p:cNvGraphicFramePr>
            <a:graphicFrameLocks noGrp="1" noChangeAspect="1"/>
          </p:cNvGraphicFramePr>
          <p:nvPr>
            <p:ph type="body" idx="1"/>
          </p:nvPr>
        </p:nvGraphicFramePr>
        <p:xfrm>
          <a:off x="107950" y="530225"/>
          <a:ext cx="9074150" cy="6219825"/>
        </p:xfrm>
        <a:graphic>
          <a:graphicData uri="http://schemas.openxmlformats.org/presentationml/2006/ole">
            <mc:AlternateContent xmlns:mc="http://schemas.openxmlformats.org/markup-compatibility/2006">
              <mc:Choice xmlns:v="urn:schemas-microsoft-com:vml" Requires="v">
                <p:oleObj spid="_x0000_s60431" name="SmartDraw" r:id="rId3" imgW="5431536" imgH="3840480" progId="SmartDraw.2">
                  <p:embed/>
                </p:oleObj>
              </mc:Choice>
              <mc:Fallback>
                <p:oleObj name="SmartDraw" r:id="rId3" imgW="5431536" imgH="3840480" progId="SmartDraw.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530225"/>
                        <a:ext cx="907415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127000"/>
            <a:ext cx="8174038" cy="482600"/>
          </a:xfrm>
        </p:spPr>
        <p:txBody>
          <a:bodyPr/>
          <a:lstStyle/>
          <a:p>
            <a:pPr eaLnBrk="1" hangingPunct="1">
              <a:defRPr/>
            </a:pPr>
            <a:r>
              <a:rPr lang="en-US" smtClean="0"/>
              <a:t>Centralized vs. Distributed Computing</a:t>
            </a:r>
          </a:p>
        </p:txBody>
      </p:sp>
      <p:sp>
        <p:nvSpPr>
          <p:cNvPr id="7171" name="Rectangle 3"/>
          <p:cNvSpPr>
            <a:spLocks noGrp="1" noChangeArrowheads="1"/>
          </p:cNvSpPr>
          <p:nvPr>
            <p:ph type="body" idx="1"/>
          </p:nvPr>
        </p:nvSpPr>
        <p:spPr>
          <a:xfrm>
            <a:off x="762000" y="2057400"/>
            <a:ext cx="8110538" cy="4800600"/>
          </a:xfrm>
        </p:spPr>
        <p:txBody>
          <a:bodyPr/>
          <a:lstStyle/>
          <a:p>
            <a:pPr eaLnBrk="1" hangingPunct="1"/>
            <a:endParaRPr lang="en-US" altLang="en-US" smtClean="0"/>
          </a:p>
          <a:p>
            <a:pPr eaLnBrk="1" hangingPunct="1">
              <a:buFont typeface="Wingdings" panose="05000000000000000000" pitchFamily="2" charset="2"/>
              <a:buNone/>
            </a:pPr>
            <a:endParaRPr lang="en-US" altLang="en-US" smtClean="0"/>
          </a:p>
        </p:txBody>
      </p:sp>
      <p:graphicFrame>
        <p:nvGraphicFramePr>
          <p:cNvPr id="7172" name="Object 4"/>
          <p:cNvGraphicFramePr>
            <a:graphicFrameLocks noChangeAspect="1"/>
          </p:cNvGraphicFramePr>
          <p:nvPr/>
        </p:nvGraphicFramePr>
        <p:xfrm>
          <a:off x="152400" y="1219200"/>
          <a:ext cx="8839200" cy="4943475"/>
        </p:xfrm>
        <a:graphic>
          <a:graphicData uri="http://schemas.openxmlformats.org/presentationml/2006/ole">
            <mc:AlternateContent xmlns:mc="http://schemas.openxmlformats.org/markup-compatibility/2006">
              <mc:Choice xmlns:v="urn:schemas-microsoft-com:vml" Requires="v">
                <p:oleObj spid="_x0000_s7184" name="SmartDraw" r:id="rId3" imgW="6565392" imgH="3364992" progId="SmartDraw.2">
                  <p:embed/>
                </p:oleObj>
              </mc:Choice>
              <mc:Fallback>
                <p:oleObj name="SmartDraw" r:id="rId3" imgW="6565392" imgH="3364992"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19200"/>
                        <a:ext cx="883920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p:txBody>
          <a:bodyPr/>
          <a:lstStyle/>
          <a:p>
            <a:pPr eaLnBrk="1" hangingPunct="1">
              <a:defRPr/>
            </a:pPr>
            <a:r>
              <a:rPr lang="en-US" smtClean="0"/>
              <a:t>CodeBase</a:t>
            </a:r>
          </a:p>
        </p:txBody>
      </p:sp>
      <p:sp>
        <p:nvSpPr>
          <p:cNvPr id="61443" name="Rectangle 3"/>
          <p:cNvSpPr>
            <a:spLocks noGrp="1" noChangeArrowheads="1"/>
          </p:cNvSpPr>
          <p:nvPr>
            <p:ph type="body" sz="half" idx="1"/>
          </p:nvPr>
        </p:nvSpPr>
        <p:spPr>
          <a:xfrm>
            <a:off x="0" y="5457825"/>
            <a:ext cx="9144000" cy="1081088"/>
          </a:xfrm>
        </p:spPr>
        <p:txBody>
          <a:bodyPr/>
          <a:lstStyle/>
          <a:p>
            <a:pPr algn="ctr" eaLnBrk="1" hangingPunct="1">
              <a:buFont typeface="Wingdings" panose="05000000000000000000" pitchFamily="2" charset="2"/>
              <a:buNone/>
            </a:pPr>
            <a:r>
              <a:rPr lang="en-US" altLang="en-US" sz="2000" smtClean="0">
                <a:solidFill>
                  <a:srgbClr val="0000FF"/>
                </a:solidFill>
              </a:rPr>
              <a:t>    </a:t>
            </a:r>
            <a:r>
              <a:rPr lang="en-US" altLang="en-US" sz="2400" b="1" smtClean="0">
                <a:solidFill>
                  <a:srgbClr val="0000FF"/>
                </a:solidFill>
              </a:rPr>
              <a:t>A codebase can be defined as a source, or a place, from which to load classes into a virtual machine</a:t>
            </a:r>
            <a:r>
              <a:rPr lang="en-US" altLang="en-US" sz="2000" smtClean="0"/>
              <a:t> </a:t>
            </a:r>
          </a:p>
        </p:txBody>
      </p:sp>
      <p:pic>
        <p:nvPicPr>
          <p:cNvPr id="61444" name="Picture 4" descr="codebase-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6688" y="714375"/>
            <a:ext cx="8791575" cy="4730750"/>
          </a:xfrm>
          <a:noFill/>
        </p:spPr>
      </p:pic>
    </p:spTree>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p:txBody>
          <a:bodyPr/>
          <a:lstStyle/>
          <a:p>
            <a:pPr eaLnBrk="1" hangingPunct="1">
              <a:defRPr/>
            </a:pPr>
            <a:r>
              <a:rPr lang="en-US" smtClean="0"/>
              <a:t>CodeBase</a:t>
            </a:r>
          </a:p>
        </p:txBody>
      </p:sp>
      <p:sp>
        <p:nvSpPr>
          <p:cNvPr id="62467" name="Rectangle 3"/>
          <p:cNvSpPr>
            <a:spLocks noGrp="1" noChangeArrowheads="1"/>
          </p:cNvSpPr>
          <p:nvPr>
            <p:ph type="body" idx="1"/>
          </p:nvPr>
        </p:nvSpPr>
        <p:spPr>
          <a:xfrm>
            <a:off x="0" y="692150"/>
            <a:ext cx="9144000" cy="5853113"/>
          </a:xfrm>
        </p:spPr>
        <p:txBody>
          <a:bodyPr/>
          <a:lstStyle/>
          <a:p>
            <a:pPr marL="404813" indent="-404813" eaLnBrk="1" hangingPunct="1">
              <a:lnSpc>
                <a:spcPct val="80000"/>
              </a:lnSpc>
              <a:buClr>
                <a:srgbClr val="0000FF"/>
              </a:buClr>
              <a:buSzPct val="110000"/>
              <a:buFontTx/>
              <a:buAutoNum type="arabicPeriod"/>
            </a:pPr>
            <a:r>
              <a:rPr lang="en-US" altLang="en-US" sz="2700" smtClean="0"/>
              <a:t>The remote object's </a:t>
            </a:r>
            <a:r>
              <a:rPr lang="en-US" altLang="en-US" sz="2700" smtClean="0">
                <a:solidFill>
                  <a:srgbClr val="0000FF"/>
                </a:solidFill>
              </a:rPr>
              <a:t>codebase</a:t>
            </a:r>
            <a:r>
              <a:rPr lang="en-US" altLang="en-US" sz="2700" smtClean="0"/>
              <a:t> is specified by the remote object's server by setting the </a:t>
            </a:r>
            <a:r>
              <a:rPr lang="en-US" altLang="en-US" sz="2700" smtClean="0">
                <a:solidFill>
                  <a:srgbClr val="0000FF"/>
                </a:solidFill>
              </a:rPr>
              <a:t>java.rmi.server.codebase</a:t>
            </a:r>
            <a:r>
              <a:rPr lang="en-US" altLang="en-US" sz="2700" smtClean="0"/>
              <a:t> </a:t>
            </a:r>
            <a:r>
              <a:rPr lang="en-US" altLang="en-US" sz="2700" smtClean="0">
                <a:solidFill>
                  <a:srgbClr val="0000FF"/>
                </a:solidFill>
              </a:rPr>
              <a:t>property</a:t>
            </a:r>
            <a:r>
              <a:rPr lang="en-US" altLang="en-US" sz="2700" smtClean="0"/>
              <a:t>.The codebase set on the server VM is annotated to the remote object reference in the Java RMI registry. </a:t>
            </a:r>
          </a:p>
          <a:p>
            <a:pPr marL="404813" indent="-404813" eaLnBrk="1" hangingPunct="1">
              <a:lnSpc>
                <a:spcPct val="80000"/>
              </a:lnSpc>
              <a:buClr>
                <a:srgbClr val="0000FF"/>
              </a:buClr>
              <a:buSzPct val="110000"/>
              <a:buFontTx/>
              <a:buAutoNum type="arabicPeriod"/>
            </a:pPr>
            <a:r>
              <a:rPr lang="en-US" altLang="en-US" sz="2700" smtClean="0">
                <a:solidFill>
                  <a:srgbClr val="0000FF"/>
                </a:solidFill>
              </a:rPr>
              <a:t>The Java RMI client requests a reference to a named remote object</a:t>
            </a:r>
            <a:r>
              <a:rPr lang="en-US" altLang="en-US" sz="2700" smtClean="0"/>
              <a:t>. The reference (the remote object's </a:t>
            </a:r>
            <a:r>
              <a:rPr lang="en-US" altLang="en-US" sz="2700" smtClean="0">
                <a:solidFill>
                  <a:srgbClr val="0000FF"/>
                </a:solidFill>
              </a:rPr>
              <a:t>stub</a:t>
            </a:r>
            <a:r>
              <a:rPr lang="en-US" altLang="en-US" sz="2700" smtClean="0"/>
              <a:t> instance) is what the client will use to make remote method calls to the remote object. </a:t>
            </a:r>
          </a:p>
          <a:p>
            <a:pPr marL="404813" indent="-404813" eaLnBrk="1" hangingPunct="1">
              <a:lnSpc>
                <a:spcPct val="80000"/>
              </a:lnSpc>
              <a:buClr>
                <a:srgbClr val="0000FF"/>
              </a:buClr>
              <a:buSzPct val="110000"/>
              <a:buFontTx/>
              <a:buAutoNum type="arabicPeriod"/>
            </a:pPr>
            <a:r>
              <a:rPr lang="en-US" altLang="en-US" sz="2700" smtClean="0">
                <a:solidFill>
                  <a:srgbClr val="0000FF"/>
                </a:solidFill>
              </a:rPr>
              <a:t>The Java RMI registry returns a reference</a:t>
            </a:r>
            <a:r>
              <a:rPr lang="en-US" altLang="en-US" sz="2700" smtClean="0"/>
              <a:t> (the </a:t>
            </a:r>
            <a:r>
              <a:rPr lang="en-US" altLang="en-US" sz="2700" smtClean="0">
                <a:solidFill>
                  <a:srgbClr val="0000FF"/>
                </a:solidFill>
              </a:rPr>
              <a:t>stub</a:t>
            </a:r>
            <a:r>
              <a:rPr lang="en-US" altLang="en-US" sz="2700" smtClean="0"/>
              <a:t> instance) to the requested class. If the class definition for the stub instance can be found locally in the client's </a:t>
            </a:r>
            <a:r>
              <a:rPr lang="en-US" altLang="en-US" sz="2700" smtClean="0">
                <a:solidFill>
                  <a:srgbClr val="0000FF"/>
                </a:solidFill>
              </a:rPr>
              <a:t>CLASSPATH</a:t>
            </a:r>
            <a:r>
              <a:rPr lang="en-US" altLang="en-US" sz="2700" smtClean="0"/>
              <a:t> , which is always searched before the codebase, the client will load the class locally. However, </a:t>
            </a:r>
            <a:r>
              <a:rPr lang="en-US" altLang="en-US" sz="2700" smtClean="0">
                <a:solidFill>
                  <a:srgbClr val="0000FF"/>
                </a:solidFill>
              </a:rPr>
              <a:t>if the definition for the stub is not found in the client's CLASSPATH, the client will attempt to retrieve the class definition from the remote object's codebase</a:t>
            </a:r>
            <a:r>
              <a:rPr lang="en-US" altLang="en-US" sz="2700" smtClean="0"/>
              <a:t>. </a:t>
            </a:r>
          </a:p>
        </p:txBody>
      </p:sp>
    </p:spTree>
  </p:cSld>
  <p:clrMapOvr>
    <a:masterClrMapping/>
  </p:clrMapOvr>
  <p:transition spd="med">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pPr eaLnBrk="1" hangingPunct="1">
              <a:defRPr/>
            </a:pPr>
            <a:r>
              <a:rPr lang="en-US" smtClean="0"/>
              <a:t>CodeBase</a:t>
            </a:r>
          </a:p>
        </p:txBody>
      </p:sp>
      <p:sp>
        <p:nvSpPr>
          <p:cNvPr id="63491" name="Rectangle 3"/>
          <p:cNvSpPr>
            <a:spLocks noGrp="1" noChangeArrowheads="1"/>
          </p:cNvSpPr>
          <p:nvPr>
            <p:ph type="body" idx="1"/>
          </p:nvPr>
        </p:nvSpPr>
        <p:spPr>
          <a:xfrm>
            <a:off x="0" y="765175"/>
            <a:ext cx="9144000" cy="5773738"/>
          </a:xfrm>
        </p:spPr>
        <p:txBody>
          <a:bodyPr/>
          <a:lstStyle/>
          <a:p>
            <a:pPr marL="381000" indent="-381000" eaLnBrk="1" hangingPunct="1">
              <a:lnSpc>
                <a:spcPct val="80000"/>
              </a:lnSpc>
              <a:buClr>
                <a:srgbClr val="0000FF"/>
              </a:buClr>
              <a:buSzPct val="110000"/>
              <a:buFontTx/>
              <a:buAutoNum type="arabicPeriod" startAt="4"/>
            </a:pPr>
            <a:r>
              <a:rPr lang="en-US" altLang="en-US" smtClean="0">
                <a:solidFill>
                  <a:srgbClr val="0000FF"/>
                </a:solidFill>
              </a:rPr>
              <a:t>The client requests the class definition from the codebase</a:t>
            </a:r>
            <a:r>
              <a:rPr lang="en-US" altLang="en-US" smtClean="0"/>
              <a:t>. The codebase the client uses is the URL that was annotated to the stub instance when the stub class was loaded by the registry. </a:t>
            </a:r>
          </a:p>
          <a:p>
            <a:pPr marL="381000" indent="-381000" eaLnBrk="1" hangingPunct="1">
              <a:lnSpc>
                <a:spcPct val="80000"/>
              </a:lnSpc>
              <a:buClr>
                <a:srgbClr val="0000FF"/>
              </a:buClr>
              <a:buSzPct val="110000"/>
              <a:buFontTx/>
              <a:buAutoNum type="arabicPeriod" startAt="4"/>
            </a:pPr>
            <a:r>
              <a:rPr lang="en-US" altLang="en-US" smtClean="0">
                <a:solidFill>
                  <a:srgbClr val="0000FF"/>
                </a:solidFill>
              </a:rPr>
              <a:t>The class definition for the stub (and any other class(es) that it needs) is downloaded to the client</a:t>
            </a:r>
            <a:r>
              <a:rPr lang="en-US" altLang="en-US" smtClean="0"/>
              <a:t>. </a:t>
            </a:r>
          </a:p>
          <a:p>
            <a:pPr marL="381000" indent="-381000" eaLnBrk="1" hangingPunct="1">
              <a:lnSpc>
                <a:spcPct val="80000"/>
              </a:lnSpc>
              <a:buClr>
                <a:srgbClr val="0000FF"/>
              </a:buClr>
              <a:buSzPct val="110000"/>
              <a:buFontTx/>
              <a:buAutoNum type="arabicPeriod" startAt="4"/>
            </a:pPr>
            <a:r>
              <a:rPr lang="en-US" altLang="en-US" smtClean="0">
                <a:solidFill>
                  <a:srgbClr val="0000FF"/>
                </a:solidFill>
              </a:rPr>
              <a:t>Now the client has all the information that it needs to invoke remote methods on the remote object. The stub instance acts as a proxy to the remote object that exists on the server</a:t>
            </a:r>
            <a:r>
              <a:rPr lang="en-US" altLang="en-US" smtClean="0"/>
              <a:t>; </a:t>
            </a:r>
          </a:p>
          <a:p>
            <a:pPr marL="381000" indent="-381000" eaLnBrk="1" hangingPunct="1">
              <a:lnSpc>
                <a:spcPct val="80000"/>
              </a:lnSpc>
              <a:buClr>
                <a:srgbClr val="0000FF"/>
              </a:buClr>
              <a:buSzPct val="110000"/>
            </a:pPr>
            <a:r>
              <a:rPr lang="en-US" altLang="en-US" smtClean="0"/>
              <a:t>In addition to downloading stubs and their associated classes to clients, the java.rmi.server.codebase property can be used to specify a location from which any class, not only stubs, can be downloaded. </a:t>
            </a:r>
          </a:p>
        </p:txBody>
      </p:sp>
    </p:spTree>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301" name="Rectangle 5"/>
          <p:cNvSpPr>
            <a:spLocks noGrp="1" noChangeArrowheads="1"/>
          </p:cNvSpPr>
          <p:nvPr>
            <p:ph type="title"/>
          </p:nvPr>
        </p:nvSpPr>
        <p:spPr/>
        <p:txBody>
          <a:bodyPr/>
          <a:lstStyle/>
          <a:p>
            <a:pPr eaLnBrk="1" hangingPunct="1">
              <a:defRPr/>
            </a:pPr>
            <a:r>
              <a:rPr lang="en-US" smtClean="0"/>
              <a:t>CodeBase</a:t>
            </a:r>
          </a:p>
        </p:txBody>
      </p:sp>
      <p:sp>
        <p:nvSpPr>
          <p:cNvPr id="64515" name="Rectangle 3"/>
          <p:cNvSpPr>
            <a:spLocks noGrp="1" noChangeArrowheads="1"/>
          </p:cNvSpPr>
          <p:nvPr>
            <p:ph type="body" sz="half" idx="1"/>
          </p:nvPr>
        </p:nvSpPr>
        <p:spPr>
          <a:xfrm>
            <a:off x="334963" y="5300663"/>
            <a:ext cx="8809037" cy="565150"/>
          </a:xfrm>
        </p:spPr>
        <p:txBody>
          <a:bodyPr/>
          <a:lstStyle/>
          <a:p>
            <a:pPr algn="ctr" eaLnBrk="1" hangingPunct="1">
              <a:buFont typeface="Wingdings" panose="05000000000000000000" pitchFamily="2" charset="2"/>
              <a:buNone/>
            </a:pPr>
            <a:r>
              <a:rPr lang="en-US" altLang="en-US" sz="2400" b="1" smtClean="0">
                <a:solidFill>
                  <a:srgbClr val="0000FF"/>
                </a:solidFill>
              </a:rPr>
              <a:t>Java RMI client making a remote method call</a:t>
            </a:r>
          </a:p>
        </p:txBody>
      </p:sp>
      <p:pic>
        <p:nvPicPr>
          <p:cNvPr id="64516" name="Picture 4" descr="codebase-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6688" y="795338"/>
            <a:ext cx="8977312" cy="3781425"/>
          </a:xfrm>
          <a:noFill/>
        </p:spPr>
      </p:pic>
    </p:spTree>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3" name="Rectangle 5"/>
          <p:cNvSpPr>
            <a:spLocks noGrp="1" noChangeArrowheads="1"/>
          </p:cNvSpPr>
          <p:nvPr>
            <p:ph type="title"/>
          </p:nvPr>
        </p:nvSpPr>
        <p:spPr/>
        <p:txBody>
          <a:bodyPr/>
          <a:lstStyle/>
          <a:p>
            <a:pPr eaLnBrk="1" hangingPunct="1">
              <a:defRPr/>
            </a:pPr>
            <a:r>
              <a:rPr lang="en-US" smtClean="0"/>
              <a:t>CodeBase</a:t>
            </a:r>
          </a:p>
        </p:txBody>
      </p:sp>
      <p:pic>
        <p:nvPicPr>
          <p:cNvPr id="65539" name="Picture 4" descr="codebase-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14375"/>
            <a:ext cx="9144000" cy="4710113"/>
          </a:xfrm>
          <a:noFill/>
        </p:spPr>
      </p:pic>
      <p:sp>
        <p:nvSpPr>
          <p:cNvPr id="65540" name="Rectangle 7"/>
          <p:cNvSpPr>
            <a:spLocks noChangeArrowheads="1"/>
          </p:cNvSpPr>
          <p:nvPr/>
        </p:nvSpPr>
        <p:spPr bwMode="auto">
          <a:xfrm>
            <a:off x="468313" y="5661025"/>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a:solidFill>
                  <a:srgbClr val="0000FF"/>
                </a:solidFill>
                <a:latin typeface="Arial" panose="020B0604020202020204" pitchFamily="34" charset="0"/>
              </a:rPr>
              <a:t>Java RMI client making a remote method call, passing an unknown subtype as a method parameter</a:t>
            </a:r>
            <a:r>
              <a:rPr lang="en-US" altLang="en-US" sz="2400" b="1">
                <a:solidFill>
                  <a:schemeClr val="tx2"/>
                </a:solidFill>
                <a:latin typeface="Arial" panose="020B0604020202020204" pitchFamily="34" charset="0"/>
              </a:rPr>
              <a:t> </a:t>
            </a:r>
          </a:p>
        </p:txBody>
      </p:sp>
    </p:spTree>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lstStyle/>
          <a:p>
            <a:pPr eaLnBrk="1" hangingPunct="1">
              <a:defRPr/>
            </a:pPr>
            <a:r>
              <a:rPr lang="en-US" smtClean="0"/>
              <a:t>Preparing for Deployment </a:t>
            </a:r>
          </a:p>
        </p:txBody>
      </p:sp>
      <p:sp>
        <p:nvSpPr>
          <p:cNvPr id="66563" name="Rectangle 3"/>
          <p:cNvSpPr>
            <a:spLocks noGrp="1" noChangeArrowheads="1"/>
          </p:cNvSpPr>
          <p:nvPr>
            <p:ph type="body" idx="1"/>
          </p:nvPr>
        </p:nvSpPr>
        <p:spPr/>
        <p:txBody>
          <a:bodyPr/>
          <a:lstStyle/>
          <a:p>
            <a:pPr marL="287338" indent="-287338" eaLnBrk="1" hangingPunct="1">
              <a:lnSpc>
                <a:spcPct val="90000"/>
              </a:lnSpc>
              <a:spcBef>
                <a:spcPts val="500"/>
              </a:spcBef>
              <a:spcAft>
                <a:spcPts val="500"/>
              </a:spcAft>
            </a:pPr>
            <a:r>
              <a:rPr lang="en-US" altLang="en-US" sz="2600" smtClean="0"/>
              <a:t>Deploying an application that uses RMI can be tricky because so many things can go wrong and the error messages that you get when something does go wrong are so poor. Separate the class files into three subdirectories:</a:t>
            </a:r>
          </a:p>
          <a:p>
            <a:pPr marL="287338" indent="-287338" eaLnBrk="1" hangingPunct="1">
              <a:lnSpc>
                <a:spcPct val="90000"/>
              </a:lnSpc>
              <a:spcBef>
                <a:spcPct val="0"/>
              </a:spcBef>
            </a:pPr>
            <a:r>
              <a:rPr lang="en-US" altLang="en-US" sz="2600" b="1" smtClean="0">
                <a:solidFill>
                  <a:srgbClr val="0000FF"/>
                </a:solidFill>
                <a:latin typeface="Courier New" panose="02070309020205020404" pitchFamily="49" charset="0"/>
              </a:rPr>
              <a:t>server</a:t>
            </a:r>
          </a:p>
          <a:p>
            <a:pPr marL="287338" indent="-287338" eaLnBrk="1" hangingPunct="1">
              <a:lnSpc>
                <a:spcPct val="90000"/>
              </a:lnSpc>
              <a:spcBef>
                <a:spcPct val="0"/>
              </a:spcBef>
            </a:pPr>
            <a:r>
              <a:rPr lang="en-US" altLang="en-US" sz="2600" b="1" smtClean="0">
                <a:solidFill>
                  <a:srgbClr val="0000FF"/>
                </a:solidFill>
                <a:latin typeface="Courier New" panose="02070309020205020404" pitchFamily="49" charset="0"/>
              </a:rPr>
              <a:t>download</a:t>
            </a:r>
          </a:p>
          <a:p>
            <a:pPr marL="287338" indent="-287338" eaLnBrk="1" hangingPunct="1">
              <a:lnSpc>
                <a:spcPct val="90000"/>
              </a:lnSpc>
              <a:spcBef>
                <a:spcPct val="0"/>
              </a:spcBef>
            </a:pPr>
            <a:r>
              <a:rPr lang="en-US" altLang="en-US" sz="2600" b="1" smtClean="0">
                <a:solidFill>
                  <a:srgbClr val="0000FF"/>
                </a:solidFill>
                <a:latin typeface="Courier New" panose="02070309020205020404" pitchFamily="49" charset="0"/>
              </a:rPr>
              <a:t>client</a:t>
            </a:r>
          </a:p>
          <a:p>
            <a:pPr marL="287338" indent="-287338" eaLnBrk="1" hangingPunct="1">
              <a:lnSpc>
                <a:spcPct val="90000"/>
              </a:lnSpc>
              <a:spcBef>
                <a:spcPts val="500"/>
              </a:spcBef>
              <a:spcAft>
                <a:spcPts val="500"/>
              </a:spcAft>
            </a:pPr>
            <a:r>
              <a:rPr lang="en-US" altLang="en-US" sz="2600" smtClean="0">
                <a:solidFill>
                  <a:srgbClr val="0000FF"/>
                </a:solidFill>
              </a:rPr>
              <a:t>The server directory contains all files that are needed to run the server</a:t>
            </a:r>
            <a:r>
              <a:rPr lang="en-US" altLang="en-US" sz="2600" smtClean="0"/>
              <a:t>. You will later move these files to the machine running the server process. In our example, the server directory contains the following files:</a:t>
            </a:r>
          </a:p>
          <a:p>
            <a:pPr marL="287338" indent="-287338" eaLnBrk="1" hangingPunct="1">
              <a:lnSpc>
                <a:spcPct val="90000"/>
              </a:lnSpc>
              <a:spcBef>
                <a:spcPct val="0"/>
              </a:spcBef>
            </a:pPr>
            <a:r>
              <a:rPr lang="en-US" altLang="en-US" sz="2600" b="1" smtClean="0">
                <a:solidFill>
                  <a:srgbClr val="0000FF"/>
                </a:solidFill>
                <a:latin typeface="Courier New" panose="02070309020205020404" pitchFamily="49" charset="0"/>
              </a:rPr>
              <a:t>server/</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ProductServer.class</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ProductImpl.class</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Product.class</a:t>
            </a:r>
          </a:p>
        </p:txBody>
      </p:sp>
    </p:spTree>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p:txBody>
          <a:bodyPr/>
          <a:lstStyle/>
          <a:p>
            <a:pPr eaLnBrk="1" hangingPunct="1">
              <a:defRPr/>
            </a:pPr>
            <a:r>
              <a:rPr lang="en-US" smtClean="0"/>
              <a:t>Preparing for Deployment</a:t>
            </a:r>
          </a:p>
        </p:txBody>
      </p:sp>
      <p:sp>
        <p:nvSpPr>
          <p:cNvPr id="67587" name="Rectangle 3"/>
          <p:cNvSpPr>
            <a:spLocks noGrp="1" noChangeArrowheads="1"/>
          </p:cNvSpPr>
          <p:nvPr>
            <p:ph type="body" idx="1"/>
          </p:nvPr>
        </p:nvSpPr>
        <p:spPr/>
        <p:txBody>
          <a:bodyPr/>
          <a:lstStyle/>
          <a:p>
            <a:pPr marL="287338" indent="-287338" eaLnBrk="1" hangingPunct="1">
              <a:lnSpc>
                <a:spcPct val="90000"/>
              </a:lnSpc>
              <a:spcBef>
                <a:spcPts val="500"/>
              </a:spcBef>
              <a:spcAft>
                <a:spcPts val="500"/>
              </a:spcAft>
            </a:pPr>
            <a:r>
              <a:rPr lang="en-US" altLang="en-US" sz="2600" smtClean="0">
                <a:solidFill>
                  <a:srgbClr val="0000FF"/>
                </a:solidFill>
              </a:rPr>
              <a:t>The client directory contains the files that are needed to start the client</a:t>
            </a:r>
            <a:endParaRPr lang="en-US" altLang="en-US" sz="2600" smtClean="0"/>
          </a:p>
          <a:p>
            <a:pPr marL="287338" indent="-287338" eaLnBrk="1" hangingPunct="1">
              <a:lnSpc>
                <a:spcPct val="90000"/>
              </a:lnSpc>
              <a:spcBef>
                <a:spcPct val="0"/>
              </a:spcBef>
            </a:pPr>
            <a:r>
              <a:rPr lang="en-US" altLang="en-US" sz="2600" b="1" smtClean="0">
                <a:solidFill>
                  <a:srgbClr val="0000FF"/>
                </a:solidFill>
                <a:latin typeface="Courier New" panose="02070309020205020404" pitchFamily="49" charset="0"/>
              </a:rPr>
              <a:t>client/</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ProductClient.class</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Product.class</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client.policy</a:t>
            </a:r>
          </a:p>
          <a:p>
            <a:pPr marL="287338" indent="-287338" eaLnBrk="1" hangingPunct="1">
              <a:lnSpc>
                <a:spcPct val="90000"/>
              </a:lnSpc>
              <a:spcBef>
                <a:spcPts val="500"/>
              </a:spcBef>
              <a:spcAft>
                <a:spcPts val="500"/>
              </a:spcAft>
            </a:pPr>
            <a:r>
              <a:rPr lang="en-US" altLang="en-US" sz="2600" smtClean="0"/>
              <a:t>You will deploy these files on the client computer. Finally, the </a:t>
            </a:r>
            <a:r>
              <a:rPr lang="en-US" altLang="en-US" sz="2600" smtClean="0">
                <a:solidFill>
                  <a:srgbClr val="0000FF"/>
                </a:solidFill>
              </a:rPr>
              <a:t>download directory contains those class files needed by the RMI registry, the client, and the server, as well as the classes they depend on</a:t>
            </a:r>
            <a:r>
              <a:rPr lang="en-US" altLang="en-US" sz="2600" smtClean="0"/>
              <a:t>. In our example, the download directory looks like this:</a:t>
            </a:r>
          </a:p>
          <a:p>
            <a:pPr marL="287338" indent="-287338" eaLnBrk="1" hangingPunct="1">
              <a:lnSpc>
                <a:spcPct val="90000"/>
              </a:lnSpc>
              <a:spcBef>
                <a:spcPct val="0"/>
              </a:spcBef>
            </a:pPr>
            <a:r>
              <a:rPr lang="en-US" altLang="en-US" sz="2600" b="1" smtClean="0">
                <a:solidFill>
                  <a:srgbClr val="0000FF"/>
                </a:solidFill>
                <a:latin typeface="Courier New" panose="02070309020205020404" pitchFamily="49" charset="0"/>
              </a:rPr>
              <a:t>download/</a:t>
            </a:r>
          </a:p>
          <a:p>
            <a:pPr marL="287338" indent="-287338" eaLnBrk="1" hangingPunct="1">
              <a:lnSpc>
                <a:spcPct val="90000"/>
              </a:lnSpc>
              <a:spcBef>
                <a:spcPct val="0"/>
              </a:spcBef>
              <a:buFont typeface="Wingdings" panose="05000000000000000000" pitchFamily="2" charset="2"/>
              <a:buNone/>
            </a:pPr>
            <a:r>
              <a:rPr lang="en-US" altLang="en-US" sz="2600" b="1" smtClean="0">
                <a:solidFill>
                  <a:srgbClr val="0000FF"/>
                </a:solidFill>
                <a:latin typeface="Courier New" panose="02070309020205020404" pitchFamily="49" charset="0"/>
              </a:rPr>
              <a:t>    ProductImpl_Stub.class</a:t>
            </a:r>
          </a:p>
          <a:p>
            <a:pPr marL="287338" indent="-287338" eaLnBrk="1" hangingPunct="1">
              <a:lnSpc>
                <a:spcPct val="90000"/>
              </a:lnSpc>
              <a:spcBef>
                <a:spcPct val="0"/>
              </a:spcBef>
              <a:buFont typeface="Wingdings" panose="05000000000000000000" pitchFamily="2" charset="2"/>
              <a:buNone/>
            </a:pPr>
            <a:r>
              <a:rPr lang="en-US" altLang="en-US" sz="2600" smtClean="0">
                <a:solidFill>
                  <a:srgbClr val="0000FF"/>
                </a:solidFill>
              </a:rPr>
              <a:t>    java - Djava.rmi.server.codebase = http://localhost:8080/ 				download/ ProductServer &amp;</a:t>
            </a:r>
            <a:r>
              <a:rPr lang="en-US" altLang="en-US" sz="2600" smtClean="0"/>
              <a:t> </a:t>
            </a:r>
          </a:p>
        </p:txBody>
      </p:sp>
    </p:spTree>
  </p:cSld>
  <p:clrMapOvr>
    <a:masterClrMapping/>
  </p:clrMapOvr>
  <p:transition spd="med">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Rectangle 2"/>
          <p:cNvSpPr>
            <a:spLocks noGrp="1" noChangeArrowheads="1"/>
          </p:cNvSpPr>
          <p:nvPr>
            <p:ph type="title"/>
          </p:nvPr>
        </p:nvSpPr>
        <p:spPr/>
        <p:txBody>
          <a:bodyPr/>
          <a:lstStyle/>
          <a:p>
            <a:pPr eaLnBrk="1" hangingPunct="1">
              <a:defRPr/>
            </a:pPr>
            <a:r>
              <a:rPr lang="en-US" smtClean="0"/>
              <a:t>Using RMI to Implement Callbacks</a:t>
            </a:r>
          </a:p>
        </p:txBody>
      </p:sp>
      <p:pic>
        <p:nvPicPr>
          <p:cNvPr id="6861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8938" y="722313"/>
            <a:ext cx="8345487" cy="5518150"/>
          </a:xfrm>
          <a:noFill/>
        </p:spPr>
      </p:pic>
      <p:sp>
        <p:nvSpPr>
          <p:cNvPr id="68612" name="Rectangle 7"/>
          <p:cNvSpPr>
            <a:spLocks noChangeArrowheads="1"/>
          </p:cNvSpPr>
          <p:nvPr/>
        </p:nvSpPr>
        <p:spPr bwMode="auto">
          <a:xfrm>
            <a:off x="4102100" y="5661025"/>
            <a:ext cx="5041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40000"/>
              </a:spcBef>
              <a:buClr>
                <a:srgbClr val="6699FF"/>
              </a:buClr>
              <a:buSzTx/>
              <a:buFontTx/>
              <a:buNone/>
            </a:pPr>
            <a:r>
              <a:rPr lang="en-US" altLang="en-US" sz="2400" b="1">
                <a:solidFill>
                  <a:srgbClr val="0000FF"/>
                </a:solidFill>
                <a:latin typeface="Arial" panose="020B0604020202020204" pitchFamily="34" charset="0"/>
              </a:rPr>
              <a:t>Multiple listeners can register with one or more event sources.</a:t>
            </a:r>
          </a:p>
        </p:txBody>
      </p:sp>
    </p:spTree>
  </p:cSld>
  <p:clrMapOvr>
    <a:masterClrMapping/>
  </p:clrMapOvr>
  <p:transition spd="med">
    <p:comb/>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3" name="Rectangle 5"/>
          <p:cNvSpPr>
            <a:spLocks noGrp="1" noChangeArrowheads="1"/>
          </p:cNvSpPr>
          <p:nvPr>
            <p:ph type="title"/>
          </p:nvPr>
        </p:nvSpPr>
        <p:spPr/>
        <p:txBody>
          <a:bodyPr/>
          <a:lstStyle/>
          <a:p>
            <a:pPr eaLnBrk="1" hangingPunct="1">
              <a:defRPr/>
            </a:pPr>
            <a:r>
              <a:rPr lang="en-US" smtClean="0"/>
              <a:t>Using RMI to Implement Callbacks</a:t>
            </a:r>
          </a:p>
        </p:txBody>
      </p:sp>
      <p:pic>
        <p:nvPicPr>
          <p:cNvPr id="6963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488" y="722313"/>
            <a:ext cx="9053512" cy="5645150"/>
          </a:xfrm>
          <a:noFill/>
        </p:spPr>
      </p:pic>
      <p:sp>
        <p:nvSpPr>
          <p:cNvPr id="69636" name="Rectangle 7"/>
          <p:cNvSpPr>
            <a:spLocks noChangeArrowheads="1"/>
          </p:cNvSpPr>
          <p:nvPr/>
        </p:nvSpPr>
        <p:spPr bwMode="auto">
          <a:xfrm>
            <a:off x="250825" y="5157788"/>
            <a:ext cx="36290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40000"/>
              </a:spcBef>
              <a:buClr>
                <a:srgbClr val="6699FF"/>
              </a:buClr>
              <a:buSzTx/>
              <a:buFontTx/>
              <a:buNone/>
            </a:pPr>
            <a:r>
              <a:rPr lang="en-US" altLang="en-US" sz="2400" b="1">
                <a:solidFill>
                  <a:srgbClr val="0000FF"/>
                </a:solidFill>
                <a:latin typeface="Arial" panose="020B0604020202020204" pitchFamily="34" charset="0"/>
              </a:rPr>
              <a:t>Callback notification of event, for every registered listener</a:t>
            </a:r>
          </a:p>
        </p:txBody>
      </p:sp>
    </p:spTree>
  </p:cSld>
  <p:clrMapOvr>
    <a:masterClrMapping/>
  </p:clrMapOvr>
  <p:transition spd="med">
    <p:comb/>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p:txBody>
          <a:bodyPr/>
          <a:lstStyle/>
          <a:p>
            <a:pPr eaLnBrk="1" hangingPunct="1">
              <a:defRPr/>
            </a:pPr>
            <a:r>
              <a:rPr lang="en-US" smtClean="0"/>
              <a:t>Callback Client-Server Interactions</a:t>
            </a:r>
          </a:p>
        </p:txBody>
      </p:sp>
      <p:graphicFrame>
        <p:nvGraphicFramePr>
          <p:cNvPr id="70659" name="Object 2"/>
          <p:cNvGraphicFramePr>
            <a:graphicFrameLocks noChangeAspect="1"/>
          </p:cNvGraphicFramePr>
          <p:nvPr/>
        </p:nvGraphicFramePr>
        <p:xfrm>
          <a:off x="179388" y="692150"/>
          <a:ext cx="8893175" cy="5832475"/>
        </p:xfrm>
        <a:graphic>
          <a:graphicData uri="http://schemas.openxmlformats.org/presentationml/2006/ole">
            <mc:AlternateContent xmlns:mc="http://schemas.openxmlformats.org/markup-compatibility/2006">
              <mc:Choice xmlns:v="urn:schemas-microsoft-com:vml" Requires="v">
                <p:oleObj spid="_x0000_s70671" name="SmartDraw" r:id="rId3" imgW="6557772" imgH="4151376" progId="SmartDraw.2">
                  <p:embed/>
                </p:oleObj>
              </mc:Choice>
              <mc:Fallback>
                <p:oleObj name="SmartDraw" r:id="rId3" imgW="6557772" imgH="4151376" progId="SmartDraw.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692150"/>
                        <a:ext cx="8893175" cy="58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Why distributed computing?</a:t>
            </a:r>
          </a:p>
        </p:txBody>
      </p:sp>
      <p:sp>
        <p:nvSpPr>
          <p:cNvPr id="8195" name="Rectangle 3"/>
          <p:cNvSpPr>
            <a:spLocks noGrp="1" noChangeArrowheads="1"/>
          </p:cNvSpPr>
          <p:nvPr>
            <p:ph type="body" idx="1"/>
          </p:nvPr>
        </p:nvSpPr>
        <p:spPr/>
        <p:txBody>
          <a:bodyPr/>
          <a:lstStyle/>
          <a:p>
            <a:pPr eaLnBrk="1" hangingPunct="1"/>
            <a:r>
              <a:rPr lang="en-US" altLang="en-US" sz="3200" b="1" smtClean="0"/>
              <a:t>Economics</a:t>
            </a:r>
            <a:r>
              <a:rPr lang="en-US" altLang="en-US" sz="3200" smtClean="0"/>
              <a:t>: distributed systems allow the pooling of resources, including CPU cycles, data storage, input/output devices, and services.</a:t>
            </a:r>
          </a:p>
          <a:p>
            <a:pPr eaLnBrk="1" hangingPunct="1"/>
            <a:r>
              <a:rPr lang="en-US" altLang="en-US" sz="3200" b="1" smtClean="0"/>
              <a:t>Reliability</a:t>
            </a:r>
            <a:r>
              <a:rPr lang="en-US" altLang="en-US" sz="3200" smtClean="0"/>
              <a:t>: a distributed system allow replication of resources and/or services, thus reducing service outage due to failures.</a:t>
            </a:r>
          </a:p>
          <a:p>
            <a:pPr eaLnBrk="1" hangingPunct="1"/>
            <a:r>
              <a:rPr lang="en-US" altLang="en-US" sz="3200" smtClean="0"/>
              <a:t>The Internet has become a universal platform for distributed computing.</a:t>
            </a:r>
          </a:p>
          <a:p>
            <a:pPr eaLnBrk="1" hangingPunct="1">
              <a:buFont typeface="Wingdings" panose="05000000000000000000" pitchFamily="2" charset="2"/>
              <a:buNone/>
            </a:pPr>
            <a:endParaRPr lang="en-US" altLang="en-US" sz="3200" smtClean="0"/>
          </a:p>
        </p:txBody>
      </p:sp>
    </p:spTree>
  </p:cSld>
  <p:clrMapOvr>
    <a:masterClrMapping/>
  </p:clrMapOvr>
  <p:transition spd="med">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p:txBody>
          <a:bodyPr/>
          <a:lstStyle/>
          <a:p>
            <a:pPr eaLnBrk="1" hangingPunct="1">
              <a:defRPr/>
            </a:pPr>
            <a:r>
              <a:rPr lang="en-US" smtClean="0"/>
              <a:t>Defining the Listener Interface</a:t>
            </a:r>
          </a:p>
        </p:txBody>
      </p:sp>
      <p:sp>
        <p:nvSpPr>
          <p:cNvPr id="71683" name="Rectangle 3"/>
          <p:cNvSpPr>
            <a:spLocks noGrp="1" noChangeArrowheads="1"/>
          </p:cNvSpPr>
          <p:nvPr>
            <p:ph type="body" idx="1"/>
          </p:nvPr>
        </p:nvSpPr>
        <p:spPr/>
        <p:txBody>
          <a:bodyPr/>
          <a:lstStyle/>
          <a:p>
            <a:pPr marL="185738" indent="-185738" eaLnBrk="1" hangingPunct="1"/>
            <a:r>
              <a:rPr lang="en-US" altLang="en-US" smtClean="0">
                <a:solidFill>
                  <a:srgbClr val="0000FF"/>
                </a:solidFill>
                <a:latin typeface="TimesNewRoman" charset="0"/>
              </a:rPr>
              <a:t>The listener interface defines a remote object with a single method</a:t>
            </a:r>
            <a:r>
              <a:rPr lang="en-US" altLang="en-US" smtClean="0">
                <a:solidFill>
                  <a:srgbClr val="000000"/>
                </a:solidFill>
                <a:latin typeface="TimesNewRoman" charset="0"/>
              </a:rPr>
              <a:t>. This method should be invoked by an event source whenever an event occurs, so as to act as notification that the event occurred. The method signifies a change in temperature, and allows the new temperature to be passed as a parameter.</a:t>
            </a:r>
          </a:p>
          <a:p>
            <a:pPr marL="185738" indent="-185738" eaLnBrk="1" hangingPunct="1">
              <a:buFont typeface="Wingdings" panose="05000000000000000000" pitchFamily="2" charset="2"/>
              <a:buNone/>
            </a:pPr>
            <a:r>
              <a:rPr lang="en-US" altLang="en-US" smtClean="0">
                <a:solidFill>
                  <a:srgbClr val="354278"/>
                </a:solidFill>
                <a:latin typeface="CourierNewPSMT" charset="0"/>
              </a:rPr>
              <a:t> </a:t>
            </a:r>
            <a:r>
              <a:rPr lang="en-US" altLang="en-US" sz="2700" smtClean="0">
                <a:solidFill>
                  <a:srgbClr val="0000FF"/>
                </a:solidFill>
                <a:latin typeface="CourierNewPSMT" charset="0"/>
              </a:rPr>
              <a:t>interface TemperatureListener </a:t>
            </a:r>
            <a:r>
              <a:rPr lang="en-US" altLang="en-US" sz="2700" smtClean="0">
                <a:solidFill>
                  <a:srgbClr val="FF0000"/>
                </a:solidFill>
                <a:latin typeface="CourierNewPSMT" charset="0"/>
              </a:rPr>
              <a:t>extends Remote</a:t>
            </a:r>
            <a:r>
              <a:rPr lang="en-US" altLang="en-US" sz="2700" smtClean="0">
                <a:solidFill>
                  <a:srgbClr val="0000FF"/>
                </a:solidFill>
                <a:latin typeface="CourierNewPSMT" charset="0"/>
              </a:rPr>
              <a:t> {</a:t>
            </a:r>
          </a:p>
          <a:p>
            <a:pPr marL="185738" indent="-185738" eaLnBrk="1" hangingPunct="1">
              <a:buFont typeface="Wingdings" panose="05000000000000000000" pitchFamily="2" charset="2"/>
              <a:buNone/>
            </a:pPr>
            <a:r>
              <a:rPr lang="en-US" altLang="en-US" sz="2700" smtClean="0">
                <a:solidFill>
                  <a:srgbClr val="0000FF"/>
                </a:solidFill>
                <a:latin typeface="CourierNewPSMT" charset="0"/>
              </a:rPr>
              <a:t>     public void temperatureChanged(double temperature)</a:t>
            </a:r>
          </a:p>
          <a:p>
            <a:pPr marL="185738" indent="-185738" eaLnBrk="1" hangingPunct="1">
              <a:buFont typeface="Wingdings" panose="05000000000000000000" pitchFamily="2" charset="2"/>
              <a:buNone/>
            </a:pPr>
            <a:r>
              <a:rPr lang="en-US" altLang="en-US" sz="2700" smtClean="0">
                <a:solidFill>
                  <a:srgbClr val="0000FF"/>
                </a:solidFill>
                <a:latin typeface="CourierNewPSMT" charset="0"/>
              </a:rPr>
              <a:t>        throws java.rmi.RemoteException;</a:t>
            </a:r>
          </a:p>
          <a:p>
            <a:pPr marL="185738" indent="-185738" eaLnBrk="1" hangingPunct="1">
              <a:buFont typeface="Wingdings" panose="05000000000000000000" pitchFamily="2" charset="2"/>
              <a:buNone/>
            </a:pPr>
            <a:r>
              <a:rPr lang="en-US" altLang="en-US" sz="2700" smtClean="0">
                <a:solidFill>
                  <a:srgbClr val="0000FF"/>
                </a:solidFill>
                <a:latin typeface="CourierNewPSMT" charset="0"/>
              </a:rPr>
              <a:t>}</a:t>
            </a:r>
            <a:endParaRPr lang="en-US" altLang="en-US" sz="2700" smtClean="0">
              <a:solidFill>
                <a:srgbClr val="0000FF"/>
              </a:solidFill>
            </a:endParaRPr>
          </a:p>
        </p:txBody>
      </p:sp>
    </p:spTree>
  </p:cSld>
  <p:clrMapOvr>
    <a:masterClrMapping/>
  </p:clrMapOvr>
  <p:transition spd="med">
    <p:comb/>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lstStyle/>
          <a:p>
            <a:pPr eaLnBrk="1" hangingPunct="1">
              <a:defRPr/>
            </a:pPr>
            <a:r>
              <a:rPr lang="en-US" smtClean="0"/>
              <a:t>Defining the Event Source Interface</a:t>
            </a:r>
          </a:p>
        </p:txBody>
      </p:sp>
      <p:sp>
        <p:nvSpPr>
          <p:cNvPr id="72707" name="Rectangle 3"/>
          <p:cNvSpPr>
            <a:spLocks noGrp="1" noChangeArrowheads="1"/>
          </p:cNvSpPr>
          <p:nvPr>
            <p:ph type="body" idx="1"/>
          </p:nvPr>
        </p:nvSpPr>
        <p:spPr/>
        <p:txBody>
          <a:bodyPr/>
          <a:lstStyle/>
          <a:p>
            <a:pPr marL="185738" indent="-185738" eaLnBrk="1" hangingPunct="1">
              <a:lnSpc>
                <a:spcPct val="80000"/>
              </a:lnSpc>
            </a:pPr>
            <a:r>
              <a:rPr lang="en-US" altLang="en-US" smtClean="0">
                <a:solidFill>
                  <a:srgbClr val="0000FF"/>
                </a:solidFill>
              </a:rPr>
              <a:t>The event source must allow a listener to be registered and unregistered</a:t>
            </a:r>
            <a:r>
              <a:rPr lang="en-US" altLang="en-US" b="1" smtClean="0"/>
              <a:t>, </a:t>
            </a:r>
            <a:r>
              <a:rPr lang="en-US" altLang="en-US" smtClean="0"/>
              <a:t>and may optionally provide additional methods. In this case, a method to request the temperature on demand is offered.</a:t>
            </a:r>
          </a:p>
          <a:p>
            <a:pPr marL="185738" indent="-185738" eaLnBrk="1" hangingPunct="1">
              <a:lnSpc>
                <a:spcPct val="80000"/>
              </a:lnSpc>
              <a:buFont typeface="Wingdings" panose="05000000000000000000" pitchFamily="2" charset="2"/>
              <a:buNone/>
            </a:pPr>
            <a:r>
              <a:rPr lang="en-US" altLang="en-US" b="1" smtClean="0"/>
              <a:t>  </a:t>
            </a:r>
            <a:r>
              <a:rPr lang="en-US" altLang="en-US" smtClean="0">
                <a:solidFill>
                  <a:srgbClr val="0000FF"/>
                </a:solidFill>
              </a:rPr>
              <a:t>interface TemperatureSensor extends java.rmi.Remote{</a:t>
            </a:r>
          </a:p>
          <a:p>
            <a:pPr marL="185738" indent="-185738" eaLnBrk="1" hangingPunct="1">
              <a:lnSpc>
                <a:spcPct val="80000"/>
              </a:lnSpc>
              <a:buFont typeface="Wingdings" panose="05000000000000000000" pitchFamily="2" charset="2"/>
              <a:buNone/>
            </a:pPr>
            <a:r>
              <a:rPr lang="en-US" altLang="en-US" smtClean="0">
                <a:solidFill>
                  <a:srgbClr val="0000FF"/>
                </a:solidFill>
              </a:rPr>
              <a:t>		public double getTemperature()</a:t>
            </a:r>
            <a:r>
              <a:rPr lang="en-US" altLang="en-US" b="1" smtClean="0"/>
              <a:t> </a:t>
            </a:r>
          </a:p>
          <a:p>
            <a:pPr marL="185738" indent="-185738" eaLnBrk="1" hangingPunct="1">
              <a:lnSpc>
                <a:spcPct val="80000"/>
              </a:lnSpc>
              <a:buFont typeface="Wingdings" panose="05000000000000000000" pitchFamily="2" charset="2"/>
              <a:buNone/>
            </a:pPr>
            <a:r>
              <a:rPr lang="en-US" altLang="en-US" b="1" smtClean="0"/>
              <a:t>               		</a:t>
            </a:r>
            <a:r>
              <a:rPr lang="en-US" altLang="en-US" smtClean="0"/>
              <a:t>throws  java.rmi.RemoteException</a:t>
            </a:r>
            <a:r>
              <a:rPr lang="en-US" altLang="en-US" b="1" smtClean="0"/>
              <a:t>;</a:t>
            </a:r>
          </a:p>
          <a:p>
            <a:pPr marL="185738" indent="-185738" eaLnBrk="1" hangingPunct="1">
              <a:lnSpc>
                <a:spcPct val="80000"/>
              </a:lnSpc>
              <a:buFont typeface="Wingdings" panose="05000000000000000000" pitchFamily="2" charset="2"/>
              <a:buNone/>
            </a:pPr>
            <a:r>
              <a:rPr lang="en-US" altLang="en-US" b="1" smtClean="0"/>
              <a:t>		</a:t>
            </a:r>
            <a:r>
              <a:rPr lang="en-US" altLang="en-US" smtClean="0">
                <a:solidFill>
                  <a:srgbClr val="0000FF"/>
                </a:solidFill>
              </a:rPr>
              <a:t>public void addTemperatureListener</a:t>
            </a:r>
          </a:p>
          <a:p>
            <a:pPr marL="185738" indent="-185738" eaLnBrk="1" hangingPunct="1">
              <a:lnSpc>
                <a:spcPct val="80000"/>
              </a:lnSpc>
              <a:buFont typeface="Wingdings" panose="05000000000000000000" pitchFamily="2" charset="2"/>
              <a:buNone/>
            </a:pPr>
            <a:r>
              <a:rPr lang="en-US" altLang="en-US" smtClean="0">
                <a:solidFill>
                  <a:srgbClr val="0000FF"/>
                </a:solidFill>
              </a:rPr>
              <a:t>				(TemperatureListener listener )</a:t>
            </a:r>
          </a:p>
          <a:p>
            <a:pPr marL="185738" indent="-185738" eaLnBrk="1" hangingPunct="1">
              <a:lnSpc>
                <a:spcPct val="80000"/>
              </a:lnSpc>
              <a:buFont typeface="Wingdings" panose="05000000000000000000" pitchFamily="2" charset="2"/>
              <a:buNone/>
            </a:pPr>
            <a:r>
              <a:rPr lang="en-US" altLang="en-US" b="1" smtClean="0"/>
              <a:t>				</a:t>
            </a:r>
            <a:r>
              <a:rPr lang="en-US" altLang="en-US" smtClean="0"/>
              <a:t>throws java.rmi.RemoteException;</a:t>
            </a:r>
          </a:p>
          <a:p>
            <a:pPr marL="185738" indent="-185738" eaLnBrk="1" hangingPunct="1">
              <a:lnSpc>
                <a:spcPct val="80000"/>
              </a:lnSpc>
              <a:buFont typeface="Wingdings" panose="05000000000000000000" pitchFamily="2" charset="2"/>
              <a:buNone/>
            </a:pPr>
            <a:r>
              <a:rPr lang="en-US" altLang="en-US" b="1" smtClean="0"/>
              <a:t>		</a:t>
            </a:r>
            <a:r>
              <a:rPr lang="en-US" altLang="en-US" smtClean="0">
                <a:solidFill>
                  <a:srgbClr val="0000FF"/>
                </a:solidFill>
              </a:rPr>
              <a:t>public void removeTemperatureListener</a:t>
            </a:r>
          </a:p>
          <a:p>
            <a:pPr marL="185738" indent="-185738" eaLnBrk="1" hangingPunct="1">
              <a:lnSpc>
                <a:spcPct val="80000"/>
              </a:lnSpc>
              <a:buFont typeface="Wingdings" panose="05000000000000000000" pitchFamily="2" charset="2"/>
              <a:buNone/>
            </a:pPr>
            <a:r>
              <a:rPr lang="en-US" altLang="en-US" b="1" smtClean="0"/>
              <a:t>				</a:t>
            </a:r>
            <a:r>
              <a:rPr lang="en-US" altLang="en-US" smtClean="0">
                <a:solidFill>
                  <a:srgbClr val="0000FF"/>
                </a:solidFill>
              </a:rPr>
              <a:t>(TemperatureListener listener )</a:t>
            </a:r>
          </a:p>
          <a:p>
            <a:pPr marL="185738" indent="-185738" eaLnBrk="1" hangingPunct="1">
              <a:lnSpc>
                <a:spcPct val="80000"/>
              </a:lnSpc>
              <a:buFont typeface="Wingdings" panose="05000000000000000000" pitchFamily="2" charset="2"/>
              <a:buNone/>
            </a:pPr>
            <a:r>
              <a:rPr lang="en-US" altLang="en-US" b="1" smtClean="0"/>
              <a:t>				</a:t>
            </a:r>
            <a:r>
              <a:rPr lang="en-US" altLang="en-US" smtClean="0"/>
              <a:t>throws java.rmi.RemoteException;</a:t>
            </a:r>
          </a:p>
          <a:p>
            <a:pPr marL="185738" indent="-185738" eaLnBrk="1" hangingPunct="1">
              <a:lnSpc>
                <a:spcPct val="80000"/>
              </a:lnSpc>
              <a:buFont typeface="Wingdings" panose="05000000000000000000" pitchFamily="2" charset="2"/>
              <a:buNone/>
            </a:pPr>
            <a:r>
              <a:rPr lang="en-US" altLang="en-US" b="1" smtClean="0"/>
              <a:t>}</a:t>
            </a:r>
            <a:endParaRPr lang="en-US" altLang="en-US" smtClean="0"/>
          </a:p>
        </p:txBody>
      </p:sp>
    </p:spTree>
  </p:cSld>
  <p:clrMapOvr>
    <a:masterClrMapping/>
  </p:clrMapOvr>
  <p:transition spd="med">
    <p:comb/>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lstStyle/>
          <a:p>
            <a:pPr eaLnBrk="1" hangingPunct="1">
              <a:defRPr/>
            </a:pPr>
            <a:r>
              <a:rPr lang="en-US" sz="2800" smtClean="0"/>
              <a:t>Implementing the Event Source Interface</a:t>
            </a:r>
          </a:p>
        </p:txBody>
      </p:sp>
      <p:sp>
        <p:nvSpPr>
          <p:cNvPr id="73731" name="Rectangle 3"/>
          <p:cNvSpPr>
            <a:spLocks noGrp="1" noChangeArrowheads="1"/>
          </p:cNvSpPr>
          <p:nvPr>
            <p:ph type="body" idx="1"/>
          </p:nvPr>
        </p:nvSpPr>
        <p:spPr/>
        <p:txBody>
          <a:bodyPr/>
          <a:lstStyle/>
          <a:p>
            <a:pPr marL="185738" indent="-185738" eaLnBrk="1" hangingPunct="1">
              <a:lnSpc>
                <a:spcPct val="80000"/>
              </a:lnSpc>
              <a:spcBef>
                <a:spcPct val="25000"/>
              </a:spcBef>
            </a:pPr>
            <a:r>
              <a:rPr lang="en-US" altLang="en-US" sz="2700" smtClean="0">
                <a:solidFill>
                  <a:srgbClr val="000000"/>
                </a:solidFill>
                <a:latin typeface="TimesNewRoman" charset="0"/>
              </a:rPr>
              <a:t>A </a:t>
            </a:r>
            <a:r>
              <a:rPr lang="en-US" altLang="en-US" sz="2700" b="1" smtClean="0">
                <a:latin typeface="CourierNewPSMT" charset="0"/>
              </a:rPr>
              <a:t>TemperatureSensorServerImpl</a:t>
            </a:r>
            <a:r>
              <a:rPr lang="en-US" altLang="en-US" sz="2700" smtClean="0">
                <a:solidFill>
                  <a:srgbClr val="354278"/>
                </a:solidFill>
                <a:latin typeface="CourierNewPSMT" charset="0"/>
              </a:rPr>
              <a:t> </a:t>
            </a:r>
            <a:r>
              <a:rPr lang="en-US" altLang="en-US" sz="2700" smtClean="0">
                <a:solidFill>
                  <a:srgbClr val="000000"/>
                </a:solidFill>
                <a:latin typeface="TimesNewRoman" charset="0"/>
              </a:rPr>
              <a:t>class is defined, which acts as an RMI server. </a:t>
            </a:r>
          </a:p>
          <a:p>
            <a:pPr marL="185738" indent="-185738" eaLnBrk="1" hangingPunct="1">
              <a:lnSpc>
                <a:spcPct val="80000"/>
              </a:lnSpc>
              <a:spcBef>
                <a:spcPct val="25000"/>
              </a:spcBef>
            </a:pPr>
            <a:r>
              <a:rPr lang="en-US" altLang="en-US" sz="2700" smtClean="0">
                <a:solidFill>
                  <a:srgbClr val="000000"/>
                </a:solidFill>
                <a:latin typeface="TimesNewRoman" charset="0"/>
              </a:rPr>
              <a:t>To notify registered listeners as a client (The server must extend </a:t>
            </a:r>
            <a:r>
              <a:rPr lang="en-US" altLang="en-US" sz="2700" b="1" smtClean="0">
                <a:latin typeface="CourierNewPSMT" charset="0"/>
              </a:rPr>
              <a:t>UnicastRemoteObject</a:t>
            </a:r>
            <a:r>
              <a:rPr lang="en-US" altLang="en-US" sz="2700" smtClean="0">
                <a:solidFill>
                  <a:srgbClr val="000000"/>
                </a:solidFill>
                <a:latin typeface="TimesNewRoman" charset="0"/>
              </a:rPr>
              <a:t>, to offer a service, and implement the </a:t>
            </a:r>
            <a:r>
              <a:rPr lang="en-US" altLang="en-US" sz="2700" b="1" smtClean="0">
                <a:latin typeface="CourierNewPSMT" charset="0"/>
              </a:rPr>
              <a:t>Temperature</a:t>
            </a:r>
            <a:r>
              <a:rPr lang="en-US" altLang="en-US" sz="2700" smtClean="0">
                <a:solidFill>
                  <a:srgbClr val="354278"/>
                </a:solidFill>
                <a:latin typeface="CourierNewPSMT" charset="0"/>
              </a:rPr>
              <a:t> </a:t>
            </a:r>
            <a:r>
              <a:rPr lang="en-US" altLang="en-US" sz="2700" b="1" smtClean="0">
                <a:latin typeface="CourierNewPSMT" charset="0"/>
              </a:rPr>
              <a:t>Sensor</a:t>
            </a:r>
            <a:r>
              <a:rPr lang="en-US" altLang="en-US" sz="2700" smtClean="0">
                <a:solidFill>
                  <a:srgbClr val="354278"/>
                </a:solidFill>
                <a:latin typeface="CourierNewPSMT" charset="0"/>
              </a:rPr>
              <a:t> </a:t>
            </a:r>
            <a:r>
              <a:rPr lang="en-US" altLang="en-US" sz="2700" smtClean="0">
                <a:solidFill>
                  <a:srgbClr val="000000"/>
                </a:solidFill>
                <a:latin typeface="TimesNewRoman" charset="0"/>
              </a:rPr>
              <a:t>interface. </a:t>
            </a:r>
          </a:p>
          <a:p>
            <a:pPr marL="185738" indent="-185738" eaLnBrk="1" hangingPunct="1">
              <a:lnSpc>
                <a:spcPct val="80000"/>
              </a:lnSpc>
              <a:spcBef>
                <a:spcPct val="25000"/>
              </a:spcBef>
            </a:pPr>
            <a:r>
              <a:rPr lang="en-US" altLang="en-US" sz="2700" smtClean="0">
                <a:solidFill>
                  <a:srgbClr val="000000"/>
                </a:solidFill>
                <a:latin typeface="TimesNewRoman" charset="0"/>
              </a:rPr>
              <a:t>To create an instance of the service and registering it with the </a:t>
            </a:r>
            <a:r>
              <a:rPr lang="en-US" altLang="en-US" sz="2700" b="1" smtClean="0">
                <a:latin typeface="CourierNewPSMT" charset="0"/>
              </a:rPr>
              <a:t>rmiregistry</a:t>
            </a:r>
            <a:r>
              <a:rPr lang="en-US" altLang="en-US" sz="2700" smtClean="0">
                <a:solidFill>
                  <a:srgbClr val="000000"/>
                </a:solidFill>
                <a:latin typeface="TimesNewRoman" charset="0"/>
              </a:rPr>
              <a:t> </a:t>
            </a:r>
          </a:p>
          <a:p>
            <a:pPr marL="185738" indent="-185738" eaLnBrk="1" hangingPunct="1">
              <a:lnSpc>
                <a:spcPct val="80000"/>
              </a:lnSpc>
              <a:spcBef>
                <a:spcPct val="25000"/>
              </a:spcBef>
            </a:pPr>
            <a:r>
              <a:rPr lang="en-US" altLang="en-US" sz="2700" b="1" smtClean="0">
                <a:latin typeface="CourierNewPSMT" charset="0"/>
              </a:rPr>
              <a:t>To launch a new thread, responsible for updating the value of the temperature</a:t>
            </a:r>
            <a:r>
              <a:rPr lang="en-US" altLang="en-US" sz="2700" smtClean="0">
                <a:solidFill>
                  <a:srgbClr val="000000"/>
                </a:solidFill>
                <a:latin typeface="TimesNewRoman" charset="0"/>
              </a:rPr>
              <a:t>, based on randomly generated numbers. </a:t>
            </a:r>
          </a:p>
          <a:p>
            <a:pPr marL="185738" indent="-185738" eaLnBrk="1" hangingPunct="1">
              <a:lnSpc>
                <a:spcPct val="80000"/>
              </a:lnSpc>
              <a:spcBef>
                <a:spcPct val="25000"/>
              </a:spcBef>
            </a:pPr>
            <a:r>
              <a:rPr lang="en-US" altLang="en-US" sz="2700" smtClean="0">
                <a:solidFill>
                  <a:srgbClr val="000000"/>
                </a:solidFill>
                <a:latin typeface="TimesNewRoman" charset="0"/>
              </a:rPr>
              <a:t>As each change occurs, registered listeners are notified, by reading from a list of listeners stored in a </a:t>
            </a:r>
            <a:r>
              <a:rPr lang="en-US" altLang="en-US" sz="2700" b="1" smtClean="0">
                <a:latin typeface="CourierNewPSMT" charset="0"/>
              </a:rPr>
              <a:t>java.util.Vector</a:t>
            </a:r>
            <a:r>
              <a:rPr lang="en-US" altLang="en-US" sz="2700" smtClean="0">
                <a:solidFill>
                  <a:srgbClr val="354278"/>
                </a:solidFill>
                <a:latin typeface="CourierNewPSMT" charset="0"/>
              </a:rPr>
              <a:t> </a:t>
            </a:r>
            <a:r>
              <a:rPr lang="en-US" altLang="en-US" sz="2700" smtClean="0">
                <a:solidFill>
                  <a:srgbClr val="000000"/>
                </a:solidFill>
                <a:latin typeface="TimesNewRoman" charset="0"/>
              </a:rPr>
              <a:t>object. This list is modified by the remote </a:t>
            </a:r>
            <a:r>
              <a:rPr lang="en-US" altLang="en-US" sz="2700" b="1" smtClean="0">
                <a:latin typeface="CourierNewPSMT" charset="0"/>
              </a:rPr>
              <a:t>addTemperatureListener(TemperatureListener</a:t>
            </a:r>
            <a:r>
              <a:rPr lang="en-US" altLang="en-US" sz="2700" smtClean="0">
                <a:latin typeface="CourierNewPSMT" charset="0"/>
              </a:rPr>
              <a:t>)</a:t>
            </a:r>
            <a:r>
              <a:rPr lang="en-US" altLang="en-US" sz="2700" smtClean="0">
                <a:solidFill>
                  <a:srgbClr val="354278"/>
                </a:solidFill>
                <a:latin typeface="CourierNewPSMT" charset="0"/>
              </a:rPr>
              <a:t> </a:t>
            </a:r>
            <a:r>
              <a:rPr lang="en-US" altLang="en-US" sz="2700" smtClean="0">
                <a:solidFill>
                  <a:srgbClr val="000000"/>
                </a:solidFill>
                <a:latin typeface="TimesNewRoman" charset="0"/>
              </a:rPr>
              <a:t>and </a:t>
            </a:r>
            <a:r>
              <a:rPr lang="en-US" altLang="en-US" sz="2700" b="1" smtClean="0">
                <a:latin typeface="CourierNewPSMT" charset="0"/>
              </a:rPr>
              <a:t>removeTemperatureListener(TemperatureListener</a:t>
            </a:r>
            <a:r>
              <a:rPr lang="en-US" altLang="en-US" sz="2700" smtClean="0">
                <a:latin typeface="CourierNewPSMT" charset="0"/>
              </a:rPr>
              <a:t>)</a:t>
            </a:r>
            <a:r>
              <a:rPr lang="en-US" altLang="en-US" sz="2700" smtClean="0">
                <a:solidFill>
                  <a:srgbClr val="354278"/>
                </a:solidFill>
                <a:latin typeface="CourierNewPSMT" charset="0"/>
              </a:rPr>
              <a:t> </a:t>
            </a:r>
            <a:r>
              <a:rPr lang="en-US" altLang="en-US" sz="2700" smtClean="0">
                <a:solidFill>
                  <a:srgbClr val="000000"/>
                </a:solidFill>
                <a:latin typeface="TimesNewRoman" charset="0"/>
              </a:rPr>
              <a:t>methods. </a:t>
            </a:r>
            <a:endParaRPr lang="en-US" altLang="en-US" sz="2700" smtClean="0"/>
          </a:p>
        </p:txBody>
      </p:sp>
    </p:spTree>
  </p:cSld>
  <p:clrMapOvr>
    <a:masterClrMapping/>
  </p:clrMapOvr>
  <p:transition spd="med">
    <p:comb/>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pPr eaLnBrk="1" hangingPunct="1">
              <a:defRPr/>
            </a:pPr>
            <a:r>
              <a:rPr lang="en-US" sz="2800" smtClean="0"/>
              <a:t>Implementing the Event Source Interface</a:t>
            </a:r>
          </a:p>
        </p:txBody>
      </p:sp>
      <p:sp>
        <p:nvSpPr>
          <p:cNvPr id="74755" name="Rectangle 3"/>
          <p:cNvSpPr>
            <a:spLocks noGrp="1" noChangeArrowheads="1"/>
          </p:cNvSpPr>
          <p:nvPr>
            <p:ph type="body" idx="1"/>
          </p:nvPr>
        </p:nvSpPr>
        <p:spPr/>
        <p:txBody>
          <a:bodyPr/>
          <a:lstStyle/>
          <a:p>
            <a:pPr marL="185738" indent="-185738" eaLnBrk="1" hangingPunct="1">
              <a:lnSpc>
                <a:spcPct val="80000"/>
              </a:lnSpc>
              <a:buFont typeface="Wingdings" panose="05000000000000000000" pitchFamily="2" charset="2"/>
              <a:buNone/>
            </a:pPr>
            <a:r>
              <a:rPr lang="en-US" altLang="en-US" sz="2000" smtClean="0">
                <a:solidFill>
                  <a:srgbClr val="0000FF"/>
                </a:solidFill>
              </a:rPr>
              <a:t>public class TemperatureSensorImpl extends UnicastRemoteObject 				implements  TemperatureSensor, Runnable {</a:t>
            </a:r>
          </a:p>
          <a:p>
            <a:pPr marL="185738" indent="-185738" eaLnBrk="1" hangingPunct="1">
              <a:lnSpc>
                <a:spcPct val="80000"/>
              </a:lnSpc>
              <a:buFont typeface="Wingdings" panose="05000000000000000000" pitchFamily="2" charset="2"/>
              <a:buNone/>
            </a:pPr>
            <a:r>
              <a:rPr lang="en-US" altLang="en-US" sz="2000" smtClean="0"/>
              <a:t>    private volatile double temp; private Vector list = new Vector();</a:t>
            </a:r>
          </a:p>
          <a:p>
            <a:pPr marL="185738" indent="-185738"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public TemperatureSensorImpl() throws java.rmi.RemoteException {</a:t>
            </a:r>
          </a:p>
          <a:p>
            <a:pPr marL="185738" indent="-185738" eaLnBrk="1" hangingPunct="1">
              <a:lnSpc>
                <a:spcPct val="80000"/>
              </a:lnSpc>
              <a:buFont typeface="Wingdings" panose="05000000000000000000" pitchFamily="2" charset="2"/>
              <a:buNone/>
            </a:pPr>
            <a:r>
              <a:rPr lang="en-US" altLang="en-US" sz="2000" smtClean="0"/>
              <a:t>       super();</a:t>
            </a:r>
          </a:p>
          <a:p>
            <a:pPr marL="185738" indent="-185738" eaLnBrk="1" hangingPunct="1">
              <a:lnSpc>
                <a:spcPct val="80000"/>
              </a:lnSpc>
              <a:buFont typeface="Wingdings" panose="05000000000000000000" pitchFamily="2" charset="2"/>
              <a:buNone/>
            </a:pPr>
            <a:r>
              <a:rPr lang="en-US" altLang="en-US" sz="2000" smtClean="0"/>
              <a:t>       temp = 98.0; // Assign a default setting for the temperature</a:t>
            </a:r>
          </a:p>
          <a:p>
            <a:pPr marL="185738" indent="-185738" eaLnBrk="1" hangingPunct="1">
              <a:lnSpc>
                <a:spcPct val="80000"/>
              </a:lnSpc>
              <a:buFont typeface="Wingdings" panose="05000000000000000000" pitchFamily="2" charset="2"/>
              <a:buNone/>
            </a:pPr>
            <a:r>
              <a:rPr lang="en-US" altLang="en-US" sz="2000" smtClean="0"/>
              <a:t>    }</a:t>
            </a:r>
          </a:p>
          <a:p>
            <a:pPr marL="185738" indent="-185738"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public double getTemperature() throws java.rmi.RemoteException</a:t>
            </a:r>
            <a:r>
              <a:rPr lang="en-US" altLang="en-US" sz="2000" smtClean="0"/>
              <a:t> {</a:t>
            </a:r>
          </a:p>
          <a:p>
            <a:pPr marL="185738" indent="-185738" eaLnBrk="1" hangingPunct="1">
              <a:lnSpc>
                <a:spcPct val="80000"/>
              </a:lnSpc>
              <a:buFont typeface="Wingdings" panose="05000000000000000000" pitchFamily="2" charset="2"/>
              <a:buNone/>
            </a:pPr>
            <a:r>
              <a:rPr lang="en-US" altLang="en-US" sz="2000" smtClean="0"/>
              <a:t>        return temp;</a:t>
            </a:r>
          </a:p>
          <a:p>
            <a:pPr marL="185738" indent="-185738" eaLnBrk="1" hangingPunct="1">
              <a:lnSpc>
                <a:spcPct val="80000"/>
              </a:lnSpc>
              <a:buFont typeface="Wingdings" panose="05000000000000000000" pitchFamily="2" charset="2"/>
              <a:buNone/>
            </a:pPr>
            <a:r>
              <a:rPr lang="en-US" altLang="en-US" sz="2000" smtClean="0"/>
              <a:t>    }</a:t>
            </a:r>
          </a:p>
          <a:p>
            <a:pPr marL="185738" indent="-185738"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public void addTemperatureListener(TemperatureListener listener)  </a:t>
            </a:r>
            <a:br>
              <a:rPr lang="en-US" altLang="en-US" sz="2000" smtClean="0">
                <a:solidFill>
                  <a:srgbClr val="0000FF"/>
                </a:solidFill>
              </a:rPr>
            </a:br>
            <a:r>
              <a:rPr lang="en-US" altLang="en-US" sz="2000" smtClean="0">
                <a:solidFill>
                  <a:srgbClr val="0000FF"/>
                </a:solidFill>
              </a:rPr>
              <a:t>					throws java.rmi.RemoteException</a:t>
            </a:r>
            <a:r>
              <a:rPr lang="en-US" altLang="en-US" sz="2000" smtClean="0"/>
              <a:t> {</a:t>
            </a:r>
          </a:p>
          <a:p>
            <a:pPr marL="185738" indent="-185738" eaLnBrk="1" hangingPunct="1">
              <a:lnSpc>
                <a:spcPct val="80000"/>
              </a:lnSpc>
              <a:buFont typeface="Wingdings" panose="05000000000000000000" pitchFamily="2" charset="2"/>
              <a:buNone/>
            </a:pPr>
            <a:r>
              <a:rPr lang="en-US" altLang="en-US" sz="2000" smtClean="0"/>
              <a:t>        System.out.println("adding listener -" + listener);</a:t>
            </a:r>
          </a:p>
          <a:p>
            <a:pPr marL="185738" indent="-185738" eaLnBrk="1" hangingPunct="1">
              <a:lnSpc>
                <a:spcPct val="80000"/>
              </a:lnSpc>
              <a:buFont typeface="Wingdings" panose="05000000000000000000" pitchFamily="2" charset="2"/>
              <a:buNone/>
            </a:pPr>
            <a:r>
              <a:rPr lang="en-US" altLang="en-US" sz="2000" smtClean="0"/>
              <a:t>        list.add(listener);</a:t>
            </a:r>
          </a:p>
          <a:p>
            <a:pPr marL="185738" indent="-185738" eaLnBrk="1" hangingPunct="1">
              <a:lnSpc>
                <a:spcPct val="80000"/>
              </a:lnSpc>
              <a:buFont typeface="Wingdings" panose="05000000000000000000" pitchFamily="2" charset="2"/>
              <a:buNone/>
            </a:pPr>
            <a:r>
              <a:rPr lang="en-US" altLang="en-US" sz="2000" smtClean="0"/>
              <a:t>    }</a:t>
            </a:r>
          </a:p>
          <a:p>
            <a:pPr marL="185738" indent="-185738"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public void removeTemperatureListener(TemperatureListener listener)  </a:t>
            </a:r>
            <a:br>
              <a:rPr lang="en-US" altLang="en-US" sz="2000" smtClean="0">
                <a:solidFill>
                  <a:srgbClr val="0000FF"/>
                </a:solidFill>
              </a:rPr>
            </a:br>
            <a:r>
              <a:rPr lang="en-US" altLang="en-US" sz="2000" smtClean="0">
                <a:solidFill>
                  <a:srgbClr val="0000FF"/>
                </a:solidFill>
              </a:rPr>
              <a:t>					throws java.rmi.RemoteException {</a:t>
            </a:r>
          </a:p>
          <a:p>
            <a:pPr marL="185738" indent="-185738" eaLnBrk="1" hangingPunct="1">
              <a:lnSpc>
                <a:spcPct val="80000"/>
              </a:lnSpc>
              <a:buFont typeface="Wingdings" panose="05000000000000000000" pitchFamily="2" charset="2"/>
              <a:buNone/>
            </a:pPr>
            <a:r>
              <a:rPr lang="en-US" altLang="en-US" sz="2000" smtClean="0"/>
              <a:t>        System.out.println("removing listener -" + listener);</a:t>
            </a:r>
          </a:p>
          <a:p>
            <a:pPr marL="185738" indent="-185738" eaLnBrk="1" hangingPunct="1">
              <a:lnSpc>
                <a:spcPct val="80000"/>
              </a:lnSpc>
              <a:buFont typeface="Wingdings" panose="05000000000000000000" pitchFamily="2" charset="2"/>
              <a:buNone/>
            </a:pPr>
            <a:r>
              <a:rPr lang="en-US" altLang="en-US" sz="2000" smtClean="0"/>
              <a:t>        list.remove(listener);</a:t>
            </a:r>
          </a:p>
          <a:p>
            <a:pPr marL="185738" indent="-185738" eaLnBrk="1" hangingPunct="1">
              <a:lnSpc>
                <a:spcPct val="80000"/>
              </a:lnSpc>
              <a:buFont typeface="Wingdings" panose="05000000000000000000" pitchFamily="2" charset="2"/>
              <a:buNone/>
            </a:pPr>
            <a:r>
              <a:rPr lang="en-US" altLang="en-US" sz="2000" smtClean="0"/>
              <a:t>    }</a:t>
            </a:r>
          </a:p>
        </p:txBody>
      </p:sp>
    </p:spTree>
  </p:cSld>
  <p:clrMapOvr>
    <a:masterClrMapping/>
  </p:clrMapOvr>
  <p:transition spd="med">
    <p:comb/>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pPr eaLnBrk="1" hangingPunct="1">
              <a:defRPr/>
            </a:pPr>
            <a:r>
              <a:rPr lang="en-US" sz="2800" smtClean="0"/>
              <a:t>Implementing the Event Source Interface</a:t>
            </a:r>
          </a:p>
        </p:txBody>
      </p:sp>
      <p:sp>
        <p:nvSpPr>
          <p:cNvPr id="75779" name="Rectangle 3"/>
          <p:cNvSpPr>
            <a:spLocks noGrp="1" noChangeArrowheads="1"/>
          </p:cNvSpPr>
          <p:nvPr>
            <p:ph type="body" idx="1"/>
          </p:nvPr>
        </p:nvSpPr>
        <p:spPr/>
        <p:txBody>
          <a:bodyPr/>
          <a:lstStyle/>
          <a:p>
            <a:pPr marL="185738" indent="-185738" eaLnBrk="1" hangingPunct="1">
              <a:lnSpc>
                <a:spcPct val="80000"/>
              </a:lnSpc>
              <a:buFont typeface="Wingdings" panose="05000000000000000000" pitchFamily="2" charset="2"/>
              <a:buNone/>
            </a:pPr>
            <a:r>
              <a:rPr lang="en-US" altLang="en-US" sz="2600" smtClean="0">
                <a:solidFill>
                  <a:srgbClr val="0000FF"/>
                </a:solidFill>
              </a:rPr>
              <a:t>public void run() {</a:t>
            </a:r>
          </a:p>
          <a:p>
            <a:pPr marL="185738" indent="-185738" eaLnBrk="1" hangingPunct="1">
              <a:lnSpc>
                <a:spcPct val="80000"/>
              </a:lnSpc>
              <a:buFont typeface="Wingdings" panose="05000000000000000000" pitchFamily="2" charset="2"/>
              <a:buNone/>
            </a:pPr>
            <a:r>
              <a:rPr lang="en-US" altLang="en-US" sz="2600" smtClean="0"/>
              <a:t>        Random r = new Random();</a:t>
            </a:r>
          </a:p>
          <a:p>
            <a:pPr marL="185738" indent="-185738" eaLnBrk="1" hangingPunct="1">
              <a:lnSpc>
                <a:spcPct val="80000"/>
              </a:lnSpc>
              <a:buFont typeface="Wingdings" panose="05000000000000000000" pitchFamily="2" charset="2"/>
              <a:buNone/>
            </a:pPr>
            <a:r>
              <a:rPr lang="en-US" altLang="en-US" sz="2600" smtClean="0"/>
              <a:t>        for (; ; ) {</a:t>
            </a:r>
          </a:p>
          <a:p>
            <a:pPr marL="185738" indent="-185738" eaLnBrk="1" hangingPunct="1">
              <a:lnSpc>
                <a:spcPct val="80000"/>
              </a:lnSpc>
              <a:buFont typeface="Wingdings" panose="05000000000000000000" pitchFamily="2" charset="2"/>
              <a:buNone/>
            </a:pPr>
            <a:r>
              <a:rPr lang="en-US" altLang="en-US" sz="2600" smtClean="0"/>
              <a:t>            try {</a:t>
            </a:r>
          </a:p>
          <a:p>
            <a:pPr marL="185738" indent="-185738" eaLnBrk="1" hangingPunct="1">
              <a:lnSpc>
                <a:spcPct val="80000"/>
              </a:lnSpc>
              <a:buFont typeface="Wingdings" panose="05000000000000000000" pitchFamily="2" charset="2"/>
              <a:buNone/>
            </a:pPr>
            <a:r>
              <a:rPr lang="en-US" altLang="en-US" sz="2600" smtClean="0"/>
              <a:t>                // Sleep for a random amount of time</a:t>
            </a:r>
          </a:p>
          <a:p>
            <a:pPr marL="185738" indent="-185738" eaLnBrk="1" hangingPunct="1">
              <a:lnSpc>
                <a:spcPct val="80000"/>
              </a:lnSpc>
              <a:buFont typeface="Wingdings" panose="05000000000000000000" pitchFamily="2" charset="2"/>
              <a:buNone/>
            </a:pPr>
            <a:r>
              <a:rPr lang="en-US" altLang="en-US" sz="2600" smtClean="0"/>
              <a:t>                int duration = r.nextInt() % 10000 + 2000;</a:t>
            </a:r>
          </a:p>
          <a:p>
            <a:pPr marL="185738" indent="-185738" eaLnBrk="1" hangingPunct="1">
              <a:lnSpc>
                <a:spcPct val="80000"/>
              </a:lnSpc>
              <a:buFont typeface="Wingdings" panose="05000000000000000000" pitchFamily="2" charset="2"/>
              <a:buNone/>
            </a:pPr>
            <a:r>
              <a:rPr lang="en-US" altLang="en-US" sz="2600" smtClean="0"/>
              <a:t>                // Check to see if negative, if so, reverse</a:t>
            </a:r>
          </a:p>
          <a:p>
            <a:pPr marL="185738" indent="-185738" eaLnBrk="1" hangingPunct="1">
              <a:lnSpc>
                <a:spcPct val="80000"/>
              </a:lnSpc>
              <a:buFont typeface="Wingdings" panose="05000000000000000000" pitchFamily="2" charset="2"/>
              <a:buNone/>
            </a:pPr>
            <a:r>
              <a:rPr lang="en-US" altLang="en-US" sz="2600" smtClean="0"/>
              <a:t>                if (duration &lt; 0) duration = duration * -1;</a:t>
            </a:r>
          </a:p>
          <a:p>
            <a:pPr marL="185738" indent="-185738" eaLnBrk="1" hangingPunct="1">
              <a:lnSpc>
                <a:spcPct val="80000"/>
              </a:lnSpc>
              <a:buFont typeface="Wingdings" panose="05000000000000000000" pitchFamily="2" charset="2"/>
              <a:buNone/>
            </a:pPr>
            <a:r>
              <a:rPr lang="en-US" altLang="en-US" sz="2600" smtClean="0"/>
              <a:t>                </a:t>
            </a:r>
            <a:r>
              <a:rPr lang="en-US" altLang="en-US" sz="2600" smtClean="0">
                <a:solidFill>
                  <a:srgbClr val="0000FF"/>
                </a:solidFill>
              </a:rPr>
              <a:t>Thread.sleep(duration);</a:t>
            </a:r>
          </a:p>
          <a:p>
            <a:pPr marL="185738" indent="-185738" eaLnBrk="1" hangingPunct="1">
              <a:lnSpc>
                <a:spcPct val="80000"/>
              </a:lnSpc>
              <a:buFont typeface="Wingdings" panose="05000000000000000000" pitchFamily="2" charset="2"/>
              <a:buNone/>
            </a:pPr>
            <a:r>
              <a:rPr lang="en-US" altLang="en-US" sz="2600" smtClean="0"/>
              <a:t>            } catch (InterruptedException ie) {}</a:t>
            </a:r>
          </a:p>
          <a:p>
            <a:pPr marL="185738" indent="-185738" eaLnBrk="1" hangingPunct="1">
              <a:lnSpc>
                <a:spcPct val="80000"/>
              </a:lnSpc>
              <a:buFont typeface="Wingdings" panose="05000000000000000000" pitchFamily="2" charset="2"/>
              <a:buNone/>
            </a:pPr>
            <a:r>
              <a:rPr lang="en-US" altLang="en-US" sz="2600" smtClean="0"/>
              <a:t>            // Get a number, to see if temp goes up or down</a:t>
            </a:r>
          </a:p>
          <a:p>
            <a:pPr marL="185738" indent="-185738" eaLnBrk="1" hangingPunct="1">
              <a:lnSpc>
                <a:spcPct val="80000"/>
              </a:lnSpc>
              <a:buFont typeface="Wingdings" panose="05000000000000000000" pitchFamily="2" charset="2"/>
              <a:buNone/>
            </a:pPr>
            <a:r>
              <a:rPr lang="en-US" altLang="en-US" sz="2600" smtClean="0"/>
              <a:t>            </a:t>
            </a:r>
            <a:r>
              <a:rPr lang="en-US" altLang="en-US" sz="2600" smtClean="0">
                <a:solidFill>
                  <a:srgbClr val="0000FF"/>
                </a:solidFill>
              </a:rPr>
              <a:t>int num = r.nextInt();</a:t>
            </a:r>
          </a:p>
          <a:p>
            <a:pPr marL="185738" indent="-185738" eaLnBrk="1" hangingPunct="1">
              <a:lnSpc>
                <a:spcPct val="80000"/>
              </a:lnSpc>
              <a:buFont typeface="Wingdings" panose="05000000000000000000" pitchFamily="2" charset="2"/>
              <a:buNone/>
            </a:pPr>
            <a:r>
              <a:rPr lang="en-US" altLang="en-US" sz="2600" smtClean="0">
                <a:solidFill>
                  <a:srgbClr val="0000FF"/>
                </a:solidFill>
              </a:rPr>
              <a:t>            if (num &lt; 0)  temp += 0.5; else  temp -= 0.5;</a:t>
            </a:r>
          </a:p>
          <a:p>
            <a:pPr marL="185738" indent="-185738" eaLnBrk="1" hangingPunct="1">
              <a:lnSpc>
                <a:spcPct val="80000"/>
              </a:lnSpc>
              <a:buFont typeface="Wingdings" panose="05000000000000000000" pitchFamily="2" charset="2"/>
              <a:buNone/>
            </a:pPr>
            <a:r>
              <a:rPr lang="en-US" altLang="en-US" sz="2600" smtClean="0"/>
              <a:t>	         </a:t>
            </a:r>
            <a:r>
              <a:rPr lang="en-US" altLang="en-US" sz="2600" smtClean="0">
                <a:solidFill>
                  <a:srgbClr val="0000FF"/>
                </a:solidFill>
              </a:rPr>
              <a:t>notifyListeners();</a:t>
            </a:r>
            <a:r>
              <a:rPr lang="en-US" altLang="en-US" sz="2600" smtClean="0"/>
              <a:t> // Notify registered listeners</a:t>
            </a:r>
          </a:p>
          <a:p>
            <a:pPr marL="185738" indent="-185738" eaLnBrk="1" hangingPunct="1">
              <a:lnSpc>
                <a:spcPct val="80000"/>
              </a:lnSpc>
              <a:buFont typeface="Wingdings" panose="05000000000000000000" pitchFamily="2" charset="2"/>
              <a:buNone/>
            </a:pPr>
            <a:r>
              <a:rPr lang="en-US" altLang="en-US" sz="2600" smtClean="0"/>
              <a:t>  }}</a:t>
            </a:r>
          </a:p>
        </p:txBody>
      </p:sp>
    </p:spTree>
  </p:cSld>
  <p:clrMapOvr>
    <a:masterClrMapping/>
  </p:clrMapOvr>
  <p:transition spd="med">
    <p:comb/>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pPr eaLnBrk="1" hangingPunct="1">
              <a:defRPr/>
            </a:pPr>
            <a:r>
              <a:rPr lang="en-US" sz="2800" smtClean="0"/>
              <a:t>Implementing the Event Source Interface</a:t>
            </a:r>
          </a:p>
        </p:txBody>
      </p:sp>
      <p:sp>
        <p:nvSpPr>
          <p:cNvPr id="76803" name="Rectangle 3"/>
          <p:cNvSpPr>
            <a:spLocks noGrp="1" noChangeArrowheads="1"/>
          </p:cNvSpPr>
          <p:nvPr>
            <p:ph type="body" idx="1"/>
          </p:nvPr>
        </p:nvSpPr>
        <p:spPr/>
        <p:txBody>
          <a:bodyPr/>
          <a:lstStyle/>
          <a:p>
            <a:pPr marL="185738" indent="0" eaLnBrk="1" hangingPunct="1">
              <a:lnSpc>
                <a:spcPct val="80000"/>
              </a:lnSpc>
              <a:buFont typeface="Wingdings" panose="05000000000000000000" pitchFamily="2" charset="2"/>
              <a:buNone/>
            </a:pPr>
            <a:r>
              <a:rPr lang="en-US" altLang="en-US" sz="2400" smtClean="0">
                <a:solidFill>
                  <a:srgbClr val="0000FF"/>
                </a:solidFill>
              </a:rPr>
              <a:t>private void notifyListeners() {</a:t>
            </a:r>
          </a:p>
          <a:p>
            <a:pPr marL="185738" indent="0" eaLnBrk="1" hangingPunct="1">
              <a:lnSpc>
                <a:spcPct val="80000"/>
              </a:lnSpc>
              <a:buFont typeface="Wingdings" panose="05000000000000000000" pitchFamily="2" charset="2"/>
              <a:buNone/>
            </a:pPr>
            <a:r>
              <a:rPr lang="en-US" altLang="en-US" sz="2400" smtClean="0"/>
              <a:t>    // Notify every listener in the registered list</a:t>
            </a:r>
          </a:p>
          <a:p>
            <a:pPr marL="185738" indent="0" eaLnBrk="1" hangingPunct="1">
              <a:lnSpc>
                <a:spcPct val="80000"/>
              </a:lnSpc>
              <a:buFont typeface="Wingdings" panose="05000000000000000000" pitchFamily="2" charset="2"/>
              <a:buNone/>
            </a:pPr>
            <a:r>
              <a:rPr lang="en-US" altLang="en-US" sz="2400" smtClean="0"/>
              <a:t>    for (Enumeration e = list.elements(); 								e.hasMoreElements();) {</a:t>
            </a:r>
          </a:p>
          <a:p>
            <a:pPr marL="185738" indent="0" eaLnBrk="1" hangingPunct="1">
              <a:lnSpc>
                <a:spcPct val="80000"/>
              </a:lnSpc>
              <a:buFont typeface="Wingdings" panose="05000000000000000000" pitchFamily="2" charset="2"/>
              <a:buNone/>
            </a:pPr>
            <a:r>
              <a:rPr lang="en-US" altLang="en-US" sz="2400" smtClean="0"/>
              <a:t>            </a:t>
            </a:r>
            <a:r>
              <a:rPr lang="en-US" altLang="en-US" sz="2400" smtClean="0">
                <a:solidFill>
                  <a:srgbClr val="0000FF"/>
                </a:solidFill>
              </a:rPr>
              <a:t>TemperatureListener listener = (TemperatureListener)</a:t>
            </a:r>
          </a:p>
          <a:p>
            <a:pPr marL="185738" indent="0" eaLnBrk="1" hangingPunct="1">
              <a:lnSpc>
                <a:spcPct val="80000"/>
              </a:lnSpc>
              <a:buFont typeface="Wingdings" panose="05000000000000000000" pitchFamily="2" charset="2"/>
              <a:buNone/>
            </a:pPr>
            <a:r>
              <a:rPr lang="en-US" altLang="en-US" sz="2400" smtClean="0">
                <a:solidFill>
                  <a:srgbClr val="0000FF"/>
                </a:solidFill>
              </a:rPr>
              <a:t>                                           e.nextElement();</a:t>
            </a:r>
          </a:p>
          <a:p>
            <a:pPr marL="185738" indent="0" eaLnBrk="1" hangingPunct="1">
              <a:lnSpc>
                <a:spcPct val="80000"/>
              </a:lnSpc>
              <a:buFont typeface="Wingdings" panose="05000000000000000000" pitchFamily="2" charset="2"/>
              <a:buNone/>
            </a:pPr>
            <a:r>
              <a:rPr lang="en-US" altLang="en-US" sz="2400" smtClean="0"/>
              <a:t>            // Notify, if possible a listener</a:t>
            </a:r>
          </a:p>
          <a:p>
            <a:pPr marL="185738" indent="0" eaLnBrk="1" hangingPunct="1">
              <a:lnSpc>
                <a:spcPct val="80000"/>
              </a:lnSpc>
              <a:buFont typeface="Wingdings" panose="05000000000000000000" pitchFamily="2" charset="2"/>
              <a:buNone/>
            </a:pPr>
            <a:r>
              <a:rPr lang="en-US" altLang="en-US" sz="2400" smtClean="0"/>
              <a:t>            try {</a:t>
            </a:r>
          </a:p>
          <a:p>
            <a:pPr marL="185738" indent="0" eaLnBrk="1" hangingPunct="1">
              <a:lnSpc>
                <a:spcPct val="80000"/>
              </a:lnSpc>
              <a:buFont typeface="Wingdings" panose="05000000000000000000" pitchFamily="2" charset="2"/>
              <a:buNone/>
            </a:pPr>
            <a:r>
              <a:rPr lang="en-US" altLang="en-US" sz="2400" smtClean="0"/>
              <a:t>                </a:t>
            </a:r>
            <a:r>
              <a:rPr lang="en-US" altLang="en-US" sz="2400" smtClean="0">
                <a:solidFill>
                  <a:srgbClr val="0000FF"/>
                </a:solidFill>
              </a:rPr>
              <a:t>listener.temperatureChanged(temp);</a:t>
            </a:r>
          </a:p>
          <a:p>
            <a:pPr marL="185738" indent="0" eaLnBrk="1" hangingPunct="1">
              <a:lnSpc>
                <a:spcPct val="80000"/>
              </a:lnSpc>
              <a:buFont typeface="Wingdings" panose="05000000000000000000" pitchFamily="2" charset="2"/>
              <a:buNone/>
            </a:pPr>
            <a:r>
              <a:rPr lang="en-US" altLang="en-US" sz="2400" smtClean="0"/>
              <a:t>            } catch (RemoteException re) {</a:t>
            </a:r>
          </a:p>
          <a:p>
            <a:pPr marL="185738" indent="0" eaLnBrk="1" hangingPunct="1">
              <a:lnSpc>
                <a:spcPct val="80000"/>
              </a:lnSpc>
              <a:buFont typeface="Wingdings" panose="05000000000000000000" pitchFamily="2" charset="2"/>
              <a:buNone/>
            </a:pPr>
            <a:r>
              <a:rPr lang="en-US" altLang="en-US" sz="2400" smtClean="0"/>
              <a:t>                System.out.println("removing listener -" + listener);</a:t>
            </a:r>
          </a:p>
          <a:p>
            <a:pPr marL="185738" indent="0" eaLnBrk="1" hangingPunct="1">
              <a:lnSpc>
                <a:spcPct val="80000"/>
              </a:lnSpc>
              <a:buFont typeface="Wingdings" panose="05000000000000000000" pitchFamily="2" charset="2"/>
              <a:buNone/>
            </a:pPr>
            <a:r>
              <a:rPr lang="en-US" altLang="en-US" sz="2400" smtClean="0"/>
              <a:t>                // Remove the listener</a:t>
            </a:r>
          </a:p>
          <a:p>
            <a:pPr marL="185738" indent="0" eaLnBrk="1" hangingPunct="1">
              <a:lnSpc>
                <a:spcPct val="80000"/>
              </a:lnSpc>
              <a:buFont typeface="Wingdings" panose="05000000000000000000" pitchFamily="2" charset="2"/>
              <a:buNone/>
            </a:pPr>
            <a:r>
              <a:rPr lang="en-US" altLang="en-US" sz="2400" smtClean="0"/>
              <a:t>                </a:t>
            </a:r>
            <a:r>
              <a:rPr lang="en-US" altLang="en-US" sz="2400" smtClean="0">
                <a:solidFill>
                  <a:srgbClr val="0000FF"/>
                </a:solidFill>
              </a:rPr>
              <a:t>list.remove(listener);</a:t>
            </a:r>
          </a:p>
          <a:p>
            <a:pPr marL="185738" indent="0" eaLnBrk="1" hangingPunct="1">
              <a:lnSpc>
                <a:spcPct val="80000"/>
              </a:lnSpc>
              <a:buFont typeface="Wingdings" panose="05000000000000000000" pitchFamily="2" charset="2"/>
              <a:buNone/>
            </a:pPr>
            <a:r>
              <a:rPr lang="en-US" altLang="en-US" sz="2400" smtClean="0"/>
              <a:t>        } }</a:t>
            </a:r>
          </a:p>
          <a:p>
            <a:pPr marL="185738" indent="0" eaLnBrk="1" hangingPunct="1">
              <a:lnSpc>
                <a:spcPct val="80000"/>
              </a:lnSpc>
              <a:buFont typeface="Wingdings" panose="05000000000000000000" pitchFamily="2" charset="2"/>
              <a:buNone/>
            </a:pPr>
            <a:r>
              <a:rPr lang="en-US" altLang="en-US" sz="2400" smtClean="0"/>
              <a:t>  } }</a:t>
            </a:r>
          </a:p>
        </p:txBody>
      </p:sp>
    </p:spTree>
  </p:cSld>
  <p:clrMapOvr>
    <a:masterClrMapping/>
  </p:clrMapOvr>
  <p:transition spd="med">
    <p:comb/>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p:txBody>
          <a:bodyPr/>
          <a:lstStyle/>
          <a:p>
            <a:pPr eaLnBrk="1" hangingPunct="1">
              <a:defRPr/>
            </a:pPr>
            <a:r>
              <a:rPr lang="en-US" smtClean="0"/>
              <a:t>Implementing the Listener Interface</a:t>
            </a:r>
          </a:p>
        </p:txBody>
      </p:sp>
      <p:sp>
        <p:nvSpPr>
          <p:cNvPr id="77827" name="Rectangle 3"/>
          <p:cNvSpPr>
            <a:spLocks noGrp="1" noChangeArrowheads="1"/>
          </p:cNvSpPr>
          <p:nvPr>
            <p:ph type="body" idx="1"/>
          </p:nvPr>
        </p:nvSpPr>
        <p:spPr/>
        <p:txBody>
          <a:bodyPr/>
          <a:lstStyle/>
          <a:p>
            <a:pPr marL="287338" indent="-287338" eaLnBrk="1" hangingPunct="1">
              <a:lnSpc>
                <a:spcPct val="90000"/>
              </a:lnSpc>
            </a:pPr>
            <a:r>
              <a:rPr lang="en-US" altLang="en-US" smtClean="0">
                <a:solidFill>
                  <a:srgbClr val="000000"/>
                </a:solidFill>
                <a:latin typeface="TimesNewRoman" charset="0"/>
              </a:rPr>
              <a:t>The temperature monitor client must implement the </a:t>
            </a:r>
            <a:r>
              <a:rPr lang="en-US" altLang="en-US" b="1" smtClean="0">
                <a:latin typeface="CourierNewPSMT" charset="0"/>
              </a:rPr>
              <a:t>TemperatureListener</a:t>
            </a:r>
            <a:r>
              <a:rPr lang="en-US" altLang="en-US" smtClean="0">
                <a:solidFill>
                  <a:srgbClr val="354278"/>
                </a:solidFill>
                <a:latin typeface="CourierNewPSMT" charset="0"/>
              </a:rPr>
              <a:t> </a:t>
            </a:r>
            <a:r>
              <a:rPr lang="en-US" altLang="en-US" smtClean="0">
                <a:solidFill>
                  <a:srgbClr val="000000"/>
                </a:solidFill>
                <a:latin typeface="TimesNewRoman" charset="0"/>
              </a:rPr>
              <a:t>interface, and register itself with the remote temperature sensor service, by invoking the </a:t>
            </a:r>
            <a:r>
              <a:rPr lang="en-US" altLang="en-US" b="1" smtClean="0">
                <a:latin typeface="CourierNewPSMT" charset="0"/>
              </a:rPr>
              <a:t>TemperatureSensor.addTemperatureListener</a:t>
            </a:r>
            <a:r>
              <a:rPr lang="en-US" altLang="en-US" smtClean="0">
                <a:solidFill>
                  <a:srgbClr val="354278"/>
                </a:solidFill>
                <a:latin typeface="CourierNewPSMT" charset="0"/>
              </a:rPr>
              <a:t> </a:t>
            </a:r>
            <a:r>
              <a:rPr lang="en-US" altLang="en-US" b="1" smtClean="0">
                <a:latin typeface="CourierNewPSMT" charset="0"/>
              </a:rPr>
              <a:t>(Temperature Listener)</a:t>
            </a:r>
            <a:r>
              <a:rPr lang="en-US" altLang="en-US" smtClean="0">
                <a:solidFill>
                  <a:srgbClr val="354278"/>
                </a:solidFill>
                <a:latin typeface="CourierNewPSMT" charset="0"/>
              </a:rPr>
              <a:t> </a:t>
            </a:r>
            <a:r>
              <a:rPr lang="en-US" altLang="en-US" smtClean="0">
                <a:solidFill>
                  <a:srgbClr val="000000"/>
                </a:solidFill>
                <a:latin typeface="TimesNewRoman" charset="0"/>
              </a:rPr>
              <a:t>method. </a:t>
            </a:r>
          </a:p>
          <a:p>
            <a:pPr marL="287338" indent="-287338" eaLnBrk="1" hangingPunct="1">
              <a:lnSpc>
                <a:spcPct val="90000"/>
              </a:lnSpc>
            </a:pPr>
            <a:r>
              <a:rPr lang="en-US" altLang="en-US" smtClean="0">
                <a:solidFill>
                  <a:srgbClr val="000000"/>
                </a:solidFill>
                <a:latin typeface="TimesNewRoman" charset="0"/>
              </a:rPr>
              <a:t>By registering as a listener, the monitor client will be notified of changes as they occur, using a remote callback. The client waits patiently for any changes, and though it does not ever remove itself as a listener, functionality to achieve this is supplied by the</a:t>
            </a:r>
          </a:p>
          <a:p>
            <a:pPr marL="287338" indent="-287338" eaLnBrk="1" hangingPunct="1">
              <a:lnSpc>
                <a:spcPct val="90000"/>
              </a:lnSpc>
              <a:buFont typeface="Wingdings" panose="05000000000000000000" pitchFamily="2" charset="2"/>
              <a:buNone/>
            </a:pPr>
            <a:r>
              <a:rPr lang="en-US" altLang="en-US" smtClean="0">
                <a:solidFill>
                  <a:srgbClr val="0000FF"/>
                </a:solidFill>
                <a:latin typeface="CourierNewPSMT" charset="0"/>
              </a:rPr>
              <a:t>  </a:t>
            </a:r>
            <a:r>
              <a:rPr lang="en-US" altLang="en-US" b="1" smtClean="0">
                <a:latin typeface="CourierNewPSMT" charset="0"/>
              </a:rPr>
              <a:t>TemperatureSensor.removeTemperatureListener( 					TemperatureListener)</a:t>
            </a:r>
          </a:p>
          <a:p>
            <a:pPr marL="287338" indent="-287338" eaLnBrk="1" hangingPunct="1">
              <a:lnSpc>
                <a:spcPct val="90000"/>
              </a:lnSpc>
              <a:buFont typeface="Wingdings" panose="05000000000000000000" pitchFamily="2" charset="2"/>
              <a:buNone/>
            </a:pPr>
            <a:r>
              <a:rPr lang="en-US" altLang="en-US" smtClean="0">
                <a:solidFill>
                  <a:srgbClr val="000000"/>
                </a:solidFill>
                <a:latin typeface="TimesNewRoman" charset="0"/>
              </a:rPr>
              <a:t>  method.</a:t>
            </a:r>
            <a:endParaRPr lang="en-US" altLang="en-US" smtClean="0"/>
          </a:p>
        </p:txBody>
      </p:sp>
    </p:spTree>
  </p:cSld>
  <p:clrMapOvr>
    <a:masterClrMapping/>
  </p:clrMapOvr>
  <p:transition spd="med">
    <p:comb/>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p:cNvSpPr>
            <a:spLocks noGrp="1" noChangeArrowheads="1"/>
          </p:cNvSpPr>
          <p:nvPr>
            <p:ph type="title"/>
          </p:nvPr>
        </p:nvSpPr>
        <p:spPr/>
        <p:txBody>
          <a:bodyPr/>
          <a:lstStyle/>
          <a:p>
            <a:pPr eaLnBrk="1" hangingPunct="1">
              <a:defRPr/>
            </a:pPr>
            <a:r>
              <a:rPr lang="en-US" smtClean="0"/>
              <a:t>Implementing the Listener Interface</a:t>
            </a:r>
          </a:p>
        </p:txBody>
      </p:sp>
      <p:sp>
        <p:nvSpPr>
          <p:cNvPr id="78851" name="Rectangle 3"/>
          <p:cNvSpPr>
            <a:spLocks noGrp="1" noChangeArrowheads="1"/>
          </p:cNvSpPr>
          <p:nvPr>
            <p:ph type="body" idx="1"/>
          </p:nvPr>
        </p:nvSpPr>
        <p:spPr/>
        <p:txBody>
          <a:bodyPr/>
          <a:lstStyle/>
          <a:p>
            <a:pPr marL="185738" indent="0" eaLnBrk="1" hangingPunct="1">
              <a:lnSpc>
                <a:spcPct val="80000"/>
              </a:lnSpc>
              <a:buFont typeface="Wingdings" panose="05000000000000000000" pitchFamily="2" charset="2"/>
              <a:buNone/>
            </a:pPr>
            <a:r>
              <a:rPr lang="en-US" altLang="en-US" sz="2400" smtClean="0"/>
              <a:t>import java.rmi.*;</a:t>
            </a:r>
          </a:p>
          <a:p>
            <a:pPr marL="185738" indent="0" eaLnBrk="1" hangingPunct="1">
              <a:lnSpc>
                <a:spcPct val="80000"/>
              </a:lnSpc>
              <a:buFont typeface="Wingdings" panose="05000000000000000000" pitchFamily="2" charset="2"/>
              <a:buNone/>
            </a:pPr>
            <a:r>
              <a:rPr lang="en-US" altLang="en-US" sz="2400" smtClean="0"/>
              <a:t>import java.rmi.server.*;</a:t>
            </a:r>
          </a:p>
          <a:p>
            <a:pPr marL="185738" indent="0" eaLnBrk="1" hangingPunct="1">
              <a:lnSpc>
                <a:spcPct val="80000"/>
              </a:lnSpc>
              <a:buFont typeface="Wingdings" panose="05000000000000000000" pitchFamily="2" charset="2"/>
              <a:buNone/>
            </a:pPr>
            <a:r>
              <a:rPr lang="en-US" altLang="en-US" sz="2400" smtClean="0">
                <a:solidFill>
                  <a:srgbClr val="0000FF"/>
                </a:solidFill>
              </a:rPr>
              <a:t>public class TemperatureListenerImpl extends UnicastRemoteObject implements  TemperatureListener</a:t>
            </a:r>
            <a:r>
              <a:rPr lang="en-US" altLang="en-US" sz="2400" smtClean="0"/>
              <a:t> {</a:t>
            </a:r>
          </a:p>
          <a:p>
            <a:pPr marL="185738" indent="0" eaLnBrk="1" hangingPunct="1">
              <a:lnSpc>
                <a:spcPct val="80000"/>
              </a:lnSpc>
              <a:buFont typeface="Wingdings" panose="05000000000000000000" pitchFamily="2" charset="2"/>
              <a:buNone/>
            </a:pPr>
            <a:r>
              <a:rPr lang="en-US" altLang="en-US" sz="2400" smtClean="0"/>
              <a:t>    // Default constructor throws a RemoteException</a:t>
            </a:r>
          </a:p>
          <a:p>
            <a:pPr marL="185738" indent="0" eaLnBrk="1" hangingPunct="1">
              <a:lnSpc>
                <a:spcPct val="80000"/>
              </a:lnSpc>
              <a:buFont typeface="Wingdings" panose="05000000000000000000" pitchFamily="2" charset="2"/>
              <a:buNone/>
            </a:pPr>
            <a:r>
              <a:rPr lang="en-US" altLang="en-US" sz="2400" smtClean="0"/>
              <a:t>    </a:t>
            </a:r>
            <a:r>
              <a:rPr lang="en-US" altLang="en-US" sz="2400" smtClean="0">
                <a:solidFill>
                  <a:srgbClr val="0000FF"/>
                </a:solidFill>
              </a:rPr>
              <a:t>public TemperatureListenerImpl() throws RemoteException</a:t>
            </a:r>
            <a:r>
              <a:rPr lang="en-US" altLang="en-US" sz="2400" smtClean="0"/>
              <a:t> {</a:t>
            </a:r>
          </a:p>
          <a:p>
            <a:pPr marL="185738" indent="0" eaLnBrk="1" hangingPunct="1">
              <a:lnSpc>
                <a:spcPct val="80000"/>
              </a:lnSpc>
              <a:buFont typeface="Wingdings" panose="05000000000000000000" pitchFamily="2" charset="2"/>
              <a:buNone/>
            </a:pPr>
            <a:r>
              <a:rPr lang="en-US" altLang="en-US" sz="2400" smtClean="0"/>
              <a:t>        super();</a:t>
            </a:r>
          </a:p>
          <a:p>
            <a:pPr marL="185738" indent="0" eaLnBrk="1" hangingPunct="1">
              <a:lnSpc>
                <a:spcPct val="80000"/>
              </a:lnSpc>
              <a:buFont typeface="Wingdings" panose="05000000000000000000" pitchFamily="2" charset="2"/>
              <a:buNone/>
            </a:pPr>
            <a:r>
              <a:rPr lang="en-US" altLang="en-US" sz="2400" smtClean="0"/>
              <a:t>  }</a:t>
            </a:r>
          </a:p>
          <a:p>
            <a:pPr marL="185738" indent="0" eaLnBrk="1" hangingPunct="1">
              <a:lnSpc>
                <a:spcPct val="80000"/>
              </a:lnSpc>
              <a:buFont typeface="Wingdings" panose="05000000000000000000" pitchFamily="2" charset="2"/>
              <a:buNone/>
            </a:pPr>
            <a:endParaRPr lang="en-US" altLang="en-US" sz="2400" smtClean="0"/>
          </a:p>
          <a:p>
            <a:pPr marL="185738" indent="0" eaLnBrk="1" hangingPunct="1">
              <a:lnSpc>
                <a:spcPct val="80000"/>
              </a:lnSpc>
              <a:buFont typeface="Wingdings" panose="05000000000000000000" pitchFamily="2" charset="2"/>
              <a:buNone/>
            </a:pPr>
            <a:r>
              <a:rPr lang="en-US" altLang="en-US" sz="2400" smtClean="0"/>
              <a:t>    </a:t>
            </a:r>
            <a:r>
              <a:rPr lang="en-US" altLang="en-US" sz="2400" smtClean="0">
                <a:solidFill>
                  <a:srgbClr val="0000FF"/>
                </a:solidFill>
              </a:rPr>
              <a:t>public void temperatureChanged(double temperature) 			throws java.rmi.RemoteException</a:t>
            </a:r>
            <a:r>
              <a:rPr lang="en-US" altLang="en-US" sz="2400" smtClean="0"/>
              <a:t> {</a:t>
            </a:r>
          </a:p>
          <a:p>
            <a:pPr marL="185738" indent="0" eaLnBrk="1" hangingPunct="1">
              <a:lnSpc>
                <a:spcPct val="80000"/>
              </a:lnSpc>
              <a:buFont typeface="Wingdings" panose="05000000000000000000" pitchFamily="2" charset="2"/>
              <a:buNone/>
            </a:pPr>
            <a:r>
              <a:rPr lang="en-US" altLang="en-US" sz="2400" smtClean="0"/>
              <a:t>        System.out.println("Temperature change event : " + 							temperature);</a:t>
            </a:r>
          </a:p>
          <a:p>
            <a:pPr marL="185738" indent="0" eaLnBrk="1" hangingPunct="1">
              <a:lnSpc>
                <a:spcPct val="80000"/>
              </a:lnSpc>
              <a:buFont typeface="Wingdings" panose="05000000000000000000" pitchFamily="2" charset="2"/>
              <a:buNone/>
            </a:pPr>
            <a:r>
              <a:rPr lang="en-US" altLang="en-US" sz="2400" smtClean="0"/>
              <a:t>    }</a:t>
            </a:r>
          </a:p>
          <a:p>
            <a:pPr marL="185738" indent="0" eaLnBrk="1" hangingPunct="1">
              <a:lnSpc>
                <a:spcPct val="80000"/>
              </a:lnSpc>
              <a:buFont typeface="Wingdings" panose="05000000000000000000" pitchFamily="2" charset="2"/>
              <a:buNone/>
            </a:pPr>
            <a:r>
              <a:rPr lang="en-US" altLang="en-US" sz="2400" smtClean="0"/>
              <a:t>}</a:t>
            </a:r>
          </a:p>
        </p:txBody>
      </p:sp>
    </p:spTree>
  </p:cSld>
  <p:clrMapOvr>
    <a:masterClrMapping/>
  </p:clrMapOvr>
  <p:transition spd="med">
    <p:comb/>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p:txBody>
          <a:bodyPr/>
          <a:lstStyle/>
          <a:p>
            <a:pPr eaLnBrk="1" hangingPunct="1">
              <a:defRPr/>
            </a:pPr>
            <a:r>
              <a:rPr lang="en-US" smtClean="0"/>
              <a:t>TemperatureSensorServer</a:t>
            </a:r>
          </a:p>
        </p:txBody>
      </p:sp>
      <p:sp>
        <p:nvSpPr>
          <p:cNvPr id="79875" name="Rectangle 3"/>
          <p:cNvSpPr>
            <a:spLocks noGrp="1" noChangeArrowheads="1"/>
          </p:cNvSpPr>
          <p:nvPr>
            <p:ph type="body" idx="1"/>
          </p:nvPr>
        </p:nvSpPr>
        <p:spPr/>
        <p:txBody>
          <a:bodyPr/>
          <a:lstStyle/>
          <a:p>
            <a:pPr marL="52388" indent="0" eaLnBrk="1" hangingPunct="1">
              <a:lnSpc>
                <a:spcPct val="80000"/>
              </a:lnSpc>
              <a:buFont typeface="Wingdings" panose="05000000000000000000" pitchFamily="2" charset="2"/>
              <a:buNone/>
            </a:pPr>
            <a:r>
              <a:rPr lang="en-US" altLang="en-US" sz="2000" smtClean="0">
                <a:solidFill>
                  <a:srgbClr val="0000FF"/>
                </a:solidFill>
              </a:rPr>
              <a:t>public class TemperatureSensorServer{</a:t>
            </a:r>
          </a:p>
          <a:p>
            <a:pPr marL="52388" indent="0" eaLnBrk="1" hangingPunct="1">
              <a:lnSpc>
                <a:spcPct val="80000"/>
              </a:lnSpc>
              <a:buFont typeface="Wingdings" panose="05000000000000000000" pitchFamily="2" charset="2"/>
              <a:buNone/>
            </a:pPr>
            <a:r>
              <a:rPr lang="en-US" altLang="en-US" sz="2000" smtClean="0"/>
              <a:t>    public static void main(String args[]) {</a:t>
            </a:r>
          </a:p>
          <a:p>
            <a:pPr marL="52388" indent="0" eaLnBrk="1" hangingPunct="1">
              <a:lnSpc>
                <a:spcPct val="80000"/>
              </a:lnSpc>
              <a:buFont typeface="Wingdings" panose="05000000000000000000" pitchFamily="2" charset="2"/>
              <a:buNone/>
            </a:pPr>
            <a:r>
              <a:rPr lang="en-US" altLang="en-US" sz="2000" smtClean="0"/>
              <a:t>        System.out.println("Loading temperature service");</a:t>
            </a:r>
          </a:p>
          <a:p>
            <a:pPr marL="52388" indent="0" eaLnBrk="1" hangingPunct="1">
              <a:lnSpc>
                <a:spcPct val="80000"/>
              </a:lnSpc>
              <a:buFont typeface="Wingdings" panose="05000000000000000000" pitchFamily="2" charset="2"/>
              <a:buNone/>
            </a:pPr>
            <a:r>
              <a:rPr lang="en-US" altLang="en-US" sz="2000" smtClean="0"/>
              <a:t>        try {</a:t>
            </a:r>
          </a:p>
          <a:p>
            <a:pPr marL="52388" indent="0" eaLnBrk="1" hangingPunct="1">
              <a:lnSpc>
                <a:spcPct val="80000"/>
              </a:lnSpc>
              <a:buFont typeface="Wingdings" panose="05000000000000000000" pitchFamily="2" charset="2"/>
              <a:buNone/>
            </a:pPr>
            <a:r>
              <a:rPr lang="en-US" altLang="en-US" sz="2000" smtClean="0"/>
              <a:t>             // Load the service</a:t>
            </a:r>
          </a:p>
          <a:p>
            <a:pPr marL="52388"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TemperatureSensorImpl sensor = new  TemperatureSensorImpl();</a:t>
            </a:r>
          </a:p>
          <a:p>
            <a:pPr marL="52388" indent="0" eaLnBrk="1" hangingPunct="1">
              <a:lnSpc>
                <a:spcPct val="80000"/>
              </a:lnSpc>
              <a:buFont typeface="Wingdings" panose="05000000000000000000" pitchFamily="2" charset="2"/>
              <a:buNone/>
            </a:pPr>
            <a:r>
              <a:rPr lang="en-US" altLang="en-US" sz="2000" smtClean="0"/>
              <a:t>             // Register with service so that clients can find us</a:t>
            </a:r>
          </a:p>
          <a:p>
            <a:pPr marL="52388" indent="0" eaLnBrk="1" hangingPunct="1">
              <a:lnSpc>
                <a:spcPct val="80000"/>
              </a:lnSpc>
              <a:buFont typeface="Wingdings" panose="05000000000000000000" pitchFamily="2" charset="2"/>
              <a:buNone/>
            </a:pPr>
            <a:r>
              <a:rPr lang="en-US" altLang="en-US" sz="2000" smtClean="0"/>
              <a:t>            String registry = "localhost";</a:t>
            </a:r>
          </a:p>
          <a:p>
            <a:pPr marL="52388" indent="0" eaLnBrk="1" hangingPunct="1">
              <a:lnSpc>
                <a:spcPct val="80000"/>
              </a:lnSpc>
              <a:buFont typeface="Wingdings" panose="05000000000000000000" pitchFamily="2" charset="2"/>
              <a:buNone/>
            </a:pPr>
            <a:r>
              <a:rPr lang="en-US" altLang="en-US" sz="2000" smtClean="0"/>
              <a:t>            String registration = "rmi://" + registry + "/TemperatureSensor";</a:t>
            </a:r>
          </a:p>
          <a:p>
            <a:pPr marL="52388"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Naming.rebind(registration, sensor);</a:t>
            </a:r>
          </a:p>
          <a:p>
            <a:pPr marL="52388" indent="0" eaLnBrk="1" hangingPunct="1">
              <a:lnSpc>
                <a:spcPct val="80000"/>
              </a:lnSpc>
              <a:buFont typeface="Wingdings" panose="05000000000000000000" pitchFamily="2" charset="2"/>
              <a:buNone/>
            </a:pPr>
            <a:r>
              <a:rPr lang="en-US" altLang="en-US" sz="2000" smtClean="0"/>
              <a:t>            // Create a thread, and pass the sensor server.  This will activate the 	//run()  method, and  trigger regular temperature changes.</a:t>
            </a:r>
          </a:p>
          <a:p>
            <a:pPr marL="52388"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Thread thread = new Thread(sensor);</a:t>
            </a:r>
          </a:p>
          <a:p>
            <a:pPr marL="52388" indent="0" eaLnBrk="1" hangingPunct="1">
              <a:lnSpc>
                <a:spcPct val="80000"/>
              </a:lnSpc>
              <a:buFont typeface="Wingdings" panose="05000000000000000000" pitchFamily="2" charset="2"/>
              <a:buNone/>
            </a:pPr>
            <a:r>
              <a:rPr lang="en-US" altLang="en-US" sz="2000" smtClean="0">
                <a:solidFill>
                  <a:srgbClr val="0000FF"/>
                </a:solidFill>
              </a:rPr>
              <a:t>            thread.start();</a:t>
            </a:r>
          </a:p>
          <a:p>
            <a:pPr marL="52388" indent="0" eaLnBrk="1" hangingPunct="1">
              <a:lnSpc>
                <a:spcPct val="80000"/>
              </a:lnSpc>
              <a:buFont typeface="Wingdings" panose="05000000000000000000" pitchFamily="2" charset="2"/>
              <a:buNone/>
            </a:pPr>
            <a:r>
              <a:rPr lang="en-US" altLang="en-US" sz="2000" smtClean="0"/>
              <a:t>        } catch (RemoteException re) {</a:t>
            </a:r>
          </a:p>
          <a:p>
            <a:pPr marL="52388" indent="0" eaLnBrk="1" hangingPunct="1">
              <a:lnSpc>
                <a:spcPct val="80000"/>
              </a:lnSpc>
              <a:buFont typeface="Wingdings" panose="05000000000000000000" pitchFamily="2" charset="2"/>
              <a:buNone/>
            </a:pPr>
            <a:r>
              <a:rPr lang="en-US" altLang="en-US" sz="2000" smtClean="0"/>
              <a:t>            System.err.println("Remote Error - " + re);</a:t>
            </a:r>
          </a:p>
          <a:p>
            <a:pPr marL="52388" indent="0" eaLnBrk="1" hangingPunct="1">
              <a:lnSpc>
                <a:spcPct val="80000"/>
              </a:lnSpc>
              <a:buFont typeface="Wingdings" panose="05000000000000000000" pitchFamily="2" charset="2"/>
              <a:buNone/>
            </a:pPr>
            <a:r>
              <a:rPr lang="en-US" altLang="en-US" sz="2000" smtClean="0"/>
              <a:t>        } catch (Exception e) {</a:t>
            </a:r>
          </a:p>
          <a:p>
            <a:pPr marL="52388" indent="0" eaLnBrk="1" hangingPunct="1">
              <a:lnSpc>
                <a:spcPct val="80000"/>
              </a:lnSpc>
              <a:buFont typeface="Wingdings" panose="05000000000000000000" pitchFamily="2" charset="2"/>
              <a:buNone/>
            </a:pPr>
            <a:r>
              <a:rPr lang="en-US" altLang="en-US" sz="2000" smtClean="0"/>
              <a:t>            System.err.println("Error - " + e);</a:t>
            </a:r>
          </a:p>
          <a:p>
            <a:pPr marL="52388" indent="0" eaLnBrk="1" hangingPunct="1">
              <a:lnSpc>
                <a:spcPct val="80000"/>
              </a:lnSpc>
              <a:buFont typeface="Wingdings" panose="05000000000000000000" pitchFamily="2" charset="2"/>
              <a:buNone/>
            </a:pPr>
            <a:r>
              <a:rPr lang="en-US" altLang="en-US" sz="2000" smtClean="0"/>
              <a:t>        }</a:t>
            </a:r>
          </a:p>
          <a:p>
            <a:pPr marL="52388" indent="0" eaLnBrk="1" hangingPunct="1">
              <a:lnSpc>
                <a:spcPct val="80000"/>
              </a:lnSpc>
              <a:buFont typeface="Wingdings" panose="05000000000000000000" pitchFamily="2" charset="2"/>
              <a:buNone/>
            </a:pPr>
            <a:r>
              <a:rPr lang="en-US" altLang="en-US" sz="2000" smtClean="0"/>
              <a:t> }}</a:t>
            </a:r>
          </a:p>
        </p:txBody>
      </p:sp>
    </p:spTree>
  </p:cSld>
  <p:clrMapOvr>
    <a:masterClrMapping/>
  </p:clrMapOvr>
  <p:transition spd="med">
    <p:comb/>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lstStyle/>
          <a:p>
            <a:pPr eaLnBrk="1" hangingPunct="1">
              <a:defRPr/>
            </a:pPr>
            <a:r>
              <a:rPr lang="en-US" smtClean="0"/>
              <a:t>TemperatureMonitor</a:t>
            </a:r>
          </a:p>
        </p:txBody>
      </p:sp>
      <p:sp>
        <p:nvSpPr>
          <p:cNvPr id="80899" name="Rectangle 3"/>
          <p:cNvSpPr>
            <a:spLocks noGrp="1" noChangeArrowheads="1"/>
          </p:cNvSpPr>
          <p:nvPr>
            <p:ph type="body" idx="1"/>
          </p:nvPr>
        </p:nvSpPr>
        <p:spPr/>
        <p:txBody>
          <a:bodyPr/>
          <a:lstStyle/>
          <a:p>
            <a:pPr marL="3175" indent="0" eaLnBrk="1" hangingPunct="1">
              <a:lnSpc>
                <a:spcPct val="80000"/>
              </a:lnSpc>
              <a:buFont typeface="Wingdings" panose="05000000000000000000" pitchFamily="2" charset="2"/>
              <a:buNone/>
            </a:pPr>
            <a:r>
              <a:rPr lang="en-US" altLang="en-US" sz="2000" smtClean="0">
                <a:solidFill>
                  <a:srgbClr val="0000FF"/>
                </a:solidFill>
              </a:rPr>
              <a:t>public static void main(String args[]) {</a:t>
            </a:r>
          </a:p>
          <a:p>
            <a:pPr marL="3175" indent="0" eaLnBrk="1" hangingPunct="1">
              <a:lnSpc>
                <a:spcPct val="80000"/>
              </a:lnSpc>
              <a:buFont typeface="Wingdings" panose="05000000000000000000" pitchFamily="2" charset="2"/>
              <a:buNone/>
            </a:pPr>
            <a:r>
              <a:rPr lang="en-US" altLang="en-US" sz="2000" smtClean="0"/>
              <a:t>   System.out.println("Looking for temperature sensor");</a:t>
            </a:r>
          </a:p>
          <a:p>
            <a:pPr marL="3175" indent="0" eaLnBrk="1" hangingPunct="1">
              <a:lnSpc>
                <a:spcPct val="80000"/>
              </a:lnSpc>
              <a:buFont typeface="Wingdings" panose="05000000000000000000" pitchFamily="2" charset="2"/>
              <a:buNone/>
            </a:pPr>
            <a:r>
              <a:rPr lang="en-US" altLang="en-US" sz="2000" smtClean="0"/>
              <a:t>     try {</a:t>
            </a:r>
          </a:p>
          <a:p>
            <a:pPr marL="3175" indent="0" eaLnBrk="1" hangingPunct="1">
              <a:lnSpc>
                <a:spcPct val="80000"/>
              </a:lnSpc>
              <a:buFont typeface="Wingdings" panose="05000000000000000000" pitchFamily="2" charset="2"/>
              <a:buNone/>
            </a:pPr>
            <a:r>
              <a:rPr lang="en-US" altLang="en-US" sz="2000" smtClean="0"/>
              <a:t>         // Lookup the service in the registry, and obtain a remote service</a:t>
            </a:r>
          </a:p>
          <a:p>
            <a:pPr marL="3175" indent="0" eaLnBrk="1" hangingPunct="1">
              <a:lnSpc>
                <a:spcPct val="80000"/>
              </a:lnSpc>
              <a:buFont typeface="Wingdings" panose="05000000000000000000" pitchFamily="2" charset="2"/>
              <a:buNone/>
            </a:pPr>
            <a:r>
              <a:rPr lang="en-US" altLang="en-US" sz="2000" smtClean="0"/>
              <a:t>         String registry = "localhost";</a:t>
            </a:r>
          </a:p>
          <a:p>
            <a:pPr marL="3175" indent="0" eaLnBrk="1" hangingPunct="1">
              <a:lnSpc>
                <a:spcPct val="80000"/>
              </a:lnSpc>
              <a:buFont typeface="Wingdings" panose="05000000000000000000" pitchFamily="2" charset="2"/>
              <a:buNone/>
            </a:pPr>
            <a:r>
              <a:rPr lang="en-US" altLang="en-US" sz="2000" smtClean="0"/>
              <a:t>         String registration = "rmi://" + registry +  "/TemperatureSensor";</a:t>
            </a:r>
          </a:p>
          <a:p>
            <a:pPr marL="3175"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Remote remoteService = Naming.lookup(registration);</a:t>
            </a:r>
          </a:p>
          <a:p>
            <a:pPr marL="3175" indent="0" eaLnBrk="1" hangingPunct="1">
              <a:lnSpc>
                <a:spcPct val="80000"/>
              </a:lnSpc>
              <a:buFont typeface="Wingdings" panose="05000000000000000000" pitchFamily="2" charset="2"/>
              <a:buNone/>
            </a:pPr>
            <a:r>
              <a:rPr lang="en-US" altLang="en-US" sz="2000" smtClean="0"/>
              <a:t>         // Cast to a TemperatureSensor interface</a:t>
            </a:r>
          </a:p>
          <a:p>
            <a:pPr marL="3175"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TemperatureSensor sensor = (TemperatureSensor) remoteService;</a:t>
            </a:r>
          </a:p>
          <a:p>
            <a:pPr marL="3175" indent="0" eaLnBrk="1" hangingPunct="1">
              <a:lnSpc>
                <a:spcPct val="80000"/>
              </a:lnSpc>
              <a:buFont typeface="Wingdings" panose="05000000000000000000" pitchFamily="2" charset="2"/>
              <a:buNone/>
            </a:pPr>
            <a:r>
              <a:rPr lang="en-US" altLang="en-US" sz="2000" smtClean="0"/>
              <a:t>         // Get and display current temperature</a:t>
            </a:r>
          </a:p>
          <a:p>
            <a:pPr marL="3175"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double reading = sensor.getTemperature();</a:t>
            </a:r>
          </a:p>
          <a:p>
            <a:pPr marL="3175" indent="0" eaLnBrk="1" hangingPunct="1">
              <a:lnSpc>
                <a:spcPct val="80000"/>
              </a:lnSpc>
              <a:buFont typeface="Wingdings" panose="05000000000000000000" pitchFamily="2" charset="2"/>
              <a:buNone/>
            </a:pPr>
            <a:r>
              <a:rPr lang="en-US" altLang="en-US" sz="2000" smtClean="0"/>
              <a:t>         System.out.println("Original temp : " + reading);</a:t>
            </a:r>
          </a:p>
          <a:p>
            <a:pPr marL="3175" indent="0" eaLnBrk="1" hangingPunct="1">
              <a:lnSpc>
                <a:spcPct val="80000"/>
              </a:lnSpc>
              <a:buFont typeface="Wingdings" panose="05000000000000000000" pitchFamily="2" charset="2"/>
              <a:buNone/>
            </a:pPr>
            <a:r>
              <a:rPr lang="en-US" altLang="en-US" sz="2000" smtClean="0"/>
              <a:t>         // Create a new monitor and register it as a listener with remote sensor</a:t>
            </a:r>
          </a:p>
          <a:p>
            <a:pPr marL="3175" indent="0" eaLnBrk="1" hangingPunct="1">
              <a:lnSpc>
                <a:spcPct val="80000"/>
              </a:lnSpc>
              <a:buFont typeface="Wingdings" panose="05000000000000000000" pitchFamily="2" charset="2"/>
              <a:buNone/>
            </a:pPr>
            <a:r>
              <a:rPr lang="en-US" altLang="en-US" sz="2000" smtClean="0"/>
              <a:t>         </a:t>
            </a:r>
            <a:r>
              <a:rPr lang="en-US" altLang="en-US" sz="2000" smtClean="0">
                <a:solidFill>
                  <a:srgbClr val="0000FF"/>
                </a:solidFill>
              </a:rPr>
              <a:t>TemperatureListenerImpl monitor = new TemperatureListenerImpl();</a:t>
            </a:r>
          </a:p>
          <a:p>
            <a:pPr marL="3175" indent="0" eaLnBrk="1" hangingPunct="1">
              <a:lnSpc>
                <a:spcPct val="80000"/>
              </a:lnSpc>
              <a:buFont typeface="Wingdings" panose="05000000000000000000" pitchFamily="2" charset="2"/>
              <a:buNone/>
            </a:pPr>
            <a:r>
              <a:rPr lang="en-US" altLang="en-US" sz="2000" smtClean="0">
                <a:solidFill>
                  <a:srgbClr val="0000FF"/>
                </a:solidFill>
              </a:rPr>
              <a:t>         sensor.addTemperatureListener(monitor);</a:t>
            </a:r>
          </a:p>
          <a:p>
            <a:pPr marL="3175" indent="0" eaLnBrk="1" hangingPunct="1">
              <a:lnSpc>
                <a:spcPct val="80000"/>
              </a:lnSpc>
              <a:buFont typeface="Wingdings" panose="05000000000000000000" pitchFamily="2" charset="2"/>
              <a:buNone/>
            </a:pPr>
            <a:r>
              <a:rPr lang="en-US" altLang="en-US" sz="2000" smtClean="0"/>
              <a:t>    } catch (RemoteException re) {</a:t>
            </a:r>
          </a:p>
          <a:p>
            <a:pPr marL="3175" indent="0" eaLnBrk="1" hangingPunct="1">
              <a:lnSpc>
                <a:spcPct val="80000"/>
              </a:lnSpc>
              <a:buFont typeface="Wingdings" panose="05000000000000000000" pitchFamily="2" charset="2"/>
              <a:buNone/>
            </a:pPr>
            <a:r>
              <a:rPr lang="en-US" altLang="en-US" sz="2000" smtClean="0"/>
              <a:t>          System.out.println("RMI Error - " + re);</a:t>
            </a:r>
          </a:p>
          <a:p>
            <a:pPr marL="3175" indent="0" eaLnBrk="1" hangingPunct="1">
              <a:lnSpc>
                <a:spcPct val="80000"/>
              </a:lnSpc>
              <a:buFont typeface="Wingdings" panose="05000000000000000000" pitchFamily="2" charset="2"/>
              <a:buNone/>
            </a:pPr>
            <a:r>
              <a:rPr lang="en-US" altLang="en-US" sz="2000" smtClean="0"/>
              <a:t>    } catch (Exception e) {</a:t>
            </a:r>
          </a:p>
          <a:p>
            <a:pPr marL="3175" indent="0" eaLnBrk="1" hangingPunct="1">
              <a:lnSpc>
                <a:spcPct val="80000"/>
              </a:lnSpc>
              <a:buFont typeface="Wingdings" panose="05000000000000000000" pitchFamily="2" charset="2"/>
              <a:buNone/>
            </a:pPr>
            <a:r>
              <a:rPr lang="en-US" altLang="en-US" sz="2000" smtClean="0"/>
              <a:t>          System.out.println("Error - " + e);</a:t>
            </a:r>
          </a:p>
          <a:p>
            <a:pPr marL="3175" indent="0" eaLnBrk="1" hangingPunct="1">
              <a:lnSpc>
                <a:spcPct val="80000"/>
              </a:lnSpc>
              <a:buFont typeface="Wingdings" panose="05000000000000000000" pitchFamily="2" charset="2"/>
              <a:buNone/>
            </a:pPr>
            <a:r>
              <a:rPr lang="en-US" altLang="en-US" sz="2000" smtClean="0"/>
              <a:t>  } }</a:t>
            </a:r>
          </a:p>
        </p:txBody>
      </p:sp>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0"/>
            <a:ext cx="8162925" cy="504825"/>
          </a:xfrm>
        </p:spPr>
        <p:txBody>
          <a:bodyPr/>
          <a:lstStyle/>
          <a:p>
            <a:pPr eaLnBrk="1" hangingPunct="1">
              <a:defRPr/>
            </a:pPr>
            <a:r>
              <a:rPr lang="en-US" sz="2800" smtClean="0">
                <a:cs typeface="Times New Roman" pitchFamily="18" charset="0"/>
              </a:rPr>
              <a:t>Dist. Computing:</a:t>
            </a:r>
            <a:r>
              <a:rPr lang="en-US" sz="2800" smtClean="0"/>
              <a:t> </a:t>
            </a:r>
            <a:r>
              <a:rPr lang="en-US" sz="2800" smtClean="0">
                <a:cs typeface="Times New Roman" pitchFamily="18" charset="0"/>
              </a:rPr>
              <a:t>Weaknesses and Strengths</a:t>
            </a:r>
          </a:p>
        </p:txBody>
      </p:sp>
      <p:sp>
        <p:nvSpPr>
          <p:cNvPr id="9219" name="Rectangle 3"/>
          <p:cNvSpPr>
            <a:spLocks noGrp="1" noChangeArrowheads="1"/>
          </p:cNvSpPr>
          <p:nvPr>
            <p:ph type="body" idx="1"/>
          </p:nvPr>
        </p:nvSpPr>
        <p:spPr>
          <a:xfrm>
            <a:off x="0" y="762000"/>
            <a:ext cx="9144000" cy="5853113"/>
          </a:xfrm>
        </p:spPr>
        <p:txBody>
          <a:bodyPr/>
          <a:lstStyle/>
          <a:p>
            <a:pPr indent="-55563" eaLnBrk="1" hangingPunct="1">
              <a:lnSpc>
                <a:spcPct val="90000"/>
              </a:lnSpc>
              <a:buFont typeface="Wingdings" panose="05000000000000000000" pitchFamily="2" charset="2"/>
              <a:buNone/>
            </a:pPr>
            <a:r>
              <a:rPr lang="en-US" altLang="en-US" sz="3200" smtClean="0">
                <a:cs typeface="Times New Roman" panose="02020603050405020304" pitchFamily="18" charset="0"/>
              </a:rPr>
              <a:t>In any form of computing, there is always a trade off in advantages and disadvantages. Some of the reasons for the popularity of distributed computing :</a:t>
            </a:r>
          </a:p>
          <a:p>
            <a:pPr lvl="1" eaLnBrk="1" hangingPunct="1">
              <a:lnSpc>
                <a:spcPct val="90000"/>
              </a:lnSpc>
            </a:pPr>
            <a:r>
              <a:rPr lang="en-US" altLang="en-US" sz="2800" b="1" smtClean="0">
                <a:cs typeface="Times New Roman" panose="02020603050405020304" pitchFamily="18" charset="0"/>
              </a:rPr>
              <a:t>The affordability of computers and availability of network access</a:t>
            </a:r>
          </a:p>
          <a:p>
            <a:pPr lvl="1" eaLnBrk="1" hangingPunct="1">
              <a:lnSpc>
                <a:spcPct val="90000"/>
              </a:lnSpc>
            </a:pPr>
            <a:r>
              <a:rPr lang="en-US" altLang="en-US" sz="2800" b="1" smtClean="0">
                <a:cs typeface="Times New Roman" panose="02020603050405020304" pitchFamily="18" charset="0"/>
              </a:rPr>
              <a:t>Resource sharing </a:t>
            </a:r>
          </a:p>
          <a:p>
            <a:pPr lvl="1" eaLnBrk="1" hangingPunct="1">
              <a:lnSpc>
                <a:spcPct val="90000"/>
              </a:lnSpc>
            </a:pPr>
            <a:r>
              <a:rPr lang="en-US" altLang="en-US" sz="2800" b="1" smtClean="0">
                <a:cs typeface="Times New Roman" panose="02020603050405020304" pitchFamily="18" charset="0"/>
              </a:rPr>
              <a:t>Scalability </a:t>
            </a:r>
          </a:p>
          <a:p>
            <a:pPr lvl="1" eaLnBrk="1" hangingPunct="1">
              <a:lnSpc>
                <a:spcPct val="90000"/>
              </a:lnSpc>
            </a:pPr>
            <a:r>
              <a:rPr lang="en-US" altLang="en-US" sz="2800" b="1" smtClean="0">
                <a:cs typeface="Times New Roman" panose="02020603050405020304" pitchFamily="18" charset="0"/>
              </a:rPr>
              <a:t>Fault Tolerance </a:t>
            </a:r>
          </a:p>
        </p:txBody>
      </p:sp>
    </p:spTree>
  </p:cSld>
  <p:clrMapOvr>
    <a:masterClrMapping/>
  </p:clrMapOvr>
  <p:transition spd="med">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pPr eaLnBrk="1" hangingPunct="1">
              <a:defRPr/>
            </a:pPr>
            <a:r>
              <a:rPr lang="en-US" smtClean="0"/>
              <a:t>Configuring a RMID</a:t>
            </a:r>
          </a:p>
        </p:txBody>
      </p:sp>
      <p:pic>
        <p:nvPicPr>
          <p:cNvPr id="8192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685800"/>
            <a:ext cx="9144000" cy="4030663"/>
          </a:xfrm>
        </p:spPr>
      </p:pic>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0" y="1004888"/>
            <a:ext cx="9144000" cy="5853112"/>
          </a:xfrm>
        </p:spPr>
        <p:txBody>
          <a:bodyPr/>
          <a:lstStyle/>
          <a:p>
            <a:pPr indent="-57150" eaLnBrk="1" hangingPunct="1">
              <a:buFont typeface="Wingdings" panose="05000000000000000000" pitchFamily="2" charset="2"/>
              <a:buNone/>
            </a:pPr>
            <a:r>
              <a:rPr lang="en-US" altLang="en-US" sz="3200" b="1" smtClean="0"/>
              <a:t>The disadvantages of distributed computing:</a:t>
            </a:r>
          </a:p>
          <a:p>
            <a:pPr eaLnBrk="1" hangingPunct="1"/>
            <a:r>
              <a:rPr lang="en-US" altLang="en-US" b="1" smtClean="0">
                <a:cs typeface="Times New Roman" panose="02020603050405020304" pitchFamily="18" charset="0"/>
              </a:rPr>
              <a:t>Multiple Points of Failures: </a:t>
            </a:r>
            <a:r>
              <a:rPr lang="en-US" altLang="en-US" smtClean="0">
                <a:cs typeface="Times New Roman" panose="02020603050405020304" pitchFamily="18" charset="0"/>
              </a:rPr>
              <a:t>the failure of one or more participating computers, or one or more network links, can spell trouble.</a:t>
            </a:r>
          </a:p>
          <a:p>
            <a:pPr eaLnBrk="1" hangingPunct="1"/>
            <a:r>
              <a:rPr lang="en-US" altLang="en-US" b="1" smtClean="0">
                <a:cs typeface="Times New Roman" panose="02020603050405020304" pitchFamily="18" charset="0"/>
              </a:rPr>
              <a:t>Security Concerns</a:t>
            </a:r>
            <a:r>
              <a:rPr lang="en-US" altLang="en-US" smtClean="0"/>
              <a:t>: </a:t>
            </a:r>
            <a:r>
              <a:rPr lang="en-US" altLang="en-US" smtClean="0">
                <a:cs typeface="Times New Roman" panose="02020603050405020304" pitchFamily="18" charset="0"/>
              </a:rPr>
              <a:t>In a distributed system, there are more opportunities for unauthorized attack. </a:t>
            </a:r>
          </a:p>
        </p:txBody>
      </p:sp>
      <p:sp>
        <p:nvSpPr>
          <p:cNvPr id="71684" name="Rectangle 4"/>
          <p:cNvSpPr>
            <a:spLocks noGrp="1" noChangeArrowheads="1"/>
          </p:cNvSpPr>
          <p:nvPr>
            <p:ph type="title"/>
          </p:nvPr>
        </p:nvSpPr>
        <p:spPr/>
        <p:txBody>
          <a:bodyPr/>
          <a:lstStyle/>
          <a:p>
            <a:pPr eaLnBrk="1" hangingPunct="1">
              <a:defRPr/>
            </a:pPr>
            <a:r>
              <a:rPr lang="en-US" sz="2800" smtClean="0">
                <a:cs typeface="Times New Roman" pitchFamily="18" charset="0"/>
              </a:rPr>
              <a:t>Dist. Computing:</a:t>
            </a:r>
            <a:r>
              <a:rPr lang="en-US" sz="2800" smtClean="0"/>
              <a:t> </a:t>
            </a:r>
            <a:r>
              <a:rPr lang="en-US" sz="2800" smtClean="0">
                <a:cs typeface="Times New Roman" pitchFamily="18" charset="0"/>
              </a:rPr>
              <a:t>Weaknesses and Strengths</a:t>
            </a:r>
          </a:p>
        </p:txBody>
      </p:sp>
    </p:spTree>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lIns="92075" tIns="46038" rIns="92075" bIns="46038" anchor="ctr"/>
          <a:lstStyle/>
          <a:p>
            <a:pPr eaLnBrk="1" hangingPunct="1">
              <a:defRPr/>
            </a:pPr>
            <a:r>
              <a:rPr lang="en-US" smtClean="0"/>
              <a:t>Related Technologies</a:t>
            </a:r>
          </a:p>
        </p:txBody>
      </p:sp>
      <p:sp>
        <p:nvSpPr>
          <p:cNvPr id="11267" name="Rectangle 3"/>
          <p:cNvSpPr>
            <a:spLocks noGrp="1" noChangeArrowheads="1"/>
          </p:cNvSpPr>
          <p:nvPr>
            <p:ph type="body" idx="1"/>
          </p:nvPr>
        </p:nvSpPr>
        <p:spPr>
          <a:noFill/>
        </p:spPr>
        <p:txBody>
          <a:bodyPr lIns="92075" tIns="46038" rIns="92075" bIns="46038"/>
          <a:lstStyle/>
          <a:p>
            <a:pPr eaLnBrk="1" hangingPunct="1">
              <a:lnSpc>
                <a:spcPct val="90000"/>
              </a:lnSpc>
            </a:pPr>
            <a:r>
              <a:rPr lang="en-US" altLang="en-US" b="1" smtClean="0"/>
              <a:t>RPC</a:t>
            </a:r>
            <a:r>
              <a:rPr lang="en-US" altLang="en-US" smtClean="0"/>
              <a:t> 	(“Remote Procedure Calls”)</a:t>
            </a:r>
          </a:p>
          <a:p>
            <a:pPr lvl="1" eaLnBrk="1" hangingPunct="1">
              <a:lnSpc>
                <a:spcPct val="90000"/>
              </a:lnSpc>
            </a:pPr>
            <a:r>
              <a:rPr lang="en-US" altLang="en-US" sz="2800" smtClean="0"/>
              <a:t>Developed by Sun</a:t>
            </a:r>
          </a:p>
          <a:p>
            <a:pPr lvl="1" eaLnBrk="1" hangingPunct="1">
              <a:lnSpc>
                <a:spcPct val="90000"/>
              </a:lnSpc>
            </a:pPr>
            <a:r>
              <a:rPr lang="en-US" altLang="en-US" sz="2800" smtClean="0"/>
              <a:t>Platform-specific</a:t>
            </a:r>
          </a:p>
          <a:p>
            <a:pPr eaLnBrk="1" hangingPunct="1">
              <a:lnSpc>
                <a:spcPct val="90000"/>
              </a:lnSpc>
            </a:pPr>
            <a:r>
              <a:rPr lang="en-US" altLang="en-US" b="1" smtClean="0"/>
              <a:t>CORBA</a:t>
            </a:r>
            <a:r>
              <a:rPr lang="en-US" altLang="en-US" smtClean="0"/>
              <a:t> 	(“Common Object Request Broker Architecture”)</a:t>
            </a:r>
          </a:p>
          <a:p>
            <a:pPr lvl="1" eaLnBrk="1" hangingPunct="1">
              <a:lnSpc>
                <a:spcPct val="90000"/>
              </a:lnSpc>
            </a:pPr>
            <a:r>
              <a:rPr lang="en-US" altLang="en-US" sz="2800" smtClean="0"/>
              <a:t>Developed by OMG</a:t>
            </a:r>
          </a:p>
          <a:p>
            <a:pPr lvl="1" eaLnBrk="1" hangingPunct="1">
              <a:lnSpc>
                <a:spcPct val="90000"/>
              </a:lnSpc>
            </a:pPr>
            <a:r>
              <a:rPr lang="en-US" altLang="en-US" sz="2800" smtClean="0"/>
              <a:t>Access to non-Java objects (as well as Java)</a:t>
            </a:r>
          </a:p>
          <a:p>
            <a:pPr eaLnBrk="1" hangingPunct="1">
              <a:lnSpc>
                <a:spcPct val="90000"/>
              </a:lnSpc>
            </a:pPr>
            <a:r>
              <a:rPr lang="en-US" altLang="en-US" b="1" smtClean="0"/>
              <a:t>DCOM</a:t>
            </a:r>
            <a:r>
              <a:rPr lang="en-US" altLang="en-US" smtClean="0"/>
              <a:t> 	(“Distributed Component Object Model”)</a:t>
            </a:r>
          </a:p>
          <a:p>
            <a:pPr lvl="1" eaLnBrk="1" hangingPunct="1">
              <a:lnSpc>
                <a:spcPct val="90000"/>
              </a:lnSpc>
            </a:pPr>
            <a:r>
              <a:rPr lang="en-US" altLang="en-US" sz="2800" smtClean="0"/>
              <a:t>Developed by Microsoft</a:t>
            </a:r>
          </a:p>
          <a:p>
            <a:pPr lvl="1" eaLnBrk="1" hangingPunct="1">
              <a:lnSpc>
                <a:spcPct val="90000"/>
              </a:lnSpc>
            </a:pPr>
            <a:r>
              <a:rPr lang="en-US" altLang="en-US" sz="2800" smtClean="0"/>
              <a:t>Access to Win32 objects</a:t>
            </a:r>
          </a:p>
          <a:p>
            <a:pPr eaLnBrk="1" hangingPunct="1">
              <a:lnSpc>
                <a:spcPct val="90000"/>
              </a:lnSpc>
            </a:pPr>
            <a:r>
              <a:rPr lang="en-US" altLang="en-US" b="1" smtClean="0"/>
              <a:t>LDAP</a:t>
            </a:r>
            <a:r>
              <a:rPr lang="en-US" altLang="en-US" smtClean="0"/>
              <a:t> 	(“Lightweight Directory Access Protocol”)</a:t>
            </a:r>
          </a:p>
          <a:p>
            <a:pPr lvl="1" eaLnBrk="1" hangingPunct="1">
              <a:lnSpc>
                <a:spcPct val="90000"/>
              </a:lnSpc>
            </a:pPr>
            <a:r>
              <a:rPr lang="en-US" altLang="en-US" sz="2800" smtClean="0"/>
              <a:t>Finding resources on a network</a:t>
            </a:r>
          </a:p>
        </p:txBody>
      </p:sp>
    </p:spTree>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NetSecurityIntro</Template>
  <TotalTime>795</TotalTime>
  <Words>2994</Words>
  <Application>Microsoft Office PowerPoint</Application>
  <PresentationFormat>On-screen Show (4:3)</PresentationFormat>
  <Paragraphs>471</Paragraphs>
  <Slides>70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Courier New</vt:lpstr>
      <vt:lpstr>CourierNewPSMT</vt:lpstr>
      <vt:lpstr>Tahoma</vt:lpstr>
      <vt:lpstr>Times New Roman</vt:lpstr>
      <vt:lpstr>TimesNewRoman</vt:lpstr>
      <vt:lpstr>Wingdings</vt:lpstr>
      <vt:lpstr>Blends</vt:lpstr>
      <vt:lpstr>SmartDraw</vt:lpstr>
      <vt:lpstr>Java RMI  (Remote Method Invocation)</vt:lpstr>
      <vt:lpstr>Distributed system, distributed computing</vt:lpstr>
      <vt:lpstr>Distributed Systems</vt:lpstr>
      <vt:lpstr>Examples of Distributed systems</vt:lpstr>
      <vt:lpstr>Centralized vs. Distributed Computing</vt:lpstr>
      <vt:lpstr>Why distributed computing?</vt:lpstr>
      <vt:lpstr>Dist. Computing: Weaknesses and Strengths</vt:lpstr>
      <vt:lpstr>Dist. Computing: Weaknesses and Strengths</vt:lpstr>
      <vt:lpstr>Related Technologies</vt:lpstr>
      <vt:lpstr>RMI Overview</vt:lpstr>
      <vt:lpstr>What Is RMI?</vt:lpstr>
      <vt:lpstr>Remote Objects (Diagram)</vt:lpstr>
      <vt:lpstr>Remote method invocation</vt:lpstr>
      <vt:lpstr>Local object – Remote object</vt:lpstr>
      <vt:lpstr>RMI Architecture - Layers</vt:lpstr>
      <vt:lpstr>RMI Architecture - Layers</vt:lpstr>
      <vt:lpstr>RMI Registries</vt:lpstr>
      <vt:lpstr>RMI Registries</vt:lpstr>
      <vt:lpstr>Remote References and Interfaces</vt:lpstr>
      <vt:lpstr>Stubs and Skeletons</vt:lpstr>
      <vt:lpstr>Remote Interfaces and Stubs</vt:lpstr>
      <vt:lpstr>RMI System Architecture</vt:lpstr>
      <vt:lpstr>RMI Flow</vt:lpstr>
      <vt:lpstr>RMI Flow</vt:lpstr>
      <vt:lpstr>RMI Flow</vt:lpstr>
      <vt:lpstr>Parameter marshalling</vt:lpstr>
      <vt:lpstr>RMI Applications </vt:lpstr>
      <vt:lpstr>Java RMI Application</vt:lpstr>
      <vt:lpstr>Defining the Remote Interface</vt:lpstr>
      <vt:lpstr>Designing a Remote Interface</vt:lpstr>
      <vt:lpstr>Developing the Implementation Class</vt:lpstr>
      <vt:lpstr>Implementing a Remote Interface</vt:lpstr>
      <vt:lpstr>Compiling Remote Classes</vt:lpstr>
      <vt:lpstr>Naming conventions for RMI classes</vt:lpstr>
      <vt:lpstr>RMI Applications for JDK 1.5</vt:lpstr>
      <vt:lpstr>RMI Applications for JDK 1.5</vt:lpstr>
      <vt:lpstr>RMI Applications for JDK 1.5</vt:lpstr>
      <vt:lpstr>Calling the remote getDescription method</vt:lpstr>
      <vt:lpstr>Remote Interfaces vs. Remote Classes</vt:lpstr>
      <vt:lpstr>Parameter Passing</vt:lpstr>
      <vt:lpstr>Java Serialization</vt:lpstr>
      <vt:lpstr>java.io.Serializable</vt:lpstr>
      <vt:lpstr>Not All Objects Are Serializable</vt:lpstr>
      <vt:lpstr>NotSerializableException</vt:lpstr>
      <vt:lpstr>Serial Version UID</vt:lpstr>
      <vt:lpstr>Incompatible Changes</vt:lpstr>
      <vt:lpstr>Serial Version</vt:lpstr>
      <vt:lpstr>Using Remote Method Invocation to Implement Callbacks</vt:lpstr>
      <vt:lpstr>Java RMI Client Server Interaction</vt:lpstr>
      <vt:lpstr>CodeBase</vt:lpstr>
      <vt:lpstr>CodeBase</vt:lpstr>
      <vt:lpstr>CodeBase</vt:lpstr>
      <vt:lpstr>CodeBase</vt:lpstr>
      <vt:lpstr>CodeBase</vt:lpstr>
      <vt:lpstr>Preparing for Deployment </vt:lpstr>
      <vt:lpstr>Preparing for Deployment</vt:lpstr>
      <vt:lpstr>Using RMI to Implement Callbacks</vt:lpstr>
      <vt:lpstr>Using RMI to Implement Callbacks</vt:lpstr>
      <vt:lpstr>Callback Client-Server Interactions</vt:lpstr>
      <vt:lpstr>Defining the Listener Interface</vt:lpstr>
      <vt:lpstr>Defining the Event Source Interface</vt:lpstr>
      <vt:lpstr>Implementing the Event Source Interface</vt:lpstr>
      <vt:lpstr>Implementing the Event Source Interface</vt:lpstr>
      <vt:lpstr>Implementing the Event Source Interface</vt:lpstr>
      <vt:lpstr>Implementing the Event Source Interface</vt:lpstr>
      <vt:lpstr>Implementing the Listener Interface</vt:lpstr>
      <vt:lpstr>Implementing the Listener Interface</vt:lpstr>
      <vt:lpstr>TemperatureSensorServer</vt:lpstr>
      <vt:lpstr>TemperatureMonitor</vt:lpstr>
      <vt:lpstr>Configuring a RMID</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RMI  (Remote Method Invocation)</dc:title>
  <dc:creator>tinh</dc:creator>
  <cp:lastModifiedBy>Pham Van Tinh</cp:lastModifiedBy>
  <cp:revision>92</cp:revision>
  <dcterms:created xsi:type="dcterms:W3CDTF">2005-05-13T03:15:10Z</dcterms:created>
  <dcterms:modified xsi:type="dcterms:W3CDTF">2018-09-28T06:09:15Z</dcterms:modified>
</cp:coreProperties>
</file>