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76" r:id="rId2"/>
    <p:sldId id="258" r:id="rId3"/>
    <p:sldId id="260" r:id="rId4"/>
    <p:sldId id="277" r:id="rId5"/>
    <p:sldId id="278" r:id="rId6"/>
    <p:sldId id="279" r:id="rId7"/>
    <p:sldId id="280" r:id="rId8"/>
    <p:sldId id="281" r:id="rId9"/>
    <p:sldId id="282" r:id="rId10"/>
    <p:sldId id="290" r:id="rId11"/>
    <p:sldId id="289" r:id="rId12"/>
    <p:sldId id="284" r:id="rId13"/>
    <p:sldId id="285" r:id="rId14"/>
    <p:sldId id="286" r:id="rId15"/>
    <p:sldId id="287"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7068"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B5094-8A02-4C24-A0D8-3AA1EC258CC2}"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E8077-63ED-45B7-AFAA-E0FF0AA23956}" type="slidenum">
              <a:rPr lang="en-US" smtClean="0"/>
              <a:t>‹#›</a:t>
            </a:fld>
            <a:endParaRPr lang="en-US"/>
          </a:p>
        </p:txBody>
      </p:sp>
    </p:spTree>
    <p:extLst>
      <p:ext uri="{BB962C8B-B14F-4D97-AF65-F5344CB8AC3E}">
        <p14:creationId xmlns:p14="http://schemas.microsoft.com/office/powerpoint/2010/main" val="59594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a:t>
            </a:fld>
            <a:endParaRPr lang="en-US"/>
          </a:p>
        </p:txBody>
      </p:sp>
    </p:spTree>
    <p:extLst>
      <p:ext uri="{BB962C8B-B14F-4D97-AF65-F5344CB8AC3E}">
        <p14:creationId xmlns:p14="http://schemas.microsoft.com/office/powerpoint/2010/main" val="4237101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11</a:t>
            </a:fld>
            <a:endParaRPr lang="en-US"/>
          </a:p>
        </p:txBody>
      </p:sp>
    </p:spTree>
    <p:extLst>
      <p:ext uri="{BB962C8B-B14F-4D97-AF65-F5344CB8AC3E}">
        <p14:creationId xmlns:p14="http://schemas.microsoft.com/office/powerpoint/2010/main" val="156304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12</a:t>
            </a:fld>
            <a:endParaRPr lang="en-US"/>
          </a:p>
        </p:txBody>
      </p:sp>
    </p:spTree>
    <p:extLst>
      <p:ext uri="{BB962C8B-B14F-4D97-AF65-F5344CB8AC3E}">
        <p14:creationId xmlns:p14="http://schemas.microsoft.com/office/powerpoint/2010/main" val="407405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13</a:t>
            </a:fld>
            <a:endParaRPr lang="en-US"/>
          </a:p>
        </p:txBody>
      </p:sp>
    </p:spTree>
    <p:extLst>
      <p:ext uri="{BB962C8B-B14F-4D97-AF65-F5344CB8AC3E}">
        <p14:creationId xmlns:p14="http://schemas.microsoft.com/office/powerpoint/2010/main" val="2398805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14</a:t>
            </a:fld>
            <a:endParaRPr lang="en-US"/>
          </a:p>
        </p:txBody>
      </p:sp>
    </p:spTree>
    <p:extLst>
      <p:ext uri="{BB962C8B-B14F-4D97-AF65-F5344CB8AC3E}">
        <p14:creationId xmlns:p14="http://schemas.microsoft.com/office/powerpoint/2010/main" val="270116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15</a:t>
            </a:fld>
            <a:endParaRPr lang="en-US"/>
          </a:p>
        </p:txBody>
      </p:sp>
    </p:spTree>
    <p:extLst>
      <p:ext uri="{BB962C8B-B14F-4D97-AF65-F5344CB8AC3E}">
        <p14:creationId xmlns:p14="http://schemas.microsoft.com/office/powerpoint/2010/main" val="2841228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17</a:t>
            </a:fld>
            <a:endParaRPr lang="en-US"/>
          </a:p>
        </p:txBody>
      </p:sp>
    </p:spTree>
    <p:extLst>
      <p:ext uri="{BB962C8B-B14F-4D97-AF65-F5344CB8AC3E}">
        <p14:creationId xmlns:p14="http://schemas.microsoft.com/office/powerpoint/2010/main" val="3000145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18</a:t>
            </a:fld>
            <a:endParaRPr lang="en-US"/>
          </a:p>
        </p:txBody>
      </p:sp>
    </p:spTree>
    <p:extLst>
      <p:ext uri="{BB962C8B-B14F-4D97-AF65-F5344CB8AC3E}">
        <p14:creationId xmlns:p14="http://schemas.microsoft.com/office/powerpoint/2010/main" val="201982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19</a:t>
            </a:fld>
            <a:endParaRPr lang="en-US"/>
          </a:p>
        </p:txBody>
      </p:sp>
    </p:spTree>
    <p:extLst>
      <p:ext uri="{BB962C8B-B14F-4D97-AF65-F5344CB8AC3E}">
        <p14:creationId xmlns:p14="http://schemas.microsoft.com/office/powerpoint/2010/main" val="3985168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20</a:t>
            </a:fld>
            <a:endParaRPr lang="en-US"/>
          </a:p>
        </p:txBody>
      </p:sp>
    </p:spTree>
    <p:extLst>
      <p:ext uri="{BB962C8B-B14F-4D97-AF65-F5344CB8AC3E}">
        <p14:creationId xmlns:p14="http://schemas.microsoft.com/office/powerpoint/2010/main" val="3453779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21</a:t>
            </a:fld>
            <a:endParaRPr lang="en-US"/>
          </a:p>
        </p:txBody>
      </p:sp>
    </p:spTree>
    <p:extLst>
      <p:ext uri="{BB962C8B-B14F-4D97-AF65-F5344CB8AC3E}">
        <p14:creationId xmlns:p14="http://schemas.microsoft.com/office/powerpoint/2010/main" val="310844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a:t>
            </a:fld>
            <a:endParaRPr lang="en-US"/>
          </a:p>
        </p:txBody>
      </p:sp>
    </p:spTree>
    <p:extLst>
      <p:ext uri="{BB962C8B-B14F-4D97-AF65-F5344CB8AC3E}">
        <p14:creationId xmlns:p14="http://schemas.microsoft.com/office/powerpoint/2010/main" val="1144324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22</a:t>
            </a:fld>
            <a:endParaRPr lang="en-US"/>
          </a:p>
        </p:txBody>
      </p:sp>
    </p:spTree>
    <p:extLst>
      <p:ext uri="{BB962C8B-B14F-4D97-AF65-F5344CB8AC3E}">
        <p14:creationId xmlns:p14="http://schemas.microsoft.com/office/powerpoint/2010/main" val="1032323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23</a:t>
            </a:fld>
            <a:endParaRPr lang="en-US"/>
          </a:p>
        </p:txBody>
      </p:sp>
    </p:spTree>
    <p:extLst>
      <p:ext uri="{BB962C8B-B14F-4D97-AF65-F5344CB8AC3E}">
        <p14:creationId xmlns:p14="http://schemas.microsoft.com/office/powerpoint/2010/main" val="96789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24</a:t>
            </a:fld>
            <a:endParaRPr lang="en-US"/>
          </a:p>
        </p:txBody>
      </p:sp>
    </p:spTree>
    <p:extLst>
      <p:ext uri="{BB962C8B-B14F-4D97-AF65-F5344CB8AC3E}">
        <p14:creationId xmlns:p14="http://schemas.microsoft.com/office/powerpoint/2010/main" val="3496514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25</a:t>
            </a:fld>
            <a:endParaRPr lang="en-US"/>
          </a:p>
        </p:txBody>
      </p:sp>
    </p:spTree>
    <p:extLst>
      <p:ext uri="{BB962C8B-B14F-4D97-AF65-F5344CB8AC3E}">
        <p14:creationId xmlns:p14="http://schemas.microsoft.com/office/powerpoint/2010/main" val="2010710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26</a:t>
            </a:fld>
            <a:endParaRPr lang="en-US"/>
          </a:p>
        </p:txBody>
      </p:sp>
    </p:spTree>
    <p:extLst>
      <p:ext uri="{BB962C8B-B14F-4D97-AF65-F5344CB8AC3E}">
        <p14:creationId xmlns:p14="http://schemas.microsoft.com/office/powerpoint/2010/main" val="2806415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27</a:t>
            </a:fld>
            <a:endParaRPr lang="en-US"/>
          </a:p>
        </p:txBody>
      </p:sp>
    </p:spTree>
    <p:extLst>
      <p:ext uri="{BB962C8B-B14F-4D97-AF65-F5344CB8AC3E}">
        <p14:creationId xmlns:p14="http://schemas.microsoft.com/office/powerpoint/2010/main" val="3635594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28</a:t>
            </a:fld>
            <a:endParaRPr lang="en-US"/>
          </a:p>
        </p:txBody>
      </p:sp>
    </p:spTree>
    <p:extLst>
      <p:ext uri="{BB962C8B-B14F-4D97-AF65-F5344CB8AC3E}">
        <p14:creationId xmlns:p14="http://schemas.microsoft.com/office/powerpoint/2010/main" val="354436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3</a:t>
            </a:fld>
            <a:endParaRPr lang="en-US"/>
          </a:p>
        </p:txBody>
      </p:sp>
    </p:spTree>
    <p:extLst>
      <p:ext uri="{BB962C8B-B14F-4D97-AF65-F5344CB8AC3E}">
        <p14:creationId xmlns:p14="http://schemas.microsoft.com/office/powerpoint/2010/main" val="97812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4</a:t>
            </a:fld>
            <a:endParaRPr lang="en-US"/>
          </a:p>
        </p:txBody>
      </p:sp>
    </p:spTree>
    <p:extLst>
      <p:ext uri="{BB962C8B-B14F-4D97-AF65-F5344CB8AC3E}">
        <p14:creationId xmlns:p14="http://schemas.microsoft.com/office/powerpoint/2010/main" val="305602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5</a:t>
            </a:fld>
            <a:endParaRPr lang="en-US"/>
          </a:p>
        </p:txBody>
      </p:sp>
    </p:spTree>
    <p:extLst>
      <p:ext uri="{BB962C8B-B14F-4D97-AF65-F5344CB8AC3E}">
        <p14:creationId xmlns:p14="http://schemas.microsoft.com/office/powerpoint/2010/main" val="2528883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6</a:t>
            </a:fld>
            <a:endParaRPr lang="en-US"/>
          </a:p>
        </p:txBody>
      </p:sp>
    </p:spTree>
    <p:extLst>
      <p:ext uri="{BB962C8B-B14F-4D97-AF65-F5344CB8AC3E}">
        <p14:creationId xmlns:p14="http://schemas.microsoft.com/office/powerpoint/2010/main" val="224774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7</a:t>
            </a:fld>
            <a:endParaRPr lang="en-US"/>
          </a:p>
        </p:txBody>
      </p:sp>
    </p:spTree>
    <p:extLst>
      <p:ext uri="{BB962C8B-B14F-4D97-AF65-F5344CB8AC3E}">
        <p14:creationId xmlns:p14="http://schemas.microsoft.com/office/powerpoint/2010/main" val="396308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8</a:t>
            </a:fld>
            <a:endParaRPr lang="en-US"/>
          </a:p>
        </p:txBody>
      </p:sp>
    </p:spTree>
    <p:extLst>
      <p:ext uri="{BB962C8B-B14F-4D97-AF65-F5344CB8AC3E}">
        <p14:creationId xmlns:p14="http://schemas.microsoft.com/office/powerpoint/2010/main" val="241990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CE8077-63ED-45B7-AFAA-E0FF0AA23956}" type="slidenum">
              <a:rPr lang="en-US" smtClean="0"/>
              <a:t>9</a:t>
            </a:fld>
            <a:endParaRPr lang="en-US"/>
          </a:p>
        </p:txBody>
      </p:sp>
    </p:spTree>
    <p:extLst>
      <p:ext uri="{BB962C8B-B14F-4D97-AF65-F5344CB8AC3E}">
        <p14:creationId xmlns:p14="http://schemas.microsoft.com/office/powerpoint/2010/main" val="297868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Web_service"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hyperlink" Target="https://o7planning.org/vi/10773/restful-web-service-la-gi" TargetMode="External"/><Relationship Id="rId5" Type="http://schemas.openxmlformats.org/officeDocument/2006/relationships/hyperlink" Target="https://viblo.asia/p/tim-hieu-ve-restful-web-service-OEqGj5JNM9bL" TargetMode="External"/><Relationship Id="rId4" Type="http://schemas.openxmlformats.org/officeDocument/2006/relationships/hyperlink" Target="https://www.ibm.com/developerworks/webservices/library/ws-restfu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2942492"/>
            <a:ext cx="8610600" cy="1399743"/>
          </a:xfrm>
        </p:spPr>
        <p:txBody>
          <a:bodyPr>
            <a:normAutofit fontScale="90000"/>
          </a:bodyPr>
          <a:lstStyle/>
          <a:p>
            <a:pPr algn="ctr"/>
            <a:r>
              <a:rPr lang="en-US" dirty="0">
                <a:solidFill>
                  <a:schemeClr val="tx2">
                    <a:lumMod val="75000"/>
                  </a:schemeClr>
                </a:solidFill>
                <a:latin typeface="Times New Roman" pitchFamily="18" charset="0"/>
                <a:cs typeface="Times New Roman" pitchFamily="18" charset="0"/>
              </a:rPr>
              <a:t>ĐỀ TÀI: </a:t>
            </a:r>
            <a:r>
              <a:rPr lang="en-US" dirty="0"/>
              <a:t>Web Service, cơ chế vận hành và cách tương tác giữa web service và mobile app</a:t>
            </a:r>
            <a:br>
              <a:rPr lang="en-US" dirty="0"/>
            </a:br>
            <a:endParaRPr lang="en-US"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894113" y="4822882"/>
            <a:ext cx="8229600" cy="2544763"/>
          </a:xfrm>
        </p:spPr>
        <p:txBody>
          <a:bodyPr>
            <a:normAutofit/>
          </a:bodyPr>
          <a:lstStyle/>
          <a:p>
            <a:pPr marL="0" indent="0" algn="ctr">
              <a:buNone/>
            </a:pPr>
            <a:r>
              <a:rPr lang="en-US" sz="2400" dirty="0" err="1">
                <a:latin typeface="Times New Roman" pitchFamily="18" charset="0"/>
                <a:cs typeface="Times New Roman" pitchFamily="18" charset="0"/>
              </a:rPr>
              <a:t>SVTH</a:t>
            </a:r>
            <a:r>
              <a:rPr lang="en-US" sz="2400" dirty="0">
                <a:latin typeface="Times New Roman" pitchFamily="18" charset="0"/>
                <a:cs typeface="Times New Roman" pitchFamily="18" charset="0"/>
              </a:rPr>
              <a:t>:</a:t>
            </a:r>
          </a:p>
          <a:p>
            <a:pPr marL="0" indent="0" algn="ctr">
              <a:buNone/>
            </a:pPr>
            <a:r>
              <a:rPr lang="en-US" sz="2400" dirty="0">
                <a:latin typeface="Times New Roman" pitchFamily="18" charset="0"/>
                <a:cs typeface="Times New Roman" pitchFamily="18" charset="0"/>
              </a:rPr>
              <a:t> Trần Viết S</a:t>
            </a:r>
            <a:r>
              <a:rPr lang="vi-VN" sz="2400" dirty="0">
                <a:latin typeface="Times New Roman" pitchFamily="18" charset="0"/>
                <a:cs typeface="Times New Roman" pitchFamily="18" charset="0"/>
              </a:rPr>
              <a:t>ơ</a:t>
            </a:r>
            <a:r>
              <a:rPr lang="en-US" sz="2400" dirty="0">
                <a:latin typeface="Times New Roman" pitchFamily="18" charset="0"/>
                <a:cs typeface="Times New Roman" pitchFamily="18" charset="0"/>
              </a:rPr>
              <a:t>n(16130553)</a:t>
            </a:r>
          </a:p>
          <a:p>
            <a:pPr marL="0" indent="0" algn="ctr">
              <a:buNone/>
            </a:pPr>
            <a:r>
              <a:rPr lang="en-US" sz="2400" dirty="0">
                <a:latin typeface="Times New Roman" pitchFamily="18" charset="0"/>
                <a:cs typeface="Times New Roman" pitchFamily="18" charset="0"/>
              </a:rPr>
              <a:t>  Lê Văn Thuận(16130606)</a:t>
            </a:r>
          </a:p>
          <a:p>
            <a:pPr marL="0" indent="0" algn="ctr">
              <a:buNone/>
            </a:pPr>
            <a:endParaRPr lang="en-US" sz="2400" dirty="0">
              <a:latin typeface="Times New Roman" pitchFamily="18" charset="0"/>
              <a:cs typeface="Times New Roman" pitchFamily="18" charset="0"/>
            </a:endParaRPr>
          </a:p>
        </p:txBody>
      </p:sp>
      <p:pic>
        <p:nvPicPr>
          <p:cNvPr id="4" name="Picture 8" descr="nlu_logo"/>
          <p:cNvPicPr>
            <a:picLocks noChangeAspect="1" noChangeArrowheads="1"/>
          </p:cNvPicPr>
          <p:nvPr/>
        </p:nvPicPr>
        <p:blipFill>
          <a:blip r:embed="rId3" cstate="print"/>
          <a:srcRect/>
          <a:stretch>
            <a:fillRect/>
          </a:stretch>
        </p:blipFill>
        <p:spPr bwMode="auto">
          <a:xfrm>
            <a:off x="1752600" y="228600"/>
            <a:ext cx="1524000" cy="1333500"/>
          </a:xfrm>
          <a:prstGeom prst="rect">
            <a:avLst/>
          </a:prstGeom>
          <a:noFill/>
        </p:spPr>
      </p:pic>
      <p:sp>
        <p:nvSpPr>
          <p:cNvPr id="5" name="Rectangle 5"/>
          <p:cNvSpPr>
            <a:spLocks noChangeArrowheads="1"/>
          </p:cNvSpPr>
          <p:nvPr/>
        </p:nvSpPr>
        <p:spPr bwMode="auto">
          <a:xfrm>
            <a:off x="2819400" y="0"/>
            <a:ext cx="7391400" cy="1739900"/>
          </a:xfrm>
          <a:prstGeom prst="rect">
            <a:avLst/>
          </a:prstGeom>
          <a:noFill/>
          <a:ln w="9525">
            <a:noFill/>
            <a:miter lim="800000"/>
            <a:headEnd/>
            <a:tailEnd/>
          </a:ln>
          <a:effectLst/>
        </p:spPr>
        <p:txBody>
          <a:bodyPr wrap="square" anchor="ctr">
            <a:spAutoFit/>
          </a:bodyPr>
          <a:lstStyle/>
          <a:p>
            <a:pPr algn="ctr" eaLnBrk="0" hangingPunct="0"/>
            <a:endParaRPr lang="en-US" b="1" dirty="0">
              <a:solidFill>
                <a:srgbClr val="000000"/>
              </a:solidFill>
              <a:cs typeface="Arial" charset="0"/>
            </a:endParaRPr>
          </a:p>
          <a:p>
            <a:pPr algn="ctr" eaLnBrk="0" hangingPunct="0"/>
            <a:r>
              <a:rPr lang="en-US" b="1" dirty="0">
                <a:solidFill>
                  <a:srgbClr val="000000"/>
                </a:solidFill>
                <a:latin typeface="Times New Roman" pitchFamily="18" charset="0"/>
                <a:cs typeface="Times New Roman" pitchFamily="18" charset="0"/>
                <a:sym typeface="Wingdings" pitchFamily="2" charset="2"/>
              </a:rPr>
              <a:t>BỘ GIÁO DỤC VÀ ĐÀO TẠO</a:t>
            </a:r>
          </a:p>
          <a:p>
            <a:pPr algn="ctr" eaLnBrk="0" hangingPunct="0"/>
            <a:r>
              <a:rPr lang="en-US" b="1" dirty="0">
                <a:solidFill>
                  <a:srgbClr val="000000"/>
                </a:solidFill>
                <a:latin typeface="Times New Roman" pitchFamily="18" charset="0"/>
                <a:cs typeface="Times New Roman" pitchFamily="18" charset="0"/>
                <a:sym typeface="Wingdings" pitchFamily="2" charset="2"/>
              </a:rPr>
              <a:t>TRƯỜNG ĐẠI HỌC NÔNG LÂM TP.HCM</a:t>
            </a:r>
          </a:p>
          <a:p>
            <a:pPr algn="ctr" eaLnBrk="0" hangingPunct="0"/>
            <a:r>
              <a:rPr lang="en-US" b="1" dirty="0">
                <a:solidFill>
                  <a:srgbClr val="000000"/>
                </a:solidFill>
                <a:latin typeface="Times New Roman" pitchFamily="18" charset="0"/>
                <a:cs typeface="Times New Roman" pitchFamily="18" charset="0"/>
                <a:sym typeface="Wingdings" pitchFamily="2" charset="2"/>
              </a:rPr>
              <a:t>KHOA CÔNG NGHỆ THÔNG TIN</a:t>
            </a:r>
          </a:p>
          <a:p>
            <a:pPr algn="ctr" eaLnBrk="0" hangingPunct="0"/>
            <a:r>
              <a:rPr lang="en-US" b="1" dirty="0">
                <a:solidFill>
                  <a:srgbClr val="000000"/>
                </a:solidFill>
                <a:latin typeface="Times New Roman" pitchFamily="18" charset="0"/>
                <a:cs typeface="Times New Roman" pitchFamily="18" charset="0"/>
                <a:sym typeface="Wingdings" pitchFamily="2" charset="2"/>
              </a:rPr>
              <a:t></a:t>
            </a:r>
            <a:r>
              <a:rPr lang="en-US" b="1"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sym typeface="Wingdings" pitchFamily="2" charset="2"/>
              </a:rPr>
              <a:t></a:t>
            </a:r>
            <a:r>
              <a:rPr lang="en-US" b="1"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sym typeface="Wingdings" pitchFamily="2" charset="2"/>
              </a:rPr>
              <a:t></a:t>
            </a:r>
            <a:endParaRPr lang="en-US" b="1" dirty="0">
              <a:solidFill>
                <a:srgbClr val="000000"/>
              </a:solidFill>
              <a:latin typeface="Times New Roman" pitchFamily="18" charset="0"/>
              <a:cs typeface="Arial" charset="0"/>
            </a:endParaRPr>
          </a:p>
          <a:p>
            <a:pPr algn="ctr" eaLnBrk="0" hangingPunct="0"/>
            <a:endParaRPr lang="en-US" b="1" dirty="0">
              <a:solidFill>
                <a:srgbClr val="000000"/>
              </a:solidFill>
              <a:latin typeface="Times New Roman" pitchFamily="18" charset="0"/>
              <a:cs typeface="Times New Roman" pitchFamily="18" charset="0"/>
              <a:sym typeface="Wingdings" pitchFamily="2" charset="2"/>
            </a:endParaRPr>
          </a:p>
        </p:txBody>
      </p:sp>
      <p:sp>
        <p:nvSpPr>
          <p:cNvPr id="6" name="Rectangle 6"/>
          <p:cNvSpPr>
            <a:spLocks noChangeArrowheads="1"/>
          </p:cNvSpPr>
          <p:nvPr/>
        </p:nvSpPr>
        <p:spPr bwMode="auto">
          <a:xfrm>
            <a:off x="2318656" y="1784064"/>
            <a:ext cx="7380515" cy="584775"/>
          </a:xfrm>
          <a:prstGeom prst="rect">
            <a:avLst/>
          </a:prstGeom>
          <a:noFill/>
          <a:ln w="9525">
            <a:noFill/>
            <a:miter lim="800000"/>
            <a:headEnd/>
            <a:tailEnd/>
          </a:ln>
          <a:effectLst/>
        </p:spPr>
        <p:txBody>
          <a:bodyPr wrap="square">
            <a:spAutoFit/>
          </a:bodyPr>
          <a:lstStyle/>
          <a:p>
            <a:pPr algn="ctr" eaLnBrk="0" hangingPunct="0"/>
            <a:r>
              <a:rPr lang="en-US" sz="3200" b="1" dirty="0" err="1">
                <a:solidFill>
                  <a:srgbClr val="000000"/>
                </a:solidFill>
                <a:latin typeface="Times New Roman" pitchFamily="18" charset="0"/>
                <a:cs typeface="Times New Roman" pitchFamily="18" charset="0"/>
              </a:rPr>
              <a:t>MÔN:Lập</a:t>
            </a:r>
            <a:r>
              <a:rPr lang="en-US" sz="3200" b="1" dirty="0">
                <a:solidFill>
                  <a:srgbClr val="000000"/>
                </a:solidFill>
                <a:latin typeface="Times New Roman" pitchFamily="18" charset="0"/>
                <a:cs typeface="Times New Roman" pitchFamily="18" charset="0"/>
              </a:rPr>
              <a:t> Trình Trên Thiết Bị Di Động</a:t>
            </a:r>
            <a:endParaRPr lang="en-US" sz="3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677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A14-FB20-4EC6-A070-49B231816B02}"/>
              </a:ext>
            </a:extLst>
          </p:cNvPr>
          <p:cNvSpPr>
            <a:spLocks noGrp="1"/>
          </p:cNvSpPr>
          <p:nvPr>
            <p:ph type="title"/>
          </p:nvPr>
        </p:nvSpPr>
        <p:spPr>
          <a:xfrm>
            <a:off x="685799" y="609600"/>
            <a:ext cx="8588203" cy="5685692"/>
          </a:xfrm>
        </p:spPr>
        <p:txBody>
          <a:bodyPr>
            <a:normAutofit/>
          </a:bodyPr>
          <a:lstStyle/>
          <a:p>
            <a:pPr algn="ctr"/>
            <a:r>
              <a:rPr lang="en-US" sz="9600" dirty="0" err="1"/>
              <a:t>2.SERVER</a:t>
            </a:r>
            <a:endParaRPr lang="en-US" sz="9600" dirty="0"/>
          </a:p>
        </p:txBody>
      </p:sp>
    </p:spTree>
    <p:extLst>
      <p:ext uri="{BB962C8B-B14F-4D97-AF65-F5344CB8AC3E}">
        <p14:creationId xmlns:p14="http://schemas.microsoft.com/office/powerpoint/2010/main" val="271226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2.1:Tổng</a:t>
            </a:r>
            <a:r>
              <a:rPr lang="en-US" sz="3200" dirty="0">
                <a:latin typeface="Times New Roman" panose="02020603050405020304" pitchFamily="18" charset="0"/>
                <a:cs typeface="Times New Roman" panose="02020603050405020304" pitchFamily="18" charset="0"/>
              </a:rPr>
              <a:t> quan</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pPr marL="342900" indent="-342900" fontAlgn="base">
              <a:buFont typeface="Wingdings" panose="05000000000000000000" pitchFamily="2" charset="2"/>
              <a:buChar char="v"/>
            </a:pPr>
            <a:r>
              <a:rPr lang="en-US" sz="2400" dirty="0"/>
              <a:t>Tạo RESTful Web Service với  công nghệ Spring boot</a:t>
            </a:r>
          </a:p>
          <a:p>
            <a:pPr marL="342900" indent="-342900">
              <a:buFont typeface="Wingdings" panose="05000000000000000000" pitchFamily="2" charset="2"/>
              <a:buChar char="v"/>
            </a:pPr>
            <a:r>
              <a:rPr lang="en-US" sz="2400" dirty="0"/>
              <a:t>Công cụ: </a:t>
            </a:r>
            <a:r>
              <a:rPr lang="en-US" sz="2400" dirty="0" err="1"/>
              <a:t>intellj</a:t>
            </a:r>
            <a:r>
              <a:rPr lang="en-US" sz="2400" dirty="0"/>
              <a:t>  + </a:t>
            </a:r>
            <a:r>
              <a:rPr lang="en-US" sz="2400" dirty="0" err="1"/>
              <a:t>mysql</a:t>
            </a:r>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62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222738"/>
            <a:ext cx="8596669" cy="514248"/>
          </a:xfrm>
        </p:spPr>
        <p:txBody>
          <a:bodyPr/>
          <a:lstStyle/>
          <a:p>
            <a:r>
              <a:rPr lang="en-US" sz="2800" dirty="0" err="1">
                <a:latin typeface="Times New Roman" panose="02020603050405020304" pitchFamily="18" charset="0"/>
                <a:cs typeface="Times New Roman" panose="02020603050405020304" pitchFamily="18" charset="0"/>
              </a:rPr>
              <a:t>2.2:Cấu</a:t>
            </a:r>
            <a:r>
              <a:rPr lang="en-US" sz="2800" dirty="0">
                <a:latin typeface="Times New Roman" panose="02020603050405020304" pitchFamily="18" charset="0"/>
                <a:cs typeface="Times New Roman" panose="02020603050405020304" pitchFamily="18" charset="0"/>
              </a:rPr>
              <a:t> hình và cài đặt </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sz="2400" dirty="0"/>
              <a:t>Spring boot</a:t>
            </a:r>
          </a:p>
          <a:p>
            <a:pPr marL="285750" indent="-285750" fontAlgn="base">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37DB9B-833D-4C25-9CAD-327D3598AF2F}"/>
              </a:ext>
            </a:extLst>
          </p:cNvPr>
          <p:cNvPicPr/>
          <p:nvPr/>
        </p:nvPicPr>
        <p:blipFill>
          <a:blip r:embed="rId3">
            <a:extLst>
              <a:ext uri="{28A0092B-C50C-407E-A947-70E740481C1C}">
                <a14:useLocalDpi xmlns:a14="http://schemas.microsoft.com/office/drawing/2010/main" val="0"/>
              </a:ext>
            </a:extLst>
          </a:blip>
          <a:stretch>
            <a:fillRect/>
          </a:stretch>
        </p:blipFill>
        <p:spPr>
          <a:xfrm>
            <a:off x="2403231" y="736986"/>
            <a:ext cx="5943600" cy="5804491"/>
          </a:xfrm>
          <a:prstGeom prst="rect">
            <a:avLst/>
          </a:prstGeom>
        </p:spPr>
      </p:pic>
    </p:spTree>
    <p:extLst>
      <p:ext uri="{BB962C8B-B14F-4D97-AF65-F5344CB8AC3E}">
        <p14:creationId xmlns:p14="http://schemas.microsoft.com/office/powerpoint/2010/main" val="40943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222738"/>
            <a:ext cx="8596669" cy="514248"/>
          </a:xfrm>
        </p:spPr>
        <p:txBody>
          <a:bodyPr/>
          <a:lstStyle/>
          <a:p>
            <a:r>
              <a:rPr lang="en-US" sz="2800" dirty="0" err="1">
                <a:latin typeface="Times New Roman" panose="02020603050405020304" pitchFamily="18" charset="0"/>
                <a:cs typeface="Times New Roman" panose="02020603050405020304" pitchFamily="18" charset="0"/>
              </a:rPr>
              <a:t>2.2:Cấu</a:t>
            </a:r>
            <a:r>
              <a:rPr lang="en-US" sz="2800" dirty="0">
                <a:latin typeface="Times New Roman" panose="02020603050405020304" pitchFamily="18" charset="0"/>
                <a:cs typeface="Times New Roman" panose="02020603050405020304" pitchFamily="18" charset="0"/>
              </a:rPr>
              <a:t> hình và cài đặt </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sz="2400" dirty="0"/>
              <a:t>Thiết lập kết nối</a:t>
            </a:r>
          </a:p>
          <a:p>
            <a:pPr fontAlgn="base"/>
            <a:r>
              <a:rPr lang="en-US" sz="2400" dirty="0"/>
              <a:t>     với database</a:t>
            </a:r>
          </a:p>
          <a:p>
            <a:pPr marL="285750" indent="-285750" fontAlgn="base">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1115A4-5FDA-492F-958A-9B0A1405B338}"/>
              </a:ext>
            </a:extLst>
          </p:cNvPr>
          <p:cNvPicPr/>
          <p:nvPr/>
        </p:nvPicPr>
        <p:blipFill>
          <a:blip r:embed="rId3">
            <a:extLst>
              <a:ext uri="{28A0092B-C50C-407E-A947-70E740481C1C}">
                <a14:useLocalDpi xmlns:a14="http://schemas.microsoft.com/office/drawing/2010/main" val="0"/>
              </a:ext>
            </a:extLst>
          </a:blip>
          <a:stretch>
            <a:fillRect/>
          </a:stretch>
        </p:blipFill>
        <p:spPr>
          <a:xfrm>
            <a:off x="3124200" y="1570893"/>
            <a:ext cx="5943600" cy="3716214"/>
          </a:xfrm>
          <a:prstGeom prst="rect">
            <a:avLst/>
          </a:prstGeom>
        </p:spPr>
      </p:pic>
    </p:spTree>
    <p:extLst>
      <p:ext uri="{BB962C8B-B14F-4D97-AF65-F5344CB8AC3E}">
        <p14:creationId xmlns:p14="http://schemas.microsoft.com/office/powerpoint/2010/main" val="283434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222738"/>
            <a:ext cx="8596669" cy="514248"/>
          </a:xfrm>
        </p:spPr>
        <p:txBody>
          <a:bodyPr/>
          <a:lstStyle/>
          <a:p>
            <a:r>
              <a:rPr lang="en-US" sz="2800" dirty="0" err="1">
                <a:latin typeface="Times New Roman" panose="02020603050405020304" pitchFamily="18" charset="0"/>
                <a:cs typeface="Times New Roman" panose="02020603050405020304" pitchFamily="18" charset="0"/>
              </a:rPr>
              <a:t>2.3:Xử</a:t>
            </a:r>
            <a:r>
              <a:rPr lang="en-US" sz="2800" dirty="0">
                <a:latin typeface="Times New Roman" panose="02020603050405020304" pitchFamily="18" charset="0"/>
                <a:cs typeface="Times New Roman" panose="02020603050405020304" pitchFamily="18" charset="0"/>
              </a:rPr>
              <a:t> lý </a:t>
            </a:r>
          </a:p>
        </p:txBody>
      </p:sp>
      <p:sp>
        <p:nvSpPr>
          <p:cNvPr id="3" name="Text Placeholder 2"/>
          <p:cNvSpPr>
            <a:spLocks noGrp="1"/>
          </p:cNvSpPr>
          <p:nvPr>
            <p:ph type="body" idx="1"/>
          </p:nvPr>
        </p:nvSpPr>
        <p:spPr>
          <a:xfrm>
            <a:off x="140677" y="1327047"/>
            <a:ext cx="10468708" cy="5308215"/>
          </a:xfrm>
        </p:spPr>
        <p:txBody>
          <a:bodyPr>
            <a:normAutofit/>
          </a:bodyPr>
          <a:lstStyle/>
          <a:p>
            <a:pPr fontAlgn="base"/>
            <a:endParaRPr lang="en-US" sz="2400" dirty="0"/>
          </a:p>
          <a:p>
            <a:pPr marL="285750" indent="-285750" fontAlgn="base">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FC9FAC-82FE-4AF3-982C-112FA669ADB0}"/>
              </a:ext>
            </a:extLst>
          </p:cNvPr>
          <p:cNvPicPr/>
          <p:nvPr/>
        </p:nvPicPr>
        <p:blipFill>
          <a:blip r:embed="rId3">
            <a:extLst>
              <a:ext uri="{28A0092B-C50C-407E-A947-70E740481C1C}">
                <a14:useLocalDpi xmlns:a14="http://schemas.microsoft.com/office/drawing/2010/main" val="0"/>
              </a:ext>
            </a:extLst>
          </a:blip>
          <a:stretch>
            <a:fillRect/>
          </a:stretch>
        </p:blipFill>
        <p:spPr>
          <a:xfrm>
            <a:off x="1723292" y="918576"/>
            <a:ext cx="6482862" cy="5716686"/>
          </a:xfrm>
          <a:prstGeom prst="rect">
            <a:avLst/>
          </a:prstGeom>
        </p:spPr>
      </p:pic>
    </p:spTree>
    <p:extLst>
      <p:ext uri="{BB962C8B-B14F-4D97-AF65-F5344CB8AC3E}">
        <p14:creationId xmlns:p14="http://schemas.microsoft.com/office/powerpoint/2010/main" val="417871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222738"/>
            <a:ext cx="8596669" cy="514248"/>
          </a:xfrm>
        </p:spPr>
        <p:txBody>
          <a:bodyPr/>
          <a:lstStyle/>
          <a:p>
            <a:r>
              <a:rPr lang="en-US" sz="2800" dirty="0" err="1">
                <a:latin typeface="Times New Roman" panose="02020603050405020304" pitchFamily="18" charset="0"/>
                <a:cs typeface="Times New Roman" panose="02020603050405020304" pitchFamily="18" charset="0"/>
              </a:rPr>
              <a:t>2.3:Xử</a:t>
            </a:r>
            <a:r>
              <a:rPr lang="en-US" sz="2800" dirty="0">
                <a:latin typeface="Times New Roman" panose="02020603050405020304" pitchFamily="18" charset="0"/>
                <a:cs typeface="Times New Roman" panose="02020603050405020304" pitchFamily="18" charset="0"/>
              </a:rPr>
              <a:t> lý </a:t>
            </a:r>
          </a:p>
        </p:txBody>
      </p:sp>
      <p:sp>
        <p:nvSpPr>
          <p:cNvPr id="3" name="Text Placeholder 2"/>
          <p:cNvSpPr>
            <a:spLocks noGrp="1"/>
          </p:cNvSpPr>
          <p:nvPr>
            <p:ph type="body" idx="1"/>
          </p:nvPr>
        </p:nvSpPr>
        <p:spPr>
          <a:xfrm>
            <a:off x="140677" y="1327047"/>
            <a:ext cx="10468708" cy="5308215"/>
          </a:xfrm>
        </p:spPr>
        <p:txBody>
          <a:bodyPr>
            <a:normAutofit/>
          </a:bodyPr>
          <a:lstStyle/>
          <a:p>
            <a:pPr fontAlgn="base"/>
            <a:endParaRPr lang="en-US" sz="2400" dirty="0"/>
          </a:p>
          <a:p>
            <a:pPr marL="285750" indent="-285750" fontAlgn="base">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780742-2EBA-4731-B631-BBAB4D160F9B}"/>
              </a:ext>
            </a:extLst>
          </p:cNvPr>
          <p:cNvPicPr/>
          <p:nvPr/>
        </p:nvPicPr>
        <p:blipFill>
          <a:blip r:embed="rId3">
            <a:extLst>
              <a:ext uri="{28A0092B-C50C-407E-A947-70E740481C1C}">
                <a14:useLocalDpi xmlns:a14="http://schemas.microsoft.com/office/drawing/2010/main" val="0"/>
              </a:ext>
            </a:extLst>
          </a:blip>
          <a:stretch>
            <a:fillRect/>
          </a:stretch>
        </p:blipFill>
        <p:spPr>
          <a:xfrm>
            <a:off x="1465385" y="1275714"/>
            <a:ext cx="7602415" cy="5308215"/>
          </a:xfrm>
          <a:prstGeom prst="rect">
            <a:avLst/>
          </a:prstGeom>
        </p:spPr>
      </p:pic>
    </p:spTree>
    <p:extLst>
      <p:ext uri="{BB962C8B-B14F-4D97-AF65-F5344CB8AC3E}">
        <p14:creationId xmlns:p14="http://schemas.microsoft.com/office/powerpoint/2010/main" val="165963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A14-FB20-4EC6-A070-49B231816B02}"/>
              </a:ext>
            </a:extLst>
          </p:cNvPr>
          <p:cNvSpPr>
            <a:spLocks noGrp="1"/>
          </p:cNvSpPr>
          <p:nvPr>
            <p:ph type="title"/>
          </p:nvPr>
        </p:nvSpPr>
        <p:spPr>
          <a:xfrm>
            <a:off x="685799" y="609600"/>
            <a:ext cx="8588203" cy="5685692"/>
          </a:xfrm>
        </p:spPr>
        <p:txBody>
          <a:bodyPr>
            <a:normAutofit/>
          </a:bodyPr>
          <a:lstStyle/>
          <a:p>
            <a:pPr algn="ctr"/>
            <a:r>
              <a:rPr lang="en-US" sz="9600" dirty="0" err="1"/>
              <a:t>3.CLIENT</a:t>
            </a:r>
            <a:endParaRPr lang="en-US" sz="9600" dirty="0"/>
          </a:p>
        </p:txBody>
      </p:sp>
    </p:spTree>
    <p:extLst>
      <p:ext uri="{BB962C8B-B14F-4D97-AF65-F5344CB8AC3E}">
        <p14:creationId xmlns:p14="http://schemas.microsoft.com/office/powerpoint/2010/main" val="318604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3.1:Tổng</a:t>
            </a:r>
            <a:r>
              <a:rPr lang="en-US" sz="3200" dirty="0">
                <a:latin typeface="Times New Roman" panose="02020603050405020304" pitchFamily="18" charset="0"/>
                <a:cs typeface="Times New Roman" panose="02020603050405020304" pitchFamily="18" charset="0"/>
              </a:rPr>
              <a:t> quan</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r>
              <a:rPr lang="en-US" sz="2400" dirty="0"/>
              <a:t>Công cụ: Android Studio version 3.5.1</a:t>
            </a:r>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179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3.2:Cấu</a:t>
            </a:r>
            <a:r>
              <a:rPr lang="en-US" sz="3200" dirty="0">
                <a:latin typeface="Times New Roman" panose="02020603050405020304" pitchFamily="18" charset="0"/>
                <a:cs typeface="Times New Roman" panose="02020603050405020304" pitchFamily="18" charset="0"/>
              </a:rPr>
              <a:t> hình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viện và file manifest</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r>
              <a:rPr lang="en-US" sz="2400" dirty="0"/>
              <a:t> Cấu hình các </a:t>
            </a:r>
          </a:p>
          <a:p>
            <a:r>
              <a:rPr lang="en-US" sz="2400" dirty="0"/>
              <a:t> </a:t>
            </a:r>
            <a:r>
              <a:rPr lang="en-US" sz="2400" dirty="0" err="1"/>
              <a:t>th</a:t>
            </a:r>
            <a:r>
              <a:rPr lang="vi-VN" sz="2400" dirty="0"/>
              <a:t>ư</a:t>
            </a:r>
            <a:r>
              <a:rPr lang="en-US" sz="2400" dirty="0"/>
              <a:t> viện cần dùng</a:t>
            </a:r>
          </a:p>
          <a:p>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EE1288-1DE9-41E0-8674-A486EBC7D214}"/>
              </a:ext>
            </a:extLst>
          </p:cNvPr>
          <p:cNvPicPr/>
          <p:nvPr/>
        </p:nvPicPr>
        <p:blipFill>
          <a:blip r:embed="rId3">
            <a:extLst>
              <a:ext uri="{28A0092B-C50C-407E-A947-70E740481C1C}">
                <a14:useLocalDpi xmlns:a14="http://schemas.microsoft.com/office/drawing/2010/main" val="0"/>
              </a:ext>
            </a:extLst>
          </a:blip>
          <a:stretch>
            <a:fillRect/>
          </a:stretch>
        </p:blipFill>
        <p:spPr>
          <a:xfrm>
            <a:off x="3006969" y="1327047"/>
            <a:ext cx="6559062" cy="4882515"/>
          </a:xfrm>
          <a:prstGeom prst="rect">
            <a:avLst/>
          </a:prstGeom>
        </p:spPr>
      </p:pic>
    </p:spTree>
    <p:extLst>
      <p:ext uri="{BB962C8B-B14F-4D97-AF65-F5344CB8AC3E}">
        <p14:creationId xmlns:p14="http://schemas.microsoft.com/office/powerpoint/2010/main" val="300820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3.2:Cấu</a:t>
            </a:r>
            <a:r>
              <a:rPr lang="en-US" sz="3200" dirty="0">
                <a:latin typeface="Times New Roman" panose="02020603050405020304" pitchFamily="18" charset="0"/>
                <a:cs typeface="Times New Roman" panose="02020603050405020304" pitchFamily="18" charset="0"/>
              </a:rPr>
              <a:t> hình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viện và file manifest</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r>
              <a:rPr lang="en-US" sz="2400" dirty="0"/>
              <a:t> Cấu hình file </a:t>
            </a:r>
          </a:p>
          <a:p>
            <a:r>
              <a:rPr lang="en-US" sz="2400" dirty="0"/>
              <a:t>Manifest</a:t>
            </a:r>
          </a:p>
          <a:p>
            <a:endParaRPr lang="en-US" sz="2400"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1B2615-4A65-46B7-AB13-DE066160D5E9}"/>
              </a:ext>
            </a:extLst>
          </p:cNvPr>
          <p:cNvPicPr/>
          <p:nvPr/>
        </p:nvPicPr>
        <p:blipFill>
          <a:blip r:embed="rId3">
            <a:extLst>
              <a:ext uri="{28A0092B-C50C-407E-A947-70E740481C1C}">
                <a14:useLocalDpi xmlns:a14="http://schemas.microsoft.com/office/drawing/2010/main" val="0"/>
              </a:ext>
            </a:extLst>
          </a:blip>
          <a:stretch>
            <a:fillRect/>
          </a:stretch>
        </p:blipFill>
        <p:spPr>
          <a:xfrm>
            <a:off x="2303583" y="1327047"/>
            <a:ext cx="7051431" cy="4488180"/>
          </a:xfrm>
          <a:prstGeom prst="rect">
            <a:avLst/>
          </a:prstGeom>
        </p:spPr>
      </p:pic>
    </p:spTree>
    <p:extLst>
      <p:ext uri="{BB962C8B-B14F-4D97-AF65-F5344CB8AC3E}">
        <p14:creationId xmlns:p14="http://schemas.microsoft.com/office/powerpoint/2010/main" val="2648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8063" y="180109"/>
            <a:ext cx="8596668" cy="6262255"/>
          </a:xfrm>
        </p:spPr>
        <p:txBody>
          <a:bodyPr>
            <a:normAutofit/>
          </a:bodyPr>
          <a:lstStyle/>
          <a:p>
            <a:pPr>
              <a:lnSpc>
                <a:spcPct val="170000"/>
              </a:lnSpc>
            </a:pPr>
            <a:r>
              <a:rPr lang="en-US" sz="3200" b="1" dirty="0">
                <a:solidFill>
                  <a:schemeClr val="accent2"/>
                </a:solidFill>
                <a:latin typeface="Times New Roman" panose="02020603050405020304" pitchFamily="18" charset="0"/>
                <a:cs typeface="Times New Roman" panose="02020603050405020304" pitchFamily="18" charset="0"/>
              </a:rPr>
              <a:t>Nội dung trình bày:</a:t>
            </a:r>
          </a:p>
          <a:p>
            <a:pPr marL="971550" lvl="1" indent="-514350">
              <a:lnSpc>
                <a:spcPct val="170000"/>
              </a:lnSpc>
              <a:buClrTx/>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 Giới thiệu Web service và Restful web service</a:t>
            </a:r>
          </a:p>
          <a:p>
            <a:pPr marL="971550" lvl="1" indent="-514350">
              <a:lnSpc>
                <a:spcPct val="170000"/>
              </a:lnSpc>
              <a:buClr>
                <a:schemeClr val="tx1"/>
              </a:buClr>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 Phía Server: App quản lý nhân sự cơ bản</a:t>
            </a:r>
          </a:p>
          <a:p>
            <a:pPr marL="971550" lvl="1" indent="-514350">
              <a:lnSpc>
                <a:spcPct val="170000"/>
              </a:lnSpc>
              <a:buClrTx/>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Phía Client: App quản lý nhân sự cơ bản</a:t>
            </a:r>
          </a:p>
          <a:p>
            <a:pPr marL="971550" lvl="1" indent="-514350">
              <a:lnSpc>
                <a:spcPct val="170000"/>
              </a:lnSpc>
              <a:buClrTx/>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Demo: App quản lý nhân sự cơ bản</a:t>
            </a:r>
          </a:p>
          <a:p>
            <a:pPr marL="971550" lvl="1" indent="-514350">
              <a:lnSpc>
                <a:spcPct val="170000"/>
              </a:lnSpc>
              <a:buClrTx/>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Tài liệu tham khảo</a:t>
            </a:r>
          </a:p>
          <a:p>
            <a:pPr lvl="1">
              <a:lnSpc>
                <a:spcPct val="170000"/>
              </a:lnSpc>
              <a:buClrTx/>
            </a:pPr>
            <a:endParaRPr lang="en-US" sz="2000" dirty="0">
              <a:solidFill>
                <a:schemeClr val="tx1"/>
              </a:solidFill>
              <a:latin typeface="Times New Roman" panose="02020603050405020304" pitchFamily="18" charset="0"/>
              <a:cs typeface="Times New Roman" panose="02020603050405020304" pitchFamily="18" charset="0"/>
            </a:endParaRPr>
          </a:p>
          <a:p>
            <a:pPr marL="971550" lvl="1"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92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281355" y="985278"/>
            <a:ext cx="8596669" cy="514248"/>
          </a:xfrm>
        </p:spPr>
        <p:txBody>
          <a:bodyPr/>
          <a:lstStyle/>
          <a:p>
            <a:r>
              <a:rPr lang="en-US" sz="3200" dirty="0" err="1">
                <a:latin typeface="Times New Roman" panose="02020603050405020304" pitchFamily="18" charset="0"/>
                <a:cs typeface="Times New Roman" panose="02020603050405020304" pitchFamily="18" charset="0"/>
              </a:rPr>
              <a:t>3.3:Xử</a:t>
            </a:r>
            <a:r>
              <a:rPr lang="en-US" sz="3200" dirty="0">
                <a:latin typeface="Times New Roman" panose="02020603050405020304" pitchFamily="18" charset="0"/>
                <a:cs typeface="Times New Roman" panose="02020603050405020304" pitchFamily="18" charset="0"/>
              </a:rPr>
              <a:t> lý</a:t>
            </a:r>
          </a:p>
          <a:p>
            <a:r>
              <a:rPr lang="en-US" sz="3200" dirty="0" err="1">
                <a:latin typeface="Times New Roman" panose="02020603050405020304" pitchFamily="18" charset="0"/>
                <a:cs typeface="Times New Roman" panose="02020603050405020304" pitchFamily="18" charset="0"/>
              </a:rPr>
              <a:t>3.3.1:Khai</a:t>
            </a:r>
            <a:r>
              <a:rPr lang="en-US" sz="3200" dirty="0">
                <a:latin typeface="Times New Roman" panose="02020603050405020304" pitchFamily="18" charset="0"/>
                <a:cs typeface="Times New Roman" panose="02020603050405020304" pitchFamily="18" charset="0"/>
              </a:rPr>
              <a:t> báo biến</a:t>
            </a:r>
          </a:p>
        </p:txBody>
      </p:sp>
      <p:sp>
        <p:nvSpPr>
          <p:cNvPr id="3" name="Text Placeholder 2"/>
          <p:cNvSpPr>
            <a:spLocks noGrp="1"/>
          </p:cNvSpPr>
          <p:nvPr>
            <p:ph type="body" idx="1"/>
          </p:nvPr>
        </p:nvSpPr>
        <p:spPr>
          <a:xfrm>
            <a:off x="117231" y="2417293"/>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C01AD3-DEB2-4C00-B7D1-E7E79976ECF4}"/>
              </a:ext>
            </a:extLst>
          </p:cNvPr>
          <p:cNvPicPr/>
          <p:nvPr/>
        </p:nvPicPr>
        <p:blipFill>
          <a:blip r:embed="rId3">
            <a:extLst>
              <a:ext uri="{28A0092B-C50C-407E-A947-70E740481C1C}">
                <a14:useLocalDpi xmlns:a14="http://schemas.microsoft.com/office/drawing/2010/main" val="0"/>
              </a:ext>
            </a:extLst>
          </a:blip>
          <a:stretch>
            <a:fillRect/>
          </a:stretch>
        </p:blipFill>
        <p:spPr>
          <a:xfrm>
            <a:off x="3956539" y="174916"/>
            <a:ext cx="5943600" cy="2649220"/>
          </a:xfrm>
          <a:prstGeom prst="rect">
            <a:avLst/>
          </a:prstGeom>
        </p:spPr>
      </p:pic>
      <p:pic>
        <p:nvPicPr>
          <p:cNvPr id="8" name="Picture 7">
            <a:extLst>
              <a:ext uri="{FF2B5EF4-FFF2-40B4-BE49-F238E27FC236}">
                <a16:creationId xmlns:a16="http://schemas.microsoft.com/office/drawing/2014/main" id="{0D1ADFDC-DF2E-4ECB-82E2-7069302E54A4}"/>
              </a:ext>
            </a:extLst>
          </p:cNvPr>
          <p:cNvPicPr/>
          <p:nvPr/>
        </p:nvPicPr>
        <p:blipFill>
          <a:blip r:embed="rId4">
            <a:extLst>
              <a:ext uri="{28A0092B-C50C-407E-A947-70E740481C1C}">
                <a14:useLocalDpi xmlns:a14="http://schemas.microsoft.com/office/drawing/2010/main" val="0"/>
              </a:ext>
            </a:extLst>
          </a:blip>
          <a:stretch>
            <a:fillRect/>
          </a:stretch>
        </p:blipFill>
        <p:spPr>
          <a:xfrm>
            <a:off x="2145323" y="3148894"/>
            <a:ext cx="5943600" cy="2923120"/>
          </a:xfrm>
          <a:prstGeom prst="rect">
            <a:avLst/>
          </a:prstGeom>
        </p:spPr>
      </p:pic>
    </p:spTree>
    <p:extLst>
      <p:ext uri="{BB962C8B-B14F-4D97-AF65-F5344CB8AC3E}">
        <p14:creationId xmlns:p14="http://schemas.microsoft.com/office/powerpoint/2010/main" val="866170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281355" y="985278"/>
            <a:ext cx="8596669" cy="514248"/>
          </a:xfrm>
        </p:spPr>
        <p:txBody>
          <a:bodyPr/>
          <a:lstStyle/>
          <a:p>
            <a:r>
              <a:rPr lang="en-US" sz="3200" dirty="0" err="1">
                <a:latin typeface="Times New Roman" panose="02020603050405020304" pitchFamily="18" charset="0"/>
                <a:cs typeface="Times New Roman" panose="02020603050405020304" pitchFamily="18" charset="0"/>
              </a:rPr>
              <a:t>3.3:Xử</a:t>
            </a:r>
            <a:r>
              <a:rPr lang="en-US" sz="3200" dirty="0">
                <a:latin typeface="Times New Roman" panose="02020603050405020304" pitchFamily="18" charset="0"/>
                <a:cs typeface="Times New Roman" panose="02020603050405020304" pitchFamily="18" charset="0"/>
              </a:rPr>
              <a:t> lý</a:t>
            </a:r>
          </a:p>
          <a:p>
            <a:r>
              <a:rPr lang="en-US" sz="3200" dirty="0" err="1">
                <a:latin typeface="Times New Roman" panose="02020603050405020304" pitchFamily="18" charset="0"/>
                <a:cs typeface="Times New Roman" panose="02020603050405020304" pitchFamily="18" charset="0"/>
              </a:rPr>
              <a:t>3.3.2:Xử</a:t>
            </a:r>
            <a:r>
              <a:rPr lang="en-US" sz="3200" dirty="0">
                <a:latin typeface="Times New Roman" panose="02020603050405020304" pitchFamily="18" charset="0"/>
                <a:cs typeface="Times New Roman" panose="02020603050405020304" pitchFamily="18" charset="0"/>
              </a:rPr>
              <a:t> lý sự kiện</a:t>
            </a:r>
          </a:p>
        </p:txBody>
      </p:sp>
      <p:sp>
        <p:nvSpPr>
          <p:cNvPr id="3" name="Text Placeholder 2"/>
          <p:cNvSpPr>
            <a:spLocks noGrp="1"/>
          </p:cNvSpPr>
          <p:nvPr>
            <p:ph type="body" idx="1"/>
          </p:nvPr>
        </p:nvSpPr>
        <p:spPr>
          <a:xfrm>
            <a:off x="117231" y="2417293"/>
            <a:ext cx="10468708" cy="5308215"/>
          </a:xfrm>
        </p:spPr>
        <p:txBody>
          <a:bodyPr>
            <a:normAutofit/>
          </a:bodyPr>
          <a:lstStyle/>
          <a:p>
            <a:pPr marL="342900" indent="-342900">
              <a:lnSpc>
                <a:spcPct val="150000"/>
              </a:lnSpc>
              <a:buFont typeface="Wingdings" panose="05000000000000000000" pitchFamily="2" charset="2"/>
              <a:buChar char="Ø"/>
            </a:pPr>
            <a:endParaRPr lang="en-US" dirty="0"/>
          </a:p>
          <a:p>
            <a:pPr marL="285750" indent="-285750">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ABD9FC3-F15B-46DD-A7F2-44553ABF54F8}"/>
              </a:ext>
            </a:extLst>
          </p:cNvPr>
          <p:cNvPicPr/>
          <p:nvPr/>
        </p:nvPicPr>
        <p:blipFill>
          <a:blip r:embed="rId3">
            <a:extLst>
              <a:ext uri="{28A0092B-C50C-407E-A947-70E740481C1C}">
                <a14:useLocalDpi xmlns:a14="http://schemas.microsoft.com/office/drawing/2010/main" val="0"/>
              </a:ext>
            </a:extLst>
          </a:blip>
          <a:stretch>
            <a:fillRect/>
          </a:stretch>
        </p:blipFill>
        <p:spPr>
          <a:xfrm>
            <a:off x="4341524" y="-45481"/>
            <a:ext cx="5943600" cy="3297072"/>
          </a:xfrm>
          <a:prstGeom prst="rect">
            <a:avLst/>
          </a:prstGeom>
        </p:spPr>
      </p:pic>
      <p:pic>
        <p:nvPicPr>
          <p:cNvPr id="10" name="Picture 9">
            <a:extLst>
              <a:ext uri="{FF2B5EF4-FFF2-40B4-BE49-F238E27FC236}">
                <a16:creationId xmlns:a16="http://schemas.microsoft.com/office/drawing/2014/main" id="{501183CA-AA7D-4E32-A767-4944ECA2AE05}"/>
              </a:ext>
            </a:extLst>
          </p:cNvPr>
          <p:cNvPicPr/>
          <p:nvPr/>
        </p:nvPicPr>
        <p:blipFill>
          <a:blip r:embed="rId4">
            <a:extLst>
              <a:ext uri="{28A0092B-C50C-407E-A947-70E740481C1C}">
                <a14:useLocalDpi xmlns:a14="http://schemas.microsoft.com/office/drawing/2010/main" val="0"/>
              </a:ext>
            </a:extLst>
          </a:blip>
          <a:stretch>
            <a:fillRect/>
          </a:stretch>
        </p:blipFill>
        <p:spPr>
          <a:xfrm>
            <a:off x="1606061" y="3484880"/>
            <a:ext cx="5943600" cy="3373120"/>
          </a:xfrm>
          <a:prstGeom prst="rect">
            <a:avLst/>
          </a:prstGeom>
        </p:spPr>
      </p:pic>
    </p:spTree>
    <p:extLst>
      <p:ext uri="{BB962C8B-B14F-4D97-AF65-F5344CB8AC3E}">
        <p14:creationId xmlns:p14="http://schemas.microsoft.com/office/powerpoint/2010/main" val="16814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A14-FB20-4EC6-A070-49B231816B02}"/>
              </a:ext>
            </a:extLst>
          </p:cNvPr>
          <p:cNvSpPr>
            <a:spLocks noGrp="1"/>
          </p:cNvSpPr>
          <p:nvPr>
            <p:ph type="title"/>
          </p:nvPr>
        </p:nvSpPr>
        <p:spPr>
          <a:xfrm>
            <a:off x="685799" y="609600"/>
            <a:ext cx="8588203" cy="5685692"/>
          </a:xfrm>
        </p:spPr>
        <p:txBody>
          <a:bodyPr>
            <a:normAutofit/>
          </a:bodyPr>
          <a:lstStyle/>
          <a:p>
            <a:pPr algn="ctr"/>
            <a:r>
              <a:rPr lang="en-US" sz="9600" dirty="0" err="1"/>
              <a:t>4.DEMO</a:t>
            </a:r>
            <a:endParaRPr lang="en-US" sz="9600" dirty="0"/>
          </a:p>
        </p:txBody>
      </p:sp>
    </p:spTree>
    <p:extLst>
      <p:ext uri="{BB962C8B-B14F-4D97-AF65-F5344CB8AC3E}">
        <p14:creationId xmlns:p14="http://schemas.microsoft.com/office/powerpoint/2010/main" val="380127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85651" y="-655356"/>
            <a:ext cx="8596669" cy="1310711"/>
          </a:xfrm>
        </p:spPr>
        <p:txBody>
          <a:bodyPr/>
          <a:lstStyle/>
          <a:p>
            <a:r>
              <a:rPr lang="en-US" sz="2800" dirty="0">
                <a:latin typeface="Times New Roman" panose="02020603050405020304" pitchFamily="18" charset="0"/>
                <a:cs typeface="Times New Roman" panose="02020603050405020304" pitchFamily="18" charset="0"/>
              </a:rPr>
              <a:t>Chức năng cập </a:t>
            </a:r>
            <a:r>
              <a:rPr lang="en-US" sz="2800" dirty="0" err="1">
                <a:latin typeface="Times New Roman" panose="02020603050405020304" pitchFamily="18" charset="0"/>
                <a:cs typeface="Times New Roman" panose="02020603050405020304" pitchFamily="18" charset="0"/>
              </a:rPr>
              <a:t>nhật:load</a:t>
            </a:r>
            <a:r>
              <a:rPr lang="en-US" sz="2800" dirty="0">
                <a:latin typeface="Times New Roman" panose="02020603050405020304" pitchFamily="18" charset="0"/>
                <a:cs typeface="Times New Roman" panose="02020603050405020304" pitchFamily="18" charset="0"/>
              </a:rPr>
              <a:t> tất cả danh sách hiện tại</a:t>
            </a:r>
          </a:p>
        </p:txBody>
      </p:sp>
      <p:pic>
        <p:nvPicPr>
          <p:cNvPr id="4" name="Picture 3">
            <a:extLst>
              <a:ext uri="{FF2B5EF4-FFF2-40B4-BE49-F238E27FC236}">
                <a16:creationId xmlns:a16="http://schemas.microsoft.com/office/drawing/2014/main" id="{EE44E954-8B03-4152-A946-4CB5F4ABEEE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037527" y="999410"/>
            <a:ext cx="4003675" cy="4859179"/>
          </a:xfrm>
          <a:prstGeom prst="rect">
            <a:avLst/>
          </a:prstGeom>
        </p:spPr>
      </p:pic>
    </p:spTree>
    <p:extLst>
      <p:ext uri="{BB962C8B-B14F-4D97-AF65-F5344CB8AC3E}">
        <p14:creationId xmlns:p14="http://schemas.microsoft.com/office/powerpoint/2010/main" val="232727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50927" y="-486137"/>
            <a:ext cx="8596669" cy="1310711"/>
          </a:xfrm>
        </p:spPr>
        <p:txBody>
          <a:bodyPr/>
          <a:lstStyle/>
          <a:p>
            <a:r>
              <a:rPr lang="en-US" dirty="0">
                <a:latin typeface="Times New Roman" panose="02020603050405020304" pitchFamily="18" charset="0"/>
                <a:cs typeface="Times New Roman" panose="02020603050405020304" pitchFamily="18" charset="0"/>
              </a:rPr>
              <a:t>Chức năng tìm  theo tên </a:t>
            </a:r>
          </a:p>
        </p:txBody>
      </p:sp>
      <p:pic>
        <p:nvPicPr>
          <p:cNvPr id="2" name="Picture 1">
            <a:extLst>
              <a:ext uri="{FF2B5EF4-FFF2-40B4-BE49-F238E27FC236}">
                <a16:creationId xmlns:a16="http://schemas.microsoft.com/office/drawing/2014/main" id="{E39BEC5C-78F4-438B-96F2-20A6B2B2680D}"/>
              </a:ext>
            </a:extLst>
          </p:cNvPr>
          <p:cNvPicPr>
            <a:picLocks noChangeAspect="1"/>
          </p:cNvPicPr>
          <p:nvPr/>
        </p:nvPicPr>
        <p:blipFill>
          <a:blip r:embed="rId3"/>
          <a:stretch>
            <a:fillRect/>
          </a:stretch>
        </p:blipFill>
        <p:spPr>
          <a:xfrm>
            <a:off x="3647692" y="539332"/>
            <a:ext cx="3528612" cy="5547841"/>
          </a:xfrm>
          <a:prstGeom prst="rect">
            <a:avLst/>
          </a:prstGeom>
        </p:spPr>
      </p:pic>
    </p:spTree>
    <p:extLst>
      <p:ext uri="{BB962C8B-B14F-4D97-AF65-F5344CB8AC3E}">
        <p14:creationId xmlns:p14="http://schemas.microsoft.com/office/powerpoint/2010/main" val="399266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50927" y="-486137"/>
            <a:ext cx="8596669" cy="1310711"/>
          </a:xfrm>
        </p:spPr>
        <p:txBody>
          <a:bodyPr/>
          <a:lstStyle/>
          <a:p>
            <a:r>
              <a:rPr lang="en-US" dirty="0">
                <a:latin typeface="Times New Roman" panose="02020603050405020304" pitchFamily="18" charset="0"/>
                <a:cs typeface="Times New Roman" panose="02020603050405020304" pitchFamily="18" charset="0"/>
              </a:rPr>
              <a:t>Chức năng :Thêm </a:t>
            </a:r>
          </a:p>
        </p:txBody>
      </p:sp>
      <p:pic>
        <p:nvPicPr>
          <p:cNvPr id="5" name="Picture 4">
            <a:extLst>
              <a:ext uri="{FF2B5EF4-FFF2-40B4-BE49-F238E27FC236}">
                <a16:creationId xmlns:a16="http://schemas.microsoft.com/office/drawing/2014/main" id="{763FF618-C3A1-4337-AA52-7390E6E9ED74}"/>
              </a:ext>
            </a:extLst>
          </p:cNvPr>
          <p:cNvPicPr>
            <a:picLocks noChangeAspect="1"/>
          </p:cNvPicPr>
          <p:nvPr/>
        </p:nvPicPr>
        <p:blipFill>
          <a:blip r:embed="rId3"/>
          <a:stretch>
            <a:fillRect/>
          </a:stretch>
        </p:blipFill>
        <p:spPr>
          <a:xfrm>
            <a:off x="4107007" y="169218"/>
            <a:ext cx="3977985" cy="6454699"/>
          </a:xfrm>
          <a:prstGeom prst="rect">
            <a:avLst/>
          </a:prstGeom>
        </p:spPr>
      </p:pic>
    </p:spTree>
    <p:extLst>
      <p:ext uri="{BB962C8B-B14F-4D97-AF65-F5344CB8AC3E}">
        <p14:creationId xmlns:p14="http://schemas.microsoft.com/office/powerpoint/2010/main" val="332380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50927" y="-486137"/>
            <a:ext cx="8596669" cy="1310711"/>
          </a:xfrm>
        </p:spPr>
        <p:txBody>
          <a:bodyPr/>
          <a:lstStyle/>
          <a:p>
            <a:r>
              <a:rPr lang="en-US" dirty="0">
                <a:latin typeface="Times New Roman" panose="02020603050405020304" pitchFamily="18" charset="0"/>
                <a:cs typeface="Times New Roman" panose="02020603050405020304" pitchFamily="18" charset="0"/>
              </a:rPr>
              <a:t>Chức năng :Sửa </a:t>
            </a:r>
          </a:p>
        </p:txBody>
      </p:sp>
      <p:pic>
        <p:nvPicPr>
          <p:cNvPr id="4" name="Picture 3">
            <a:extLst>
              <a:ext uri="{FF2B5EF4-FFF2-40B4-BE49-F238E27FC236}">
                <a16:creationId xmlns:a16="http://schemas.microsoft.com/office/drawing/2014/main" id="{0F8159FF-4763-443E-BF77-F3FCD0A328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94162" y="14469"/>
            <a:ext cx="4003675" cy="6843531"/>
          </a:xfrm>
          <a:prstGeom prst="rect">
            <a:avLst/>
          </a:prstGeom>
        </p:spPr>
      </p:pic>
    </p:spTree>
    <p:extLst>
      <p:ext uri="{BB962C8B-B14F-4D97-AF65-F5344CB8AC3E}">
        <p14:creationId xmlns:p14="http://schemas.microsoft.com/office/powerpoint/2010/main" val="2333029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50927" y="-486137"/>
            <a:ext cx="8596669" cy="1310711"/>
          </a:xfrm>
        </p:spPr>
        <p:txBody>
          <a:bodyPr/>
          <a:lstStyle/>
          <a:p>
            <a:r>
              <a:rPr lang="en-US" dirty="0">
                <a:latin typeface="Times New Roman" panose="02020603050405020304" pitchFamily="18" charset="0"/>
                <a:cs typeface="Times New Roman" panose="02020603050405020304" pitchFamily="18" charset="0"/>
              </a:rPr>
              <a:t>Chức năng :Xóa theo ID </a:t>
            </a:r>
          </a:p>
        </p:txBody>
      </p:sp>
      <p:pic>
        <p:nvPicPr>
          <p:cNvPr id="5" name="Picture 4">
            <a:extLst>
              <a:ext uri="{FF2B5EF4-FFF2-40B4-BE49-F238E27FC236}">
                <a16:creationId xmlns:a16="http://schemas.microsoft.com/office/drawing/2014/main" id="{0236AE1F-25E9-4F16-8152-096D591EA63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233059" y="169218"/>
            <a:ext cx="4003675" cy="5903089"/>
          </a:xfrm>
          <a:prstGeom prst="rect">
            <a:avLst/>
          </a:prstGeom>
        </p:spPr>
      </p:pic>
    </p:spTree>
    <p:extLst>
      <p:ext uri="{BB962C8B-B14F-4D97-AF65-F5344CB8AC3E}">
        <p14:creationId xmlns:p14="http://schemas.microsoft.com/office/powerpoint/2010/main" val="52393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A14-FB20-4EC6-A070-49B231816B02}"/>
              </a:ext>
            </a:extLst>
          </p:cNvPr>
          <p:cNvSpPr>
            <a:spLocks noGrp="1"/>
          </p:cNvSpPr>
          <p:nvPr>
            <p:ph type="title"/>
          </p:nvPr>
        </p:nvSpPr>
        <p:spPr>
          <a:xfrm>
            <a:off x="685799" y="609600"/>
            <a:ext cx="8588203" cy="5685692"/>
          </a:xfrm>
        </p:spPr>
        <p:txBody>
          <a:bodyPr>
            <a:normAutofit fontScale="90000"/>
          </a:bodyPr>
          <a:lstStyle/>
          <a:p>
            <a:r>
              <a:rPr lang="en-US" sz="5400" dirty="0" err="1"/>
              <a:t>5.Tài</a:t>
            </a:r>
            <a:r>
              <a:rPr lang="en-US" sz="5400" dirty="0"/>
              <a:t> liệu tham khảo</a:t>
            </a:r>
            <a:br>
              <a:rPr lang="en-US" sz="5400" dirty="0"/>
            </a:br>
            <a:br>
              <a:rPr lang="en-US" sz="5400" dirty="0"/>
            </a:br>
            <a:br>
              <a:rPr lang="en-US" sz="5400" dirty="0"/>
            </a:br>
            <a:r>
              <a:rPr lang="en-US" sz="2700" u="sng" dirty="0">
                <a:solidFill>
                  <a:schemeClr val="tx1"/>
                </a:solidFill>
                <a:hlinkClick r:id="rId3">
                  <a:extLst>
                    <a:ext uri="{A12FA001-AC4F-418D-AE19-62706E023703}">
                      <ahyp:hlinkClr xmlns:ahyp="http://schemas.microsoft.com/office/drawing/2018/hyperlinkcolor" val="tx"/>
                    </a:ext>
                  </a:extLst>
                </a:hlinkClick>
              </a:rPr>
              <a:t>https://</a:t>
            </a:r>
            <a:r>
              <a:rPr lang="en-US" sz="2700" u="sng" dirty="0" err="1">
                <a:solidFill>
                  <a:schemeClr val="tx1"/>
                </a:solidFill>
                <a:hlinkClick r:id="rId3">
                  <a:extLst>
                    <a:ext uri="{A12FA001-AC4F-418D-AE19-62706E023703}">
                      <ahyp:hlinkClr xmlns:ahyp="http://schemas.microsoft.com/office/drawing/2018/hyperlinkcolor" val="tx"/>
                    </a:ext>
                  </a:extLst>
                </a:hlinkClick>
              </a:rPr>
              <a:t>en.wikipedia.org</a:t>
            </a:r>
            <a:r>
              <a:rPr lang="en-US" sz="2700" u="sng" dirty="0">
                <a:solidFill>
                  <a:schemeClr val="tx1"/>
                </a:solidFill>
                <a:hlinkClick r:id="rId3">
                  <a:extLst>
                    <a:ext uri="{A12FA001-AC4F-418D-AE19-62706E023703}">
                      <ahyp:hlinkClr xmlns:ahyp="http://schemas.microsoft.com/office/drawing/2018/hyperlinkcolor" val="tx"/>
                    </a:ext>
                  </a:extLst>
                </a:hlinkClick>
              </a:rPr>
              <a:t>/wiki/</a:t>
            </a:r>
            <a:r>
              <a:rPr lang="en-US" sz="2700" u="sng" dirty="0" err="1">
                <a:solidFill>
                  <a:schemeClr val="tx1"/>
                </a:solidFill>
                <a:hlinkClick r:id="rId3">
                  <a:extLst>
                    <a:ext uri="{A12FA001-AC4F-418D-AE19-62706E023703}">
                      <ahyp:hlinkClr xmlns:ahyp="http://schemas.microsoft.com/office/drawing/2018/hyperlinkcolor" val="tx"/>
                    </a:ext>
                  </a:extLst>
                </a:hlinkClick>
              </a:rPr>
              <a:t>Web_service</a:t>
            </a:r>
            <a:br>
              <a:rPr lang="en-US" sz="2700" dirty="0">
                <a:solidFill>
                  <a:schemeClr val="tx1"/>
                </a:solidFill>
              </a:rPr>
            </a:br>
            <a:r>
              <a:rPr lang="en-US" sz="2700" u="sng" dirty="0">
                <a:solidFill>
                  <a:schemeClr val="tx1"/>
                </a:solidFill>
                <a:hlinkClick r:id="rId4">
                  <a:extLst>
                    <a:ext uri="{A12FA001-AC4F-418D-AE19-62706E023703}">
                      <ahyp:hlinkClr xmlns:ahyp="http://schemas.microsoft.com/office/drawing/2018/hyperlinkcolor" val="tx"/>
                    </a:ext>
                  </a:extLst>
                </a:hlinkClick>
              </a:rPr>
              <a:t>https://</a:t>
            </a:r>
            <a:r>
              <a:rPr lang="en-US" sz="2700" u="sng" dirty="0" err="1">
                <a:solidFill>
                  <a:schemeClr val="tx1"/>
                </a:solidFill>
                <a:hlinkClick r:id="rId4">
                  <a:extLst>
                    <a:ext uri="{A12FA001-AC4F-418D-AE19-62706E023703}">
                      <ahyp:hlinkClr xmlns:ahyp="http://schemas.microsoft.com/office/drawing/2018/hyperlinkcolor" val="tx"/>
                    </a:ext>
                  </a:extLst>
                </a:hlinkClick>
              </a:rPr>
              <a:t>www.ibm.com</a:t>
            </a:r>
            <a:r>
              <a:rPr lang="en-US" sz="2700" u="sng" dirty="0">
                <a:solidFill>
                  <a:schemeClr val="tx1"/>
                </a:solidFill>
                <a:hlinkClick r:id="rId4">
                  <a:extLst>
                    <a:ext uri="{A12FA001-AC4F-418D-AE19-62706E023703}">
                      <ahyp:hlinkClr xmlns:ahyp="http://schemas.microsoft.com/office/drawing/2018/hyperlinkcolor" val="tx"/>
                    </a:ext>
                  </a:extLst>
                </a:hlinkClick>
              </a:rPr>
              <a:t>/</a:t>
            </a:r>
            <a:r>
              <a:rPr lang="en-US" sz="2700" u="sng" dirty="0" err="1">
                <a:solidFill>
                  <a:schemeClr val="tx1"/>
                </a:solidFill>
                <a:hlinkClick r:id="rId4">
                  <a:extLst>
                    <a:ext uri="{A12FA001-AC4F-418D-AE19-62706E023703}">
                      <ahyp:hlinkClr xmlns:ahyp="http://schemas.microsoft.com/office/drawing/2018/hyperlinkcolor" val="tx"/>
                    </a:ext>
                  </a:extLst>
                </a:hlinkClick>
              </a:rPr>
              <a:t>developerworks</a:t>
            </a:r>
            <a:r>
              <a:rPr lang="en-US" sz="2700" u="sng" dirty="0">
                <a:solidFill>
                  <a:schemeClr val="tx1"/>
                </a:solidFill>
                <a:hlinkClick r:id="rId4">
                  <a:extLst>
                    <a:ext uri="{A12FA001-AC4F-418D-AE19-62706E023703}">
                      <ahyp:hlinkClr xmlns:ahyp="http://schemas.microsoft.com/office/drawing/2018/hyperlinkcolor" val="tx"/>
                    </a:ext>
                  </a:extLst>
                </a:hlinkClick>
              </a:rPr>
              <a:t>/webservices/library/</a:t>
            </a:r>
            <a:r>
              <a:rPr lang="en-US" sz="2700" u="sng" dirty="0" err="1">
                <a:solidFill>
                  <a:schemeClr val="tx1"/>
                </a:solidFill>
                <a:hlinkClick r:id="rId4">
                  <a:extLst>
                    <a:ext uri="{A12FA001-AC4F-418D-AE19-62706E023703}">
                      <ahyp:hlinkClr xmlns:ahyp="http://schemas.microsoft.com/office/drawing/2018/hyperlinkcolor" val="tx"/>
                    </a:ext>
                  </a:extLst>
                </a:hlinkClick>
              </a:rPr>
              <a:t>ws</a:t>
            </a:r>
            <a:r>
              <a:rPr lang="en-US" sz="2700" u="sng" dirty="0">
                <a:solidFill>
                  <a:schemeClr val="tx1"/>
                </a:solidFill>
                <a:hlinkClick r:id="rId4">
                  <a:extLst>
                    <a:ext uri="{A12FA001-AC4F-418D-AE19-62706E023703}">
                      <ahyp:hlinkClr xmlns:ahyp="http://schemas.microsoft.com/office/drawing/2018/hyperlinkcolor" val="tx"/>
                    </a:ext>
                  </a:extLst>
                </a:hlinkClick>
              </a:rPr>
              <a:t>-restful/</a:t>
            </a:r>
            <a:br>
              <a:rPr lang="en-US" sz="2700" dirty="0">
                <a:solidFill>
                  <a:schemeClr val="tx1"/>
                </a:solidFill>
              </a:rPr>
            </a:br>
            <a:r>
              <a:rPr lang="en-US" sz="2700" u="sng" dirty="0">
                <a:solidFill>
                  <a:schemeClr val="tx1"/>
                </a:solidFill>
                <a:hlinkClick r:id="rId5">
                  <a:extLst>
                    <a:ext uri="{A12FA001-AC4F-418D-AE19-62706E023703}">
                      <ahyp:hlinkClr xmlns:ahyp="http://schemas.microsoft.com/office/drawing/2018/hyperlinkcolor" val="tx"/>
                    </a:ext>
                  </a:extLst>
                </a:hlinkClick>
              </a:rPr>
              <a:t>https://</a:t>
            </a:r>
            <a:r>
              <a:rPr lang="en-US" sz="2700" u="sng" dirty="0" err="1">
                <a:solidFill>
                  <a:schemeClr val="tx1"/>
                </a:solidFill>
                <a:hlinkClick r:id="rId5">
                  <a:extLst>
                    <a:ext uri="{A12FA001-AC4F-418D-AE19-62706E023703}">
                      <ahyp:hlinkClr xmlns:ahyp="http://schemas.microsoft.com/office/drawing/2018/hyperlinkcolor" val="tx"/>
                    </a:ext>
                  </a:extLst>
                </a:hlinkClick>
              </a:rPr>
              <a:t>viblo.asia</a:t>
            </a:r>
            <a:r>
              <a:rPr lang="en-US" sz="2700" u="sng" dirty="0">
                <a:solidFill>
                  <a:schemeClr val="tx1"/>
                </a:solidFill>
                <a:hlinkClick r:id="rId5">
                  <a:extLst>
                    <a:ext uri="{A12FA001-AC4F-418D-AE19-62706E023703}">
                      <ahyp:hlinkClr xmlns:ahyp="http://schemas.microsoft.com/office/drawing/2018/hyperlinkcolor" val="tx"/>
                    </a:ext>
                  </a:extLst>
                </a:hlinkClick>
              </a:rPr>
              <a:t>/p/tim-</a:t>
            </a:r>
            <a:r>
              <a:rPr lang="en-US" sz="2700" u="sng" dirty="0" err="1">
                <a:solidFill>
                  <a:schemeClr val="tx1"/>
                </a:solidFill>
                <a:hlinkClick r:id="rId5">
                  <a:extLst>
                    <a:ext uri="{A12FA001-AC4F-418D-AE19-62706E023703}">
                      <ahyp:hlinkClr xmlns:ahyp="http://schemas.microsoft.com/office/drawing/2018/hyperlinkcolor" val="tx"/>
                    </a:ext>
                  </a:extLst>
                </a:hlinkClick>
              </a:rPr>
              <a:t>hieu</a:t>
            </a:r>
            <a:r>
              <a:rPr lang="en-US" sz="2700" u="sng" dirty="0">
                <a:solidFill>
                  <a:schemeClr val="tx1"/>
                </a:solidFill>
                <a:hlinkClick r:id="rId5">
                  <a:extLst>
                    <a:ext uri="{A12FA001-AC4F-418D-AE19-62706E023703}">
                      <ahyp:hlinkClr xmlns:ahyp="http://schemas.microsoft.com/office/drawing/2018/hyperlinkcolor" val="tx"/>
                    </a:ext>
                  </a:extLst>
                </a:hlinkClick>
              </a:rPr>
              <a:t>-ve-restful-web-service-</a:t>
            </a:r>
            <a:r>
              <a:rPr lang="en-US" sz="2700" u="sng" dirty="0" err="1">
                <a:solidFill>
                  <a:schemeClr val="tx1"/>
                </a:solidFill>
                <a:hlinkClick r:id="rId5">
                  <a:extLst>
                    <a:ext uri="{A12FA001-AC4F-418D-AE19-62706E023703}">
                      <ahyp:hlinkClr xmlns:ahyp="http://schemas.microsoft.com/office/drawing/2018/hyperlinkcolor" val="tx"/>
                    </a:ext>
                  </a:extLst>
                </a:hlinkClick>
              </a:rPr>
              <a:t>OEqGj5JNM9bL</a:t>
            </a:r>
            <a:br>
              <a:rPr lang="en-US" sz="2700" dirty="0">
                <a:solidFill>
                  <a:schemeClr val="tx1"/>
                </a:solidFill>
              </a:rPr>
            </a:br>
            <a:r>
              <a:rPr lang="en-US" sz="2700" u="sng" dirty="0">
                <a:solidFill>
                  <a:schemeClr val="tx1"/>
                </a:solidFill>
                <a:hlinkClick r:id="rId6">
                  <a:extLst>
                    <a:ext uri="{A12FA001-AC4F-418D-AE19-62706E023703}">
                      <ahyp:hlinkClr xmlns:ahyp="http://schemas.microsoft.com/office/drawing/2018/hyperlinkcolor" val="tx"/>
                    </a:ext>
                  </a:extLst>
                </a:hlinkClick>
              </a:rPr>
              <a:t>https://</a:t>
            </a:r>
            <a:r>
              <a:rPr lang="en-US" sz="2700" u="sng" dirty="0" err="1">
                <a:solidFill>
                  <a:schemeClr val="tx1"/>
                </a:solidFill>
                <a:hlinkClick r:id="rId6">
                  <a:extLst>
                    <a:ext uri="{A12FA001-AC4F-418D-AE19-62706E023703}">
                      <ahyp:hlinkClr xmlns:ahyp="http://schemas.microsoft.com/office/drawing/2018/hyperlinkcolor" val="tx"/>
                    </a:ext>
                  </a:extLst>
                </a:hlinkClick>
              </a:rPr>
              <a:t>o7planning.org</a:t>
            </a:r>
            <a:r>
              <a:rPr lang="en-US" sz="2700" u="sng" dirty="0">
                <a:solidFill>
                  <a:schemeClr val="tx1"/>
                </a:solidFill>
                <a:hlinkClick r:id="rId6">
                  <a:extLst>
                    <a:ext uri="{A12FA001-AC4F-418D-AE19-62706E023703}">
                      <ahyp:hlinkClr xmlns:ahyp="http://schemas.microsoft.com/office/drawing/2018/hyperlinkcolor" val="tx"/>
                    </a:ext>
                  </a:extLst>
                </a:hlinkClick>
              </a:rPr>
              <a:t>/vi/10773/restful-web-service-la-gi</a:t>
            </a:r>
            <a:br>
              <a:rPr lang="en-US" dirty="0">
                <a:solidFill>
                  <a:schemeClr val="tx1"/>
                </a:solidFill>
              </a:rPr>
            </a:br>
            <a:endParaRPr lang="en-US" sz="5400" dirty="0">
              <a:solidFill>
                <a:schemeClr val="tx1"/>
              </a:solidFill>
            </a:endParaRPr>
          </a:p>
        </p:txBody>
      </p:sp>
    </p:spTree>
    <p:extLst>
      <p:ext uri="{BB962C8B-B14F-4D97-AF65-F5344CB8AC3E}">
        <p14:creationId xmlns:p14="http://schemas.microsoft.com/office/powerpoint/2010/main" val="281920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a:latin typeface="Times New Roman" panose="02020603050405020304" pitchFamily="18" charset="0"/>
                <a:cs typeface="Times New Roman" panose="02020603050405020304" pitchFamily="18" charset="0"/>
              </a:rPr>
              <a:t>1.1 Web </a:t>
            </a:r>
            <a:r>
              <a:rPr lang="en-US" sz="3200" dirty="0" err="1">
                <a:latin typeface="Times New Roman" panose="02020603050405020304" pitchFamily="18" charset="0"/>
                <a:cs typeface="Times New Roman" panose="02020603050405020304" pitchFamily="18" charset="0"/>
              </a:rPr>
              <a:t>sevices</a:t>
            </a:r>
            <a:r>
              <a:rPr lang="en-US" sz="3200" dirty="0">
                <a:latin typeface="Times New Roman" panose="02020603050405020304" pitchFamily="18" charset="0"/>
                <a:cs typeface="Times New Roman" panose="02020603050405020304" pitchFamily="18" charset="0"/>
              </a:rPr>
              <a:t> là gì ?</a:t>
            </a:r>
          </a:p>
        </p:txBody>
      </p:sp>
      <p:sp>
        <p:nvSpPr>
          <p:cNvPr id="3" name="Text Placeholder 2"/>
          <p:cNvSpPr>
            <a:spLocks noGrp="1"/>
          </p:cNvSpPr>
          <p:nvPr>
            <p:ph type="body" idx="1"/>
          </p:nvPr>
        </p:nvSpPr>
        <p:spPr>
          <a:xfrm>
            <a:off x="140677" y="1327047"/>
            <a:ext cx="10468708" cy="5308215"/>
          </a:xfrm>
        </p:spPr>
        <p:txBody>
          <a:bodyPr>
            <a:normAutofit lnSpcReduction="10000"/>
          </a:bodyPr>
          <a:lstStyle/>
          <a:p>
            <a:pPr marL="342900" indent="-34290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t>Web service</a:t>
            </a:r>
            <a:r>
              <a:rPr lang="en-US" sz="2400" dirty="0"/>
              <a:t> (theo </a:t>
            </a:r>
            <a:r>
              <a:rPr lang="en-US" sz="2400" b="1" dirty="0" err="1"/>
              <a:t>wikipedia</a:t>
            </a:r>
            <a:r>
              <a:rPr lang="en-US" sz="2400" dirty="0"/>
              <a:t> định nghĩa) "là một dịch vụ mà nó kết hợp các máy tính cá nhân với các thiết bị khác, các cơ sở dữ liệu và các mạng máy tính để tạo thành một cơ cấu tính toán ảo mà người sử dụng có thể làm việc thông qua các trình duyệt mạng”</a:t>
            </a:r>
          </a:p>
          <a:p>
            <a:pPr marL="342900" indent="-342900">
              <a:lnSpc>
                <a:spcPct val="150000"/>
              </a:lnSpc>
              <a:buFont typeface="Wingdings" panose="05000000000000000000" pitchFamily="2" charset="2"/>
              <a:buChar char="Ø"/>
            </a:pPr>
            <a:r>
              <a:rPr lang="en-US" sz="2400" dirty="0"/>
              <a:t>Các </a:t>
            </a:r>
            <a:r>
              <a:rPr lang="en-US" sz="2400" b="1" dirty="0"/>
              <a:t>Web Service</a:t>
            </a:r>
            <a:r>
              <a:rPr lang="en-US" sz="2400" dirty="0"/>
              <a:t> thường trả về dữ liệu dưới dạng máy tính có thể đọc được là </a:t>
            </a:r>
            <a:r>
              <a:rPr lang="en-US" sz="2400" b="1" dirty="0"/>
              <a:t>XML</a:t>
            </a:r>
            <a:r>
              <a:rPr lang="en-US" sz="2400" dirty="0"/>
              <a:t> hoặc </a:t>
            </a:r>
            <a:r>
              <a:rPr lang="en-US" sz="2400" b="1" dirty="0"/>
              <a:t>JSON</a:t>
            </a:r>
            <a:r>
              <a:rPr lang="en-US" sz="2400" dirty="0"/>
              <a:t> rồi trả về trình duyệt ở phía client.</a:t>
            </a:r>
          </a:p>
          <a:p>
            <a:pPr marL="285750" lvl="0" indent="-285750">
              <a:buFont typeface="Wingdings" panose="05000000000000000000" pitchFamily="2" charset="2"/>
              <a:buChar char="Ø"/>
            </a:pPr>
            <a:r>
              <a:rPr lang="en-US" sz="2400" dirty="0"/>
              <a:t> Các công nghệ thường được sử dụng để xây dựng web service:</a:t>
            </a:r>
          </a:p>
          <a:p>
            <a:pPr marL="742950" lvl="1" indent="-285750">
              <a:buFont typeface="Wingdings" panose="05000000000000000000" pitchFamily="2" charset="2"/>
              <a:buChar char="ü"/>
            </a:pPr>
            <a:r>
              <a:rPr lang="en-US" sz="2400" b="1" dirty="0"/>
              <a:t>SOAP (Simple Object Access Protocol)</a:t>
            </a:r>
            <a:endParaRPr lang="en-US" sz="2400" dirty="0"/>
          </a:p>
          <a:p>
            <a:pPr marL="742950" lvl="1" indent="-285750">
              <a:buFont typeface="Wingdings" panose="05000000000000000000" pitchFamily="2" charset="2"/>
              <a:buChar char="ü"/>
            </a:pPr>
            <a:r>
              <a:rPr lang="en-US" sz="2400" b="1" dirty="0"/>
              <a:t>WSDL (Web Services Description Language)</a:t>
            </a:r>
            <a:endParaRPr lang="en-US" sz="2400" dirty="0"/>
          </a:p>
          <a:p>
            <a:pPr marL="742950" lvl="1" indent="-285750">
              <a:buFont typeface="Wingdings" panose="05000000000000000000" pitchFamily="2" charset="2"/>
              <a:buChar char="ü"/>
            </a:pPr>
            <a:r>
              <a:rPr lang="en-US" sz="2400" b="1" dirty="0"/>
              <a:t>REST</a:t>
            </a:r>
            <a:r>
              <a:rPr lang="en-US" sz="2400" dirty="0"/>
              <a:t> (Là phần nghiên cứu chính trong bài </a:t>
            </a:r>
            <a:r>
              <a:rPr lang="en-US" sz="2400" dirty="0" err="1"/>
              <a:t>semilar</a:t>
            </a:r>
            <a:r>
              <a:rPr lang="en-US" sz="2400" dirty="0"/>
              <a:t>  này  )</a:t>
            </a:r>
          </a:p>
          <a:p>
            <a:pPr marL="342900" indent="-342900">
              <a:lnSpc>
                <a:spcPct val="150000"/>
              </a:lnSpc>
              <a:buFont typeface="Wingdings" panose="05000000000000000000" pitchFamily="2" charset="2"/>
              <a:buChar char="Ø"/>
            </a:pPr>
            <a:endParaRPr lang="en-US" dirty="0"/>
          </a:p>
          <a:p>
            <a:pPr marL="342900" indent="-342900">
              <a:lnSpc>
                <a:spcPct val="150000"/>
              </a:lnSpc>
              <a:buFont typeface="Wingdings" panose="05000000000000000000" pitchFamily="2" charset="2"/>
              <a:buChar char="Ø"/>
            </a:pPr>
            <a:endParaRPr lang="en-US" dirty="0"/>
          </a:p>
          <a:p>
            <a:pPr marL="342900" indent="-342900">
              <a:lnSpc>
                <a:spcPct val="15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28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a:latin typeface="Times New Roman" panose="02020603050405020304" pitchFamily="18" charset="0"/>
                <a:cs typeface="Times New Roman" panose="02020603050405020304" pitchFamily="18" charset="0"/>
              </a:rPr>
              <a:t>1.2 Restful web services ?</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t>
            </a:r>
            <a:r>
              <a:rPr lang="en-US" dirty="0"/>
              <a:t>RESTful web service là các dịch vụ web được xây dựng dựa trên cấu trúc </a:t>
            </a:r>
            <a:r>
              <a:rPr lang="en-US" b="1" dirty="0"/>
              <a:t>REST (Representational State Transfer)</a:t>
            </a:r>
            <a:r>
              <a:rPr lang="en-US" dirty="0"/>
              <a:t>. Tức là nó giống như một kiến trúc, nguyên tắc cần tuân theo để thiết kế, xây dựng một web service.</a:t>
            </a:r>
          </a:p>
          <a:p>
            <a:pPr marL="342900" indent="-342900">
              <a:lnSpc>
                <a:spcPct val="150000"/>
              </a:lnSpc>
              <a:buFont typeface="Wingdings" panose="05000000000000000000" pitchFamily="2" charset="2"/>
              <a:buChar char="Ø"/>
            </a:pPr>
            <a:r>
              <a:rPr lang="en-US" dirty="0"/>
              <a:t>Trong kiến trúc REST mọi thứ đều được coi là tài nguyên, chúng có thể là: tệp văn bản, ảnh, trang html, video, hoặc dữ liệu động… </a:t>
            </a:r>
          </a:p>
          <a:p>
            <a:pPr marL="342900" indent="-342900">
              <a:lnSpc>
                <a:spcPct val="150000"/>
              </a:lnSpc>
              <a:buFont typeface="Wingdings" panose="05000000000000000000" pitchFamily="2" charset="2"/>
              <a:buChar char="Ø"/>
            </a:pPr>
            <a:r>
              <a:rPr lang="en-US" dirty="0"/>
              <a:t>REST server cung cấp quyền truy cập vào các tài nguyên, REST client truy cập và thay đổi các tài nguyên đó. Ở đây các tài nguyên được định danh dựa vào URI, REST sử dụng một vài đại diện để biểu diễn các tài nguyên như văn bản, JSON, XML</a:t>
            </a:r>
          </a:p>
          <a:p>
            <a:pPr marL="342900" indent="-342900">
              <a:lnSpc>
                <a:spcPct val="150000"/>
              </a:lnSpc>
              <a:buFont typeface="Wingdings" panose="05000000000000000000" pitchFamily="2" charset="2"/>
              <a:buChar char="Ø"/>
            </a:pPr>
            <a:r>
              <a:rPr lang="en-US" dirty="0"/>
              <a:t> </a:t>
            </a:r>
            <a:r>
              <a:rPr lang="en-US" sz="2400" dirty="0"/>
              <a:t>Nội dung của kiến trúc REST bao gồm bốn nguyên tắc cơ bản sau:</a:t>
            </a:r>
          </a:p>
          <a:p>
            <a:pPr marL="342900" indent="-342900">
              <a:lnSpc>
                <a:spcPct val="150000"/>
              </a:lnSpc>
              <a:buFont typeface="Wingdings" panose="05000000000000000000" pitchFamily="2" charset="2"/>
              <a:buChar char="Ø"/>
            </a:pPr>
            <a:endParaRPr lang="en-US" dirty="0"/>
          </a:p>
          <a:p>
            <a:pPr marL="342900" indent="-342900">
              <a:lnSpc>
                <a:spcPct val="15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40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1.2.1:Cách</a:t>
            </a:r>
            <a:r>
              <a:rPr lang="en-US" sz="3200" dirty="0">
                <a:latin typeface="Times New Roman" panose="02020603050405020304" pitchFamily="18" charset="0"/>
                <a:cs typeface="Times New Roman" panose="02020603050405020304" pitchFamily="18" charset="0"/>
              </a:rPr>
              <a:t> sử dụng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thức HTTP</a:t>
            </a:r>
          </a:p>
        </p:txBody>
      </p:sp>
      <p:sp>
        <p:nvSpPr>
          <p:cNvPr id="3" name="Text Placeholder 2"/>
          <p:cNvSpPr>
            <a:spLocks noGrp="1"/>
          </p:cNvSpPr>
          <p:nvPr>
            <p:ph type="body" idx="1"/>
          </p:nvPr>
        </p:nvSpPr>
        <p:spPr>
          <a:xfrm>
            <a:off x="140677" y="1327047"/>
            <a:ext cx="10468708" cy="5308215"/>
          </a:xfrm>
        </p:spPr>
        <p:txBody>
          <a:bodyPr>
            <a:normAutofit/>
          </a:bodyPr>
          <a:lstStyle/>
          <a:p>
            <a:pPr marL="342900" indent="-342900">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t>HTTP cung cấp các phương thức dùng để lấy dữ liệu, trèn dữ liệu, cập nhập dữ liệu hoặc xóa dữ </a:t>
            </a:r>
            <a:r>
              <a:rPr lang="en-US" sz="2400" dirty="0" err="1"/>
              <a:t>liệu.Cụ</a:t>
            </a:r>
            <a:r>
              <a:rPr lang="en-US" sz="2400" dirty="0"/>
              <a:t> thể gồm các </a:t>
            </a:r>
            <a:r>
              <a:rPr lang="en-US" sz="2400" dirty="0" err="1"/>
              <a:t>ph</a:t>
            </a:r>
            <a:r>
              <a:rPr lang="vi-VN" sz="2400" dirty="0"/>
              <a:t>ư</a:t>
            </a:r>
            <a:r>
              <a:rPr lang="en-US" sz="2400" dirty="0" err="1"/>
              <a:t>ơng</a:t>
            </a:r>
            <a:r>
              <a:rPr lang="en-US" sz="2400" dirty="0"/>
              <a:t> thức sau:                     </a:t>
            </a:r>
          </a:p>
          <a:p>
            <a:pPr marL="742950" lvl="1" indent="-285750">
              <a:buFont typeface="Arial" panose="020B0604020202020204" pitchFamily="34" charset="0"/>
              <a:buChar char="•"/>
            </a:pPr>
            <a:r>
              <a:rPr lang="en-US" sz="2400" b="1" dirty="0"/>
              <a:t>GET</a:t>
            </a:r>
            <a:r>
              <a:rPr lang="en-US" sz="2400" dirty="0"/>
              <a:t>: dùng để truy xuất một tài nguyên (phương thức này gần như là phổ biến nhất)</a:t>
            </a:r>
          </a:p>
          <a:p>
            <a:pPr marL="742950" lvl="1" indent="-285750">
              <a:buFont typeface="Arial" panose="020B0604020202020204" pitchFamily="34" charset="0"/>
              <a:buChar char="•"/>
            </a:pPr>
            <a:r>
              <a:rPr lang="en-US" sz="2400" b="1" dirty="0"/>
              <a:t>POST</a:t>
            </a:r>
            <a:r>
              <a:rPr lang="en-US" sz="2400" dirty="0"/>
              <a:t>: dùng để tạo một tài nguyên trên máy chủ (VD như đăng kí tài khoản, sau khi điền form thông tin, dùng phương thức POST để gửi dữ liệu lên máy chủ)</a:t>
            </a:r>
          </a:p>
          <a:p>
            <a:pPr marL="742950" lvl="1" indent="-285750">
              <a:buFont typeface="Arial" panose="020B0604020202020204" pitchFamily="34" charset="0"/>
              <a:buChar char="•"/>
            </a:pPr>
            <a:r>
              <a:rPr lang="en-US" sz="2400" b="1" dirty="0"/>
              <a:t>PUT</a:t>
            </a:r>
            <a:r>
              <a:rPr lang="en-US" sz="2400" dirty="0"/>
              <a:t>: dùng để thay đổi trạng thái một tài nguyên hoặc để cập nhật nó.</a:t>
            </a:r>
          </a:p>
          <a:p>
            <a:pPr marL="742950" lvl="1" indent="-285750">
              <a:buFont typeface="Arial" panose="020B0604020202020204" pitchFamily="34" charset="0"/>
              <a:buChar char="•"/>
            </a:pPr>
            <a:r>
              <a:rPr lang="en-US" sz="2400" b="1" dirty="0"/>
              <a:t>DELETE</a:t>
            </a:r>
            <a:r>
              <a:rPr lang="en-US" sz="2400" dirty="0"/>
              <a:t>: dùng để huỷ bỏ hoặc xoá một tài nguyên.</a:t>
            </a:r>
          </a:p>
          <a:p>
            <a:pPr marL="342900" indent="-342900">
              <a:lnSpc>
                <a:spcPct val="150000"/>
              </a:lnSpc>
              <a:buFont typeface="Wingdings" panose="05000000000000000000" pitchFamily="2" charset="2"/>
              <a:buChar char="Ø"/>
            </a:pPr>
            <a:endParaRPr lang="en-US" dirty="0"/>
          </a:p>
          <a:p>
            <a:pPr marL="342900" indent="-342900">
              <a:lnSpc>
                <a:spcPct val="15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76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1.2.2:Phi</a:t>
            </a:r>
            <a:r>
              <a:rPr lang="en-US" sz="3200" dirty="0">
                <a:latin typeface="Times New Roman" panose="02020603050405020304" pitchFamily="18" charset="0"/>
                <a:cs typeface="Times New Roman" panose="02020603050405020304" pitchFamily="18" charset="0"/>
              </a:rPr>
              <a:t> trạng thái(Stateless)</a:t>
            </a:r>
          </a:p>
        </p:txBody>
      </p:sp>
      <p:sp>
        <p:nvSpPr>
          <p:cNvPr id="3" name="Text Placeholder 2"/>
          <p:cNvSpPr>
            <a:spLocks noGrp="1"/>
          </p:cNvSpPr>
          <p:nvPr>
            <p:ph type="body" idx="1"/>
          </p:nvPr>
        </p:nvSpPr>
        <p:spPr>
          <a:xfrm>
            <a:off x="140677" y="1327047"/>
            <a:ext cx="10468708" cy="5308215"/>
          </a:xfrm>
        </p:spPr>
        <p:txBody>
          <a:bodyPr>
            <a:normAutofit/>
          </a:bodyPr>
          <a:lstStyle/>
          <a:p>
            <a:pPr marL="342900" lvl="0"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t>Phi trạng thái có nghĩa là máy chủ sẽ không lưu giữ thông tin của client mà nó giao tiếp, thông tin hoặc được giữ trên client hoặc được chuyển thành trạng thái của tài nguyên. Mỗi request lên server thì client phải đóng gói thông tin đầy đủ để thằng server hiểu được.</a:t>
            </a:r>
          </a:p>
          <a:p>
            <a:pPr marL="285750" lvl="0" indent="-285750">
              <a:buFont typeface="Wingdings" panose="05000000000000000000" pitchFamily="2" charset="2"/>
              <a:buChar char="Ø"/>
            </a:pPr>
            <a:r>
              <a:rPr lang="en-US" sz="2400" dirty="0"/>
              <a:t>Điểu này đem lại hai lợi ích:              </a:t>
            </a:r>
          </a:p>
          <a:p>
            <a:pPr marL="742950" lvl="1" indent="-285750">
              <a:buFont typeface="Courier New" panose="02070309020205020404" pitchFamily="49" charset="0"/>
              <a:buChar char="o"/>
            </a:pPr>
            <a:r>
              <a:rPr lang="en-US" sz="2400" dirty="0"/>
              <a:t>Giúp tách biệt client ra khỏi sự thay đổi của server.</a:t>
            </a:r>
          </a:p>
          <a:p>
            <a:pPr marL="742950" lvl="1" indent="-285750">
              <a:buFont typeface="Courier New" panose="02070309020205020404" pitchFamily="49" charset="0"/>
              <a:buChar char="o"/>
            </a:pPr>
            <a:r>
              <a:rPr lang="en-US" sz="2400" dirty="0"/>
              <a:t>Giúp hệ thống của bạn dễ phát </a:t>
            </a:r>
            <a:r>
              <a:rPr lang="en-US" sz="2400" dirty="0" err="1"/>
              <a:t>triển,bảo</a:t>
            </a:r>
            <a:r>
              <a:rPr lang="en-US" sz="2400" dirty="0"/>
              <a:t> trì, mở rộng vì không cần tốn công CRUD trạng thái của client.</a:t>
            </a:r>
          </a:p>
          <a:p>
            <a:pPr lvl="0"/>
            <a:endParaRPr lang="en-US" sz="1400" dirty="0"/>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40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1.2.3:Hiển</a:t>
            </a:r>
            <a:r>
              <a:rPr lang="en-US" sz="3200" dirty="0">
                <a:latin typeface="Times New Roman" panose="02020603050405020304" pitchFamily="18" charset="0"/>
                <a:cs typeface="Times New Roman" panose="02020603050405020304" pitchFamily="18" charset="0"/>
              </a:rPr>
              <a:t> thị cấu trúc </a:t>
            </a:r>
            <a:r>
              <a:rPr lang="en-US" sz="3200" dirty="0" err="1">
                <a:latin typeface="Times New Roman" panose="02020603050405020304" pitchFamily="18" charset="0"/>
                <a:cs typeface="Times New Roman" panose="02020603050405020304" pitchFamily="18" charset="0"/>
              </a:rPr>
              <a:t>th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mục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URL</a:t>
            </a:r>
          </a:p>
        </p:txBody>
      </p:sp>
      <p:sp>
        <p:nvSpPr>
          <p:cNvPr id="3" name="Text Placeholder 2"/>
          <p:cNvSpPr>
            <a:spLocks noGrp="1"/>
          </p:cNvSpPr>
          <p:nvPr>
            <p:ph type="body" idx="1"/>
          </p:nvPr>
        </p:nvSpPr>
        <p:spPr>
          <a:xfrm>
            <a:off x="140677" y="1327047"/>
            <a:ext cx="10468708" cy="5308215"/>
          </a:xfrm>
        </p:spPr>
        <p:txBody>
          <a:bodyPr>
            <a:normAutofit/>
          </a:bodyPr>
          <a:lstStyle/>
          <a:p>
            <a:pPr lvl="0"/>
            <a:endParaRPr lang="en-US" sz="1400" dirty="0"/>
          </a:p>
          <a:p>
            <a:pPr marL="285750" lvl="0" indent="-285750">
              <a:buFont typeface="Wingdings" panose="05000000000000000000" pitchFamily="2" charset="2"/>
              <a:buChar char="Ø"/>
            </a:pPr>
            <a:r>
              <a:rPr lang="en-US" sz="2400" dirty="0"/>
              <a:t>REST đưa ra một cấu trúc để người dùng có thể truy cập vào tài nguyên của nó thông qua các URL</a:t>
            </a:r>
          </a:p>
          <a:p>
            <a:pPr marL="285750" lvl="0" indent="-285750">
              <a:buFont typeface="Wingdings" panose="05000000000000000000" pitchFamily="2" charset="2"/>
              <a:buChar char="Ø"/>
            </a:pPr>
            <a:r>
              <a:rPr lang="en-US" sz="2400" dirty="0"/>
              <a:t>Các địa chỉ REST service cần phải thật trực quan đến mức đơn giản, có thể dự đoán, và dễ hiểu. Ví dụ: chỉ cần nhìn vào thanh địa chỉ URL ta có thể đoán rằng nó đang trỏ tới cái gì và cung cấp tài nguyên gì.</a:t>
            </a:r>
          </a:p>
          <a:p>
            <a:pPr marL="285750" indent="-285750">
              <a:buFont typeface="Wingdings" panose="05000000000000000000" pitchFamily="2" charset="2"/>
              <a:buChar char="Ø"/>
            </a:pPr>
            <a:r>
              <a:rPr lang="en-US" sz="2400" dirty="0"/>
              <a:t>Và để tạo ra đáp ứng yêu cầu trên thì ta nên định nghĩa URI có câu trúc giống thư mục. Loại URI này có phân cấp, có gốc là một đường dẫn đơn, các nhánh từ gốc là các đường dẫn phụ dẫn đến các các vùng service chính.</a:t>
            </a:r>
          </a:p>
          <a:p>
            <a:pPr>
              <a:lnSpc>
                <a:spcPct val="150000"/>
              </a:lnSpc>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a:t>cấu trúc này giúp cho nhà phát triển dễ dàng trong việc cài đặt service của mình hướng vào một loại tài nguyên cụ thể nào đó.</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8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1.2.4:Định</a:t>
            </a:r>
            <a:r>
              <a:rPr lang="en-US" sz="3200" dirty="0">
                <a:latin typeface="Times New Roman" panose="02020603050405020304" pitchFamily="18" charset="0"/>
                <a:cs typeface="Times New Roman" panose="02020603050405020304" pitchFamily="18" charset="0"/>
              </a:rPr>
              <a:t> dạng dữ liệu (</a:t>
            </a:r>
            <a:r>
              <a:rPr lang="en-US" sz="3200" dirty="0" err="1">
                <a:latin typeface="Times New Roman" panose="02020603050405020304" pitchFamily="18" charset="0"/>
                <a:cs typeface="Times New Roman" panose="02020603050405020304" pitchFamily="18" charset="0"/>
              </a:rPr>
              <a:t>html,json,text,xml</a:t>
            </a:r>
            <a:r>
              <a:rPr lang="en-US" sz="3200"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140676" y="1327047"/>
            <a:ext cx="10703169" cy="5659907"/>
          </a:xfrm>
        </p:spPr>
        <p:txBody>
          <a:bodyPr>
            <a:normAutofit/>
          </a:bodyPr>
          <a:lstStyle/>
          <a:p>
            <a:pPr lvl="0"/>
            <a:endParaRPr lang="en-US" sz="1400" dirty="0"/>
          </a:p>
          <a:p>
            <a:pPr marL="285750" lvl="0" indent="-285750">
              <a:buFont typeface="Wingdings" panose="05000000000000000000" pitchFamily="2" charset="2"/>
              <a:buChar char="Ø"/>
            </a:pPr>
            <a:r>
              <a:rPr lang="en-US" sz="2400" dirty="0"/>
              <a:t>Khi Client gửi một yêu cầu tới web service, nó thường được truyền tải dưới dạng dữ liệu mà máy tính hiểu được (XML hoặc JSON) và thông thường nhận về với hình thức tương tự từ máy chủ.</a:t>
            </a:r>
          </a:p>
          <a:p>
            <a:pPr marL="285750" lvl="0" indent="-285750">
              <a:buFont typeface="Wingdings" panose="05000000000000000000" pitchFamily="2" charset="2"/>
              <a:buChar char="Ø"/>
            </a:pPr>
            <a:r>
              <a:rPr lang="en-US" sz="2400" dirty="0"/>
              <a:t>Tuy nhiên Client cũng có thể chỉ định kiểu dữ liệu nhận về mà nó mong muốn (JSON, hoặc XML,..), các chỉ định này được gọi là các kiểu MIME, nó được gửi kèm trên phần HEADER của request.</a:t>
            </a:r>
          </a:p>
          <a:p>
            <a:pPr marL="285750" lvl="0" indent="-285750">
              <a:buFont typeface="Wingdings" panose="05000000000000000000" pitchFamily="2" charset="2"/>
              <a:buChar char="Ø"/>
            </a:pPr>
            <a:r>
              <a:rPr lang="en-US" sz="2400" dirty="0"/>
              <a:t>Một số kiểu MIME phổ biến:</a:t>
            </a:r>
          </a:p>
          <a:p>
            <a:pPr marL="285750" lvl="0" indent="-285750">
              <a:buFont typeface="Wingdings" panose="05000000000000000000" pitchFamily="2" charset="2"/>
              <a:buChar char="Ø"/>
            </a:pPr>
            <a:endParaRPr lang="en-US" sz="2400" dirty="0"/>
          </a:p>
          <a:p>
            <a:pPr marL="285750" lvl="0" indent="-285750">
              <a:buFont typeface="Wingdings" panose="05000000000000000000" pitchFamily="2" charset="2"/>
              <a:buChar char="Ø"/>
            </a:pPr>
            <a:endParaRPr lang="en-US" sz="2400" dirty="0"/>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9228E01-18E7-461C-BB34-C4E1C0347FC8}"/>
              </a:ext>
            </a:extLst>
          </p:cNvPr>
          <p:cNvGraphicFramePr>
            <a:graphicFrameLocks noGrp="1"/>
          </p:cNvGraphicFramePr>
          <p:nvPr>
            <p:extLst>
              <p:ext uri="{D42A27DB-BD31-4B8C-83A1-F6EECF244321}">
                <p14:modId xmlns:p14="http://schemas.microsoft.com/office/powerpoint/2010/main" val="2199351569"/>
              </p:ext>
            </p:extLst>
          </p:nvPr>
        </p:nvGraphicFramePr>
        <p:xfrm>
          <a:off x="2018775" y="4869180"/>
          <a:ext cx="5961380" cy="1988820"/>
        </p:xfrm>
        <a:graphic>
          <a:graphicData uri="http://schemas.openxmlformats.org/drawingml/2006/table">
            <a:tbl>
              <a:tblPr firstRow="1" firstCol="1" bandRow="1">
                <a:tableStyleId>{5C22544A-7EE6-4342-B048-85BDC9FD1C3A}</a:tableStyleId>
              </a:tblPr>
              <a:tblGrid>
                <a:gridCol w="2980690">
                  <a:extLst>
                    <a:ext uri="{9D8B030D-6E8A-4147-A177-3AD203B41FA5}">
                      <a16:colId xmlns:a16="http://schemas.microsoft.com/office/drawing/2014/main" val="2697053335"/>
                    </a:ext>
                  </a:extLst>
                </a:gridCol>
                <a:gridCol w="2980690">
                  <a:extLst>
                    <a:ext uri="{9D8B030D-6E8A-4147-A177-3AD203B41FA5}">
                      <a16:colId xmlns:a16="http://schemas.microsoft.com/office/drawing/2014/main" val="4033802235"/>
                    </a:ext>
                  </a:extLst>
                </a:gridCol>
              </a:tblGrid>
              <a:tr h="495300">
                <a:tc>
                  <a:txBody>
                    <a:bodyPr/>
                    <a:lstStyle/>
                    <a:p>
                      <a:pPr marL="0" marR="0" algn="ctr">
                        <a:lnSpc>
                          <a:spcPct val="107000"/>
                        </a:lnSpc>
                        <a:spcBef>
                          <a:spcPts val="1200"/>
                        </a:spcBef>
                        <a:spcAft>
                          <a:spcPts val="0"/>
                        </a:spcAft>
                      </a:pPr>
                      <a:r>
                        <a:rPr lang="en-US" sz="1400" dirty="0">
                          <a:effectLst/>
                        </a:rPr>
                        <a:t>MIME-TYPE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1200"/>
                        </a:spcBef>
                        <a:spcAft>
                          <a:spcPts val="800"/>
                        </a:spcAft>
                      </a:pPr>
                      <a:r>
                        <a:rPr lang="en-US" sz="1400">
                          <a:effectLst/>
                        </a:rPr>
                        <a:t>Content-Type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506652852"/>
                  </a:ext>
                </a:extLst>
              </a:tr>
              <a:tr h="502920">
                <a:tc>
                  <a:txBody>
                    <a:bodyPr/>
                    <a:lstStyle/>
                    <a:p>
                      <a:pPr marL="0" marR="0">
                        <a:lnSpc>
                          <a:spcPct val="107000"/>
                        </a:lnSpc>
                        <a:spcBef>
                          <a:spcPts val="1200"/>
                        </a:spcBef>
                        <a:spcAft>
                          <a:spcPts val="800"/>
                        </a:spcAft>
                      </a:pPr>
                      <a:r>
                        <a:rPr lang="en-US" sz="1400">
                          <a:effectLst/>
                        </a:rPr>
                        <a:t>JSON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1200"/>
                        </a:spcBef>
                        <a:spcAft>
                          <a:spcPts val="800"/>
                        </a:spcAft>
                      </a:pPr>
                      <a:r>
                        <a:rPr lang="en-US" sz="1400">
                          <a:effectLst/>
                        </a:rPr>
                        <a:t>application/json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31784298"/>
                  </a:ext>
                </a:extLst>
              </a:tr>
              <a:tr h="495300">
                <a:tc>
                  <a:txBody>
                    <a:bodyPr/>
                    <a:lstStyle/>
                    <a:p>
                      <a:pPr marL="0" marR="0">
                        <a:lnSpc>
                          <a:spcPct val="107000"/>
                        </a:lnSpc>
                        <a:spcBef>
                          <a:spcPts val="1200"/>
                        </a:spcBef>
                        <a:spcAft>
                          <a:spcPts val="800"/>
                        </a:spcAft>
                      </a:pPr>
                      <a:r>
                        <a:rPr lang="en-US" sz="1400">
                          <a:effectLst/>
                        </a:rPr>
                        <a:t>XML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1200"/>
                        </a:spcBef>
                        <a:spcAft>
                          <a:spcPts val="800"/>
                        </a:spcAft>
                      </a:pPr>
                      <a:r>
                        <a:rPr lang="en-US" sz="1400">
                          <a:effectLst/>
                        </a:rPr>
                        <a:t>application/xml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83648607"/>
                  </a:ext>
                </a:extLst>
              </a:tr>
              <a:tr h="495300">
                <a:tc>
                  <a:txBody>
                    <a:bodyPr/>
                    <a:lstStyle/>
                    <a:p>
                      <a:pPr marL="0" marR="0">
                        <a:lnSpc>
                          <a:spcPct val="107000"/>
                        </a:lnSpc>
                        <a:spcBef>
                          <a:spcPts val="1200"/>
                        </a:spcBef>
                        <a:spcAft>
                          <a:spcPts val="800"/>
                        </a:spcAft>
                      </a:pPr>
                      <a:r>
                        <a:rPr lang="en-US" sz="1400">
                          <a:effectLst/>
                        </a:rPr>
                        <a:t>XHTML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1200"/>
                        </a:spcBef>
                        <a:spcAft>
                          <a:spcPts val="800"/>
                        </a:spcAft>
                      </a:pPr>
                      <a:r>
                        <a:rPr lang="en-US" sz="1400" dirty="0">
                          <a:effectLst/>
                        </a:rPr>
                        <a:t>application/</a:t>
                      </a:r>
                      <a:r>
                        <a:rPr lang="en-US" sz="1400" dirty="0" err="1">
                          <a:effectLst/>
                        </a:rPr>
                        <a:t>xhtml+xml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61386526"/>
                  </a:ext>
                </a:extLst>
              </a:tr>
            </a:tbl>
          </a:graphicData>
        </a:graphic>
      </p:graphicFrame>
    </p:spTree>
    <p:extLst>
      <p:ext uri="{BB962C8B-B14F-4D97-AF65-F5344CB8AC3E}">
        <p14:creationId xmlns:p14="http://schemas.microsoft.com/office/powerpoint/2010/main" val="155234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497226" y="688109"/>
            <a:ext cx="8596669" cy="514248"/>
          </a:xfrm>
        </p:spPr>
        <p:txBody>
          <a:bodyPr/>
          <a:lstStyle/>
          <a:p>
            <a:r>
              <a:rPr lang="en-US" sz="3200" dirty="0" err="1">
                <a:latin typeface="Times New Roman" panose="02020603050405020304" pitchFamily="18" charset="0"/>
                <a:cs typeface="Times New Roman" panose="02020603050405020304" pitchFamily="18" charset="0"/>
              </a:rPr>
              <a:t>1.3:So</a:t>
            </a:r>
            <a:r>
              <a:rPr lang="en-US" sz="3200" dirty="0">
                <a:latin typeface="Times New Roman" panose="02020603050405020304" pitchFamily="18" charset="0"/>
                <a:cs typeface="Times New Roman" panose="02020603050405020304" pitchFamily="18" charset="0"/>
              </a:rPr>
              <a:t> sánh web và web service</a:t>
            </a:r>
          </a:p>
        </p:txBody>
      </p:sp>
      <p:sp>
        <p:nvSpPr>
          <p:cNvPr id="3" name="Text Placeholder 2"/>
          <p:cNvSpPr>
            <a:spLocks noGrp="1"/>
          </p:cNvSpPr>
          <p:nvPr>
            <p:ph type="body" idx="1"/>
          </p:nvPr>
        </p:nvSpPr>
        <p:spPr>
          <a:xfrm>
            <a:off x="140677" y="1327047"/>
            <a:ext cx="10468708" cy="5308215"/>
          </a:xfrm>
        </p:spPr>
        <p:txBody>
          <a:bodyPr>
            <a:normAutofit/>
          </a:bodyPr>
          <a:lstStyle/>
          <a:p>
            <a:pPr lvl="0"/>
            <a:endParaRPr lang="en-US" sz="1400" dirty="0"/>
          </a:p>
        </p:txBody>
      </p:sp>
      <p:pic>
        <p:nvPicPr>
          <p:cNvPr id="4" name="Picture 3">
            <a:extLst>
              <a:ext uri="{FF2B5EF4-FFF2-40B4-BE49-F238E27FC236}">
                <a16:creationId xmlns:a16="http://schemas.microsoft.com/office/drawing/2014/main" id="{3B4227A1-E2B6-4AE7-83DE-B539EE5D7810}"/>
              </a:ext>
            </a:extLst>
          </p:cNvPr>
          <p:cNvPicPr/>
          <p:nvPr/>
        </p:nvPicPr>
        <p:blipFill>
          <a:blip r:embed="rId3">
            <a:extLst>
              <a:ext uri="{28A0092B-C50C-407E-A947-70E740481C1C}">
                <a14:useLocalDpi xmlns:a14="http://schemas.microsoft.com/office/drawing/2010/main" val="0"/>
              </a:ext>
            </a:extLst>
          </a:blip>
          <a:stretch>
            <a:fillRect/>
          </a:stretch>
        </p:blipFill>
        <p:spPr>
          <a:xfrm>
            <a:off x="1184031" y="1202358"/>
            <a:ext cx="7824787" cy="2549028"/>
          </a:xfrm>
          <a:prstGeom prst="rect">
            <a:avLst/>
          </a:prstGeom>
        </p:spPr>
      </p:pic>
      <p:pic>
        <p:nvPicPr>
          <p:cNvPr id="5" name="Picture 4">
            <a:extLst>
              <a:ext uri="{FF2B5EF4-FFF2-40B4-BE49-F238E27FC236}">
                <a16:creationId xmlns:a16="http://schemas.microsoft.com/office/drawing/2014/main" id="{8C41072F-FCEE-4CD6-896C-78F5ED893BFC}"/>
              </a:ext>
            </a:extLst>
          </p:cNvPr>
          <p:cNvPicPr/>
          <p:nvPr/>
        </p:nvPicPr>
        <p:blipFill>
          <a:blip r:embed="rId4">
            <a:extLst>
              <a:ext uri="{28A0092B-C50C-407E-A947-70E740481C1C}">
                <a14:useLocalDpi xmlns:a14="http://schemas.microsoft.com/office/drawing/2010/main" val="0"/>
              </a:ext>
            </a:extLst>
          </a:blip>
          <a:stretch>
            <a:fillRect/>
          </a:stretch>
        </p:blipFill>
        <p:spPr>
          <a:xfrm>
            <a:off x="735439" y="3876075"/>
            <a:ext cx="8721969" cy="2838450"/>
          </a:xfrm>
          <a:prstGeom prst="rect">
            <a:avLst/>
          </a:prstGeom>
        </p:spPr>
      </p:pic>
    </p:spTree>
    <p:extLst>
      <p:ext uri="{BB962C8B-B14F-4D97-AF65-F5344CB8AC3E}">
        <p14:creationId xmlns:p14="http://schemas.microsoft.com/office/powerpoint/2010/main" val="975889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459</TotalTime>
  <Words>636</Words>
  <Application>Microsoft Office PowerPoint</Application>
  <PresentationFormat>Widescreen</PresentationFormat>
  <Paragraphs>126</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Times New Roman</vt:lpstr>
      <vt:lpstr>Trebuchet MS</vt:lpstr>
      <vt:lpstr>Wingdings</vt:lpstr>
      <vt:lpstr>Wingdings 3</vt:lpstr>
      <vt:lpstr>Facet</vt:lpstr>
      <vt:lpstr>ĐỀ TÀI: Web Service, cơ chế vận hành và cách tương tác giữa web service và mobile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2.SERVER</vt:lpstr>
      <vt:lpstr>PowerPoint Presentation</vt:lpstr>
      <vt:lpstr>PowerPoint Presentation</vt:lpstr>
      <vt:lpstr>PowerPoint Presentation</vt:lpstr>
      <vt:lpstr>PowerPoint Presentation</vt:lpstr>
      <vt:lpstr>PowerPoint Presentation</vt:lpstr>
      <vt:lpstr>3.CLIENT</vt:lpstr>
      <vt:lpstr>PowerPoint Presentation</vt:lpstr>
      <vt:lpstr>PowerPoint Presentation</vt:lpstr>
      <vt:lpstr>PowerPoint Presentation</vt:lpstr>
      <vt:lpstr>PowerPoint Presentation</vt:lpstr>
      <vt:lpstr>PowerPoint Presentation</vt:lpstr>
      <vt:lpstr>4.DEMO</vt:lpstr>
      <vt:lpstr>PowerPoint Presentation</vt:lpstr>
      <vt:lpstr>PowerPoint Presentation</vt:lpstr>
      <vt:lpstr>PowerPoint Presentation</vt:lpstr>
      <vt:lpstr>PowerPoint Presentation</vt:lpstr>
      <vt:lpstr>PowerPoint Presentation</vt:lpstr>
      <vt:lpstr>5.Tài liệu tham khảo   https://en.wikipedia.org/wiki/Web_service https://www.ibm.com/developerworks/webservices/library/ws-restful/ https://viblo.asia/p/tim-hieu-ve-restful-web-service-OEqGj5JNM9bL https://o7planning.org/vi/10773/restful-web-service-la-gi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DI TRUYỀN VÀ PHÂN CỤM DỰA TRÊN GIẢI THUẬT DI TRUYỀN</dc:title>
  <dc:creator>COMPUTER</dc:creator>
  <cp:lastModifiedBy>01263519039son@gmail.com</cp:lastModifiedBy>
  <cp:revision>38</cp:revision>
  <dcterms:created xsi:type="dcterms:W3CDTF">2019-07-10T11:24:34Z</dcterms:created>
  <dcterms:modified xsi:type="dcterms:W3CDTF">2019-10-25T15:05:47Z</dcterms:modified>
</cp:coreProperties>
</file>