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exend Deca" charset="1" panose="00000000000000000000"/>
      <p:regular r:id="rId14"/>
    </p:embeddedFont>
    <p:embeddedFont>
      <p:font typeface="Poppins" charset="1" panose="00000500000000000000"/>
      <p:regular r:id="rId15"/>
    </p:embeddedFont>
    <p:embeddedFont>
      <p:font typeface="Sailors Condensed" charset="1" panose="02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25.png" Type="http://schemas.openxmlformats.org/officeDocument/2006/relationships/image"/><Relationship Id="rId12" Target="../media/image26.svg" Type="http://schemas.openxmlformats.org/officeDocument/2006/relationships/image"/><Relationship Id="rId2" Target="../media/image18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33512">
            <a:off x="-1628464" y="425072"/>
            <a:ext cx="9395043" cy="12129750"/>
          </a:xfrm>
          <a:custGeom>
            <a:avLst/>
            <a:gdLst/>
            <a:ahLst/>
            <a:cxnLst/>
            <a:rect r="r" b="b" t="t" l="l"/>
            <a:pathLst>
              <a:path h="12129750" w="9395043">
                <a:moveTo>
                  <a:pt x="0" y="0"/>
                </a:moveTo>
                <a:lnTo>
                  <a:pt x="9395043" y="0"/>
                </a:lnTo>
                <a:lnTo>
                  <a:pt x="9395043" y="12129750"/>
                </a:lnTo>
                <a:lnTo>
                  <a:pt x="0" y="12129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46066" y="7131776"/>
            <a:ext cx="21073969" cy="3086100"/>
            <a:chOff x="0" y="0"/>
            <a:chExt cx="555034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0346" cy="812800"/>
            </a:xfrm>
            <a:custGeom>
              <a:avLst/>
              <a:gdLst/>
              <a:ahLst/>
              <a:cxnLst/>
              <a:rect r="r" b="b" t="t" l="l"/>
              <a:pathLst>
                <a:path h="812800" w="5550346">
                  <a:moveTo>
                    <a:pt x="0" y="0"/>
                  </a:moveTo>
                  <a:lnTo>
                    <a:pt x="5550346" y="0"/>
                  </a:lnTo>
                  <a:lnTo>
                    <a:pt x="555034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0413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55034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855923" y="3181785"/>
            <a:ext cx="10281774" cy="8238272"/>
          </a:xfrm>
          <a:custGeom>
            <a:avLst/>
            <a:gdLst/>
            <a:ahLst/>
            <a:cxnLst/>
            <a:rect r="r" b="b" t="t" l="l"/>
            <a:pathLst>
              <a:path h="8238272" w="10281774">
                <a:moveTo>
                  <a:pt x="0" y="0"/>
                </a:moveTo>
                <a:lnTo>
                  <a:pt x="10281775" y="0"/>
                </a:lnTo>
                <a:lnTo>
                  <a:pt x="10281775" y="8238272"/>
                </a:lnTo>
                <a:lnTo>
                  <a:pt x="0" y="82382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831729">
            <a:off x="10696189" y="-3445383"/>
            <a:ext cx="10522093" cy="7269810"/>
          </a:xfrm>
          <a:custGeom>
            <a:avLst/>
            <a:gdLst/>
            <a:ahLst/>
            <a:cxnLst/>
            <a:rect r="r" b="b" t="t" l="l"/>
            <a:pathLst>
              <a:path h="7269810" w="10522093">
                <a:moveTo>
                  <a:pt x="0" y="0"/>
                </a:moveTo>
                <a:lnTo>
                  <a:pt x="10522094" y="0"/>
                </a:lnTo>
                <a:lnTo>
                  <a:pt x="10522094" y="7269810"/>
                </a:lnTo>
                <a:lnTo>
                  <a:pt x="0" y="72698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12057" y="7131776"/>
            <a:ext cx="5685088" cy="3155224"/>
          </a:xfrm>
          <a:custGeom>
            <a:avLst/>
            <a:gdLst/>
            <a:ahLst/>
            <a:cxnLst/>
            <a:rect r="r" b="b" t="t" l="l"/>
            <a:pathLst>
              <a:path h="3155224" w="5685088">
                <a:moveTo>
                  <a:pt x="0" y="0"/>
                </a:moveTo>
                <a:lnTo>
                  <a:pt x="5685088" y="0"/>
                </a:lnTo>
                <a:lnTo>
                  <a:pt x="5685088" y="3155224"/>
                </a:lnTo>
                <a:lnTo>
                  <a:pt x="0" y="31552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86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45476" y="189522"/>
            <a:ext cx="13376019" cy="5383847"/>
          </a:xfrm>
          <a:custGeom>
            <a:avLst/>
            <a:gdLst/>
            <a:ahLst/>
            <a:cxnLst/>
            <a:rect r="r" b="b" t="t" l="l"/>
            <a:pathLst>
              <a:path h="5383847" w="13376019">
                <a:moveTo>
                  <a:pt x="0" y="0"/>
                </a:moveTo>
                <a:lnTo>
                  <a:pt x="13376018" y="0"/>
                </a:lnTo>
                <a:lnTo>
                  <a:pt x="13376018" y="5383847"/>
                </a:lnTo>
                <a:lnTo>
                  <a:pt x="0" y="53838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4025" y="526440"/>
            <a:ext cx="4401879" cy="2355005"/>
          </a:xfrm>
          <a:custGeom>
            <a:avLst/>
            <a:gdLst/>
            <a:ahLst/>
            <a:cxnLst/>
            <a:rect r="r" b="b" t="t" l="l"/>
            <a:pathLst>
              <a:path h="2355005" w="4401879">
                <a:moveTo>
                  <a:pt x="0" y="0"/>
                </a:moveTo>
                <a:lnTo>
                  <a:pt x="4401879" y="0"/>
                </a:lnTo>
                <a:lnTo>
                  <a:pt x="4401879" y="2355006"/>
                </a:lnTo>
                <a:lnTo>
                  <a:pt x="0" y="23550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37388" y="537877"/>
            <a:ext cx="11968902" cy="4439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03"/>
              </a:lnSpc>
              <a:spcBef>
                <a:spcPct val="0"/>
              </a:spcBef>
            </a:pPr>
            <a:r>
              <a:rPr lang="en-US" sz="12717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BẠO LỰC HỌC ĐƯỜNG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87837" y="5750163"/>
            <a:ext cx="9421799" cy="52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spc="435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MADE BY NHÓM 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505170" y="1060835"/>
            <a:ext cx="5580268" cy="115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31"/>
              </a:lnSpc>
              <a:spcBef>
                <a:spcPct val="0"/>
              </a:spcBef>
            </a:pPr>
            <a:r>
              <a:rPr lang="en-US" sz="6736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CHỦ  ĐỀ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94511">
            <a:off x="8626859" y="1329970"/>
            <a:ext cx="12718209" cy="9735211"/>
          </a:xfrm>
          <a:custGeom>
            <a:avLst/>
            <a:gdLst/>
            <a:ahLst/>
            <a:cxnLst/>
            <a:rect r="r" b="b" t="t" l="l"/>
            <a:pathLst>
              <a:path h="9735211" w="12718209">
                <a:moveTo>
                  <a:pt x="0" y="0"/>
                </a:moveTo>
                <a:lnTo>
                  <a:pt x="12718209" y="0"/>
                </a:lnTo>
                <a:lnTo>
                  <a:pt x="12718209" y="9735211"/>
                </a:lnTo>
                <a:lnTo>
                  <a:pt x="0" y="9735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92985" y="7715250"/>
            <a:ext cx="21073969" cy="3086100"/>
            <a:chOff x="0" y="0"/>
            <a:chExt cx="555034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0346" cy="812800"/>
            </a:xfrm>
            <a:custGeom>
              <a:avLst/>
              <a:gdLst/>
              <a:ahLst/>
              <a:cxnLst/>
              <a:rect r="r" b="b" t="t" l="l"/>
              <a:pathLst>
                <a:path h="812800" w="5550346">
                  <a:moveTo>
                    <a:pt x="0" y="0"/>
                  </a:moveTo>
                  <a:lnTo>
                    <a:pt x="5550346" y="0"/>
                  </a:lnTo>
                  <a:lnTo>
                    <a:pt x="555034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1B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550346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9017510" y="4872229"/>
            <a:ext cx="10041575" cy="5686042"/>
          </a:xfrm>
          <a:custGeom>
            <a:avLst/>
            <a:gdLst/>
            <a:ahLst/>
            <a:cxnLst/>
            <a:rect r="r" b="b" t="t" l="l"/>
            <a:pathLst>
              <a:path h="5686042" w="10041575">
                <a:moveTo>
                  <a:pt x="10041575" y="0"/>
                </a:moveTo>
                <a:lnTo>
                  <a:pt x="0" y="0"/>
                </a:lnTo>
                <a:lnTo>
                  <a:pt x="0" y="5686042"/>
                </a:lnTo>
                <a:lnTo>
                  <a:pt x="10041575" y="5686042"/>
                </a:lnTo>
                <a:lnTo>
                  <a:pt x="1004157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-314154"/>
            <a:ext cx="7441673" cy="4428954"/>
          </a:xfrm>
          <a:custGeom>
            <a:avLst/>
            <a:gdLst/>
            <a:ahLst/>
            <a:cxnLst/>
            <a:rect r="r" b="b" t="t" l="l"/>
            <a:pathLst>
              <a:path h="4428954" w="7441673">
                <a:moveTo>
                  <a:pt x="0" y="0"/>
                </a:moveTo>
                <a:lnTo>
                  <a:pt x="7441673" y="0"/>
                </a:lnTo>
                <a:lnTo>
                  <a:pt x="7441673" y="4428954"/>
                </a:lnTo>
                <a:lnTo>
                  <a:pt x="0" y="44289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21688" y="2651899"/>
            <a:ext cx="11107687" cy="432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7"/>
              </a:lnSpc>
            </a:pPr>
            <a:r>
              <a:rPr lang="en-US" sz="41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 Huỳnh Gia Linh (PPT)</a:t>
            </a:r>
          </a:p>
          <a:p>
            <a:pPr algn="l">
              <a:lnSpc>
                <a:spcPts val="5747"/>
              </a:lnSpc>
            </a:pPr>
            <a:r>
              <a:rPr lang="en-US" sz="41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 Nguyễn Ngọc Tường Vi (soạn nội dung)</a:t>
            </a:r>
          </a:p>
          <a:p>
            <a:pPr algn="l">
              <a:lnSpc>
                <a:spcPts val="5747"/>
              </a:lnSpc>
            </a:pPr>
            <a:r>
              <a:rPr lang="en-US" sz="41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 Nguyễn Trác Cát Tường (soạn nội dung)</a:t>
            </a:r>
          </a:p>
          <a:p>
            <a:pPr algn="l">
              <a:lnSpc>
                <a:spcPts val="5747"/>
              </a:lnSpc>
            </a:pPr>
            <a:r>
              <a:rPr lang="en-US" sz="41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4 Quách Vân Nhi (thuyết trình)</a:t>
            </a:r>
          </a:p>
          <a:p>
            <a:pPr algn="l">
              <a:lnSpc>
                <a:spcPts val="5747"/>
              </a:lnSpc>
            </a:pPr>
            <a:r>
              <a:rPr lang="en-US" sz="41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5 Lê Khả Doanh (thuyết trình)</a:t>
            </a:r>
          </a:p>
          <a:p>
            <a:pPr algn="l">
              <a:lnSpc>
                <a:spcPts val="5747"/>
              </a:lnSpc>
              <a:spcBef>
                <a:spcPct val="0"/>
              </a:spcBef>
            </a:pPr>
            <a:r>
              <a:rPr lang="en-US" sz="41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6 Lê Trịnh Tương Vy(thuyết trình)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4392" y="1425463"/>
            <a:ext cx="9283571" cy="854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8"/>
              </a:lnSpc>
              <a:spcBef>
                <a:spcPct val="0"/>
              </a:spcBef>
            </a:pPr>
            <a:r>
              <a:rPr lang="en-US" sz="4984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Thành Viên Nhóm: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1413" y="7332546"/>
            <a:ext cx="21073969" cy="3086100"/>
            <a:chOff x="0" y="0"/>
            <a:chExt cx="555034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50346" cy="812800"/>
            </a:xfrm>
            <a:custGeom>
              <a:avLst/>
              <a:gdLst/>
              <a:ahLst/>
              <a:cxnLst/>
              <a:rect r="r" b="b" t="t" l="l"/>
              <a:pathLst>
                <a:path h="812800" w="5550346">
                  <a:moveTo>
                    <a:pt x="0" y="0"/>
                  </a:moveTo>
                  <a:lnTo>
                    <a:pt x="5550346" y="0"/>
                  </a:lnTo>
                  <a:lnTo>
                    <a:pt x="555034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A58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550346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1388185" y="586142"/>
            <a:ext cx="8124468" cy="9700858"/>
          </a:xfrm>
          <a:custGeom>
            <a:avLst/>
            <a:gdLst/>
            <a:ahLst/>
            <a:cxnLst/>
            <a:rect r="r" b="b" t="t" l="l"/>
            <a:pathLst>
              <a:path h="9700858" w="8124468">
                <a:moveTo>
                  <a:pt x="8124469" y="0"/>
                </a:moveTo>
                <a:lnTo>
                  <a:pt x="0" y="0"/>
                </a:lnTo>
                <a:lnTo>
                  <a:pt x="0" y="9700858"/>
                </a:lnTo>
                <a:lnTo>
                  <a:pt x="8124469" y="9700858"/>
                </a:lnTo>
                <a:lnTo>
                  <a:pt x="812446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673627" y="-3502771"/>
            <a:ext cx="12718209" cy="9735211"/>
          </a:xfrm>
          <a:custGeom>
            <a:avLst/>
            <a:gdLst/>
            <a:ahLst/>
            <a:cxnLst/>
            <a:rect r="r" b="b" t="t" l="l"/>
            <a:pathLst>
              <a:path h="9735211" w="12718209">
                <a:moveTo>
                  <a:pt x="0" y="0"/>
                </a:moveTo>
                <a:lnTo>
                  <a:pt x="12718208" y="0"/>
                </a:lnTo>
                <a:lnTo>
                  <a:pt x="12718208" y="9735211"/>
                </a:lnTo>
                <a:lnTo>
                  <a:pt x="0" y="97352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6956" y="7697075"/>
            <a:ext cx="2357042" cy="2357042"/>
          </a:xfrm>
          <a:custGeom>
            <a:avLst/>
            <a:gdLst/>
            <a:ahLst/>
            <a:cxnLst/>
            <a:rect r="r" b="b" t="t" l="l"/>
            <a:pathLst>
              <a:path h="2357042" w="2357042">
                <a:moveTo>
                  <a:pt x="0" y="0"/>
                </a:moveTo>
                <a:lnTo>
                  <a:pt x="2357042" y="0"/>
                </a:lnTo>
                <a:lnTo>
                  <a:pt x="2357042" y="2357042"/>
                </a:lnTo>
                <a:lnTo>
                  <a:pt x="0" y="23570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933117" y="7817054"/>
            <a:ext cx="2117084" cy="2117084"/>
          </a:xfrm>
          <a:custGeom>
            <a:avLst/>
            <a:gdLst/>
            <a:ahLst/>
            <a:cxnLst/>
            <a:rect r="r" b="b" t="t" l="l"/>
            <a:pathLst>
              <a:path h="2117084" w="2117084">
                <a:moveTo>
                  <a:pt x="0" y="0"/>
                </a:moveTo>
                <a:lnTo>
                  <a:pt x="2117084" y="0"/>
                </a:lnTo>
                <a:lnTo>
                  <a:pt x="2117084" y="2117084"/>
                </a:lnTo>
                <a:lnTo>
                  <a:pt x="0" y="21170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46624" y="7817054"/>
            <a:ext cx="2140046" cy="2140046"/>
          </a:xfrm>
          <a:custGeom>
            <a:avLst/>
            <a:gdLst/>
            <a:ahLst/>
            <a:cxnLst/>
            <a:rect r="r" b="b" t="t" l="l"/>
            <a:pathLst>
              <a:path h="2140046" w="2140046">
                <a:moveTo>
                  <a:pt x="0" y="0"/>
                </a:moveTo>
                <a:lnTo>
                  <a:pt x="2140046" y="0"/>
                </a:lnTo>
                <a:lnTo>
                  <a:pt x="2140046" y="2140046"/>
                </a:lnTo>
                <a:lnTo>
                  <a:pt x="0" y="21400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65238" y="7697075"/>
            <a:ext cx="2439178" cy="2439178"/>
          </a:xfrm>
          <a:custGeom>
            <a:avLst/>
            <a:gdLst/>
            <a:ahLst/>
            <a:cxnLst/>
            <a:rect r="r" b="b" t="t" l="l"/>
            <a:pathLst>
              <a:path h="2439178" w="2439178">
                <a:moveTo>
                  <a:pt x="0" y="0"/>
                </a:moveTo>
                <a:lnTo>
                  <a:pt x="2439178" y="0"/>
                </a:lnTo>
                <a:lnTo>
                  <a:pt x="2439178" y="2439178"/>
                </a:lnTo>
                <a:lnTo>
                  <a:pt x="0" y="24391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84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99070" y="602842"/>
            <a:ext cx="10867425" cy="1197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78"/>
              </a:lnSpc>
              <a:spcBef>
                <a:spcPct val="0"/>
              </a:spcBef>
            </a:pPr>
            <a:r>
              <a:rPr lang="en-US" sz="7056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Bạo lực học đường là gì?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1296" y="2462773"/>
            <a:ext cx="10867425" cy="3572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81"/>
              </a:lnSpc>
              <a:spcBef>
                <a:spcPct val="0"/>
              </a:spcBef>
            </a:pPr>
            <a:r>
              <a:rPr lang="en-US" sz="505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bạo lực học đường là  những hành vi bắt nạt , tấn công của một hoặc  một tập thể đến một cá nhân nào đó tại môi trương học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07723" y="-1705363"/>
            <a:ext cx="12718209" cy="9735211"/>
          </a:xfrm>
          <a:custGeom>
            <a:avLst/>
            <a:gdLst/>
            <a:ahLst/>
            <a:cxnLst/>
            <a:rect r="r" b="b" t="t" l="l"/>
            <a:pathLst>
              <a:path h="9735211" w="12718209">
                <a:moveTo>
                  <a:pt x="0" y="0"/>
                </a:moveTo>
                <a:lnTo>
                  <a:pt x="12718208" y="0"/>
                </a:lnTo>
                <a:lnTo>
                  <a:pt x="12718208" y="9735211"/>
                </a:lnTo>
                <a:lnTo>
                  <a:pt x="0" y="9735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92985" y="7715250"/>
            <a:ext cx="21073969" cy="3086100"/>
            <a:chOff x="0" y="0"/>
            <a:chExt cx="555034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0346" cy="812800"/>
            </a:xfrm>
            <a:custGeom>
              <a:avLst/>
              <a:gdLst/>
              <a:ahLst/>
              <a:cxnLst/>
              <a:rect r="r" b="b" t="t" l="l"/>
              <a:pathLst>
                <a:path h="812800" w="5550346">
                  <a:moveTo>
                    <a:pt x="0" y="0"/>
                  </a:moveTo>
                  <a:lnTo>
                    <a:pt x="5550346" y="0"/>
                  </a:lnTo>
                  <a:lnTo>
                    <a:pt x="555034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2262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550346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77774" y="857666"/>
            <a:ext cx="6093707" cy="9429334"/>
          </a:xfrm>
          <a:custGeom>
            <a:avLst/>
            <a:gdLst/>
            <a:ahLst/>
            <a:cxnLst/>
            <a:rect r="r" b="b" t="t" l="l"/>
            <a:pathLst>
              <a:path h="9429334" w="6093707">
                <a:moveTo>
                  <a:pt x="0" y="0"/>
                </a:moveTo>
                <a:lnTo>
                  <a:pt x="6093707" y="0"/>
                </a:lnTo>
                <a:lnTo>
                  <a:pt x="6093707" y="9429334"/>
                </a:lnTo>
                <a:lnTo>
                  <a:pt x="0" y="9429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71481" y="914400"/>
            <a:ext cx="11385271" cy="995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9"/>
              </a:lnSpc>
              <a:spcBef>
                <a:spcPct val="0"/>
              </a:spcBef>
            </a:pPr>
            <a:r>
              <a:rPr lang="en-US" sz="579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các thể loại bạo lực học đường: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93947" y="2166907"/>
            <a:ext cx="6975425" cy="3206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4881" indent="-487440" lvl="1">
              <a:lnSpc>
                <a:spcPts val="6321"/>
              </a:lnSpc>
              <a:buFont typeface="Arial"/>
              <a:buChar char="•"/>
            </a:pPr>
            <a:r>
              <a:rPr lang="en-US" sz="45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bạo lực ngôn từ </a:t>
            </a:r>
          </a:p>
          <a:p>
            <a:pPr algn="l" marL="974881" indent="-487440" lvl="1">
              <a:lnSpc>
                <a:spcPts val="6321"/>
              </a:lnSpc>
              <a:buFont typeface="Arial"/>
              <a:buChar char="•"/>
            </a:pPr>
            <a:r>
              <a:rPr lang="en-US" sz="45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bạo lực thân thể</a:t>
            </a:r>
          </a:p>
          <a:p>
            <a:pPr algn="l" marL="974881" indent="-487440" lvl="1">
              <a:lnSpc>
                <a:spcPts val="6321"/>
              </a:lnSpc>
              <a:buFont typeface="Arial"/>
              <a:buChar char="•"/>
            </a:pPr>
            <a:r>
              <a:rPr lang="en-US" sz="45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bạo lực tâm lý</a:t>
            </a:r>
          </a:p>
          <a:p>
            <a:pPr algn="l" marL="974881" indent="-487440" lvl="1">
              <a:lnSpc>
                <a:spcPts val="6321"/>
              </a:lnSpc>
              <a:buFont typeface="Arial"/>
              <a:buChar char="•"/>
            </a:pPr>
            <a:r>
              <a:rPr lang="en-US" sz="451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bạo lực mạng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784464" y="4017809"/>
            <a:ext cx="8415228" cy="7394882"/>
          </a:xfrm>
          <a:custGeom>
            <a:avLst/>
            <a:gdLst/>
            <a:ahLst/>
            <a:cxnLst/>
            <a:rect r="r" b="b" t="t" l="l"/>
            <a:pathLst>
              <a:path h="7394882" w="8415228">
                <a:moveTo>
                  <a:pt x="0" y="0"/>
                </a:moveTo>
                <a:lnTo>
                  <a:pt x="8415229" y="0"/>
                </a:lnTo>
                <a:lnTo>
                  <a:pt x="8415229" y="7394882"/>
                </a:lnTo>
                <a:lnTo>
                  <a:pt x="0" y="73948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92985" y="7715250"/>
            <a:ext cx="21073969" cy="3086100"/>
            <a:chOff x="0" y="0"/>
            <a:chExt cx="555034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50346" cy="812800"/>
            </a:xfrm>
            <a:custGeom>
              <a:avLst/>
              <a:gdLst/>
              <a:ahLst/>
              <a:cxnLst/>
              <a:rect r="r" b="b" t="t" l="l"/>
              <a:pathLst>
                <a:path h="812800" w="5550346">
                  <a:moveTo>
                    <a:pt x="0" y="0"/>
                  </a:moveTo>
                  <a:lnTo>
                    <a:pt x="5550346" y="0"/>
                  </a:lnTo>
                  <a:lnTo>
                    <a:pt x="555034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038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550346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574209" y="-4959454"/>
            <a:ext cx="12718209" cy="9735211"/>
          </a:xfrm>
          <a:custGeom>
            <a:avLst/>
            <a:gdLst/>
            <a:ahLst/>
            <a:cxnLst/>
            <a:rect r="r" b="b" t="t" l="l"/>
            <a:pathLst>
              <a:path h="9735211" w="12718209">
                <a:moveTo>
                  <a:pt x="0" y="0"/>
                </a:moveTo>
                <a:lnTo>
                  <a:pt x="12718209" y="0"/>
                </a:lnTo>
                <a:lnTo>
                  <a:pt x="12718209" y="9735210"/>
                </a:lnTo>
                <a:lnTo>
                  <a:pt x="0" y="9735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3919336"/>
            <a:ext cx="9808959" cy="6743659"/>
          </a:xfrm>
          <a:custGeom>
            <a:avLst/>
            <a:gdLst/>
            <a:ahLst/>
            <a:cxnLst/>
            <a:rect r="r" b="b" t="t" l="l"/>
            <a:pathLst>
              <a:path h="6743659" w="9808959">
                <a:moveTo>
                  <a:pt x="0" y="0"/>
                </a:moveTo>
                <a:lnTo>
                  <a:pt x="9808959" y="0"/>
                </a:lnTo>
                <a:lnTo>
                  <a:pt x="9808959" y="6743660"/>
                </a:lnTo>
                <a:lnTo>
                  <a:pt x="0" y="67436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5160305" y="-559917"/>
            <a:ext cx="2301055" cy="3371509"/>
          </a:xfrm>
          <a:custGeom>
            <a:avLst/>
            <a:gdLst/>
            <a:ahLst/>
            <a:cxnLst/>
            <a:rect r="r" b="b" t="t" l="l"/>
            <a:pathLst>
              <a:path h="3371509" w="2301055">
                <a:moveTo>
                  <a:pt x="0" y="0"/>
                </a:moveTo>
                <a:lnTo>
                  <a:pt x="2301055" y="0"/>
                </a:lnTo>
                <a:lnTo>
                  <a:pt x="2301055" y="3371509"/>
                </a:lnTo>
                <a:lnTo>
                  <a:pt x="0" y="33715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5735" y="1581881"/>
            <a:ext cx="8789505" cy="570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1 DO GIA ĐÌNH: cách hành xử của ng thân trong gia đình ảnh hương nhiều đến quá trình hinh thành tính cách , nhân phẩm của trẻ </a:t>
            </a: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2 DO CỘNG ĐỒNG , XÃ HỘI :</a:t>
            </a:r>
            <a:r>
              <a:rPr lang="en-US" sz="3600">
                <a:solidFill>
                  <a:srgbClr val="FF313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3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những cộng đồng có kinh tế suy giảm, chất lượng sống kém sẽ ảnh hương đến tâm lý của trẻ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5735" y="320058"/>
            <a:ext cx="11478497" cy="89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5"/>
              </a:lnSpc>
              <a:spcBef>
                <a:spcPct val="0"/>
              </a:spcBef>
            </a:pPr>
            <a:r>
              <a:rPr lang="en-US" sz="5268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nguyên nhân bạo lực học đường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14456" y="7200900"/>
            <a:ext cx="21073969" cy="3086100"/>
            <a:chOff x="0" y="0"/>
            <a:chExt cx="555034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50346" cy="812800"/>
            </a:xfrm>
            <a:custGeom>
              <a:avLst/>
              <a:gdLst/>
              <a:ahLst/>
              <a:cxnLst/>
              <a:rect r="r" b="b" t="t" l="l"/>
              <a:pathLst>
                <a:path h="812800" w="5550346">
                  <a:moveTo>
                    <a:pt x="0" y="0"/>
                  </a:moveTo>
                  <a:lnTo>
                    <a:pt x="5550346" y="0"/>
                  </a:lnTo>
                  <a:lnTo>
                    <a:pt x="555034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21C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550346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4385172" y="1180129"/>
            <a:ext cx="12205664" cy="8269338"/>
          </a:xfrm>
          <a:custGeom>
            <a:avLst/>
            <a:gdLst/>
            <a:ahLst/>
            <a:cxnLst/>
            <a:rect r="r" b="b" t="t" l="l"/>
            <a:pathLst>
              <a:path h="8269338" w="12205664">
                <a:moveTo>
                  <a:pt x="12205664" y="0"/>
                </a:moveTo>
                <a:lnTo>
                  <a:pt x="0" y="0"/>
                </a:lnTo>
                <a:lnTo>
                  <a:pt x="0" y="8269337"/>
                </a:lnTo>
                <a:lnTo>
                  <a:pt x="12205664" y="8269337"/>
                </a:lnTo>
                <a:lnTo>
                  <a:pt x="1220566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62988" y="-2324633"/>
            <a:ext cx="12718209" cy="9735211"/>
          </a:xfrm>
          <a:custGeom>
            <a:avLst/>
            <a:gdLst/>
            <a:ahLst/>
            <a:cxnLst/>
            <a:rect r="r" b="b" t="t" l="l"/>
            <a:pathLst>
              <a:path h="9735211" w="12718209">
                <a:moveTo>
                  <a:pt x="0" y="0"/>
                </a:moveTo>
                <a:lnTo>
                  <a:pt x="12718209" y="0"/>
                </a:lnTo>
                <a:lnTo>
                  <a:pt x="12718209" y="9735211"/>
                </a:lnTo>
                <a:lnTo>
                  <a:pt x="0" y="97352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81087" y="1410092"/>
            <a:ext cx="10897283" cy="563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5684" indent="-432842" lvl="1">
              <a:lnSpc>
                <a:spcPts val="5613"/>
              </a:lnSpc>
              <a:buFont typeface="Arial"/>
              <a:buChar char="•"/>
            </a:pPr>
            <a:r>
              <a:rPr lang="en-US" sz="400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ĐỐI VỚI TRẺ BỊ BẮT NẠT : Ngoài tổn thương về thể chất lẫn tinh thần thì các em còn bị rơi vào tình trạng lo âu, trầm cảm và sợ phải đến trường </a:t>
            </a:r>
          </a:p>
          <a:p>
            <a:pPr algn="l" marL="865684" indent="-432842" lvl="1">
              <a:lnSpc>
                <a:spcPts val="5613"/>
              </a:lnSpc>
              <a:buFont typeface="Arial"/>
              <a:buChar char="•"/>
            </a:pPr>
            <a:r>
              <a:rPr lang="en-US" sz="400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ĐỐI VỚI TRẺ BẮT NẠT BẠN BÈ: nếu bị tố cáo hành vi bắt nạt , trẻ phải chịu trách nghiệm , hình phạt về phía nhà trường hoặc nặng hơn là pháp luật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54286" y="292262"/>
            <a:ext cx="12220228" cy="887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37"/>
              </a:lnSpc>
              <a:spcBef>
                <a:spcPct val="0"/>
              </a:spcBef>
            </a:pPr>
            <a:r>
              <a:rPr lang="en-US" sz="5169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Hậu Quả của việc bạo lực học đường 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99502">
            <a:off x="10733244" y="24752"/>
            <a:ext cx="13374401" cy="10237496"/>
          </a:xfrm>
          <a:custGeom>
            <a:avLst/>
            <a:gdLst/>
            <a:ahLst/>
            <a:cxnLst/>
            <a:rect r="r" b="b" t="t" l="l"/>
            <a:pathLst>
              <a:path h="10237496" w="13374401">
                <a:moveTo>
                  <a:pt x="0" y="0"/>
                </a:moveTo>
                <a:lnTo>
                  <a:pt x="13374401" y="0"/>
                </a:lnTo>
                <a:lnTo>
                  <a:pt x="13374401" y="10237496"/>
                </a:lnTo>
                <a:lnTo>
                  <a:pt x="0" y="102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92985" y="7715250"/>
            <a:ext cx="21073969" cy="3086100"/>
            <a:chOff x="0" y="0"/>
            <a:chExt cx="555034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0346" cy="812800"/>
            </a:xfrm>
            <a:custGeom>
              <a:avLst/>
              <a:gdLst/>
              <a:ahLst/>
              <a:cxnLst/>
              <a:rect r="r" b="b" t="t" l="l"/>
              <a:pathLst>
                <a:path h="812800" w="5550346">
                  <a:moveTo>
                    <a:pt x="0" y="0"/>
                  </a:moveTo>
                  <a:lnTo>
                    <a:pt x="5550346" y="0"/>
                  </a:lnTo>
                  <a:lnTo>
                    <a:pt x="555034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2262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550346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645491" y="2024226"/>
            <a:ext cx="9486571" cy="8229600"/>
          </a:xfrm>
          <a:custGeom>
            <a:avLst/>
            <a:gdLst/>
            <a:ahLst/>
            <a:cxnLst/>
            <a:rect r="r" b="b" t="t" l="l"/>
            <a:pathLst>
              <a:path h="8229600" w="9486571">
                <a:moveTo>
                  <a:pt x="0" y="0"/>
                </a:moveTo>
                <a:lnTo>
                  <a:pt x="9486571" y="0"/>
                </a:lnTo>
                <a:lnTo>
                  <a:pt x="948657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70445" y="549791"/>
            <a:ext cx="11573618" cy="862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6"/>
              </a:lnSpc>
              <a:spcBef>
                <a:spcPct val="0"/>
              </a:spcBef>
            </a:pPr>
            <a:r>
              <a:rPr lang="en-US" sz="504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cách phòng tránh bạo lực học đường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89499" y="1919451"/>
            <a:ext cx="10230945" cy="4206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652" indent="-366826" lvl="1">
              <a:lnSpc>
                <a:spcPts val="4757"/>
              </a:lnSpc>
              <a:buFont typeface="Arial"/>
              <a:buChar char="•"/>
            </a:pPr>
            <a:r>
              <a:rPr lang="en-US" sz="339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 ĐỐI VỚI HỌC SINH : cần được rèn luyện kĩ năng sống nên có thói quen ứng xử hoài hòa và cần biết kiềm chế cảm súc   của chính mình</a:t>
            </a:r>
          </a:p>
          <a:p>
            <a:pPr algn="l" marL="733652" indent="-366826" lvl="1">
              <a:lnSpc>
                <a:spcPts val="4757"/>
              </a:lnSpc>
              <a:buFont typeface="Arial"/>
              <a:buChar char="•"/>
            </a:pPr>
            <a:r>
              <a:rPr lang="en-US" sz="339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 ĐỐI VỚI  XÃ HỘI: nên góp sức tuyên truyền về bạo lựa hóc đường và phòng tránh bạo lực học đường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930736">
            <a:off x="8894911" y="1172260"/>
            <a:ext cx="13794569" cy="10559116"/>
          </a:xfrm>
          <a:custGeom>
            <a:avLst/>
            <a:gdLst/>
            <a:ahLst/>
            <a:cxnLst/>
            <a:rect r="r" b="b" t="t" l="l"/>
            <a:pathLst>
              <a:path h="10559116" w="13794569">
                <a:moveTo>
                  <a:pt x="0" y="0"/>
                </a:moveTo>
                <a:lnTo>
                  <a:pt x="13794569" y="0"/>
                </a:lnTo>
                <a:lnTo>
                  <a:pt x="13794569" y="10559116"/>
                </a:lnTo>
                <a:lnTo>
                  <a:pt x="0" y="10559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92985" y="7715250"/>
            <a:ext cx="21073969" cy="3086100"/>
            <a:chOff x="0" y="0"/>
            <a:chExt cx="555034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0346" cy="812800"/>
            </a:xfrm>
            <a:custGeom>
              <a:avLst/>
              <a:gdLst/>
              <a:ahLst/>
              <a:cxnLst/>
              <a:rect r="r" b="b" t="t" l="l"/>
              <a:pathLst>
                <a:path h="812800" w="5550346">
                  <a:moveTo>
                    <a:pt x="0" y="0"/>
                  </a:moveTo>
                  <a:lnTo>
                    <a:pt x="5550346" y="0"/>
                  </a:lnTo>
                  <a:lnTo>
                    <a:pt x="555034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52D4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550346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572558" y="2856737"/>
            <a:ext cx="9316652" cy="7779404"/>
          </a:xfrm>
          <a:custGeom>
            <a:avLst/>
            <a:gdLst/>
            <a:ahLst/>
            <a:cxnLst/>
            <a:rect r="r" b="b" t="t" l="l"/>
            <a:pathLst>
              <a:path h="7779404" w="9316652">
                <a:moveTo>
                  <a:pt x="0" y="0"/>
                </a:moveTo>
                <a:lnTo>
                  <a:pt x="9316652" y="0"/>
                </a:lnTo>
                <a:lnTo>
                  <a:pt x="9316652" y="7779404"/>
                </a:lnTo>
                <a:lnTo>
                  <a:pt x="0" y="77794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38583">
            <a:off x="-3952440" y="-2723202"/>
            <a:ext cx="7904880" cy="6050826"/>
          </a:xfrm>
          <a:custGeom>
            <a:avLst/>
            <a:gdLst/>
            <a:ahLst/>
            <a:cxnLst/>
            <a:rect r="r" b="b" t="t" l="l"/>
            <a:pathLst>
              <a:path h="6050826" w="7904880">
                <a:moveTo>
                  <a:pt x="0" y="0"/>
                </a:moveTo>
                <a:lnTo>
                  <a:pt x="7904880" y="0"/>
                </a:lnTo>
                <a:lnTo>
                  <a:pt x="7904880" y="6050826"/>
                </a:lnTo>
                <a:lnTo>
                  <a:pt x="0" y="6050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00125"/>
            <a:ext cx="6990144" cy="561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34"/>
              </a:lnSpc>
            </a:pPr>
            <a:r>
              <a:rPr lang="en-US" sz="12662">
                <a:solidFill>
                  <a:srgbClr val="000000"/>
                </a:solidFill>
                <a:latin typeface="Sailors Condensed"/>
                <a:ea typeface="Sailors Condensed"/>
                <a:cs typeface="Sailors Condensed"/>
                <a:sym typeface="Sailors Condensed"/>
              </a:rPr>
              <a:t>Thank You for listening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DAGlW3ylzMM</dc:identifier>
  <dcterms:modified xsi:type="dcterms:W3CDTF">2011-08-01T06:04:30Z</dcterms:modified>
  <cp:revision>1</cp:revision>
  <dc:title>Understanding Anxiety Education Presentation In Beige Brown Illustrated Style</dc:title>
</cp:coreProperties>
</file>