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268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278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ousin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E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45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1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53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71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792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22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187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025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7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8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95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1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102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9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26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654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8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giacmaytinh.com/tai-nguyen-xu-ly-anh/tong-hop-data-xu-ly-anh/?fbclid=IwAR2tajA5Ku83kIrb09ovhmb_68Zmdwo9KvV_CSNBCTbuIIsiK_FUM4W4Dh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300288"/>
            <a:ext cx="7212600" cy="1840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+mn-lt"/>
              </a:rPr>
              <a:t>Nhận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biển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xe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A2223-E897-46F7-B4CD-BA66B688B748}"/>
              </a:ext>
            </a:extLst>
          </p:cNvPr>
          <p:cNvSpPr txBox="1"/>
          <p:nvPr/>
        </p:nvSpPr>
        <p:spPr>
          <a:xfrm>
            <a:off x="1092994" y="3536156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GVHD: </a:t>
            </a:r>
            <a:r>
              <a:rPr lang="en-US" dirty="0" err="1">
                <a:solidFill>
                  <a:schemeClr val="bg1"/>
                </a:solidFill>
              </a:rPr>
              <a:t>ThS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Ngô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r>
              <a:rPr lang="en-US" dirty="0">
                <a:solidFill>
                  <a:schemeClr val="bg1"/>
                </a:solidFill>
              </a:rPr>
              <a:t> Linh</a:t>
            </a:r>
          </a:p>
          <a:p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bày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5</a:t>
            </a:r>
            <a:endParaRPr lang="vi-V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199" y="1284978"/>
            <a:ext cx="7937051" cy="1193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3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Xây dựng model để phân loại dữ liệu</a:t>
            </a:r>
            <a:endParaRPr sz="2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License plate recognition</a:t>
            </a:r>
            <a:endParaRPr sz="16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11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3.1. Tập dữ liệu training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Dataset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sẵn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MNIST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đẹp</a:t>
            </a:r>
            <a:r>
              <a:rPr lang="en-US" sz="1800" dirty="0"/>
              <a:t>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kiện</a:t>
            </a:r>
            <a:r>
              <a:rPr lang="en-US" sz="1800" dirty="0"/>
              <a:t> </a:t>
            </a:r>
            <a:r>
              <a:rPr lang="en-US" sz="1800" dirty="0" err="1"/>
              <a:t>ánh</a:t>
            </a:r>
            <a:r>
              <a:rPr lang="en-US" sz="1800" dirty="0"/>
              <a:t> </a:t>
            </a:r>
            <a:r>
              <a:rPr lang="en-US" sz="1800" dirty="0" err="1"/>
              <a:t>sáng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sẽ</a:t>
            </a:r>
            <a:r>
              <a:rPr lang="en-US" sz="1800" dirty="0"/>
              <a:t> </a:t>
            </a:r>
            <a:r>
              <a:rPr lang="en-US" sz="1800" dirty="0" err="1"/>
              <a:t>bị</a:t>
            </a:r>
            <a:r>
              <a:rPr lang="en-US" sz="1800" dirty="0"/>
              <a:t> </a:t>
            </a:r>
            <a:r>
              <a:rPr lang="en-US" sz="1800" dirty="0" err="1"/>
              <a:t>méo</a:t>
            </a:r>
            <a:r>
              <a:rPr lang="en-US" sz="18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Font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nước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font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Việt</a:t>
            </a:r>
            <a:r>
              <a:rPr lang="en-US" sz="1800" dirty="0"/>
              <a:t> Nam</a:t>
            </a:r>
          </a:p>
          <a:p>
            <a:pPr lvl="0"/>
            <a:r>
              <a:rPr lang="en-US" sz="1800" dirty="0"/>
              <a:t>-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biển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xe</a:t>
            </a:r>
            <a:r>
              <a:rPr lang="en-US" sz="1800" dirty="0"/>
              <a:t> </a:t>
            </a:r>
            <a:r>
              <a:rPr lang="en-US" sz="1800" dirty="0" err="1"/>
              <a:t>Việt</a:t>
            </a:r>
            <a:r>
              <a:rPr lang="en-US" sz="1800" dirty="0"/>
              <a:t> Nam: </a:t>
            </a:r>
            <a:r>
              <a:rPr lang="en-US" sz="1400" dirty="0">
                <a:hlinkClick r:id="rId3"/>
              </a:rPr>
              <a:t>https://thigiacmaytinh.com/tai-nguyen-xu-ly-anh/tong-hop-data-xu-ly-anh/?fbclid=IwAR2tajA5Ku83kIrb09ovhmb_68Zmdwo9KvV_CSNBCTbuIIsiK_FUM4W4Dh8 </a:t>
            </a:r>
            <a:endParaRPr lang="en-US" sz="1400" dirty="0"/>
          </a:p>
          <a:p>
            <a:pPr lvl="0"/>
            <a:r>
              <a:rPr lang="en-US" sz="1800" dirty="0"/>
              <a:t>-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gồm</a:t>
            </a:r>
            <a:r>
              <a:rPr lang="en-US" sz="1800" dirty="0"/>
              <a:t> 31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bao </a:t>
            </a:r>
            <a:r>
              <a:rPr lang="en-US" sz="1800" dirty="0" err="1"/>
              <a:t>gồm</a:t>
            </a:r>
            <a:r>
              <a:rPr lang="en-US" sz="1800" dirty="0"/>
              <a:t> 21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10 </a:t>
            </a:r>
            <a:r>
              <a:rPr lang="en-US" sz="1800" dirty="0" err="1"/>
              <a:t>số</a:t>
            </a:r>
            <a:r>
              <a:rPr lang="en-US" sz="1800" dirty="0"/>
              <a:t> (0-9), </a:t>
            </a:r>
            <a:r>
              <a:rPr lang="en-US" sz="1800" dirty="0" err="1"/>
              <a:t>nhưng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ngưỡng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nhiễu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2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nhiễu</a:t>
            </a:r>
            <a:r>
              <a:rPr lang="en-US" sz="1800" dirty="0"/>
              <a:t> </a:t>
            </a:r>
            <a:r>
              <a:rPr lang="en-US" sz="1800" dirty="0" err="1"/>
              <a:t>lọt</a:t>
            </a:r>
            <a:r>
              <a:rPr lang="en-US" sz="1800" dirty="0"/>
              <a:t> qua.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vậy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: 32 class</a:t>
            </a:r>
            <a:endParaRPr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66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3.2. Model Multi-class support vector machine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Chiến</a:t>
            </a:r>
            <a:r>
              <a:rPr lang="en-US" sz="1800" dirty="0"/>
              <a:t> </a:t>
            </a:r>
            <a:r>
              <a:rPr lang="en-US" sz="1800" dirty="0" err="1"/>
              <a:t>lược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: one-vs-rest</a:t>
            </a:r>
          </a:p>
          <a:p>
            <a:pPr lvl="1">
              <a:spcBef>
                <a:spcPts val="600"/>
              </a:spcBef>
              <a:buChar char="▪"/>
            </a:pPr>
            <a:r>
              <a:rPr lang="en-US" sz="1800" dirty="0"/>
              <a:t>32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nhị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nhãn</a:t>
            </a:r>
            <a:endParaRPr lang="en-US" sz="1800" dirty="0"/>
          </a:p>
          <a:p>
            <a:pPr lvl="1">
              <a:spcBef>
                <a:spcPts val="600"/>
              </a:spcBef>
              <a:buChar char="▪"/>
            </a:pP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nhãn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,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điểm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thuộc</a:t>
            </a:r>
            <a:r>
              <a:rPr lang="en-US" sz="1800" dirty="0"/>
              <a:t> </a:t>
            </a:r>
            <a:r>
              <a:rPr lang="en-US" sz="1800" dirty="0" err="1"/>
              <a:t>nhãn</a:t>
            </a:r>
            <a:r>
              <a:rPr lang="en-US" sz="1800" dirty="0"/>
              <a:t> </a:t>
            </a:r>
            <a:r>
              <a:rPr lang="en-US" sz="1800" dirty="0" err="1"/>
              <a:t>thứ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hay </a:t>
            </a:r>
            <a:r>
              <a:rPr lang="en-US" sz="1800" dirty="0" err="1"/>
              <a:t>không</a:t>
            </a:r>
            <a:r>
              <a:rPr lang="en-US" sz="1800" dirty="0"/>
              <a:t>,…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3.2. Model Multi-class support vector machine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mức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phạt</a:t>
            </a:r>
            <a:r>
              <a:rPr lang="en-US" sz="1800" dirty="0"/>
              <a:t>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B40A7C-94C9-451D-A128-0BFAC2C0A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75800"/>
              </p:ext>
            </p:extLst>
          </p:nvPr>
        </p:nvGraphicFramePr>
        <p:xfrm>
          <a:off x="1981200" y="1750759"/>
          <a:ext cx="3805238" cy="226774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2619">
                  <a:extLst>
                    <a:ext uri="{9D8B030D-6E8A-4147-A177-3AD203B41FA5}">
                      <a16:colId xmlns:a16="http://schemas.microsoft.com/office/drawing/2014/main" val="1107773150"/>
                    </a:ext>
                  </a:extLst>
                </a:gridCol>
                <a:gridCol w="1902619">
                  <a:extLst>
                    <a:ext uri="{9D8B030D-6E8A-4147-A177-3AD203B41FA5}">
                      <a16:colId xmlns:a16="http://schemas.microsoft.com/office/drawing/2014/main" val="2778793779"/>
                    </a:ext>
                  </a:extLst>
                </a:gridCol>
              </a:tblGrid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21429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42.831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29591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93.333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838187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99.543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19530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80701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3026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8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3.2. Model Multi-class support vector machine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7E4EACD-42C6-48F7-B885-80EA50165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03132"/>
              </p:ext>
            </p:extLst>
          </p:nvPr>
        </p:nvGraphicFramePr>
        <p:xfrm>
          <a:off x="1288256" y="1682948"/>
          <a:ext cx="6096000" cy="29667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17214794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359589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49055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71555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5224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8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9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9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6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7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9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3.2. Model CNN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88C9B-ACEC-460B-9F96-60245FB9E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7" y="2135314"/>
            <a:ext cx="804928" cy="799615"/>
          </a:xfrm>
          <a:prstGeom prst="rect">
            <a:avLst/>
          </a:prstGeom>
        </p:spPr>
      </p:pic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083018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725AD-FB5E-449A-8D32-AE8D3D8D6718}"/>
              </a:ext>
            </a:extLst>
          </p:cNvPr>
          <p:cNvSpPr txBox="1"/>
          <p:nvPr/>
        </p:nvSpPr>
        <p:spPr>
          <a:xfrm>
            <a:off x="429211" y="2919773"/>
            <a:ext cx="871995" cy="30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28x28x1</a:t>
            </a:r>
            <a:endParaRPr lang="vi-V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931A4-8634-4078-8263-6182F2904A5D}"/>
              </a:ext>
            </a:extLst>
          </p:cNvPr>
          <p:cNvCxnSpPr>
            <a:cxnSpLocks/>
          </p:cNvCxnSpPr>
          <p:nvPr/>
        </p:nvCxnSpPr>
        <p:spPr>
          <a:xfrm>
            <a:off x="1226065" y="2540815"/>
            <a:ext cx="2143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37EFA7D-5B47-4DA8-B3F8-7C2F97D1BD8B}"/>
              </a:ext>
            </a:extLst>
          </p:cNvPr>
          <p:cNvSpPr/>
          <p:nvPr/>
        </p:nvSpPr>
        <p:spPr>
          <a:xfrm>
            <a:off x="1445422" y="1837748"/>
            <a:ext cx="230694" cy="1468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32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71FD27-8D6E-4FDD-AE5E-6BD91076F46A}"/>
              </a:ext>
            </a:extLst>
          </p:cNvPr>
          <p:cNvSpPr/>
          <p:nvPr/>
        </p:nvSpPr>
        <p:spPr>
          <a:xfrm>
            <a:off x="2034402" y="1837748"/>
            <a:ext cx="226362" cy="14680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32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834BB3-C10B-4E84-9AD4-0B7060C4AF0B}"/>
              </a:ext>
            </a:extLst>
          </p:cNvPr>
          <p:cNvCxnSpPr>
            <a:cxnSpLocks/>
          </p:cNvCxnSpPr>
          <p:nvPr/>
        </p:nvCxnSpPr>
        <p:spPr>
          <a:xfrm flipV="1">
            <a:off x="1695804" y="2535121"/>
            <a:ext cx="335189" cy="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1AE5B4-4025-4D8A-8D02-12D995EC622A}"/>
              </a:ext>
            </a:extLst>
          </p:cNvPr>
          <p:cNvCxnSpPr>
            <a:cxnSpLocks/>
          </p:cNvCxnSpPr>
          <p:nvPr/>
        </p:nvCxnSpPr>
        <p:spPr>
          <a:xfrm>
            <a:off x="2260764" y="2535121"/>
            <a:ext cx="3714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4F0720-4D69-4D25-A364-BB5C89D0857D}"/>
              </a:ext>
            </a:extLst>
          </p:cNvPr>
          <p:cNvSpPr txBox="1"/>
          <p:nvPr/>
        </p:nvSpPr>
        <p:spPr>
          <a:xfrm rot="16200000">
            <a:off x="1595587" y="2165790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8D553D-69CA-4663-AE64-F9E1AC67B7D3}"/>
              </a:ext>
            </a:extLst>
          </p:cNvPr>
          <p:cNvSpPr/>
          <p:nvPr/>
        </p:nvSpPr>
        <p:spPr>
          <a:xfrm>
            <a:off x="2632169" y="1837748"/>
            <a:ext cx="317157" cy="1468004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2x2 </a:t>
            </a:r>
            <a:r>
              <a:rPr lang="en-US" dirty="0" err="1">
                <a:solidFill>
                  <a:schemeClr val="tx1"/>
                </a:solidFill>
              </a:rPr>
              <a:t>MaxPooling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C906A1-28EE-44B7-96DF-27B04C191A39}"/>
              </a:ext>
            </a:extLst>
          </p:cNvPr>
          <p:cNvCxnSpPr>
            <a:cxnSpLocks/>
          </p:cNvCxnSpPr>
          <p:nvPr/>
        </p:nvCxnSpPr>
        <p:spPr>
          <a:xfrm>
            <a:off x="2949326" y="2542265"/>
            <a:ext cx="428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55267E-95ED-477F-9543-53B8FE2BD512}"/>
              </a:ext>
            </a:extLst>
          </p:cNvPr>
          <p:cNvSpPr txBox="1"/>
          <p:nvPr/>
        </p:nvSpPr>
        <p:spPr>
          <a:xfrm rot="16200000">
            <a:off x="2145683" y="2165789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FA5FE-43A9-4298-9AF1-D4F05FCCC32D}"/>
              </a:ext>
            </a:extLst>
          </p:cNvPr>
          <p:cNvSpPr/>
          <p:nvPr/>
        </p:nvSpPr>
        <p:spPr>
          <a:xfrm>
            <a:off x="3375210" y="1409429"/>
            <a:ext cx="239322" cy="2447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64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0DE477-7F42-40F1-919C-6894439970F8}"/>
              </a:ext>
            </a:extLst>
          </p:cNvPr>
          <p:cNvCxnSpPr>
            <a:cxnSpLocks/>
          </p:cNvCxnSpPr>
          <p:nvPr/>
        </p:nvCxnSpPr>
        <p:spPr>
          <a:xfrm flipV="1">
            <a:off x="3632911" y="2519758"/>
            <a:ext cx="335189" cy="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CE3A9AB-19ED-4E92-B548-3075AA536FBF}"/>
              </a:ext>
            </a:extLst>
          </p:cNvPr>
          <p:cNvCxnSpPr>
            <a:cxnSpLocks/>
          </p:cNvCxnSpPr>
          <p:nvPr/>
        </p:nvCxnSpPr>
        <p:spPr>
          <a:xfrm>
            <a:off x="4197871" y="2519758"/>
            <a:ext cx="3714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E6A592-02A3-45A3-B1E0-0699C6556DCC}"/>
              </a:ext>
            </a:extLst>
          </p:cNvPr>
          <p:cNvSpPr txBox="1"/>
          <p:nvPr/>
        </p:nvSpPr>
        <p:spPr>
          <a:xfrm rot="16200000">
            <a:off x="3532694" y="2150427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14AC00-6B28-4991-907F-FF3E1522A13F}"/>
              </a:ext>
            </a:extLst>
          </p:cNvPr>
          <p:cNvSpPr/>
          <p:nvPr/>
        </p:nvSpPr>
        <p:spPr>
          <a:xfrm>
            <a:off x="4569276" y="1822385"/>
            <a:ext cx="317157" cy="1468004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2x2 </a:t>
            </a:r>
            <a:r>
              <a:rPr lang="en-US" dirty="0" err="1">
                <a:solidFill>
                  <a:schemeClr val="tx1"/>
                </a:solidFill>
              </a:rPr>
              <a:t>MaxPooling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7AD56D-0088-4C5E-911C-2DEA392C79A5}"/>
              </a:ext>
            </a:extLst>
          </p:cNvPr>
          <p:cNvCxnSpPr>
            <a:cxnSpLocks/>
          </p:cNvCxnSpPr>
          <p:nvPr/>
        </p:nvCxnSpPr>
        <p:spPr>
          <a:xfrm>
            <a:off x="4886433" y="2526902"/>
            <a:ext cx="428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1CCF3A0-153B-4732-8EE1-231288280B9F}"/>
              </a:ext>
            </a:extLst>
          </p:cNvPr>
          <p:cNvSpPr txBox="1"/>
          <p:nvPr/>
        </p:nvSpPr>
        <p:spPr>
          <a:xfrm rot="16200000">
            <a:off x="4082790" y="2150426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CA038-025B-469B-B5D7-BC493B998BB5}"/>
              </a:ext>
            </a:extLst>
          </p:cNvPr>
          <p:cNvSpPr/>
          <p:nvPr/>
        </p:nvSpPr>
        <p:spPr>
          <a:xfrm>
            <a:off x="3992689" y="1409429"/>
            <a:ext cx="239322" cy="2447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64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7CC22F-5BD1-4848-8D19-0DF4E457EFD7}"/>
              </a:ext>
            </a:extLst>
          </p:cNvPr>
          <p:cNvSpPr/>
          <p:nvPr/>
        </p:nvSpPr>
        <p:spPr>
          <a:xfrm>
            <a:off x="5312499" y="1409429"/>
            <a:ext cx="239322" cy="2447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64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475DAD-1CC3-42DD-9856-9ADF0B0D8AB2}"/>
              </a:ext>
            </a:extLst>
          </p:cNvPr>
          <p:cNvCxnSpPr>
            <a:cxnSpLocks/>
          </p:cNvCxnSpPr>
          <p:nvPr/>
        </p:nvCxnSpPr>
        <p:spPr>
          <a:xfrm flipV="1">
            <a:off x="5570200" y="2519758"/>
            <a:ext cx="335189" cy="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05CE98-FAD8-4559-8A4D-3BC6C95D914A}"/>
              </a:ext>
            </a:extLst>
          </p:cNvPr>
          <p:cNvCxnSpPr>
            <a:cxnSpLocks/>
          </p:cNvCxnSpPr>
          <p:nvPr/>
        </p:nvCxnSpPr>
        <p:spPr>
          <a:xfrm>
            <a:off x="6135160" y="2519758"/>
            <a:ext cx="3714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DF2A178-D256-4577-8A18-FD1144BA3E81}"/>
              </a:ext>
            </a:extLst>
          </p:cNvPr>
          <p:cNvSpPr txBox="1"/>
          <p:nvPr/>
        </p:nvSpPr>
        <p:spPr>
          <a:xfrm rot="16200000">
            <a:off x="5469983" y="2150427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F78EE3-1CB2-4D53-B83A-E496D668454F}"/>
              </a:ext>
            </a:extLst>
          </p:cNvPr>
          <p:cNvSpPr/>
          <p:nvPr/>
        </p:nvSpPr>
        <p:spPr>
          <a:xfrm>
            <a:off x="6506565" y="1822385"/>
            <a:ext cx="317157" cy="1468004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2x2 </a:t>
            </a:r>
            <a:r>
              <a:rPr lang="en-US" dirty="0" err="1">
                <a:solidFill>
                  <a:schemeClr val="tx1"/>
                </a:solidFill>
              </a:rPr>
              <a:t>MaxPooling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0053C5-7FD5-42B9-96BC-594ED21AC2E8}"/>
              </a:ext>
            </a:extLst>
          </p:cNvPr>
          <p:cNvCxnSpPr>
            <a:cxnSpLocks/>
          </p:cNvCxnSpPr>
          <p:nvPr/>
        </p:nvCxnSpPr>
        <p:spPr>
          <a:xfrm>
            <a:off x="6823722" y="2526902"/>
            <a:ext cx="428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232A78B-228F-4944-B6DA-05C57C3D9158}"/>
              </a:ext>
            </a:extLst>
          </p:cNvPr>
          <p:cNvSpPr txBox="1"/>
          <p:nvPr/>
        </p:nvSpPr>
        <p:spPr>
          <a:xfrm rot="16200000">
            <a:off x="6020079" y="2150426"/>
            <a:ext cx="507831" cy="2308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 err="1"/>
              <a:t>ReLU</a:t>
            </a:r>
            <a:endParaRPr lang="vi-VN" sz="11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B67152-6E2F-4CA3-B20B-D566CA27957F}"/>
              </a:ext>
            </a:extLst>
          </p:cNvPr>
          <p:cNvSpPr/>
          <p:nvPr/>
        </p:nvSpPr>
        <p:spPr>
          <a:xfrm>
            <a:off x="5929978" y="1409429"/>
            <a:ext cx="239322" cy="2447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3x3 conv, 64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E4675D-D20C-43DB-8A4A-5E5A4192CFA9}"/>
              </a:ext>
            </a:extLst>
          </p:cNvPr>
          <p:cNvSpPr/>
          <p:nvPr/>
        </p:nvSpPr>
        <p:spPr>
          <a:xfrm>
            <a:off x="7281087" y="1214449"/>
            <a:ext cx="239322" cy="31003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nodes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2219-F1AA-43A6-B885-DC21272CE154}"/>
              </a:ext>
            </a:extLst>
          </p:cNvPr>
          <p:cNvSpPr txBox="1"/>
          <p:nvPr/>
        </p:nvSpPr>
        <p:spPr>
          <a:xfrm>
            <a:off x="6810917" y="2387475"/>
            <a:ext cx="400110" cy="1064595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r>
              <a:rPr lang="en-US" dirty="0"/>
              <a:t>FLATTEN</a:t>
            </a:r>
            <a:endParaRPr lang="vi-V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9865C2-CBF4-4FDC-8265-C5B41209407F}"/>
              </a:ext>
            </a:extLst>
          </p:cNvPr>
          <p:cNvSpPr/>
          <p:nvPr/>
        </p:nvSpPr>
        <p:spPr>
          <a:xfrm>
            <a:off x="7815848" y="1002846"/>
            <a:ext cx="239322" cy="35620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9A02E3-5BCD-453C-BBBB-F9DA8B8BB1E8}"/>
              </a:ext>
            </a:extLst>
          </p:cNvPr>
          <p:cNvCxnSpPr>
            <a:cxnSpLocks/>
          </p:cNvCxnSpPr>
          <p:nvPr/>
        </p:nvCxnSpPr>
        <p:spPr>
          <a:xfrm>
            <a:off x="7520409" y="2521229"/>
            <a:ext cx="295439" cy="5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4463-B110-4B27-87DC-5B87CAD0A9C6}"/>
              </a:ext>
            </a:extLst>
          </p:cNvPr>
          <p:cNvSpPr txBox="1"/>
          <p:nvPr/>
        </p:nvSpPr>
        <p:spPr>
          <a:xfrm>
            <a:off x="7572376" y="765933"/>
            <a:ext cx="95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FC1: 512</a:t>
            </a:r>
            <a:endParaRPr lang="vi-VN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79DC91-EA72-4390-A022-FB50867AC4D2}"/>
              </a:ext>
            </a:extLst>
          </p:cNvPr>
          <p:cNvCxnSpPr>
            <a:cxnSpLocks/>
          </p:cNvCxnSpPr>
          <p:nvPr/>
        </p:nvCxnSpPr>
        <p:spPr>
          <a:xfrm>
            <a:off x="8096529" y="2524065"/>
            <a:ext cx="295439" cy="5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335674C-A32A-4FBC-AEE0-59DF11559C0D}"/>
              </a:ext>
            </a:extLst>
          </p:cNvPr>
          <p:cNvSpPr/>
          <p:nvPr/>
        </p:nvSpPr>
        <p:spPr>
          <a:xfrm>
            <a:off x="8397344" y="1593055"/>
            <a:ext cx="239322" cy="21717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15BA70-3257-41BC-B4E4-A1873FA14A30}"/>
              </a:ext>
            </a:extLst>
          </p:cNvPr>
          <p:cNvSpPr txBox="1"/>
          <p:nvPr/>
        </p:nvSpPr>
        <p:spPr>
          <a:xfrm>
            <a:off x="8122506" y="1266782"/>
            <a:ext cx="95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FC2: 32</a:t>
            </a:r>
            <a:endParaRPr lang="vi-V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C84FC-ADE2-4EF5-8CE7-E4C4B5FD4BD3}"/>
              </a:ext>
            </a:extLst>
          </p:cNvPr>
          <p:cNvSpPr txBox="1"/>
          <p:nvPr/>
        </p:nvSpPr>
        <p:spPr>
          <a:xfrm>
            <a:off x="8028900" y="378048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training without dropout</a:t>
            </a: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B6E6-3EC5-4765-9537-B64C6FFE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153993"/>
            <a:ext cx="5133975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dropout </a:t>
            </a:r>
            <a:r>
              <a:rPr lang="en-US" dirty="0" err="1"/>
              <a:t>tránh</a:t>
            </a:r>
            <a:r>
              <a:rPr lang="en-US" dirty="0"/>
              <a:t> over-fitting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1F9EB-6742-4C26-8F89-0B232CD122AD}"/>
              </a:ext>
            </a:extLst>
          </p:cNvPr>
          <p:cNvSpPr txBox="1"/>
          <p:nvPr/>
        </p:nvSpPr>
        <p:spPr>
          <a:xfrm>
            <a:off x="321469" y="1071563"/>
            <a:ext cx="83510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neural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phụ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thuộc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mạnh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lẫn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suốt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luyện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điều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làm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neural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dẫn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over-fitting </a:t>
            </a:r>
            <a:r>
              <a:rPr lang="en-US" dirty="0" err="1">
                <a:solidFill>
                  <a:schemeClr val="bg1"/>
                </a:solidFill>
              </a:rPr>
              <a:t>tập</a:t>
            </a:r>
            <a:r>
              <a:rPr lang="en-US" dirty="0">
                <a:solidFill>
                  <a:schemeClr val="bg1"/>
                </a:solidFill>
              </a:rPr>
              <a:t>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ngữ</a:t>
            </a:r>
            <a:r>
              <a:rPr lang="en-US" dirty="0">
                <a:solidFill>
                  <a:schemeClr val="bg1"/>
                </a:solidFill>
              </a:rPr>
              <a:t> “dropout”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bỏ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unit (node/pixel)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mạng</a:t>
            </a:r>
            <a:r>
              <a:rPr lang="en-US" dirty="0">
                <a:solidFill>
                  <a:schemeClr val="bg1"/>
                </a:solidFill>
              </a:rPr>
              <a:t> neural network.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chúng</a:t>
            </a:r>
            <a:r>
              <a:rPr lang="en-US" dirty="0">
                <a:solidFill>
                  <a:schemeClr val="bg1"/>
                </a:solidFill>
              </a:rPr>
              <a:t> ta </a:t>
            </a:r>
            <a:r>
              <a:rPr lang="en-US" dirty="0" err="1">
                <a:solidFill>
                  <a:schemeClr val="bg1"/>
                </a:solidFill>
              </a:rPr>
              <a:t>sẽ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bỏ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một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vài</a:t>
            </a:r>
            <a:r>
              <a:rPr lang="en-US" dirty="0">
                <a:solidFill>
                  <a:schemeClr val="bg1"/>
                </a:solidFill>
              </a:rPr>
              <a:t> unit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training </a:t>
            </a:r>
            <a:r>
              <a:rPr lang="en-US" dirty="0" err="1">
                <a:solidFill>
                  <a:schemeClr val="bg1"/>
                </a:solidFill>
              </a:rPr>
              <a:t>mô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hình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những</a:t>
            </a:r>
            <a:r>
              <a:rPr lang="en-US" dirty="0">
                <a:solidFill>
                  <a:schemeClr val="bg1"/>
                </a:solidFill>
              </a:rPr>
              <a:t> unit </a:t>
            </a:r>
            <a:r>
              <a:rPr lang="en-US" dirty="0" err="1">
                <a:solidFill>
                  <a:schemeClr val="bg1"/>
                </a:solidFill>
              </a:rPr>
              <a:t>bị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bỏ</a:t>
            </a:r>
            <a:r>
              <a:rPr lang="en-US" dirty="0">
                <a:solidFill>
                  <a:schemeClr val="bg1"/>
                </a:solidFill>
              </a:rPr>
              <a:t> qua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ngẫu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nhiên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đoạn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huấn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luyện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mỗi</a:t>
            </a:r>
            <a:r>
              <a:rPr lang="en-US" dirty="0">
                <a:solidFill>
                  <a:schemeClr val="bg1"/>
                </a:solidFill>
              </a:rPr>
              <a:t> node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bị</a:t>
            </a:r>
            <a:r>
              <a:rPr lang="en-US" dirty="0">
                <a:solidFill>
                  <a:schemeClr val="bg1"/>
                </a:solidFill>
              </a:rPr>
              <a:t> “dropout” </a:t>
            </a:r>
            <a:r>
              <a:rPr lang="en-US" dirty="0" err="1">
                <a:solidFill>
                  <a:schemeClr val="bg1"/>
                </a:solidFill>
              </a:rPr>
              <a:t>là</a:t>
            </a:r>
            <a:r>
              <a:rPr lang="en-US" dirty="0">
                <a:solidFill>
                  <a:schemeClr val="bg1"/>
                </a:solidFill>
              </a:rPr>
              <a:t>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dropout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xét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bài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	+ Max-pooling Dropout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	+ Convolutional Dropout</a:t>
            </a:r>
          </a:p>
          <a:p>
            <a:pPr lvl="4"/>
            <a:r>
              <a:rPr lang="en-US" dirty="0">
                <a:solidFill>
                  <a:schemeClr val="bg1"/>
                </a:solidFill>
              </a:rPr>
              <a:t>	+ Fully connected Dropout </a:t>
            </a:r>
          </a:p>
        </p:txBody>
      </p:sp>
    </p:spTree>
    <p:extLst>
      <p:ext uri="{BB962C8B-B14F-4D97-AF65-F5344CB8AC3E}">
        <p14:creationId xmlns:p14="http://schemas.microsoft.com/office/powerpoint/2010/main" val="99802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57200" y="21003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training</a:t>
            </a: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EDB4E-A095-4BB7-A23E-6B2D7051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7" y="714351"/>
            <a:ext cx="3111811" cy="2121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3674C-7B85-40F1-A7BD-5D5621C66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113" y="714351"/>
            <a:ext cx="3111811" cy="2114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B6CA4-B204-4155-B938-61F2D074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07" y="2926622"/>
            <a:ext cx="3111811" cy="2070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5CDE8-3B7A-4BF8-8080-C53BD940F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13" y="2896122"/>
            <a:ext cx="3111810" cy="20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57200" y="21003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training</a:t>
            </a: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3EDB4E-A095-4BB7-A23E-6B2D7051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07" y="714351"/>
            <a:ext cx="3111811" cy="2121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3674C-7B85-40F1-A7BD-5D5621C66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113" y="714351"/>
            <a:ext cx="3111811" cy="2114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DB6CA4-B204-4155-B938-61F2D074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07" y="2926622"/>
            <a:ext cx="3111811" cy="2070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5CDE8-3B7A-4BF8-8080-C53BD940F4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13" y="2896122"/>
            <a:ext cx="3111810" cy="209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Giới thiệu đề tài</a:t>
            </a:r>
            <a:endParaRPr sz="2400" dirty="0"/>
          </a:p>
        </p:txBody>
      </p:sp>
      <p:sp>
        <p:nvSpPr>
          <p:cNvPr id="71" name="Google Shape;71;p12"/>
          <p:cNvSpPr txBox="1"/>
          <p:nvPr/>
        </p:nvSpPr>
        <p:spPr>
          <a:xfrm>
            <a:off x="457200" y="983608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NHẬN DẠNG BIỂN SỐ XE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lvl="0">
              <a:spcBef>
                <a:spcPts val="600"/>
              </a:spcBef>
            </a:pP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Bài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toán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nhận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diện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biển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số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xe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là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một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bài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toán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không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còn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mới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,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ứng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dụng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của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nó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đã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được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triển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khai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rộng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rãi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trong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cuộc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sống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thường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ngày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như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bãi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đỗ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xe thông minh,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hệ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thống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thu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tiền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không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dừng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tại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các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tuyến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đường</a:t>
            </a:r>
            <a:r>
              <a:rPr lang="vi-VN" sz="12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 cao </a:t>
            </a:r>
            <a:r>
              <a:rPr lang="vi-VN" sz="1200" dirty="0" err="1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tốc</a:t>
            </a:r>
            <a:endParaRPr sz="1200" dirty="0">
              <a:solidFill>
                <a:schemeClr val="bg1"/>
              </a:solidFill>
              <a:latin typeface="Cousine" panose="020B0604020202020204" charset="0"/>
              <a:ea typeface="Cousine"/>
              <a:cs typeface="Cousine" panose="020B0604020202020204" charset="0"/>
              <a:sym typeface="Cousine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4744975" y="983608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PHƯƠNG PHÁP VÀ THUẬT TOÁN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SUPPORT VECTOR MACHINE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CONVOLUTION NEURAL NETWORK</a:t>
            </a:r>
          </a:p>
        </p:txBody>
      </p:sp>
      <p:sp>
        <p:nvSpPr>
          <p:cNvPr id="73" name="Google Shape;73;p12"/>
          <p:cNvSpPr txBox="1"/>
          <p:nvPr/>
        </p:nvSpPr>
        <p:spPr>
          <a:xfrm>
            <a:off x="457200" y="3444583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- </a:t>
            </a:r>
            <a:r>
              <a:rPr lang="en-US" dirty="0" err="1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Nhóm</a:t>
            </a:r>
            <a:r>
              <a:rPr lang="en-US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5 -</a:t>
            </a: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50"/>
              <a:t>2</a:t>
            </a:fld>
            <a:endParaRPr sz="10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457200" y="210033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Conv. Dropout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dropout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E29DD-1136-4186-9521-088C1DD5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17553"/>
            <a:ext cx="2755687" cy="1854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7028E9-8719-4495-8B38-9B667085D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898" y="717553"/>
            <a:ext cx="2661023" cy="1854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7A6591-DD91-4EAF-886E-0840E6E0B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946" y="717553"/>
            <a:ext cx="2638311" cy="1869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F6B6B4-5A6D-44DD-A2EC-E9378B215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2" y="2741628"/>
            <a:ext cx="2962276" cy="2023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420F98-45C9-4800-B834-9B7AACFFF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741629"/>
            <a:ext cx="2900363" cy="20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9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199" y="1284978"/>
            <a:ext cx="7937051" cy="1193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4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Kết quả nhận dạng biển số xe</a:t>
            </a:r>
            <a:endParaRPr sz="2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License plate recognition</a:t>
            </a:r>
            <a:endParaRPr sz="16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47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3.1. Kết quả dự đoán với mô hình SVM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B1BDF-150E-44F2-A498-E0CB0867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5" y="1191900"/>
            <a:ext cx="4010025" cy="3276600"/>
          </a:xfrm>
          <a:prstGeom prst="rect">
            <a:avLst/>
          </a:prstGeom>
        </p:spPr>
      </p:pic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57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3.2. Kết quả dự đoán với mô hình CNN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6B1BDF-150E-44F2-A498-E0CB0867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05" y="1191900"/>
            <a:ext cx="4010025" cy="3276600"/>
          </a:xfrm>
          <a:prstGeom prst="rect">
            <a:avLst/>
          </a:prstGeom>
        </p:spPr>
      </p:pic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99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909500" y="3160274"/>
            <a:ext cx="3711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Content</a:t>
            </a:r>
            <a:endParaRPr sz="6000" b="1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32209" y="1807341"/>
            <a:ext cx="4812635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1.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biển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xe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2.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segment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biển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xe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3.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model SVM, model CNN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4.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biển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xe</a:t>
            </a:r>
            <a:r>
              <a:rPr lang="en-US" sz="1800" dirty="0"/>
              <a:t> 	</a:t>
            </a:r>
            <a:endParaRPr sz="1800"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E238B-2528-411F-8168-9F154798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36" y="2739452"/>
            <a:ext cx="1693752" cy="16952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1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Xác định vùng chứa biển số xe</a:t>
            </a:r>
            <a:endParaRPr sz="2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License plate recognition</a:t>
            </a:r>
            <a:endParaRPr sz="16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1.1. Tiền xử lý ảnh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-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song </a:t>
            </a:r>
            <a:r>
              <a:rPr lang="en-US" dirty="0" err="1"/>
              <a:t>phương</a:t>
            </a:r>
            <a:r>
              <a:rPr lang="en-US" dirty="0"/>
              <a:t> (bilateral filter)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-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2730B-9FE6-4C27-9B84-E27B3409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5" y="2851645"/>
            <a:ext cx="8172925" cy="1935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1.1. Tiền xử lý ảnh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edge </a:t>
            </a:r>
            <a:r>
              <a:rPr lang="en-US" sz="1800" dirty="0" err="1"/>
              <a:t>nhiễu</a:t>
            </a:r>
            <a:r>
              <a:rPr lang="en-US" sz="1800" dirty="0"/>
              <a:t>, edge </a:t>
            </a:r>
            <a:r>
              <a:rPr lang="en-US" sz="1800" dirty="0" err="1"/>
              <a:t>thật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sắc</a:t>
            </a:r>
            <a:r>
              <a:rPr lang="en-US" sz="1800" dirty="0"/>
              <a:t> </a:t>
            </a:r>
            <a:r>
              <a:rPr lang="en-US" sz="1800" dirty="0" err="1"/>
              <a:t>nhọn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phương</a:t>
            </a:r>
            <a:r>
              <a:rPr lang="en-US" sz="1800" dirty="0"/>
              <a:t> </a:t>
            </a:r>
            <a:r>
              <a:rPr lang="en-US" sz="1800" dirty="0" err="1"/>
              <a:t>pháp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(erosion – dilation)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Xóa</a:t>
            </a:r>
            <a:r>
              <a:rPr lang="en-US" sz="1800" dirty="0"/>
              <a:t> background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,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background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vùng</a:t>
            </a:r>
            <a:r>
              <a:rPr lang="en-US" sz="1800" dirty="0"/>
              <a:t> </a:t>
            </a:r>
            <a:r>
              <a:rPr lang="en-US" sz="1800" dirty="0" err="1"/>
              <a:t>sáng</a:t>
            </a:r>
            <a:r>
              <a:rPr lang="en-US" sz="1800" dirty="0"/>
              <a:t>.</a:t>
            </a:r>
          </a:p>
          <a:p>
            <a:pPr lvl="0"/>
            <a:r>
              <a:rPr lang="en" sz="1800" dirty="0"/>
              <a:t>Nhận diện edge bằng thuật toán Canny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97B45-1D64-49CA-9D20-44F57361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75" y="2942882"/>
            <a:ext cx="8290800" cy="19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1.3. Xác định vùng chứa biển số xe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contour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, </a:t>
            </a:r>
            <a:r>
              <a:rPr lang="en-US" sz="1800" dirty="0" err="1"/>
              <a:t>lọc</a:t>
            </a:r>
            <a:r>
              <a:rPr lang="en-US" sz="1800" dirty="0"/>
              <a:t> ra 10 contour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Tính</a:t>
            </a:r>
            <a:r>
              <a:rPr lang="en-US" sz="1800" dirty="0"/>
              <a:t> chu vi </a:t>
            </a:r>
            <a:r>
              <a:rPr lang="en-US" sz="1800" dirty="0" err="1"/>
              <a:t>từng</a:t>
            </a:r>
            <a:r>
              <a:rPr lang="en-US" sz="1800" dirty="0"/>
              <a:t> contour,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Rammer-Douglas-</a:t>
            </a:r>
            <a:r>
              <a:rPr lang="en-US" sz="1800" dirty="0" err="1"/>
              <a:t>Peucker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xấp</a:t>
            </a:r>
            <a:r>
              <a:rPr lang="en-US" sz="1800" dirty="0"/>
              <a:t> </a:t>
            </a:r>
            <a:r>
              <a:rPr lang="en-US" sz="1800" dirty="0" err="1"/>
              <a:t>xỉ</a:t>
            </a:r>
            <a:r>
              <a:rPr lang="en-US" sz="1800" dirty="0"/>
              <a:t>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giác</a:t>
            </a:r>
            <a:r>
              <a:rPr lang="en-US" sz="1800" dirty="0"/>
              <a:t>,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giác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 ta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contour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4 </a:t>
            </a:r>
            <a:r>
              <a:rPr lang="en-US" sz="1800" dirty="0" err="1"/>
              <a:t>cạnh</a:t>
            </a:r>
            <a:endParaRPr lang="en-US" sz="18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/>
              <a:t>-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countour</a:t>
            </a:r>
            <a:r>
              <a:rPr lang="en-US" sz="1800" dirty="0"/>
              <a:t> ra </a:t>
            </a:r>
            <a:r>
              <a:rPr lang="en-US" sz="1800" dirty="0" err="1"/>
              <a:t>khỏi</a:t>
            </a:r>
            <a:r>
              <a:rPr lang="en-US" sz="1800" dirty="0"/>
              <a:t> image </a:t>
            </a:r>
            <a:endParaRPr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ACF7F-3B3F-4120-8E37-638F7C003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969" y="3318412"/>
            <a:ext cx="5181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199" y="1284978"/>
            <a:ext cx="74512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3"/>
                </a:solidFill>
              </a:rPr>
              <a:t>2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Segment từng kí tự trên biển số xe</a:t>
            </a:r>
            <a:endParaRPr sz="28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License plate recognition</a:t>
            </a:r>
            <a:endParaRPr sz="16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64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các kí tự trên biển số xe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Google Shape;110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3225" y="1125000"/>
                <a:ext cx="8290800" cy="36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sz="1600" dirty="0"/>
                  <a:t>- </a:t>
                </a:r>
                <a:r>
                  <a:rPr lang="en-US" sz="1600" dirty="0" err="1"/>
                  <a:t>Tương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như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bước</a:t>
                </a:r>
                <a:r>
                  <a:rPr lang="en-US" sz="1600" dirty="0"/>
                  <a:t> 1 </a:t>
                </a:r>
                <a:r>
                  <a:rPr lang="en-US" sz="1600" dirty="0" err="1"/>
                  <a:t>và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tìm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các</a:t>
                </a:r>
                <a:r>
                  <a:rPr lang="en-US" sz="1600" dirty="0"/>
                  <a:t> contour bao </a:t>
                </a:r>
                <a:r>
                  <a:rPr lang="en-US" sz="1600" dirty="0" err="1"/>
                  <a:t>quanh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kí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tự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cũng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như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nhiễu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trong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vùng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chứa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biển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số</a:t>
                </a:r>
                <a:r>
                  <a:rPr lang="en-US" sz="1600" dirty="0"/>
                  <a:t> </a:t>
                </a:r>
                <a:r>
                  <a:rPr lang="en-US" sz="1600" dirty="0" err="1"/>
                  <a:t>xe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đã</a:t>
                </a:r>
                <a:r>
                  <a:rPr lang="en-US" sz="1600" dirty="0"/>
                  <a:t> </a:t>
                </a:r>
                <a:r>
                  <a:rPr lang="en-US" sz="1600" dirty="0" err="1"/>
                  <a:t>xác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định</a:t>
                </a:r>
                <a:r>
                  <a:rPr lang="en-US" sz="1600" dirty="0"/>
                  <a:t>.</a:t>
                </a:r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▪"/>
                </a:pPr>
                <a:r>
                  <a:rPr lang="en-US" sz="1600" dirty="0"/>
                  <a:t>- </a:t>
                </a:r>
                <a:r>
                  <a:rPr lang="en-US" sz="1600" dirty="0" err="1"/>
                  <a:t>Thiết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lập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các</a:t>
                </a:r>
                <a:r>
                  <a:rPr lang="en-US" sz="1600" dirty="0"/>
                  <a:t> </a:t>
                </a:r>
                <a:r>
                  <a:rPr lang="en-US" sz="1600" dirty="0" err="1"/>
                  <a:t>giá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trị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ngưỡng</a:t>
                </a:r>
                <a:r>
                  <a:rPr lang="en-US" sz="1600" dirty="0"/>
                  <a:t> </a:t>
                </a:r>
                <a:r>
                  <a:rPr lang="en-US" sz="1600" dirty="0" err="1"/>
                  <a:t>để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loại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bỏ</a:t>
                </a:r>
                <a:r>
                  <a:rPr lang="en-US" sz="1600" dirty="0"/>
                  <a:t> </a:t>
                </a:r>
                <a:r>
                  <a:rPr lang="en-US" sz="1600" dirty="0" err="1"/>
                  <a:t>nhiễu</a:t>
                </a:r>
                <a:r>
                  <a:rPr lang="en-US" sz="1600" dirty="0"/>
                  <a:t>: </a:t>
                </a:r>
              </a:p>
              <a:p>
                <a:pPr lvl="1">
                  <a:spcBef>
                    <a:spcPts val="600"/>
                  </a:spcBef>
                  <a:buChar char="▪"/>
                </a:pPr>
                <a:r>
                  <a:rPr lang="en-US" sz="1600" dirty="0"/>
                  <a:t>Aspect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chi</m:t>
                        </m:r>
                        <m:r>
                          <m:rPr>
                            <m:nor/>
                          </m:rPr>
                          <a:rPr lang="en-US" sz="1600" dirty="0"/>
                          <m:t>ề</m:t>
                        </m:r>
                        <m:r>
                          <m:rPr>
                            <m:nor/>
                          </m:rPr>
                          <a:rPr lang="en-US" sz="1600" dirty="0"/>
                          <m:t>u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d</m:t>
                        </m:r>
                        <m:r>
                          <m:rPr>
                            <m:nor/>
                          </m:rPr>
                          <a:rPr lang="en-US" sz="1600" dirty="0"/>
                          <m:t>à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/>
                          <m:t>chi</m:t>
                        </m:r>
                        <m:r>
                          <m:rPr>
                            <m:nor/>
                          </m:rPr>
                          <a:rPr lang="en-US" sz="1600" dirty="0"/>
                          <m:t>ề</m:t>
                        </m:r>
                        <m:r>
                          <m:rPr>
                            <m:nor/>
                          </m:rPr>
                          <a:rPr lang="en-US" sz="1600" dirty="0"/>
                          <m:t>u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r</m:t>
                        </m:r>
                        <m:r>
                          <m:rPr>
                            <m:nor/>
                          </m:rPr>
                          <a:rPr lang="en-US" sz="1600" dirty="0"/>
                          <m:t>ộ</m:t>
                        </m:r>
                        <m:r>
                          <m:rPr>
                            <m:nor/>
                          </m:rPr>
                          <a:rPr lang="en-US" sz="1600" dirty="0"/>
                          <m:t>ng</m:t>
                        </m:r>
                      </m:den>
                    </m:f>
                  </m:oMath>
                </a14:m>
                <a:r>
                  <a:rPr lang="en-US" sz="1600" dirty="0"/>
                  <a:t> 			0.1 - 1.0</a:t>
                </a:r>
              </a:p>
              <a:p>
                <a:pPr lvl="1">
                  <a:spcBef>
                    <a:spcPts val="600"/>
                  </a:spcBef>
                  <a:buChar char="▪"/>
                </a:pPr>
                <a:r>
                  <a:rPr lang="en-US" sz="1600" dirty="0"/>
                  <a:t>Solidity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di</m:t>
                        </m:r>
                        <m:r>
                          <m:rPr>
                            <m:nor/>
                          </m:rPr>
                          <a:rPr lang="en-US" sz="1600" dirty="0"/>
                          <m:t>ệ</m:t>
                        </m:r>
                        <m:r>
                          <m:rPr>
                            <m:nor/>
                          </m:rPr>
                          <a:rPr lang="en-US" sz="1600" dirty="0"/>
                          <m:t>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í</m:t>
                        </m:r>
                        <m:r>
                          <m:rPr>
                            <m:nor/>
                          </m:rPr>
                          <a:rPr lang="en-US" sz="1600" dirty="0"/>
                          <m:t>ch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ph</m:t>
                        </m:r>
                        <m:r>
                          <m:rPr>
                            <m:nor/>
                          </m:rPr>
                          <a:rPr lang="en-US" sz="1600" dirty="0"/>
                          <m:t>ầ</m:t>
                        </m:r>
                        <m:r>
                          <m:rPr>
                            <m:nor/>
                          </m:rPr>
                          <a:rPr lang="en-US" sz="1600" dirty="0"/>
                          <m:t>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contour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bao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quanh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k</m:t>
                        </m:r>
                        <m:r>
                          <m:rPr>
                            <m:nor/>
                          </m:rPr>
                          <a:rPr lang="en-US" sz="1600" dirty="0"/>
                          <m:t>í 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ự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/>
                          <m:t>di</m:t>
                        </m:r>
                        <m:r>
                          <m:rPr>
                            <m:nor/>
                          </m:rPr>
                          <a:rPr lang="en-US" sz="1600" dirty="0"/>
                          <m:t>ệ</m:t>
                        </m:r>
                        <m:r>
                          <m:rPr>
                            <m:nor/>
                          </m:rPr>
                          <a:rPr lang="en-US" sz="1600" dirty="0"/>
                          <m:t>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í</m:t>
                        </m:r>
                        <m:r>
                          <m:rPr>
                            <m:nor/>
                          </m:rPr>
                          <a:rPr lang="en-US" sz="1600" dirty="0"/>
                          <m:t>ch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h</m:t>
                        </m:r>
                        <m:r>
                          <m:rPr>
                            <m:nor/>
                          </m:rPr>
                          <a:rPr lang="en-US" sz="1600" dirty="0"/>
                          <m:t>ì</m:t>
                        </m:r>
                        <m:r>
                          <m:rPr>
                            <m:nor/>
                          </m:rPr>
                          <a:rPr lang="en-US" sz="1600" dirty="0"/>
                          <m:t>nh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ch</m:t>
                        </m:r>
                        <m:r>
                          <m:rPr>
                            <m:nor/>
                          </m:rPr>
                          <a:rPr lang="en-US" sz="1600" dirty="0"/>
                          <m:t>ữ </m:t>
                        </m:r>
                        <m:r>
                          <m:rPr>
                            <m:nor/>
                          </m:rPr>
                          <a:rPr lang="en-US" sz="1600" dirty="0"/>
                          <m:t>nh</m:t>
                        </m:r>
                        <m:r>
                          <m:rPr>
                            <m:nor/>
                          </m:rPr>
                          <a:rPr lang="en-US" sz="1600" dirty="0"/>
                          <m:t>ậ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bao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quanh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k</m:t>
                        </m:r>
                        <m:r>
                          <m:rPr>
                            <m:nor/>
                          </m:rPr>
                          <a:rPr lang="en-US" sz="1600" dirty="0"/>
                          <m:t>í 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ự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&gt; 0.1</a:t>
                </a:r>
              </a:p>
              <a:p>
                <a:pPr lvl="1">
                  <a:spcBef>
                    <a:spcPts val="600"/>
                  </a:spcBef>
                  <a:buChar char="▪"/>
                </a:pPr>
                <a:r>
                  <a:rPr lang="en-US" sz="1600" dirty="0"/>
                  <a:t>Height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chi</m:t>
                        </m:r>
                        <m:r>
                          <m:rPr>
                            <m:nor/>
                          </m:rPr>
                          <a:rPr lang="en-US" sz="1600" dirty="0"/>
                          <m:t>ề</m:t>
                        </m:r>
                        <m:r>
                          <m:rPr>
                            <m:nor/>
                          </m:rPr>
                          <a:rPr lang="en-US" sz="1600" dirty="0"/>
                          <m:t>u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d</m:t>
                        </m:r>
                        <m:r>
                          <m:rPr>
                            <m:nor/>
                          </m:rPr>
                          <a:rPr lang="en-US" sz="1600" dirty="0"/>
                          <m:t>à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k</m:t>
                        </m:r>
                        <m:r>
                          <m:rPr>
                            <m:nor/>
                          </m:rPr>
                          <a:rPr lang="en-US" sz="1600" dirty="0"/>
                          <m:t>í 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ự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/>
                          <m:t>chi</m:t>
                        </m:r>
                        <m:r>
                          <m:rPr>
                            <m:nor/>
                          </m:rPr>
                          <a:rPr lang="en-US" sz="1600" dirty="0"/>
                          <m:t>ề</m:t>
                        </m:r>
                        <m:r>
                          <m:rPr>
                            <m:nor/>
                          </m:rPr>
                          <a:rPr lang="en-US" sz="1600" dirty="0"/>
                          <m:t>u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d</m:t>
                        </m:r>
                        <m:r>
                          <m:rPr>
                            <m:nor/>
                          </m:rPr>
                          <a:rPr lang="en-US" sz="1600" dirty="0"/>
                          <m:t>à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bi</m:t>
                        </m:r>
                        <m:r>
                          <m:rPr>
                            <m:nor/>
                          </m:rPr>
                          <a:rPr lang="en-US" sz="1600" dirty="0"/>
                          <m:t>ể</m:t>
                        </m:r>
                        <m:r>
                          <m:rPr>
                            <m:nor/>
                          </m:rPr>
                          <a:rPr lang="en-US" sz="1600" dirty="0"/>
                          <m:t>n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ố </m:t>
                        </m:r>
                        <m:r>
                          <m:rPr>
                            <m:nor/>
                          </m:rPr>
                          <a:rPr lang="en-US" sz="1600" dirty="0"/>
                          <m:t>xe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		0.6 – 1.0</a:t>
                </a:r>
              </a:p>
            </p:txBody>
          </p:sp>
        </mc:Choice>
        <mc:Fallback xmlns="">
          <p:sp>
            <p:nvSpPr>
              <p:cNvPr id="110" name="Google Shape;110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3225" y="1125000"/>
                <a:ext cx="8290800" cy="3639000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F8C0C-D636-42EE-875E-EE30875C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211" y="3742096"/>
            <a:ext cx="4820946" cy="12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48972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941</Words>
  <Application>Microsoft Office PowerPoint</Application>
  <PresentationFormat>On-screen Show (16:9)</PresentationFormat>
  <Paragraphs>178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Cambria Math</vt:lpstr>
      <vt:lpstr>Cousine</vt:lpstr>
      <vt:lpstr>Arial</vt:lpstr>
      <vt:lpstr>Valentine template</vt:lpstr>
      <vt:lpstr>Nhận dạng biển số xe </vt:lpstr>
      <vt:lpstr>Giới thiệu đề tài</vt:lpstr>
      <vt:lpstr>Content</vt:lpstr>
      <vt:lpstr>1 Xác định vùng chứa biển số xe</vt:lpstr>
      <vt:lpstr>1.1. Tiền xử lý ảnh</vt:lpstr>
      <vt:lpstr>1.1. Tiền xử lý ảnh</vt:lpstr>
      <vt:lpstr>1.3. Xác định vùng chứa biển số xe</vt:lpstr>
      <vt:lpstr>2 Segment từng kí tự trên biển số xe</vt:lpstr>
      <vt:lpstr>Segment các kí tự trên biển số xe</vt:lpstr>
      <vt:lpstr>3 Xây dựng model để phân loại dữ liệu</vt:lpstr>
      <vt:lpstr>3.1. Tập dữ liệu training</vt:lpstr>
      <vt:lpstr>3.2. Model Multi-class support vector machine</vt:lpstr>
      <vt:lpstr>3.2. Model Multi-class support vector machine</vt:lpstr>
      <vt:lpstr>3.2. Model Multi-class support vector machine</vt:lpstr>
      <vt:lpstr>3.2. Model CNN</vt:lpstr>
      <vt:lpstr>Kết quả training without dropout</vt:lpstr>
      <vt:lpstr>Kỹ thuật dropout tránh over-fitting  </vt:lpstr>
      <vt:lpstr>So sánh các kết quả training</vt:lpstr>
      <vt:lpstr>So sánh các kết quả training</vt:lpstr>
      <vt:lpstr>So sánh Conv. Dropout với các dropout khác nhau</vt:lpstr>
      <vt:lpstr>4 Kết quả nhận dạng biển số xe</vt:lpstr>
      <vt:lpstr>3.1. Kết quả dự đoán với mô hình SVM</vt:lpstr>
      <vt:lpstr>3.2. Kết quả dự đoán với mô hình CNN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biển số xe </dc:title>
  <cp:lastModifiedBy>NGUYEN THANG QUYET 20183618</cp:lastModifiedBy>
  <cp:revision>37</cp:revision>
  <dcterms:modified xsi:type="dcterms:W3CDTF">2021-05-25T18:14:18Z</dcterms:modified>
</cp:coreProperties>
</file>