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25"/>
  </p:notesMasterIdLst>
  <p:sldIdLst>
    <p:sldId id="256" r:id="rId2"/>
    <p:sldId id="324" r:id="rId3"/>
    <p:sldId id="326" r:id="rId4"/>
    <p:sldId id="334" r:id="rId5"/>
    <p:sldId id="329" r:id="rId6"/>
    <p:sldId id="354" r:id="rId7"/>
    <p:sldId id="355" r:id="rId8"/>
    <p:sldId id="356" r:id="rId9"/>
    <p:sldId id="357" r:id="rId10"/>
    <p:sldId id="358" r:id="rId11"/>
    <p:sldId id="359" r:id="rId12"/>
    <p:sldId id="360" r:id="rId13"/>
    <p:sldId id="362" r:id="rId14"/>
    <p:sldId id="363" r:id="rId15"/>
    <p:sldId id="335" r:id="rId16"/>
    <p:sldId id="364" r:id="rId17"/>
    <p:sldId id="351" r:id="rId18"/>
    <p:sldId id="365" r:id="rId19"/>
    <p:sldId id="368" r:id="rId20"/>
    <p:sldId id="331" r:id="rId21"/>
    <p:sldId id="348" r:id="rId22"/>
    <p:sldId id="369" r:id="rId23"/>
    <p:sldId id="313" r:id="rId24"/>
  </p:sldIdLst>
  <p:sldSz cx="9144000" cy="5143500" type="screen16x9"/>
  <p:notesSz cx="7315200" cy="9601200"/>
  <p:defaultTextStyle>
    <a:defPPr>
      <a:defRPr lang="en-US"/>
    </a:defPPr>
    <a:lvl1pPr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4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4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A5"/>
    <a:srgbClr val="99CC00"/>
    <a:srgbClr val="CCFFCC"/>
    <a:srgbClr val="06A3B6"/>
    <a:srgbClr val="DCDEE0"/>
    <a:srgbClr val="006086"/>
    <a:srgbClr val="66CCFF"/>
    <a:srgbClr val="AFF0FF"/>
    <a:srgbClr val="99CCFF"/>
    <a:srgbClr val="3489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94660" autoAdjust="0"/>
  </p:normalViewPr>
  <p:slideViewPr>
    <p:cSldViewPr>
      <p:cViewPr varScale="1">
        <p:scale>
          <a:sx n="151" d="100"/>
          <a:sy n="151" d="100"/>
        </p:scale>
        <p:origin x="576" y="108"/>
      </p:cViewPr>
      <p:guideLst>
        <p:guide orient="horz" pos="1620"/>
        <p:guide pos="2880"/>
      </p:guideLst>
    </p:cSldViewPr>
  </p:slideViewPr>
  <p:outlineViewPr>
    <p:cViewPr>
      <p:scale>
        <a:sx n="33" d="100"/>
        <a:sy n="33" d="100"/>
      </p:scale>
      <p:origin x="0" y="38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F0A1EBB-0D2C-4511-B54C-CE73DE945C3B}" type="datetimeFigureOut">
              <a:rPr lang="en-US" smtClean="0"/>
              <a:t>6/18/2025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763CD2-8695-4F90-B9A3-3330CBF54B06}" type="slidenum">
              <a:rPr lang="en-US" smtClean="0"/>
              <a:t>‹#›</a:t>
            </a:fld>
            <a:endParaRPr lang="en-US"/>
          </a:p>
        </p:txBody>
      </p:sp>
    </p:spTree>
    <p:extLst>
      <p:ext uri="{BB962C8B-B14F-4D97-AF65-F5344CB8AC3E}">
        <p14:creationId xmlns:p14="http://schemas.microsoft.com/office/powerpoint/2010/main" val="17557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0</a:t>
            </a:fld>
            <a:endParaRPr lang="en-US"/>
          </a:p>
        </p:txBody>
      </p:sp>
    </p:spTree>
    <p:extLst>
      <p:ext uri="{BB962C8B-B14F-4D97-AF65-F5344CB8AC3E}">
        <p14:creationId xmlns:p14="http://schemas.microsoft.com/office/powerpoint/2010/main" val="401920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9</a:t>
            </a:fld>
            <a:endParaRPr lang="en-US"/>
          </a:p>
        </p:txBody>
      </p:sp>
    </p:spTree>
    <p:extLst>
      <p:ext uri="{BB962C8B-B14F-4D97-AF65-F5344CB8AC3E}">
        <p14:creationId xmlns:p14="http://schemas.microsoft.com/office/powerpoint/2010/main" val="288814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10</a:t>
            </a:fld>
            <a:endParaRPr lang="en-US"/>
          </a:p>
        </p:txBody>
      </p:sp>
    </p:spTree>
    <p:extLst>
      <p:ext uri="{BB962C8B-B14F-4D97-AF65-F5344CB8AC3E}">
        <p14:creationId xmlns:p14="http://schemas.microsoft.com/office/powerpoint/2010/main" val="126785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11</a:t>
            </a:fld>
            <a:endParaRPr lang="en-US"/>
          </a:p>
        </p:txBody>
      </p:sp>
    </p:spTree>
    <p:extLst>
      <p:ext uri="{BB962C8B-B14F-4D97-AF65-F5344CB8AC3E}">
        <p14:creationId xmlns:p14="http://schemas.microsoft.com/office/powerpoint/2010/main" val="2728798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12</a:t>
            </a:fld>
            <a:endParaRPr lang="en-US"/>
          </a:p>
        </p:txBody>
      </p:sp>
    </p:spTree>
    <p:extLst>
      <p:ext uri="{BB962C8B-B14F-4D97-AF65-F5344CB8AC3E}">
        <p14:creationId xmlns:p14="http://schemas.microsoft.com/office/powerpoint/2010/main" val="270371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13</a:t>
            </a:fld>
            <a:endParaRPr lang="en-US"/>
          </a:p>
        </p:txBody>
      </p:sp>
    </p:spTree>
    <p:extLst>
      <p:ext uri="{BB962C8B-B14F-4D97-AF65-F5344CB8AC3E}">
        <p14:creationId xmlns:p14="http://schemas.microsoft.com/office/powerpoint/2010/main" val="497575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14</a:t>
            </a:fld>
            <a:endParaRPr lang="en-US"/>
          </a:p>
        </p:txBody>
      </p:sp>
    </p:spTree>
    <p:extLst>
      <p:ext uri="{BB962C8B-B14F-4D97-AF65-F5344CB8AC3E}">
        <p14:creationId xmlns:p14="http://schemas.microsoft.com/office/powerpoint/2010/main" val="111000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15</a:t>
            </a:fld>
            <a:endParaRPr lang="en-US"/>
          </a:p>
        </p:txBody>
      </p:sp>
    </p:spTree>
    <p:extLst>
      <p:ext uri="{BB962C8B-B14F-4D97-AF65-F5344CB8AC3E}">
        <p14:creationId xmlns:p14="http://schemas.microsoft.com/office/powerpoint/2010/main" val="3525708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16</a:t>
            </a:fld>
            <a:endParaRPr lang="en-US"/>
          </a:p>
        </p:txBody>
      </p:sp>
    </p:spTree>
    <p:extLst>
      <p:ext uri="{BB962C8B-B14F-4D97-AF65-F5344CB8AC3E}">
        <p14:creationId xmlns:p14="http://schemas.microsoft.com/office/powerpoint/2010/main" val="282694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19</a:t>
            </a:fld>
            <a:endParaRPr lang="en-US"/>
          </a:p>
        </p:txBody>
      </p:sp>
    </p:spTree>
    <p:extLst>
      <p:ext uri="{BB962C8B-B14F-4D97-AF65-F5344CB8AC3E}">
        <p14:creationId xmlns:p14="http://schemas.microsoft.com/office/powerpoint/2010/main" val="1473103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20</a:t>
            </a:fld>
            <a:endParaRPr lang="en-US"/>
          </a:p>
        </p:txBody>
      </p:sp>
    </p:spTree>
    <p:extLst>
      <p:ext uri="{BB962C8B-B14F-4D97-AF65-F5344CB8AC3E}">
        <p14:creationId xmlns:p14="http://schemas.microsoft.com/office/powerpoint/2010/main" val="128353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1</a:t>
            </a:fld>
            <a:endParaRPr lang="en-US"/>
          </a:p>
        </p:txBody>
      </p:sp>
    </p:spTree>
    <p:extLst>
      <p:ext uri="{BB962C8B-B14F-4D97-AF65-F5344CB8AC3E}">
        <p14:creationId xmlns:p14="http://schemas.microsoft.com/office/powerpoint/2010/main" val="24120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22</a:t>
            </a:fld>
            <a:endParaRPr lang="en-US"/>
          </a:p>
        </p:txBody>
      </p:sp>
    </p:spTree>
    <p:extLst>
      <p:ext uri="{BB962C8B-B14F-4D97-AF65-F5344CB8AC3E}">
        <p14:creationId xmlns:p14="http://schemas.microsoft.com/office/powerpoint/2010/main" val="149600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2</a:t>
            </a:fld>
            <a:endParaRPr lang="en-US"/>
          </a:p>
        </p:txBody>
      </p:sp>
    </p:spTree>
    <p:extLst>
      <p:ext uri="{BB962C8B-B14F-4D97-AF65-F5344CB8AC3E}">
        <p14:creationId xmlns:p14="http://schemas.microsoft.com/office/powerpoint/2010/main" val="376312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3</a:t>
            </a:fld>
            <a:endParaRPr lang="en-US"/>
          </a:p>
        </p:txBody>
      </p:sp>
    </p:spTree>
    <p:extLst>
      <p:ext uri="{BB962C8B-B14F-4D97-AF65-F5344CB8AC3E}">
        <p14:creationId xmlns:p14="http://schemas.microsoft.com/office/powerpoint/2010/main" val="1150991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4</a:t>
            </a:fld>
            <a:endParaRPr lang="en-US"/>
          </a:p>
        </p:txBody>
      </p:sp>
    </p:spTree>
    <p:extLst>
      <p:ext uri="{BB962C8B-B14F-4D97-AF65-F5344CB8AC3E}">
        <p14:creationId xmlns:p14="http://schemas.microsoft.com/office/powerpoint/2010/main" val="2046146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5</a:t>
            </a:fld>
            <a:endParaRPr lang="en-US"/>
          </a:p>
        </p:txBody>
      </p:sp>
    </p:spTree>
    <p:extLst>
      <p:ext uri="{BB962C8B-B14F-4D97-AF65-F5344CB8AC3E}">
        <p14:creationId xmlns:p14="http://schemas.microsoft.com/office/powerpoint/2010/main" val="2108370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6</a:t>
            </a:fld>
            <a:endParaRPr lang="en-US"/>
          </a:p>
        </p:txBody>
      </p:sp>
    </p:spTree>
    <p:extLst>
      <p:ext uri="{BB962C8B-B14F-4D97-AF65-F5344CB8AC3E}">
        <p14:creationId xmlns:p14="http://schemas.microsoft.com/office/powerpoint/2010/main" val="10968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7</a:t>
            </a:fld>
            <a:endParaRPr lang="en-US"/>
          </a:p>
        </p:txBody>
      </p:sp>
    </p:spTree>
    <p:extLst>
      <p:ext uri="{BB962C8B-B14F-4D97-AF65-F5344CB8AC3E}">
        <p14:creationId xmlns:p14="http://schemas.microsoft.com/office/powerpoint/2010/main" val="3225640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763CD2-8695-4F90-B9A3-3330CBF54B06}" type="slidenum">
              <a:rPr lang="en-US" smtClean="0"/>
              <a:t>8</a:t>
            </a:fld>
            <a:endParaRPr lang="en-US"/>
          </a:p>
        </p:txBody>
      </p:sp>
    </p:spTree>
    <p:extLst>
      <p:ext uri="{BB962C8B-B14F-4D97-AF65-F5344CB8AC3E}">
        <p14:creationId xmlns:p14="http://schemas.microsoft.com/office/powerpoint/2010/main" val="83022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a:prstGeom prst="rect">
            <a:avLst/>
          </a:prstGeom>
        </p:spPr>
        <p:txBody>
          <a:bodyPr lIns="34290" tIns="17145" rIns="34290" bIns="17145"/>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p>
        </p:txBody>
      </p:sp>
    </p:spTree>
    <p:extLst>
      <p:ext uri="{BB962C8B-B14F-4D97-AF65-F5344CB8AC3E}">
        <p14:creationId xmlns:p14="http://schemas.microsoft.com/office/powerpoint/2010/main" val="3192554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2398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lIns="34290" tIns="17145" rIns="34290" bIns="17145"/>
          <a:lstStyle/>
          <a:p>
            <a:r>
              <a:rPr lang="en-US"/>
              <a:t>Click to edit Master title style</a:t>
            </a:r>
          </a:p>
        </p:txBody>
      </p:sp>
      <p:sp>
        <p:nvSpPr>
          <p:cNvPr id="3" name="Vertical Text Placeholder 2"/>
          <p:cNvSpPr>
            <a:spLocks noGrp="1"/>
          </p:cNvSpPr>
          <p:nvPr>
            <p:ph type="body" orient="vert" idx="1"/>
          </p:nvPr>
        </p:nvSpPr>
        <p:spPr>
          <a:xfrm>
            <a:off x="457200" y="205980"/>
            <a:ext cx="6115050" cy="4388644"/>
          </a:xfrm>
          <a:prstGeom prst="rect">
            <a:avLst/>
          </a:prstGeom>
        </p:spPr>
        <p:txBody>
          <a:bodyPr vert="eaVert"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3459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lIns="34290" tIns="17145" rIns="34290" bIns="17145"/>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4621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a:prstGeom prst="rect">
            <a:avLst/>
          </a:prstGeom>
        </p:spPr>
        <p:txBody>
          <a:bodyPr lIns="34290" tIns="17145" rIns="34290" bIns="17145" anchor="t"/>
          <a:lstStyle>
            <a:lvl1pPr algn="l">
              <a:defRPr sz="1500" b="1" cap="all"/>
            </a:lvl1pPr>
          </a:lstStyle>
          <a:p>
            <a:r>
              <a:rPr lang="en-US"/>
              <a:t>Click to edit Master title style</a:t>
            </a:r>
          </a:p>
        </p:txBody>
      </p:sp>
      <p:sp>
        <p:nvSpPr>
          <p:cNvPr id="3" name="Text Placeholder 2"/>
          <p:cNvSpPr>
            <a:spLocks noGrp="1"/>
          </p:cNvSpPr>
          <p:nvPr>
            <p:ph type="body" idx="1"/>
          </p:nvPr>
        </p:nvSpPr>
        <p:spPr>
          <a:xfrm>
            <a:off x="722114" y="2180036"/>
            <a:ext cx="7772400" cy="1125141"/>
          </a:xfrm>
          <a:prstGeom prst="rect">
            <a:avLst/>
          </a:prstGeom>
        </p:spPr>
        <p:txBody>
          <a:bodyPr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p>
        </p:txBody>
      </p:sp>
    </p:spTree>
    <p:extLst>
      <p:ext uri="{BB962C8B-B14F-4D97-AF65-F5344CB8AC3E}">
        <p14:creationId xmlns:p14="http://schemas.microsoft.com/office/powerpoint/2010/main" val="90987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
        <p:nvSpPr>
          <p:cNvPr id="3" name="Content Placeholder 2"/>
          <p:cNvSpPr>
            <a:spLocks noGrp="1"/>
          </p:cNvSpPr>
          <p:nvPr>
            <p:ph sz="half" idx="1"/>
          </p:nvPr>
        </p:nvSpPr>
        <p:spPr>
          <a:xfrm>
            <a:off x="457206"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81" y="1200151"/>
            <a:ext cx="4086225" cy="3394472"/>
          </a:xfrm>
          <a:prstGeom prst="rect">
            <a:avLst/>
          </a:prstGeom>
        </p:spPr>
        <p:txBody>
          <a:bodyPr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83232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38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24" y="1151335"/>
            <a:ext cx="4041576" cy="479822"/>
          </a:xfrm>
          <a:prstGeom prst="rect">
            <a:avLst/>
          </a:prstGeom>
        </p:spPr>
        <p:txBody>
          <a:bodyPr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8046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lIns="34290" tIns="17145" rIns="34290" bIns="17145"/>
          <a:lstStyle/>
          <a:p>
            <a:r>
              <a:rPr lang="en-US"/>
              <a:t>Click to edit Master title style</a:t>
            </a:r>
          </a:p>
        </p:txBody>
      </p:sp>
    </p:spTree>
    <p:extLst>
      <p:ext uri="{BB962C8B-B14F-4D97-AF65-F5344CB8AC3E}">
        <p14:creationId xmlns:p14="http://schemas.microsoft.com/office/powerpoint/2010/main" val="18100286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5313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lIns="34290" tIns="17145" rIns="34290" bIns="17145" anchor="b"/>
          <a:lstStyle>
            <a:lvl1pPr algn="l">
              <a:defRPr sz="800" b="1"/>
            </a:lvl1pPr>
          </a:lstStyle>
          <a:p>
            <a:r>
              <a:rPr lang="en-US"/>
              <a:t>Click to edit Master title style</a:t>
            </a:r>
          </a:p>
        </p:txBody>
      </p:sp>
      <p:sp>
        <p:nvSpPr>
          <p:cNvPr id="3" name="Content Placeholder 2"/>
          <p:cNvSpPr>
            <a:spLocks noGrp="1"/>
          </p:cNvSpPr>
          <p:nvPr>
            <p:ph idx="1"/>
          </p:nvPr>
        </p:nvSpPr>
        <p:spPr>
          <a:xfrm>
            <a:off x="3574852" y="204788"/>
            <a:ext cx="5111948" cy="4389834"/>
          </a:xfrm>
          <a:prstGeom prst="rect">
            <a:avLst/>
          </a:prstGeom>
        </p:spPr>
        <p:txBody>
          <a:bodyPr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8"/>
            <a:ext cx="3008114" cy="351829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15714325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3"/>
            <a:ext cx="5486400" cy="425053"/>
          </a:xfrm>
          <a:prstGeom prst="rect">
            <a:avLst/>
          </a:prstGeom>
        </p:spPr>
        <p:txBody>
          <a:bodyPr lIns="34290" tIns="17145" rIns="34290" bIns="17145"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459581"/>
            <a:ext cx="5486400" cy="3086100"/>
          </a:xfrm>
          <a:prstGeom prst="rect">
            <a:avLst/>
          </a:prstGeom>
        </p:spPr>
        <p:txBody>
          <a:bodyPr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pPr lvl="0"/>
            <a:endParaRPr lang="en-US" noProof="0">
              <a:sym typeface="Calibri" charset="0"/>
            </a:endParaRPr>
          </a:p>
        </p:txBody>
      </p:sp>
      <p:sp>
        <p:nvSpPr>
          <p:cNvPr id="4" name="Text Placeholder 3"/>
          <p:cNvSpPr>
            <a:spLocks noGrp="1"/>
          </p:cNvSpPr>
          <p:nvPr>
            <p:ph type="body" sz="half" idx="2"/>
          </p:nvPr>
        </p:nvSpPr>
        <p:spPr>
          <a:xfrm>
            <a:off x="1792486" y="4025506"/>
            <a:ext cx="5486400" cy="603647"/>
          </a:xfrm>
          <a:prstGeom prst="rect">
            <a:avLst/>
          </a:prstGeom>
        </p:spPr>
        <p:txBody>
          <a:bodyPr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p>
        </p:txBody>
      </p:sp>
    </p:spTree>
    <p:extLst>
      <p:ext uri="{BB962C8B-B14F-4D97-AF65-F5344CB8AC3E}">
        <p14:creationId xmlns:p14="http://schemas.microsoft.com/office/powerpoint/2010/main" val="40955306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300">
          <a:solidFill>
            <a:schemeClr val="tx1"/>
          </a:solidFill>
          <a:latin typeface="+mj-lt"/>
          <a:ea typeface="+mj-ea"/>
          <a:cs typeface="+mj-cs"/>
          <a:sym typeface="Calibri" charset="0"/>
        </a:defRPr>
      </a:lvl1pPr>
      <a:lvl2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2pPr>
      <a:lvl3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3pPr>
      <a:lvl4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4pPr>
      <a:lvl5pPr algn="ctr" rtl="0" eaLnBrk="0" fontAlgn="base" hangingPunct="0">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5pPr>
      <a:lvl6pPr marL="17145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6pPr>
      <a:lvl7pPr marL="34290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7pPr>
      <a:lvl8pPr marL="51435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8pPr>
      <a:lvl9pPr marL="685800" algn="ctr" rtl="0" fontAlgn="base">
        <a:spcBef>
          <a:spcPct val="0"/>
        </a:spcBef>
        <a:spcAft>
          <a:spcPct val="0"/>
        </a:spcAft>
        <a:defRPr sz="4300">
          <a:solidFill>
            <a:schemeClr val="tx1"/>
          </a:solidFill>
          <a:latin typeface="Calibri" charset="0"/>
          <a:ea typeface="ヒラギノ角ゴ ProN W3" charset="0"/>
          <a:cs typeface="ヒラギノ角ゴ ProN W3" charset="0"/>
          <a:sym typeface="Calibri" charset="0"/>
        </a:defRPr>
      </a:lvl9pPr>
    </p:titleStyle>
    <p:bodyStyle>
      <a:lvl1pPr marL="128588" indent="-128588" algn="ctr" rtl="0" eaLnBrk="0" fontAlgn="base" hangingPunct="0">
        <a:spcBef>
          <a:spcPts val="750"/>
        </a:spcBef>
        <a:spcAft>
          <a:spcPct val="0"/>
        </a:spcAft>
        <a:defRPr sz="3200">
          <a:solidFill>
            <a:srgbClr val="878787"/>
          </a:solidFill>
          <a:latin typeface="+mn-lt"/>
          <a:ea typeface="+mn-ea"/>
          <a:cs typeface="+mn-cs"/>
          <a:sym typeface="Calibri" charset="0"/>
        </a:defRPr>
      </a:lvl1pPr>
      <a:lvl2pPr marL="457200" indent="-285750" algn="ctr" rtl="0" eaLnBrk="0" fontAlgn="base" hangingPunct="0">
        <a:spcBef>
          <a:spcPts val="675"/>
        </a:spcBef>
        <a:spcAft>
          <a:spcPct val="0"/>
        </a:spcAft>
        <a:defRPr sz="2700">
          <a:solidFill>
            <a:srgbClr val="878787"/>
          </a:solidFill>
          <a:latin typeface="+mn-lt"/>
          <a:ea typeface="+mn-ea"/>
          <a:cs typeface="+mn-cs"/>
          <a:sym typeface="Calibri" charset="0"/>
        </a:defRPr>
      </a:lvl2pPr>
      <a:lvl3pPr marL="914400" indent="-571500" algn="ctr" rtl="0" eaLnBrk="0" fontAlgn="base" hangingPunct="0">
        <a:spcBef>
          <a:spcPts val="563"/>
        </a:spcBef>
        <a:spcAft>
          <a:spcPct val="0"/>
        </a:spcAft>
        <a:defRPr sz="2300">
          <a:solidFill>
            <a:srgbClr val="878787"/>
          </a:solidFill>
          <a:latin typeface="+mn-lt"/>
          <a:ea typeface="+mn-ea"/>
          <a:cs typeface="+mn-cs"/>
          <a:sym typeface="Calibri" charset="0"/>
        </a:defRPr>
      </a:lvl3pPr>
      <a:lvl4pPr marL="1371600" indent="-857250" algn="ctr" rtl="0" eaLnBrk="0" fontAlgn="base" hangingPunct="0">
        <a:spcBef>
          <a:spcPts val="488"/>
        </a:spcBef>
        <a:spcAft>
          <a:spcPct val="0"/>
        </a:spcAft>
        <a:defRPr sz="1800">
          <a:solidFill>
            <a:srgbClr val="878787"/>
          </a:solidFill>
          <a:latin typeface="+mn-lt"/>
          <a:ea typeface="+mn-ea"/>
          <a:cs typeface="+mn-cs"/>
          <a:sym typeface="Calibri" charset="0"/>
        </a:defRPr>
      </a:lvl4pPr>
      <a:lvl5pPr marL="1828800" indent="-1143000" algn="ctr" rtl="0" eaLnBrk="0" fontAlgn="base" hangingPunct="0">
        <a:spcBef>
          <a:spcPts val="488"/>
        </a:spcBef>
        <a:spcAft>
          <a:spcPct val="0"/>
        </a:spcAft>
        <a:defRPr sz="1800">
          <a:solidFill>
            <a:srgbClr val="878787"/>
          </a:solidFill>
          <a:latin typeface="+mn-lt"/>
          <a:ea typeface="+mn-ea"/>
          <a:cs typeface="+mn-cs"/>
          <a:sym typeface="Calibri" charset="0"/>
        </a:defRPr>
      </a:lvl5pPr>
      <a:lvl6pPr marL="2000250" algn="ctr" rtl="0" fontAlgn="base">
        <a:spcBef>
          <a:spcPts val="488"/>
        </a:spcBef>
        <a:spcAft>
          <a:spcPct val="0"/>
        </a:spcAft>
        <a:defRPr sz="1800">
          <a:solidFill>
            <a:srgbClr val="878787"/>
          </a:solidFill>
          <a:latin typeface="+mn-lt"/>
          <a:ea typeface="+mn-ea"/>
          <a:cs typeface="+mn-cs"/>
          <a:sym typeface="Calibri" charset="0"/>
        </a:defRPr>
      </a:lvl6pPr>
      <a:lvl7pPr marL="2171700" algn="ctr" rtl="0" fontAlgn="base">
        <a:spcBef>
          <a:spcPts val="488"/>
        </a:spcBef>
        <a:spcAft>
          <a:spcPct val="0"/>
        </a:spcAft>
        <a:defRPr sz="1800">
          <a:solidFill>
            <a:srgbClr val="878787"/>
          </a:solidFill>
          <a:latin typeface="+mn-lt"/>
          <a:ea typeface="+mn-ea"/>
          <a:cs typeface="+mn-cs"/>
          <a:sym typeface="Calibri" charset="0"/>
        </a:defRPr>
      </a:lvl7pPr>
      <a:lvl8pPr marL="2343150" algn="ctr" rtl="0" fontAlgn="base">
        <a:spcBef>
          <a:spcPts val="488"/>
        </a:spcBef>
        <a:spcAft>
          <a:spcPct val="0"/>
        </a:spcAft>
        <a:defRPr sz="1800">
          <a:solidFill>
            <a:srgbClr val="878787"/>
          </a:solidFill>
          <a:latin typeface="+mn-lt"/>
          <a:ea typeface="+mn-ea"/>
          <a:cs typeface="+mn-cs"/>
          <a:sym typeface="Calibri" charset="0"/>
        </a:defRPr>
      </a:lvl8pPr>
      <a:lvl9pPr marL="2514600" algn="ctr" rtl="0" fontAlgn="base">
        <a:spcBef>
          <a:spcPts val="488"/>
        </a:spcBef>
        <a:spcAft>
          <a:spcPct val="0"/>
        </a:spcAft>
        <a:defRPr sz="1800">
          <a:solidFill>
            <a:srgbClr val="878787"/>
          </a:solidFill>
          <a:latin typeface="+mn-lt"/>
          <a:ea typeface="+mn-ea"/>
          <a:cs typeface="+mn-cs"/>
          <a:sym typeface="Calibri" charset="0"/>
        </a:defRPr>
      </a:lvl9pPr>
    </p:bodyStyle>
    <p:otherStyle>
      <a:defPPr>
        <a:defRPr lang="en-US"/>
      </a:defPPr>
      <a:lvl1pPr marL="0" algn="l" defTabSz="342900" rtl="0" eaLnBrk="1" latinLnBrk="0" hangingPunct="1">
        <a:defRPr sz="700" kern="1200">
          <a:solidFill>
            <a:schemeClr val="tx1"/>
          </a:solidFill>
          <a:latin typeface="+mn-lt"/>
          <a:ea typeface="+mn-ea"/>
          <a:cs typeface="+mn-cs"/>
        </a:defRPr>
      </a:lvl1pPr>
      <a:lvl2pPr marL="171450" algn="l" defTabSz="342900" rtl="0" eaLnBrk="1" latinLnBrk="0" hangingPunct="1">
        <a:defRPr sz="700" kern="1200">
          <a:solidFill>
            <a:schemeClr val="tx1"/>
          </a:solidFill>
          <a:latin typeface="+mn-lt"/>
          <a:ea typeface="+mn-ea"/>
          <a:cs typeface="+mn-cs"/>
        </a:defRPr>
      </a:lvl2pPr>
      <a:lvl3pPr marL="342900" algn="l" defTabSz="342900" rtl="0" eaLnBrk="1" latinLnBrk="0" hangingPunct="1">
        <a:defRPr sz="700" kern="1200">
          <a:solidFill>
            <a:schemeClr val="tx1"/>
          </a:solidFill>
          <a:latin typeface="+mn-lt"/>
          <a:ea typeface="+mn-ea"/>
          <a:cs typeface="+mn-cs"/>
        </a:defRPr>
      </a:lvl3pPr>
      <a:lvl4pPr marL="514350" algn="l" defTabSz="342900" rtl="0" eaLnBrk="1" latinLnBrk="0" hangingPunct="1">
        <a:defRPr sz="700" kern="1200">
          <a:solidFill>
            <a:schemeClr val="tx1"/>
          </a:solidFill>
          <a:latin typeface="+mn-lt"/>
          <a:ea typeface="+mn-ea"/>
          <a:cs typeface="+mn-cs"/>
        </a:defRPr>
      </a:lvl4pPr>
      <a:lvl5pPr marL="685800" algn="l" defTabSz="342900" rtl="0" eaLnBrk="1" latinLnBrk="0" hangingPunct="1">
        <a:defRPr sz="700" kern="1200">
          <a:solidFill>
            <a:schemeClr val="tx1"/>
          </a:solidFill>
          <a:latin typeface="+mn-lt"/>
          <a:ea typeface="+mn-ea"/>
          <a:cs typeface="+mn-cs"/>
        </a:defRPr>
      </a:lvl5pPr>
      <a:lvl6pPr marL="857250" algn="l" defTabSz="342900" rtl="0" eaLnBrk="1" latinLnBrk="0" hangingPunct="1">
        <a:defRPr sz="700" kern="1200">
          <a:solidFill>
            <a:schemeClr val="tx1"/>
          </a:solidFill>
          <a:latin typeface="+mn-lt"/>
          <a:ea typeface="+mn-ea"/>
          <a:cs typeface="+mn-cs"/>
        </a:defRPr>
      </a:lvl6pPr>
      <a:lvl7pPr marL="1028700" algn="l" defTabSz="342900" rtl="0" eaLnBrk="1" latinLnBrk="0" hangingPunct="1">
        <a:defRPr sz="700" kern="1200">
          <a:solidFill>
            <a:schemeClr val="tx1"/>
          </a:solidFill>
          <a:latin typeface="+mn-lt"/>
          <a:ea typeface="+mn-ea"/>
          <a:cs typeface="+mn-cs"/>
        </a:defRPr>
      </a:lvl7pPr>
      <a:lvl8pPr marL="1200150" algn="l" defTabSz="342900" rtl="0" eaLnBrk="1" latinLnBrk="0" hangingPunct="1">
        <a:defRPr sz="700" kern="1200">
          <a:solidFill>
            <a:schemeClr val="tx1"/>
          </a:solidFill>
          <a:latin typeface="+mn-lt"/>
          <a:ea typeface="+mn-ea"/>
          <a:cs typeface="+mn-cs"/>
        </a:defRPr>
      </a:lvl8pPr>
      <a:lvl9pPr marL="1371600" algn="l" defTabSz="34290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p:cNvSpPr>
          <p:nvPr/>
        </p:nvSpPr>
        <p:spPr bwMode="auto">
          <a:xfrm>
            <a:off x="397434" y="2278078"/>
            <a:ext cx="8396755" cy="91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4288" tIns="14288" rIns="14288" bIns="14288" anchor="ctr"/>
          <a:lstStyle/>
          <a:p>
            <a:r>
              <a:rPr lang="en-US" sz="2800" b="1" dirty="0">
                <a:solidFill>
                  <a:schemeClr val="tx1"/>
                </a:solidFill>
                <a:latin typeface="Arial" panose="020B0604020202020204" pitchFamily="34" charset="0"/>
                <a:cs typeface="Arial" panose="020B0604020202020204" pitchFamily="34" charset="0"/>
                <a:sym typeface="Open Sans" charset="0"/>
              </a:rPr>
              <a:t>ĐỀ TÀI</a:t>
            </a:r>
            <a:r>
              <a:rPr lang="en-US" sz="2800" b="1">
                <a:solidFill>
                  <a:schemeClr val="tx1"/>
                </a:solidFill>
                <a:latin typeface="Arial" panose="020B0604020202020204" pitchFamily="34" charset="0"/>
                <a:cs typeface="Arial" panose="020B0604020202020204" pitchFamily="34" charset="0"/>
                <a:sym typeface="Open Sans" charset="0"/>
              </a:rPr>
              <a:t>: </a:t>
            </a:r>
            <a:r>
              <a:rPr lang="en-US" sz="2800" b="1">
                <a:solidFill>
                  <a:schemeClr val="accent1">
                    <a:lumMod val="75000"/>
                    <a:lumOff val="25000"/>
                  </a:schemeClr>
                </a:solidFill>
                <a:latin typeface="Arial" panose="020B0604020202020204" pitchFamily="34" charset="0"/>
                <a:cs typeface="Arial" panose="020B0604020202020204" pitchFamily="34" charset="0"/>
                <a:sym typeface="Open Sans" charset="0"/>
              </a:rPr>
              <a:t>THIẾT KẾ </a:t>
            </a:r>
            <a:r>
              <a:rPr lang="en-US" sz="2800" b="1" smtClean="0">
                <a:solidFill>
                  <a:schemeClr val="accent1">
                    <a:lumMod val="75000"/>
                    <a:lumOff val="25000"/>
                  </a:schemeClr>
                </a:solidFill>
                <a:latin typeface="Arial" panose="020B0604020202020204" pitchFamily="34" charset="0"/>
                <a:cs typeface="Arial" panose="020B0604020202020204" pitchFamily="34" charset="0"/>
                <a:sym typeface="Open Sans" charset="0"/>
              </a:rPr>
              <a:t>HỆ THỐNG IOT PHÁT HIỆN VÀ CẢNH BÁO MẤT TRỘM, TAI NẠN XE MÁY</a:t>
            </a:r>
            <a:endParaRPr lang="en-US" sz="2800" b="1" dirty="0">
              <a:solidFill>
                <a:schemeClr val="accent1">
                  <a:lumMod val="75000"/>
                  <a:lumOff val="25000"/>
                </a:schemeClr>
              </a:solidFill>
              <a:latin typeface="Arial" panose="020B0604020202020204" pitchFamily="34" charset="0"/>
              <a:cs typeface="Arial" panose="020B0604020202020204" pitchFamily="34" charset="0"/>
              <a:sym typeface="Open Sans" charset="0"/>
            </a:endParaRPr>
          </a:p>
        </p:txBody>
      </p:sp>
      <p:sp>
        <p:nvSpPr>
          <p:cNvPr id="2" name="Rectangle 1"/>
          <p:cNvSpPr/>
          <p:nvPr/>
        </p:nvSpPr>
        <p:spPr bwMode="auto">
          <a:xfrm>
            <a:off x="972018" y="12434889"/>
            <a:ext cx="78469" cy="7031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6" name="TextBox 5"/>
          <p:cNvSpPr txBox="1"/>
          <p:nvPr/>
        </p:nvSpPr>
        <p:spPr>
          <a:xfrm>
            <a:off x="629118" y="185319"/>
            <a:ext cx="7924800" cy="1323439"/>
          </a:xfrm>
          <a:prstGeom prst="rect">
            <a:avLst/>
          </a:prstGeom>
          <a:noFill/>
        </p:spPr>
        <p:txBody>
          <a:bodyPr wrap="square" rtlCol="0">
            <a:spAutoFit/>
          </a:bodyPr>
          <a:lstStyle/>
          <a:p>
            <a:r>
              <a:rPr lang="en-US" sz="2000" b="1" dirty="0">
                <a:solidFill>
                  <a:schemeClr val="tx1"/>
                </a:solidFill>
                <a:latin typeface="Arial" panose="020B0604020202020204" pitchFamily="34" charset="0"/>
                <a:cs typeface="Arial" panose="020B0604020202020204" pitchFamily="34" charset="0"/>
              </a:rPr>
              <a:t>BỘ GIÁO DỤC VÀ ĐÀO TẠO</a:t>
            </a:r>
          </a:p>
          <a:p>
            <a:r>
              <a:rPr lang="en-US" sz="2000" b="1" dirty="0">
                <a:solidFill>
                  <a:schemeClr val="tx1"/>
                </a:solidFill>
                <a:latin typeface="Arial" panose="020B0604020202020204" pitchFamily="34" charset="0"/>
                <a:cs typeface="Arial" panose="020B0604020202020204" pitchFamily="34" charset="0"/>
              </a:rPr>
              <a:t>TRƯỜNG ĐẠI HỌC SƯ PHẠM KỸ THUẬT TP. HỒ CHÍ MINH</a:t>
            </a:r>
          </a:p>
          <a:p>
            <a:r>
              <a:rPr lang="en-US" sz="2000" b="1" dirty="0">
                <a:solidFill>
                  <a:schemeClr val="tx1"/>
                </a:solidFill>
                <a:latin typeface="Arial" panose="020B0604020202020204" pitchFamily="34" charset="0"/>
                <a:cs typeface="Arial" panose="020B0604020202020204" pitchFamily="34" charset="0"/>
              </a:rPr>
              <a:t>KHOA ĐIỆN – ĐIỆN TỬ</a:t>
            </a:r>
          </a:p>
          <a:p>
            <a:r>
              <a:rPr lang="en-US" sz="2000" b="1" dirty="0">
                <a:solidFill>
                  <a:schemeClr val="tx1"/>
                </a:solidFill>
                <a:latin typeface="Arial" panose="020B0604020202020204" pitchFamily="34" charset="0"/>
                <a:cs typeface="Arial" panose="020B0604020202020204" pitchFamily="34" charset="0"/>
              </a:rPr>
              <a:t>BỘ </a:t>
            </a:r>
            <a:r>
              <a:rPr lang="en-US" sz="2000" b="1">
                <a:solidFill>
                  <a:schemeClr val="tx1"/>
                </a:solidFill>
                <a:latin typeface="Arial" panose="020B0604020202020204" pitchFamily="34" charset="0"/>
                <a:cs typeface="Arial" panose="020B0604020202020204" pitchFamily="34" charset="0"/>
              </a:rPr>
              <a:t>MÔN </a:t>
            </a:r>
            <a:r>
              <a:rPr lang="en-US" sz="2000" b="1" smtClean="0">
                <a:solidFill>
                  <a:schemeClr val="tx1"/>
                </a:solidFill>
                <a:latin typeface="Arial" panose="020B0604020202020204" pitchFamily="34" charset="0"/>
                <a:cs typeface="Arial" panose="020B0604020202020204" pitchFamily="34" charset="0"/>
              </a:rPr>
              <a:t>KỸ THUẬT MÁY TÍNH – VIỄN THÔNG</a:t>
            </a:r>
            <a:endParaRPr lang="en-US" sz="2000" b="1" dirty="0">
              <a:solidFill>
                <a:schemeClr val="tx1"/>
              </a:solidFill>
              <a:latin typeface="Arial" panose="020B0604020202020204" pitchFamily="34" charset="0"/>
              <a:cs typeface="Arial" panose="020B0604020202020204" pitchFamily="34" charset="0"/>
            </a:endParaRPr>
          </a:p>
        </p:txBody>
      </p:sp>
      <p:sp>
        <p:nvSpPr>
          <p:cNvPr id="7" name="TextBox 6"/>
          <p:cNvSpPr txBox="1"/>
          <p:nvPr/>
        </p:nvSpPr>
        <p:spPr>
          <a:xfrm>
            <a:off x="972018" y="1642047"/>
            <a:ext cx="7239000" cy="461665"/>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BÁO </a:t>
            </a:r>
            <a:r>
              <a:rPr lang="en-US" sz="2400" b="1">
                <a:solidFill>
                  <a:srgbClr val="FF0000"/>
                </a:solidFill>
                <a:latin typeface="Arial" panose="020B0604020202020204" pitchFamily="34" charset="0"/>
                <a:cs typeface="Arial" panose="020B0604020202020204" pitchFamily="34" charset="0"/>
              </a:rPr>
              <a:t>CÁO KHÓA LUẬN TỐT </a:t>
            </a:r>
            <a:r>
              <a:rPr lang="en-US" sz="2400" b="1" dirty="0">
                <a:solidFill>
                  <a:srgbClr val="FF0000"/>
                </a:solidFill>
                <a:latin typeface="Arial" panose="020B0604020202020204" pitchFamily="34" charset="0"/>
                <a:cs typeface="Arial" panose="020B0604020202020204" pitchFamily="34" charset="0"/>
              </a:rPr>
              <a:t>NGHIỆP</a:t>
            </a:r>
          </a:p>
        </p:txBody>
      </p:sp>
      <p:sp>
        <p:nvSpPr>
          <p:cNvPr id="8" name="TextBox 7"/>
          <p:cNvSpPr txBox="1"/>
          <p:nvPr/>
        </p:nvSpPr>
        <p:spPr>
          <a:xfrm>
            <a:off x="2438400" y="3371838"/>
            <a:ext cx="6500812" cy="1107996"/>
          </a:xfrm>
          <a:prstGeom prst="rect">
            <a:avLst/>
          </a:prstGeom>
          <a:noFill/>
        </p:spPr>
        <p:txBody>
          <a:bodyPr wrap="square" rtlCol="0">
            <a:spAutoFit/>
          </a:bodyPr>
          <a:lstStyle/>
          <a:p>
            <a:pPr algn="l"/>
            <a:r>
              <a:rPr lang="en-US" sz="2200" b="1" dirty="0">
                <a:latin typeface="Arial" panose="020B0604020202020204" pitchFamily="34" charset="0"/>
                <a:cs typeface="Arial" panose="020B0604020202020204" pitchFamily="34" charset="0"/>
              </a:rPr>
              <a:t>GVHD</a:t>
            </a:r>
            <a:r>
              <a:rPr lang="en-US" sz="2200" b="1">
                <a:latin typeface="Arial" panose="020B0604020202020204" pitchFamily="34" charset="0"/>
                <a:cs typeface="Arial" panose="020B0604020202020204" pitchFamily="34" charset="0"/>
              </a:rPr>
              <a:t>: ThS. </a:t>
            </a:r>
            <a:r>
              <a:rPr lang="en-US" sz="2200" b="1" err="1">
                <a:latin typeface="Arial" panose="020B0604020202020204" pitchFamily="34" charset="0"/>
                <a:cs typeface="Arial" panose="020B0604020202020204" pitchFamily="34" charset="0"/>
              </a:rPr>
              <a:t>Nguyễn</a:t>
            </a:r>
            <a:r>
              <a:rPr lang="en-US" sz="2200" b="1">
                <a:latin typeface="Arial" panose="020B0604020202020204" pitchFamily="34" charset="0"/>
                <a:cs typeface="Arial" panose="020B0604020202020204" pitchFamily="34" charset="0"/>
              </a:rPr>
              <a:t> Ngô Lâm</a:t>
            </a:r>
            <a:endParaRPr lang="en-US" sz="2200" b="1" dirty="0">
              <a:latin typeface="Arial" panose="020B0604020202020204" pitchFamily="34" charset="0"/>
              <a:cs typeface="Arial" panose="020B0604020202020204" pitchFamily="34" charset="0"/>
            </a:endParaRPr>
          </a:p>
          <a:p>
            <a:pPr algn="l"/>
            <a:r>
              <a:rPr lang="en-US" sz="2200" b="1" dirty="0">
                <a:latin typeface="Arial" panose="020B0604020202020204" pitchFamily="34" charset="0"/>
                <a:cs typeface="Arial" panose="020B0604020202020204" pitchFamily="34" charset="0"/>
              </a:rPr>
              <a:t>SVTH </a:t>
            </a:r>
            <a:r>
              <a:rPr lang="en-US" sz="2200" b="1">
                <a:latin typeface="Arial" panose="020B0604020202020204" pitchFamily="34" charset="0"/>
                <a:cs typeface="Arial" panose="020B0604020202020204" pitchFamily="34" charset="0"/>
              </a:rPr>
              <a:t>1: </a:t>
            </a:r>
            <a:r>
              <a:rPr lang="en-US" sz="2200" b="1" smtClean="0">
                <a:latin typeface="Arial" panose="020B0604020202020204" pitchFamily="34" charset="0"/>
                <a:cs typeface="Arial" panose="020B0604020202020204" pitchFamily="34" charset="0"/>
              </a:rPr>
              <a:t>Nguyễn Quang Huy - MSSV</a:t>
            </a:r>
            <a:r>
              <a:rPr lang="en-US" sz="2200" b="1">
                <a:latin typeface="Arial" panose="020B0604020202020204" pitchFamily="34" charset="0"/>
                <a:cs typeface="Arial" panose="020B0604020202020204" pitchFamily="34" charset="0"/>
              </a:rPr>
              <a:t>: </a:t>
            </a:r>
            <a:r>
              <a:rPr lang="en-US" sz="2200" b="1" smtClean="0">
                <a:latin typeface="Arial" panose="020B0604020202020204" pitchFamily="34" charset="0"/>
                <a:cs typeface="Arial" panose="020B0604020202020204" pitchFamily="34" charset="0"/>
              </a:rPr>
              <a:t>21161054</a:t>
            </a:r>
            <a:endParaRPr lang="en-US" sz="2200" b="1" dirty="0">
              <a:latin typeface="Arial" panose="020B0604020202020204" pitchFamily="34" charset="0"/>
              <a:cs typeface="Arial" panose="020B0604020202020204" pitchFamily="34" charset="0"/>
            </a:endParaRPr>
          </a:p>
          <a:p>
            <a:pPr algn="l"/>
            <a:r>
              <a:rPr lang="en-US" sz="2200" b="1" dirty="0">
                <a:latin typeface="Arial" panose="020B0604020202020204" pitchFamily="34" charset="0"/>
                <a:cs typeface="Arial" panose="020B0604020202020204" pitchFamily="34" charset="0"/>
              </a:rPr>
              <a:t>SVTH </a:t>
            </a:r>
            <a:r>
              <a:rPr lang="en-US" sz="2200" b="1">
                <a:latin typeface="Arial" panose="020B0604020202020204" pitchFamily="34" charset="0"/>
                <a:cs typeface="Arial" panose="020B0604020202020204" pitchFamily="34" charset="0"/>
              </a:rPr>
              <a:t>2: </a:t>
            </a:r>
            <a:r>
              <a:rPr lang="en-US" sz="2200" b="1" smtClean="0">
                <a:latin typeface="Arial" panose="020B0604020202020204" pitchFamily="34" charset="0"/>
                <a:cs typeface="Arial" panose="020B0604020202020204" pitchFamily="34" charset="0"/>
              </a:rPr>
              <a:t>Nguyễn Văn Tính -</a:t>
            </a:r>
            <a:r>
              <a:rPr lang="en-US" sz="2200" b="1">
                <a:latin typeface="Arial" panose="020B0604020202020204" pitchFamily="34" charset="0"/>
                <a:cs typeface="Arial" panose="020B0604020202020204" pitchFamily="34" charset="0"/>
              </a:rPr>
              <a:t> </a:t>
            </a:r>
            <a:r>
              <a:rPr lang="en-US" sz="2200" b="1" smtClean="0">
                <a:latin typeface="Arial" panose="020B0604020202020204" pitchFamily="34" charset="0"/>
                <a:cs typeface="Arial" panose="020B0604020202020204" pitchFamily="34" charset="0"/>
              </a:rPr>
              <a:t>MSSV</a:t>
            </a:r>
            <a:r>
              <a:rPr lang="en-US" sz="2200" b="1">
                <a:latin typeface="Arial" panose="020B0604020202020204" pitchFamily="34" charset="0"/>
                <a:cs typeface="Arial" panose="020B0604020202020204" pitchFamily="34" charset="0"/>
              </a:rPr>
              <a:t>: </a:t>
            </a:r>
            <a:r>
              <a:rPr lang="en-US" sz="2200" b="1" smtClean="0">
                <a:latin typeface="Arial" panose="020B0604020202020204" pitchFamily="34" charset="0"/>
                <a:cs typeface="Arial" panose="020B0604020202020204" pitchFamily="34" charset="0"/>
              </a:rPr>
              <a:t>21161372</a:t>
            </a:r>
            <a:endParaRPr lang="en-US" sz="2200" b="1" dirty="0">
              <a:latin typeface="Arial" panose="020B0604020202020204" pitchFamily="34" charset="0"/>
              <a:cs typeface="Arial" panose="020B0604020202020204" pitchFamily="34" charset="0"/>
            </a:endParaRPr>
          </a:p>
        </p:txBody>
      </p:sp>
      <p:pic>
        <p:nvPicPr>
          <p:cNvPr id="1028" name="Picture 4" descr="http://sdh.hcmute.edu.vn/Resources/ImagesPortal/Khoa/K_logo.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0677" y="267943"/>
            <a:ext cx="732284" cy="8901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05518" y="4654200"/>
            <a:ext cx="4572000"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Tp. HCM, </a:t>
            </a:r>
            <a:r>
              <a:rPr lang="en-US" sz="2000" b="1" err="1">
                <a:latin typeface="Arial" panose="020B0604020202020204" pitchFamily="34" charset="0"/>
                <a:cs typeface="Arial" panose="020B0604020202020204" pitchFamily="34" charset="0"/>
              </a:rPr>
              <a:t>tháng</a:t>
            </a:r>
            <a:r>
              <a:rPr lang="en-US" sz="2000" b="1">
                <a:latin typeface="Arial" panose="020B0604020202020204" pitchFamily="34" charset="0"/>
                <a:cs typeface="Arial" panose="020B0604020202020204" pitchFamily="34" charset="0"/>
              </a:rPr>
              <a:t> </a:t>
            </a:r>
            <a:r>
              <a:rPr lang="en-US" sz="2000" b="1" smtClean="0">
                <a:latin typeface="Arial" panose="020B0604020202020204" pitchFamily="34" charset="0"/>
                <a:cs typeface="Arial" panose="020B0604020202020204" pitchFamily="34" charset="0"/>
              </a:rPr>
              <a:t>6/2025</a:t>
            </a:r>
            <a:endParaRPr lang="en-US" sz="2000" b="1" dirty="0">
              <a:latin typeface="Arial" panose="020B0604020202020204" pitchFamily="34" charset="0"/>
              <a:cs typeface="Arial" panose="020B0604020202020204" pitchFamily="34" charset="0"/>
            </a:endParaRPr>
          </a:p>
          <a:p>
            <a:endParaRPr lang="vi-VN" sz="2000" dirty="0">
              <a:latin typeface="Arial" panose="020B0604020202020204" pitchFamily="34" charset="0"/>
              <a:cs typeface="Arial" panose="020B0604020202020204" pitchFamily="34" charset="0"/>
            </a:endParaRPr>
          </a:p>
        </p:txBody>
      </p:sp>
      <p:pic>
        <p:nvPicPr>
          <p:cNvPr id="11" name="Picture 10"/>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11018" y="267943"/>
            <a:ext cx="774607" cy="890105"/>
          </a:xfrm>
          <a:prstGeom prst="rect">
            <a:avLst/>
          </a:prstGeom>
          <a:solidFill>
            <a:schemeClr val="bg1"/>
          </a:solidFill>
          <a:ln>
            <a:noFill/>
          </a:ln>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9</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5" name="Picture 14"/>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7" name="Rectangle 16"/>
          <p:cNvSpPr/>
          <p:nvPr/>
        </p:nvSpPr>
        <p:spPr bwMode="auto">
          <a:xfrm>
            <a:off x="3810000" y="2237738"/>
            <a:ext cx="838200" cy="562612"/>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TextBox 17"/>
          <p:cNvSpPr txBox="1"/>
          <p:nvPr/>
        </p:nvSpPr>
        <p:spPr>
          <a:xfrm>
            <a:off x="477796" y="905979"/>
            <a:ext cx="4094204" cy="707886"/>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1.5 KHỐI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CẢNH BÁO</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pic>
        <p:nvPicPr>
          <p:cNvPr id="19" name="Picture 18"/>
          <p:cNvPicPr/>
          <p:nvPr/>
        </p:nvPicPr>
        <p:blipFill rotWithShape="1">
          <a:blip r:embed="rId4" cstate="email">
            <a:extLst>
              <a:ext uri="{28A0092B-C50C-407E-A947-70E740481C1C}">
                <a14:useLocalDpi xmlns:a14="http://schemas.microsoft.com/office/drawing/2010/main" val="0"/>
              </a:ext>
            </a:extLst>
          </a:blip>
          <a:srcRect l="3597" t="6677" r="4732" b="4815"/>
          <a:stretch>
            <a:fillRect/>
          </a:stretch>
        </p:blipFill>
        <p:spPr bwMode="auto">
          <a:xfrm>
            <a:off x="1037955" y="1492412"/>
            <a:ext cx="4117495" cy="2486244"/>
          </a:xfrm>
          <a:prstGeom prst="rect">
            <a:avLst/>
          </a:prstGeom>
          <a:noFill/>
          <a:ln>
            <a:noFill/>
          </a:ln>
          <a:extLst>
            <a:ext uri="{53640926-AAD7-44D8-BBD7-CCE9431645EC}">
              <a14:shadowObscured xmlns:a14="http://schemas.microsoft.com/office/drawing/2010/main"/>
            </a:ext>
          </a:extLst>
        </p:spPr>
      </p:pic>
      <p:pic>
        <p:nvPicPr>
          <p:cNvPr id="4100" name="Picture 4" descr="https://bizweb.dktcdn.net/100/475/017/products/vcf-65ff1ddc-d6e1-4f47-b355-b406c5d93f0a.jpg?v=1676366275120"/>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853851" y="1009138"/>
            <a:ext cx="1509906" cy="15099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tse4.mm.bing.net/th?id=OIP.nS4ziVInW9uTH6loxk65YgHaHa&amp;pid=Api&amp;P=0&amp;h=220"/>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856699" y="2691970"/>
            <a:ext cx="1509906" cy="151120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245640" y="4016345"/>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BUZZER &amp; LED với ESP32</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02056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0"/>
                                        </p:tgtEl>
                                        <p:attrNameLst>
                                          <p:attrName>style.visibility</p:attrName>
                                        </p:attrNameLst>
                                      </p:cBhvr>
                                      <p:to>
                                        <p:strVal val="visible"/>
                                      </p:to>
                                    </p:set>
                                    <p:animEffect transition="in" filter="fade">
                                      <p:cBhvr>
                                        <p:cTn id="21" dur="1000"/>
                                        <p:tgtEl>
                                          <p:spTgt spid="4100"/>
                                        </p:tgtEl>
                                      </p:cBhvr>
                                    </p:animEffect>
                                    <p:anim calcmode="lin" valueType="num">
                                      <p:cBhvr>
                                        <p:cTn id="22" dur="1000" fill="hold"/>
                                        <p:tgtEl>
                                          <p:spTgt spid="4100"/>
                                        </p:tgtEl>
                                        <p:attrNameLst>
                                          <p:attrName>ppt_x</p:attrName>
                                        </p:attrNameLst>
                                      </p:cBhvr>
                                      <p:tavLst>
                                        <p:tav tm="0">
                                          <p:val>
                                            <p:strVal val="#ppt_x"/>
                                          </p:val>
                                        </p:tav>
                                        <p:tav tm="100000">
                                          <p:val>
                                            <p:strVal val="#ppt_x"/>
                                          </p:val>
                                        </p:tav>
                                      </p:tavLst>
                                    </p:anim>
                                    <p:anim calcmode="lin" valueType="num">
                                      <p:cBhvr>
                                        <p:cTn id="23" dur="1000" fill="hold"/>
                                        <p:tgtEl>
                                          <p:spTgt spid="410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102"/>
                                        </p:tgtEl>
                                        <p:attrNameLst>
                                          <p:attrName>style.visibility</p:attrName>
                                        </p:attrNameLst>
                                      </p:cBhvr>
                                      <p:to>
                                        <p:strVal val="visible"/>
                                      </p:to>
                                    </p:set>
                                    <p:animEffect transition="in" filter="fade">
                                      <p:cBhvr>
                                        <p:cTn id="26" dur="1000"/>
                                        <p:tgtEl>
                                          <p:spTgt spid="4102"/>
                                        </p:tgtEl>
                                      </p:cBhvr>
                                    </p:animEffect>
                                    <p:anim calcmode="lin" valueType="num">
                                      <p:cBhvr>
                                        <p:cTn id="27" dur="1000" fill="hold"/>
                                        <p:tgtEl>
                                          <p:spTgt spid="4102"/>
                                        </p:tgtEl>
                                        <p:attrNameLst>
                                          <p:attrName>ppt_x</p:attrName>
                                        </p:attrNameLst>
                                      </p:cBhvr>
                                      <p:tavLst>
                                        <p:tav tm="0">
                                          <p:val>
                                            <p:strVal val="#ppt_x"/>
                                          </p:val>
                                        </p:tav>
                                        <p:tav tm="100000">
                                          <p:val>
                                            <p:strVal val="#ppt_x"/>
                                          </p:val>
                                        </p:tav>
                                      </p:tavLst>
                                    </p:anim>
                                    <p:anim calcmode="lin" valueType="num">
                                      <p:cBhvr>
                                        <p:cTn id="28" dur="1000" fill="hold"/>
                                        <p:tgtEl>
                                          <p:spTgt spid="410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10</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sp>
        <p:nvSpPr>
          <p:cNvPr id="2" name="TextBox 1"/>
          <p:cNvSpPr txBox="1"/>
          <p:nvPr/>
        </p:nvSpPr>
        <p:spPr>
          <a:xfrm>
            <a:off x="477796" y="905979"/>
            <a:ext cx="4094204" cy="707886"/>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1.6 KHỐI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SIM</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pic>
        <p:nvPicPr>
          <p:cNvPr id="12" name="Picture 11"/>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5" name="Rectangle 14"/>
          <p:cNvSpPr/>
          <p:nvPr/>
        </p:nvSpPr>
        <p:spPr bwMode="auto">
          <a:xfrm>
            <a:off x="5334000" y="2266950"/>
            <a:ext cx="762000" cy="533400"/>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16" name="Picture 15"/>
          <p:cNvPicPr/>
          <p:nvPr/>
        </p:nvPicPr>
        <p:blipFill rotWithShape="1">
          <a:blip r:embed="rId4" cstate="email">
            <a:extLst>
              <a:ext uri="{28A0092B-C50C-407E-A947-70E740481C1C}">
                <a14:useLocalDpi xmlns:a14="http://schemas.microsoft.com/office/drawing/2010/main" val="0"/>
              </a:ext>
            </a:extLst>
          </a:blip>
          <a:srcRect l="4315" t="5754" r="9497" b="6366"/>
          <a:stretch>
            <a:fillRect/>
          </a:stretch>
        </p:blipFill>
        <p:spPr bwMode="auto">
          <a:xfrm>
            <a:off x="441780" y="1396365"/>
            <a:ext cx="4166235" cy="2958534"/>
          </a:xfrm>
          <a:prstGeom prst="rect">
            <a:avLst/>
          </a:prstGeom>
          <a:noFill/>
          <a:ln>
            <a:noFill/>
          </a:ln>
          <a:extLst>
            <a:ext uri="{53640926-AAD7-44D8-BBD7-CCE9431645EC}">
              <a14:shadowObscured xmlns:a14="http://schemas.microsoft.com/office/drawing/2010/main"/>
            </a:ext>
          </a:extLst>
        </p:spPr>
      </p:pic>
      <p:pic>
        <p:nvPicPr>
          <p:cNvPr id="17" name="Picture 16"/>
          <p:cNvPicPr/>
          <p:nvPr/>
        </p:nvPicPr>
        <p:blipFill rotWithShape="1">
          <a:blip r:embed="rId5" cstate="email">
            <a:extLst>
              <a:ext uri="{28A0092B-C50C-407E-A947-70E740481C1C}">
                <a14:useLocalDpi xmlns:a14="http://schemas.microsoft.com/office/drawing/2010/main" val="0"/>
              </a:ext>
            </a:extLst>
          </a:blip>
          <a:srcRect t="3972"/>
          <a:stretch>
            <a:fillRect/>
          </a:stretch>
        </p:blipFill>
        <p:spPr bwMode="auto">
          <a:xfrm>
            <a:off x="4678667" y="1100159"/>
            <a:ext cx="4184483" cy="1471592"/>
          </a:xfrm>
          <a:prstGeom prst="rect">
            <a:avLst/>
          </a:prstGeom>
          <a:noFill/>
          <a:ln>
            <a:noFill/>
          </a:ln>
          <a:extLst>
            <a:ext uri="{53640926-AAD7-44D8-BBD7-CCE9431645EC}">
              <a14:shadowObscured xmlns:a14="http://schemas.microsoft.com/office/drawing/2010/main"/>
            </a:ext>
          </a:extLst>
        </p:spPr>
      </p:pic>
      <p:sp>
        <p:nvSpPr>
          <p:cNvPr id="18" name="TextBox 17"/>
          <p:cNvSpPr txBox="1"/>
          <p:nvPr/>
        </p:nvSpPr>
        <p:spPr>
          <a:xfrm>
            <a:off x="4526973" y="2673230"/>
            <a:ext cx="4617027" cy="1815882"/>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a:latin typeface="Arial" panose="020B0604020202020204" pitchFamily="34" charset="0"/>
                <a:cs typeface="Arial" panose="020B0604020202020204" pitchFamily="34" charset="0"/>
              </a:rPr>
              <a:t>Điện áp </a:t>
            </a:r>
            <a:r>
              <a:rPr lang="en-US" sz="1600" smtClean="0">
                <a:latin typeface="Arial" panose="020B0604020202020204" pitchFamily="34" charset="0"/>
                <a:cs typeface="Arial" panose="020B0604020202020204" pitchFamily="34" charset="0"/>
              </a:rPr>
              <a:t>hoạt động: 4.5 - 16VDC</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Mạng sử dụng: 4G Cat. 1</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Mức logic I/O-TTL: 3.3V hoặc 5V (allow&lt;16V)</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Giao thức hỗ trợ: </a:t>
            </a:r>
            <a:r>
              <a:rPr lang="en-US" sz="1600"/>
              <a:t>TCP/IP/IPV4/IPV6/Multi-PDP/FTP/FTPS/HTTP/HTTPS/DNS</a:t>
            </a:r>
            <a:endParaRPr lang="en-US" sz="160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600" smtClean="0"/>
              <a:t>Tốc độ: </a:t>
            </a:r>
            <a:r>
              <a:rPr lang="en-US" sz="1600">
                <a:latin typeface="Arial" panose="020B0604020202020204" pitchFamily="34" charset="0"/>
                <a:cs typeface="Arial" panose="020B0604020202020204" pitchFamily="34" charset="0"/>
              </a:rPr>
              <a:t>LTE(Mbps): 10(DL)/5(UL</a:t>
            </a:r>
            <a:r>
              <a:rPr lang="en-US" sz="160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v"/>
            </a:pPr>
            <a:r>
              <a:rPr lang="en-US" sz="1600">
                <a:latin typeface="Arial" panose="020B0604020202020204" pitchFamily="34" charset="0"/>
                <a:cs typeface="Arial" panose="020B0604020202020204" pitchFamily="34" charset="0"/>
              </a:rPr>
              <a:t>Nhiệt độ hoạt </a:t>
            </a:r>
            <a:r>
              <a:rPr lang="en-US" sz="1600" smtClean="0">
                <a:latin typeface="Arial" panose="020B0604020202020204" pitchFamily="34" charset="0"/>
                <a:cs typeface="Arial" panose="020B0604020202020204" pitchFamily="34" charset="0"/>
              </a:rPr>
              <a:t>động: </a:t>
            </a:r>
            <a:r>
              <a:rPr lang="en-US" sz="1600">
                <a:latin typeface="Arial" panose="020B0604020202020204" pitchFamily="34" charset="0"/>
                <a:cs typeface="Arial" panose="020B0604020202020204" pitchFamily="34" charset="0"/>
              </a:rPr>
              <a:t>-40 đến +85 °C</a:t>
            </a:r>
          </a:p>
        </p:txBody>
      </p:sp>
      <p:sp>
        <p:nvSpPr>
          <p:cNvPr id="19" name="TextBox 18"/>
          <p:cNvSpPr txBox="1"/>
          <p:nvPr/>
        </p:nvSpPr>
        <p:spPr>
          <a:xfrm>
            <a:off x="657997" y="4319835"/>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SIM với ESP32</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902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11</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5" name="Picture 14"/>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7" name="Rectangle 16"/>
          <p:cNvSpPr/>
          <p:nvPr/>
        </p:nvSpPr>
        <p:spPr bwMode="auto">
          <a:xfrm>
            <a:off x="2819400" y="3562350"/>
            <a:ext cx="1066800" cy="533400"/>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8" name="TextBox 17"/>
          <p:cNvSpPr txBox="1"/>
          <p:nvPr/>
        </p:nvSpPr>
        <p:spPr>
          <a:xfrm>
            <a:off x="477796" y="905979"/>
            <a:ext cx="4018004" cy="400110"/>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1.7 KHỐI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ĐO DUNG LƯỢNG PIN</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pic>
        <p:nvPicPr>
          <p:cNvPr id="19" name="Picture 18"/>
          <p:cNvPicPr/>
          <p:nvPr/>
        </p:nvPicPr>
        <p:blipFill rotWithShape="1">
          <a:blip r:embed="rId4" cstate="email">
            <a:extLst>
              <a:ext uri="{28A0092B-C50C-407E-A947-70E740481C1C}">
                <a14:useLocalDpi xmlns:a14="http://schemas.microsoft.com/office/drawing/2010/main" val="0"/>
              </a:ext>
            </a:extLst>
          </a:blip>
          <a:srcRect l="3612" t="10336" r="13868" b="11278"/>
          <a:stretch>
            <a:fillRect/>
          </a:stretch>
        </p:blipFill>
        <p:spPr bwMode="auto">
          <a:xfrm>
            <a:off x="381000" y="1418068"/>
            <a:ext cx="4000500" cy="2677682"/>
          </a:xfrm>
          <a:prstGeom prst="rect">
            <a:avLst/>
          </a:prstGeom>
          <a:noFill/>
          <a:ln>
            <a:noFill/>
          </a:ln>
          <a:extLst>
            <a:ext uri="{53640926-AAD7-44D8-BBD7-CCE9431645EC}">
              <a14:shadowObscured xmlns:a14="http://schemas.microsoft.com/office/drawing/2010/main"/>
            </a:ext>
          </a:extLst>
        </p:spPr>
      </p:pic>
      <p:sp>
        <p:nvSpPr>
          <p:cNvPr id="22" name="TextBox 21"/>
          <p:cNvSpPr txBox="1"/>
          <p:nvPr/>
        </p:nvSpPr>
        <p:spPr>
          <a:xfrm>
            <a:off x="647700" y="4224744"/>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khối đo pin với ESP32</a:t>
            </a:r>
            <a:endParaRPr lang="en-US" sz="1600" dirty="0">
              <a:solidFill>
                <a:srgbClr val="FFC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4384958" y="1885950"/>
                <a:ext cx="4545602" cy="1561261"/>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Thiết Vpin đi qua mạch cầu phân áp (R2 và R3) để giảm điện áp mà VĐK có thể đọc được từ: 0 – 3.3V</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Công thức tính: </a:t>
                </a:r>
              </a:p>
              <a:p>
                <a:pPr algn="just"/>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𝑝𝑖𝑛</m:t>
                          </m:r>
                        </m:sub>
                      </m:sSub>
                      <m:r>
                        <a:rPr lang="en-US" sz="1400" i="1">
                          <a:latin typeface="Cambria Math" panose="02040503050406030204" pitchFamily="18" charset="0"/>
                        </a:rPr>
                        <m:t>= </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𝑎𝑛𝑎𝑙𝑜𝑔𝑅𝑒𝑎𝑑</m:t>
                              </m:r>
                              <m:r>
                                <a:rPr lang="en-US" sz="1400">
                                  <a:latin typeface="Cambria Math" panose="02040503050406030204" pitchFamily="18" charset="0"/>
                                </a:rPr>
                                <m:t>(</m:t>
                              </m:r>
                              <m:r>
                                <a:rPr lang="en-US" sz="1400" i="1">
                                  <a:latin typeface="Cambria Math" panose="02040503050406030204" pitchFamily="18" charset="0"/>
                                </a:rPr>
                                <m:t>𝐷</m:t>
                              </m:r>
                              <m:r>
                                <a:rPr lang="en-US" sz="1400" i="1">
                                  <a:latin typeface="Cambria Math" panose="02040503050406030204" pitchFamily="18" charset="0"/>
                                </a:rPr>
                                <m:t>2</m:t>
                              </m:r>
                              <m:r>
                                <a:rPr lang="en-US" sz="1400">
                                  <a:latin typeface="Cambria Math" panose="02040503050406030204" pitchFamily="18" charset="0"/>
                                </a:rPr>
                                <m:t>)​</m:t>
                              </m:r>
                            </m:num>
                            <m:den>
                              <m:r>
                                <a:rPr lang="en-US" sz="1400" i="1">
                                  <a:latin typeface="Cambria Math" panose="02040503050406030204" pitchFamily="18" charset="0"/>
                                </a:rPr>
                                <m:t>4095</m:t>
                              </m:r>
                            </m:den>
                          </m:f>
                          <m:r>
                            <a:rPr lang="en-US" sz="1400" i="1">
                              <a:latin typeface="Cambria Math" panose="02040503050406030204" pitchFamily="18" charset="0"/>
                            </a:rPr>
                            <m:t> ×3.3</m:t>
                          </m:r>
                        </m:e>
                      </m:d>
                      <m:r>
                        <a:rPr lang="en-US" sz="1400" i="1">
                          <a:latin typeface="Cambria Math" panose="02040503050406030204" pitchFamily="18" charset="0"/>
                        </a:rPr>
                        <m:t> ×6</m:t>
                      </m:r>
                    </m:oMath>
                  </m:oMathPara>
                </a14:m>
                <a:endParaRPr lang="en-US" sz="1400" smtClean="0">
                  <a:latin typeface="Arial" panose="020B0604020202020204" pitchFamily="34" charset="0"/>
                  <a:cs typeface="Arial" panose="020B060402020202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384958" y="1885950"/>
                <a:ext cx="4545602" cy="1561261"/>
              </a:xfrm>
              <a:prstGeom prst="rect">
                <a:avLst/>
              </a:prstGeom>
              <a:blipFill>
                <a:blip r:embed="rId5"/>
                <a:stretch>
                  <a:fillRect l="-536" t="-1172" r="-804"/>
                </a:stretch>
              </a:blipFill>
            </p:spPr>
            <p:txBody>
              <a:bodyPr/>
              <a:lstStyle/>
              <a:p>
                <a:r>
                  <a:rPr lang="en-US">
                    <a:noFill/>
                  </a:rPr>
                  <a:t> </a:t>
                </a:r>
              </a:p>
            </p:txBody>
          </p:sp>
        </mc:Fallback>
      </mc:AlternateContent>
    </p:spTree>
    <p:extLst>
      <p:ext uri="{BB962C8B-B14F-4D97-AF65-F5344CB8AC3E}">
        <p14:creationId xmlns:p14="http://schemas.microsoft.com/office/powerpoint/2010/main" val="31142778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2"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12</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2" name="Picture 11"/>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5" name="Rectangle 14"/>
          <p:cNvSpPr/>
          <p:nvPr/>
        </p:nvSpPr>
        <p:spPr bwMode="auto">
          <a:xfrm>
            <a:off x="6019800" y="3486150"/>
            <a:ext cx="1143000" cy="609600"/>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TextBox 15"/>
          <p:cNvSpPr txBox="1"/>
          <p:nvPr/>
        </p:nvSpPr>
        <p:spPr>
          <a:xfrm>
            <a:off x="477796" y="905979"/>
            <a:ext cx="5237204" cy="400110"/>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1.8 KHỐI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KIỂM TRA SẠC</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pic>
        <p:nvPicPr>
          <p:cNvPr id="17" name="Picture 16"/>
          <p:cNvPicPr/>
          <p:nvPr/>
        </p:nvPicPr>
        <p:blipFill rotWithShape="1">
          <a:blip r:embed="rId4" cstate="email">
            <a:extLst>
              <a:ext uri="{28A0092B-C50C-407E-A947-70E740481C1C}">
                <a14:useLocalDpi xmlns:a14="http://schemas.microsoft.com/office/drawing/2010/main" val="0"/>
              </a:ext>
            </a:extLst>
          </a:blip>
          <a:srcRect l="1510" t="3772" r="15977" b="4590"/>
          <a:stretch>
            <a:fillRect/>
          </a:stretch>
        </p:blipFill>
        <p:spPr bwMode="auto">
          <a:xfrm>
            <a:off x="163910" y="1347538"/>
            <a:ext cx="4688990" cy="2595812"/>
          </a:xfrm>
          <a:prstGeom prst="rect">
            <a:avLst/>
          </a:prstGeom>
          <a:noFill/>
          <a:ln>
            <a:noFill/>
          </a:ln>
          <a:extLst>
            <a:ext uri="{53640926-AAD7-44D8-BBD7-CCE9431645EC}">
              <a14:shadowObscured xmlns:a14="http://schemas.microsoft.com/office/drawing/2010/main"/>
            </a:ext>
          </a:extLst>
        </p:spPr>
      </p:pic>
      <p:sp>
        <p:nvSpPr>
          <p:cNvPr id="18" name="TextBox 17"/>
          <p:cNvSpPr txBox="1"/>
          <p:nvPr/>
        </p:nvSpPr>
        <p:spPr>
          <a:xfrm>
            <a:off x="641505" y="4090258"/>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khối sạc với ESP32</a:t>
            </a:r>
            <a:endParaRPr lang="en-US" sz="1600" dirty="0">
              <a:solidFill>
                <a:srgbClr val="FFC000"/>
              </a:solidFill>
              <a:latin typeface="Arial" panose="020B0604020202020204" pitchFamily="34" charset="0"/>
              <a:cs typeface="Arial" panose="020B0604020202020204" pitchFamily="34" charset="0"/>
            </a:endParaRPr>
          </a:p>
        </p:txBody>
      </p:sp>
      <p:pic>
        <p:nvPicPr>
          <p:cNvPr id="1026" name="Picture 2" descr="https://tse2.mm.bing.net/th?id=OIP.E34P6az6-OhL6-_dqET2-wHaHa&amp;pid=Api&amp;P=0&amp;h=2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0679" y="1016902"/>
            <a:ext cx="2411125" cy="14786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36005" y="2332729"/>
            <a:ext cx="3776270" cy="2031325"/>
          </a:xfrm>
          <a:prstGeom prst="rect">
            <a:avLst/>
          </a:prstGeom>
          <a:noFill/>
        </p:spPr>
        <p:txBody>
          <a:bodyPr wrap="square" rtlCol="0">
            <a:spAutoFit/>
          </a:bodyPr>
          <a:lstStyle/>
          <a:p>
            <a:pPr marL="285750" indent="-285750" algn="just">
              <a:buFont typeface="Wingdings" panose="05000000000000000000" pitchFamily="2" charset="2"/>
              <a:buChar char="v"/>
            </a:pPr>
            <a:r>
              <a:rPr lang="en-US" sz="1400" smtClean="0"/>
              <a:t>Cấp nguồn DCIN_12V, </a:t>
            </a:r>
            <a:r>
              <a:rPr lang="en-US" sz="1400"/>
              <a:t>dòng điện đi qua LED trong PC817 làm LED phát sáng, kích hoạt transistor quang bên trong. </a:t>
            </a:r>
            <a:endParaRPr lang="en-US" sz="1400" smtClean="0"/>
          </a:p>
          <a:p>
            <a:pPr marL="285750" indent="-285750" algn="just">
              <a:buFont typeface="Wingdings" panose="05000000000000000000" pitchFamily="2" charset="2"/>
              <a:buChar char="v"/>
            </a:pPr>
            <a:r>
              <a:rPr lang="en-US" sz="1400"/>
              <a:t>C</a:t>
            </a:r>
            <a:r>
              <a:rPr lang="en-US" sz="1400" smtClean="0"/>
              <a:t>hân </a:t>
            </a:r>
            <a:r>
              <a:rPr lang="en-US" sz="1400"/>
              <a:t>collector nối với D4 bị kéo xuống GND qua emitter, khiến D4 nhận mức logic thấp. </a:t>
            </a:r>
            <a:endParaRPr lang="en-US" sz="1400" smtClean="0"/>
          </a:p>
          <a:p>
            <a:pPr marL="285750" indent="-285750" algn="just">
              <a:buFont typeface="Wingdings" panose="05000000000000000000" pitchFamily="2" charset="2"/>
              <a:buChar char="v"/>
            </a:pPr>
            <a:r>
              <a:rPr lang="en-US" sz="1400" smtClean="0"/>
              <a:t>Trong mạch thực tế thì nhóm đã dùng mạch công suất mosfet để bật/tắt việc  sạc pin từ ắc quy cho hệ thống.</a:t>
            </a:r>
            <a:endParaRPr lang="en-US" sz="1400"/>
          </a:p>
        </p:txBody>
      </p:sp>
    </p:spTree>
    <p:extLst>
      <p:ext uri="{BB962C8B-B14F-4D97-AF65-F5344CB8AC3E}">
        <p14:creationId xmlns:p14="http://schemas.microsoft.com/office/powerpoint/2010/main" val="17930717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13</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2" name="Picture 11"/>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5" name="Rectangle 14"/>
          <p:cNvSpPr/>
          <p:nvPr/>
        </p:nvSpPr>
        <p:spPr bwMode="auto">
          <a:xfrm>
            <a:off x="2743200" y="2847338"/>
            <a:ext cx="4419600" cy="609600"/>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TextBox 15"/>
          <p:cNvSpPr txBox="1"/>
          <p:nvPr/>
        </p:nvSpPr>
        <p:spPr>
          <a:xfrm>
            <a:off x="477796" y="905979"/>
            <a:ext cx="3713204" cy="400110"/>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1.9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KHỐI XỬ LÝ TRUNG TÂM</a:t>
            </a:r>
            <a:endParaRPr lang="vi-VN" sz="2000">
              <a:solidFill>
                <a:srgbClr val="FF0000"/>
              </a:solidFill>
              <a:latin typeface="Arial" panose="020B0604020202020204" pitchFamily="34" charset="0"/>
              <a:ea typeface="Tahoma" panose="020B0604030504040204" pitchFamily="34" charset="0"/>
              <a:cs typeface="Arial" panose="020B0604020202020204" pitchFamily="34" charset="0"/>
            </a:endParaRPr>
          </a:p>
        </p:txBody>
      </p:sp>
      <p:pic>
        <p:nvPicPr>
          <p:cNvPr id="17" name="Picture 16"/>
          <p:cNvPicPr/>
          <p:nvPr/>
        </p:nvPicPr>
        <p:blipFill rotWithShape="1">
          <a:blip r:embed="rId4" cstate="email">
            <a:extLst>
              <a:ext uri="{28A0092B-C50C-407E-A947-70E740481C1C}">
                <a14:useLocalDpi xmlns:a14="http://schemas.microsoft.com/office/drawing/2010/main" val="0"/>
              </a:ext>
            </a:extLst>
          </a:blip>
          <a:srcRect l="7132" t="6033" r="15947" b="8230"/>
          <a:stretch>
            <a:fillRect/>
          </a:stretch>
        </p:blipFill>
        <p:spPr bwMode="auto">
          <a:xfrm>
            <a:off x="973753" y="1442902"/>
            <a:ext cx="2614203" cy="2951119"/>
          </a:xfrm>
          <a:prstGeom prst="rect">
            <a:avLst/>
          </a:prstGeom>
          <a:noFill/>
          <a:ln>
            <a:noFill/>
          </a:ln>
          <a:extLst>
            <a:ext uri="{53640926-AAD7-44D8-BBD7-CCE9431645EC}">
              <a14:shadowObscured xmlns:a14="http://schemas.microsoft.com/office/drawing/2010/main"/>
            </a:ext>
          </a:extLst>
        </p:spPr>
      </p:pic>
      <p:pic>
        <p:nvPicPr>
          <p:cNvPr id="19" name="Picture 18"/>
          <p:cNvPicPr/>
          <p:nvPr/>
        </p:nvPicPr>
        <p:blipFill rotWithShape="1">
          <a:blip r:embed="rId5"/>
          <a:srcRect t="2453"/>
          <a:stretch>
            <a:fillRect/>
          </a:stretch>
        </p:blipFill>
        <p:spPr bwMode="auto">
          <a:xfrm>
            <a:off x="4876078" y="900487"/>
            <a:ext cx="1884218" cy="2046771"/>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3806165" y="3127181"/>
            <a:ext cx="4354659" cy="1600438"/>
          </a:xfrm>
          <a:prstGeom prst="rect">
            <a:avLst/>
          </a:prstGeom>
          <a:noFill/>
        </p:spPr>
        <p:txBody>
          <a:bodyPr wrap="square" rtlCol="0">
            <a:spAutoFit/>
          </a:bodyPr>
          <a:lstStyle/>
          <a:p>
            <a:pPr marL="285750" indent="-285750" algn="just">
              <a:buFont typeface="Wingdings" panose="05000000000000000000" pitchFamily="2" charset="2"/>
              <a:buChar char="v"/>
            </a:pPr>
            <a:r>
              <a:rPr lang="en-US" sz="1400" smtClean="0"/>
              <a:t>Điện áp cung cấp: </a:t>
            </a:r>
            <a:r>
              <a:rPr lang="en-US" sz="1400"/>
              <a:t>5VDC từ cổng USB hoặc chân </a:t>
            </a:r>
            <a:r>
              <a:rPr lang="en-US" sz="1400" smtClean="0"/>
              <a:t>VCC 3.3VDC </a:t>
            </a:r>
            <a:r>
              <a:rPr lang="en-US" sz="1400"/>
              <a:t>từ chân </a:t>
            </a:r>
            <a:r>
              <a:rPr lang="en-US" sz="1400" smtClean="0"/>
              <a:t>3.3V</a:t>
            </a:r>
          </a:p>
          <a:p>
            <a:pPr marL="285750" indent="-285750" algn="just">
              <a:buFont typeface="Wingdings" panose="05000000000000000000" pitchFamily="2" charset="2"/>
              <a:buChar char="v"/>
            </a:pPr>
            <a:r>
              <a:rPr lang="en-US" sz="1400" smtClean="0"/>
              <a:t>IC chính: ESP32-WROOM-32</a:t>
            </a:r>
          </a:p>
          <a:p>
            <a:pPr marL="285750" indent="-285750" algn="just">
              <a:buFont typeface="Wingdings" panose="05000000000000000000" pitchFamily="2" charset="2"/>
              <a:buChar char="v"/>
            </a:pPr>
            <a:r>
              <a:rPr lang="en-US" sz="1400" smtClean="0"/>
              <a:t>Xung clock: </a:t>
            </a:r>
            <a:r>
              <a:rPr lang="en-US" sz="1400"/>
              <a:t>80 - </a:t>
            </a:r>
            <a:r>
              <a:rPr lang="en-US" sz="1400" smtClean="0"/>
              <a:t>240MHz</a:t>
            </a:r>
          </a:p>
          <a:p>
            <a:pPr marL="285750" indent="-285750" algn="just">
              <a:buFont typeface="Wingdings" panose="05000000000000000000" pitchFamily="2" charset="2"/>
              <a:buChar char="v"/>
            </a:pPr>
            <a:r>
              <a:rPr lang="en-US" sz="1400"/>
              <a:t>Bộ nhớ </a:t>
            </a:r>
            <a:r>
              <a:rPr lang="en-US" sz="1400" smtClean="0"/>
              <a:t>SRAM: 520kB</a:t>
            </a:r>
          </a:p>
          <a:p>
            <a:pPr marL="285750" indent="-285750" algn="just">
              <a:buFont typeface="Wingdings" panose="05000000000000000000" pitchFamily="2" charset="2"/>
              <a:buChar char="v"/>
            </a:pPr>
            <a:r>
              <a:rPr lang="en-US" sz="1400" smtClean="0"/>
              <a:t>Wifi: </a:t>
            </a:r>
            <a:r>
              <a:rPr lang="en-US" sz="1400"/>
              <a:t>802.11 </a:t>
            </a:r>
            <a:r>
              <a:rPr lang="en-US" sz="1400" smtClean="0"/>
              <a:t>b/g/n</a:t>
            </a:r>
          </a:p>
          <a:p>
            <a:pPr marL="285750" indent="-285750" algn="just">
              <a:buFont typeface="Wingdings" panose="05000000000000000000" pitchFamily="2" charset="2"/>
              <a:buChar char="v"/>
            </a:pPr>
            <a:r>
              <a:rPr lang="en-US" sz="1400" smtClean="0"/>
              <a:t>Bluetooth: </a:t>
            </a:r>
            <a:r>
              <a:rPr lang="en-US" sz="1400"/>
              <a:t>Chuẩn classic và </a:t>
            </a:r>
            <a:r>
              <a:rPr lang="en-US" sz="1400" smtClean="0"/>
              <a:t>BLE</a:t>
            </a:r>
          </a:p>
        </p:txBody>
      </p:sp>
    </p:spTree>
    <p:extLst>
      <p:ext uri="{BB962C8B-B14F-4D97-AF65-F5344CB8AC3E}">
        <p14:creationId xmlns:p14="http://schemas.microsoft.com/office/powerpoint/2010/main" val="6195635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Gill Sans" charset="0"/>
              </a:rPr>
              <a:t>1</a:t>
            </a:r>
            <a:r>
              <a:rPr lang="en-US" sz="1400" dirty="0">
                <a:latin typeface="Arial" panose="020B0604020202020204" pitchFamily="34" charset="0"/>
                <a:cs typeface="Arial" panose="020B0604020202020204" pitchFamily="34" charset="0"/>
              </a:rPr>
              <a:t>4</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8"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QUÁ TRÌNH THỰC HIỆN</a:t>
            </a:r>
            <a:endParaRPr sz="2800" dirty="0">
              <a:solidFill>
                <a:srgbClr val="FFC000"/>
              </a:solidFill>
              <a:latin typeface="Arial" panose="020B0604020202020204" pitchFamily="34" charset="0"/>
              <a:cs typeface="Arial" panose="020B0604020202020204" pitchFamily="34" charset="0"/>
            </a:endParaRPr>
          </a:p>
        </p:txBody>
      </p:sp>
      <p:pic>
        <p:nvPicPr>
          <p:cNvPr id="11" name="Picture 10"/>
          <p:cNvPicPr/>
          <p:nvPr/>
        </p:nvPicPr>
        <p:blipFill rotWithShape="1">
          <a:blip r:embed="rId3" cstate="email">
            <a:extLst>
              <a:ext uri="{28A0092B-C50C-407E-A947-70E740481C1C}">
                <a14:useLocalDpi xmlns:a14="http://schemas.microsoft.com/office/drawing/2010/main" val="0"/>
              </a:ext>
            </a:extLst>
          </a:blip>
          <a:srcRect l="4409" t="1219" r="8731" b="1689"/>
          <a:stretch>
            <a:fillRect/>
          </a:stretch>
        </p:blipFill>
        <p:spPr bwMode="auto">
          <a:xfrm>
            <a:off x="2895600" y="819150"/>
            <a:ext cx="3838620" cy="3959108"/>
          </a:xfrm>
          <a:prstGeom prst="rect">
            <a:avLst/>
          </a:prstGeom>
          <a:noFill/>
          <a:ln>
            <a:noFill/>
          </a:ln>
          <a:extLst>
            <a:ext uri="{53640926-AAD7-44D8-BBD7-CCE9431645EC}">
              <a14:shadowObscured xmlns:a14="http://schemas.microsoft.com/office/drawing/2010/main"/>
            </a:ext>
          </a:extLst>
        </p:spPr>
      </p:pic>
      <p:sp>
        <p:nvSpPr>
          <p:cNvPr id="15" name="TextBox 14"/>
          <p:cNvSpPr txBox="1"/>
          <p:nvPr/>
        </p:nvSpPr>
        <p:spPr>
          <a:xfrm>
            <a:off x="381000" y="952440"/>
            <a:ext cx="3200400"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ea typeface="Tahoma" panose="020B0604030504040204" pitchFamily="34" charset="0"/>
                <a:cs typeface="Arial" panose="020B0604020202020204" pitchFamily="34" charset="0"/>
              </a:rPr>
              <a:t>2. LƯU </a:t>
            </a:r>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ĐỒ HOẠT ĐỘNG </a:t>
            </a:r>
            <a:endParaRPr lang="en-US" sz="2000" dirty="0">
              <a:latin typeface="Arial" panose="020B0604020202020204" pitchFamily="34" charset="0"/>
              <a:cs typeface="Arial" panose="020B0604020202020204" pitchFamily="34" charset="0"/>
            </a:endParaRPr>
          </a:p>
        </p:txBody>
      </p:sp>
      <p:sp>
        <p:nvSpPr>
          <p:cNvPr id="16" name="TextBox 15"/>
          <p:cNvSpPr txBox="1"/>
          <p:nvPr/>
        </p:nvSpPr>
        <p:spPr>
          <a:xfrm>
            <a:off x="3038520" y="4778258"/>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Lưu đồ hoạt động bộ xử lý trung tâm</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815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Gill Sans" charset="0"/>
              </a:rPr>
              <a:t>15</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8"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QUÁ TRÌNH THỰC HIỆN</a:t>
            </a:r>
            <a:endParaRPr sz="2800" dirty="0">
              <a:solidFill>
                <a:srgbClr val="FFC000"/>
              </a:solidFill>
              <a:latin typeface="Arial" panose="020B0604020202020204" pitchFamily="34" charset="0"/>
              <a:cs typeface="Arial" panose="020B0604020202020204" pitchFamily="34" charset="0"/>
            </a:endParaRPr>
          </a:p>
        </p:txBody>
      </p:sp>
      <p:pic>
        <p:nvPicPr>
          <p:cNvPr id="11" name="Picture 10"/>
          <p:cNvPicPr/>
          <p:nvPr/>
        </p:nvPicPr>
        <p:blipFill rotWithShape="1">
          <a:blip r:embed="rId3" cstate="email">
            <a:extLst>
              <a:ext uri="{28A0092B-C50C-407E-A947-70E740481C1C}">
                <a14:useLocalDpi xmlns:a14="http://schemas.microsoft.com/office/drawing/2010/main" val="0"/>
              </a:ext>
            </a:extLst>
          </a:blip>
          <a:srcRect l="1974" t="1336" r="2318" b="1077"/>
          <a:stretch>
            <a:fillRect/>
          </a:stretch>
        </p:blipFill>
        <p:spPr bwMode="auto">
          <a:xfrm>
            <a:off x="3243240" y="847932"/>
            <a:ext cx="4267200" cy="3921495"/>
          </a:xfrm>
          <a:prstGeom prst="rect">
            <a:avLst/>
          </a:prstGeom>
          <a:noFill/>
          <a:ln>
            <a:noFill/>
          </a:ln>
          <a:extLst>
            <a:ext uri="{53640926-AAD7-44D8-BBD7-CCE9431645EC}">
              <a14:shadowObscured xmlns:a14="http://schemas.microsoft.com/office/drawing/2010/main"/>
            </a:ext>
          </a:extLst>
        </p:spPr>
      </p:pic>
      <p:sp>
        <p:nvSpPr>
          <p:cNvPr id="15" name="TextBox 14"/>
          <p:cNvSpPr txBox="1"/>
          <p:nvPr/>
        </p:nvSpPr>
        <p:spPr>
          <a:xfrm>
            <a:off x="381000" y="847932"/>
            <a:ext cx="3124200"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ea typeface="Tahoma" panose="020B0604030504040204" pitchFamily="34" charset="0"/>
                <a:cs typeface="Arial" panose="020B0604020202020204" pitchFamily="34" charset="0"/>
              </a:rPr>
              <a:t>2. LƯU </a:t>
            </a:r>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ĐỒ HOẠT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ĐỘNG</a:t>
            </a:r>
            <a:endParaRPr lang="en-US" sz="2000" dirty="0">
              <a:latin typeface="Arial" panose="020B0604020202020204" pitchFamily="34" charset="0"/>
              <a:cs typeface="Arial" panose="020B0604020202020204" pitchFamily="34" charset="0"/>
            </a:endParaRPr>
          </a:p>
        </p:txBody>
      </p:sp>
      <p:sp>
        <p:nvSpPr>
          <p:cNvPr id="16" name="TextBox 15"/>
          <p:cNvSpPr txBox="1"/>
          <p:nvPr/>
        </p:nvSpPr>
        <p:spPr>
          <a:xfrm>
            <a:off x="3352800" y="4752167"/>
            <a:ext cx="404808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Lưu đồ hoạt động cho ứng dụng di động</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2848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a:latin typeface="Arial" panose="020B0604020202020204" pitchFamily="34" charset="0"/>
                <a:cs typeface="Arial" panose="020B0604020202020204" pitchFamily="34" charset="0"/>
              </a:rPr>
              <a:t>16</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21"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III. KẾT QUẢ</a:t>
            </a:r>
            <a:endParaRPr sz="2800" dirty="0">
              <a:solidFill>
                <a:srgbClr val="FFC000"/>
              </a:solidFill>
              <a:latin typeface="Arial" panose="020B0604020202020204" pitchFamily="34" charset="0"/>
              <a:cs typeface="Arial" panose="020B0604020202020204" pitchFamily="34" charset="0"/>
            </a:endParaRPr>
          </a:p>
        </p:txBody>
      </p:sp>
      <p:pic>
        <p:nvPicPr>
          <p:cNvPr id="5" name="Picture 4" descr="A screenshot of a phone&#10;&#10;AI-generated content may be incorrect."/>
          <p:cNvPicPr/>
          <p:nvPr/>
        </p:nvPicPr>
        <p:blipFill>
          <a:blip r:embed="rId3"/>
          <a:stretch>
            <a:fillRect/>
          </a:stretch>
        </p:blipFill>
        <p:spPr>
          <a:xfrm>
            <a:off x="1099177" y="1258746"/>
            <a:ext cx="2057400" cy="3581400"/>
          </a:xfrm>
          <a:prstGeom prst="rect">
            <a:avLst/>
          </a:prstGeom>
          <a:ln>
            <a:noFill/>
          </a:ln>
          <a:effectLst>
            <a:outerShdw blurRad="190500" algn="tl" rotWithShape="0">
              <a:srgbClr val="000000">
                <a:alpha val="70000"/>
              </a:srgbClr>
            </a:outerShdw>
          </a:effectLst>
        </p:spPr>
      </p:pic>
      <p:sp>
        <p:nvSpPr>
          <p:cNvPr id="8" name="TextBox 7"/>
          <p:cNvSpPr txBox="1"/>
          <p:nvPr/>
        </p:nvSpPr>
        <p:spPr>
          <a:xfrm>
            <a:off x="460342" y="805235"/>
            <a:ext cx="4340257"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ea typeface="Tahoma" panose="020B0604030504040204" pitchFamily="34" charset="0"/>
                <a:cs typeface="Arial" panose="020B0604020202020204" pitchFamily="34" charset="0"/>
              </a:rPr>
              <a:t>1</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 HIỂN THỊ GIAO DIỆN TRÊN APP</a:t>
            </a:r>
            <a:endParaRPr lang="en-US" sz="2000" dirty="0">
              <a:latin typeface="Arial" panose="020B0604020202020204" pitchFamily="34" charset="0"/>
              <a:cs typeface="Arial" panose="020B0604020202020204" pitchFamily="34" charset="0"/>
            </a:endParaRPr>
          </a:p>
        </p:txBody>
      </p:sp>
      <p:pic>
        <p:nvPicPr>
          <p:cNvPr id="9" name="Picture 8" descr="A screenshot of a map&#10;&#10;AI-generated content may be incorrect."/>
          <p:cNvPicPr/>
          <p:nvPr/>
        </p:nvPicPr>
        <p:blipFill>
          <a:blip r:embed="rId4"/>
          <a:stretch>
            <a:fillRect/>
          </a:stretch>
        </p:blipFill>
        <p:spPr>
          <a:xfrm>
            <a:off x="3531598" y="1275341"/>
            <a:ext cx="2133600" cy="3581400"/>
          </a:xfrm>
          <a:prstGeom prst="rect">
            <a:avLst/>
          </a:prstGeom>
          <a:ln>
            <a:noFill/>
          </a:ln>
          <a:effectLst>
            <a:outerShdw blurRad="190500" algn="tl" rotWithShape="0">
              <a:srgbClr val="000000">
                <a:alpha val="70000"/>
              </a:srgbClr>
            </a:outerShdw>
          </a:effectLst>
        </p:spPr>
      </p:pic>
      <p:sp>
        <p:nvSpPr>
          <p:cNvPr id="10" name="TextBox 9"/>
          <p:cNvSpPr txBox="1"/>
          <p:nvPr/>
        </p:nvSpPr>
        <p:spPr>
          <a:xfrm>
            <a:off x="3726631" y="4840146"/>
            <a:ext cx="1828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Giám sát GPS</a:t>
            </a:r>
            <a:endParaRPr lang="en-US" sz="1600" dirty="0">
              <a:solidFill>
                <a:srgbClr val="FFC000"/>
              </a:solidFill>
              <a:latin typeface="Arial" panose="020B0604020202020204" pitchFamily="34" charset="0"/>
              <a:cs typeface="Arial" panose="020B0604020202020204" pitchFamily="34" charset="0"/>
            </a:endParaRPr>
          </a:p>
        </p:txBody>
      </p:sp>
      <p:sp>
        <p:nvSpPr>
          <p:cNvPr id="11" name="TextBox 10"/>
          <p:cNvSpPr txBox="1"/>
          <p:nvPr/>
        </p:nvSpPr>
        <p:spPr>
          <a:xfrm>
            <a:off x="1433832" y="4840146"/>
            <a:ext cx="13335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Cảnh báo</a:t>
            </a:r>
            <a:endParaRPr lang="en-US" sz="1600" dirty="0">
              <a:solidFill>
                <a:srgbClr val="FFC000"/>
              </a:solidFill>
              <a:latin typeface="Arial" panose="020B0604020202020204" pitchFamily="34" charset="0"/>
              <a:cs typeface="Arial" panose="020B0604020202020204" pitchFamily="34" charset="0"/>
            </a:endParaRPr>
          </a:p>
        </p:txBody>
      </p:sp>
      <p:pic>
        <p:nvPicPr>
          <p:cNvPr id="12" name="Picture 11" descr="A screenshot of a car registration form&#10;&#10;AI-generated content may be incorrect."/>
          <p:cNvPicPr/>
          <p:nvPr/>
        </p:nvPicPr>
        <p:blipFill>
          <a:blip r:embed="rId5"/>
          <a:stretch>
            <a:fillRect/>
          </a:stretch>
        </p:blipFill>
        <p:spPr>
          <a:xfrm>
            <a:off x="5960434" y="1242436"/>
            <a:ext cx="1988370" cy="3581400"/>
          </a:xfrm>
          <a:prstGeom prst="rect">
            <a:avLst/>
          </a:prstGeom>
          <a:ln>
            <a:noFill/>
          </a:ln>
          <a:effectLst>
            <a:outerShdw blurRad="190500" algn="tl" rotWithShape="0">
              <a:srgbClr val="000000">
                <a:alpha val="70000"/>
              </a:srgbClr>
            </a:outerShdw>
          </a:effectLst>
        </p:spPr>
      </p:pic>
      <p:sp>
        <p:nvSpPr>
          <p:cNvPr id="14" name="TextBox 13"/>
          <p:cNvSpPr txBox="1"/>
          <p:nvPr/>
        </p:nvSpPr>
        <p:spPr>
          <a:xfrm>
            <a:off x="6040219" y="4823836"/>
            <a:ext cx="1828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Thông tin cá nhân</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298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17</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3"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III. KẾT QUẢ</a:t>
            </a:r>
            <a:endParaRPr sz="2800" dirty="0">
              <a:solidFill>
                <a:srgbClr val="FFC000"/>
              </a:solidFill>
              <a:latin typeface="Arial" panose="020B0604020202020204" pitchFamily="34" charset="0"/>
              <a:cs typeface="Arial" panose="020B0604020202020204" pitchFamily="34" charset="0"/>
            </a:endParaRPr>
          </a:p>
        </p:txBody>
      </p:sp>
      <p:sp>
        <p:nvSpPr>
          <p:cNvPr id="5" name="TextBox 4"/>
          <p:cNvSpPr txBox="1"/>
          <p:nvPr/>
        </p:nvSpPr>
        <p:spPr>
          <a:xfrm>
            <a:off x="460343" y="805235"/>
            <a:ext cx="3654458"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ea typeface="Tahoma" panose="020B0604030504040204" pitchFamily="34" charset="0"/>
                <a:cs typeface="Arial" panose="020B0604020202020204" pitchFamily="34" charset="0"/>
              </a:rPr>
              <a:t>2</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 HIỂN THỊ TRÊN FIREBASE</a:t>
            </a:r>
            <a:endParaRPr lang="en-US" sz="2000" dirty="0">
              <a:latin typeface="Arial" panose="020B0604020202020204" pitchFamily="34" charset="0"/>
              <a:cs typeface="Arial" panose="020B0604020202020204" pitchFamily="34" charset="0"/>
            </a:endParaRPr>
          </a:p>
        </p:txBody>
      </p:sp>
      <p:pic>
        <p:nvPicPr>
          <p:cNvPr id="11" name="Picture 10" descr="A screenshot of a computer&#10;&#10;AI-generated content may be incorrect."/>
          <p:cNvPicPr/>
          <p:nvPr/>
        </p:nvPicPr>
        <p:blipFill>
          <a:blip r:embed="rId2" cstate="email">
            <a:extLst>
              <a:ext uri="{28A0092B-C50C-407E-A947-70E740481C1C}">
                <a14:useLocalDpi xmlns:a14="http://schemas.microsoft.com/office/drawing/2010/main" val="0"/>
              </a:ext>
            </a:extLst>
          </a:blip>
          <a:stretch>
            <a:fillRect/>
          </a:stretch>
        </p:blipFill>
        <p:spPr>
          <a:xfrm>
            <a:off x="1066800" y="1352550"/>
            <a:ext cx="7162800" cy="3200400"/>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2819400" y="4595396"/>
            <a:ext cx="404808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Hiển thị giao diện kết quả từ hệ thống</a:t>
            </a:r>
            <a:endParaRPr lang="en-US" sz="1600" dirty="0">
              <a:solidFill>
                <a:srgbClr val="FFC000"/>
              </a:solidFill>
              <a:latin typeface="Arial" panose="020B0604020202020204" pitchFamily="34" charset="0"/>
              <a:cs typeface="Arial" panose="020B0604020202020204" pitchFamily="34" charset="0"/>
            </a:endParaRPr>
          </a:p>
        </p:txBody>
      </p:sp>
      <p:pic>
        <p:nvPicPr>
          <p:cNvPr id="13" name="Picture 12" descr="A screenshot of a computer&#10;&#10;AI-generated content may be incorrect."/>
          <p:cNvPicPr/>
          <p:nvPr/>
        </p:nvPicPr>
        <p:blipFill>
          <a:blip r:embed="rId3"/>
          <a:stretch>
            <a:fillRect/>
          </a:stretch>
        </p:blipFill>
        <p:spPr>
          <a:xfrm>
            <a:off x="1066800" y="1352550"/>
            <a:ext cx="7162800" cy="3200400"/>
          </a:xfrm>
          <a:prstGeom prst="rect">
            <a:avLst/>
          </a:prstGeom>
          <a:ln>
            <a:noFill/>
          </a:ln>
          <a:effectLst>
            <a:outerShdw blurRad="190500" algn="tl" rotWithShape="0">
              <a:srgbClr val="000000">
                <a:alpha val="70000"/>
              </a:srgbClr>
            </a:outerShdw>
          </a:effectLst>
        </p:spPr>
      </p:pic>
      <p:sp>
        <p:nvSpPr>
          <p:cNvPr id="14" name="TextBox 13"/>
          <p:cNvSpPr txBox="1"/>
          <p:nvPr/>
        </p:nvSpPr>
        <p:spPr>
          <a:xfrm>
            <a:off x="2896485" y="4595396"/>
            <a:ext cx="404808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Hiển thị giao diện thông tin người dùng</a:t>
            </a:r>
            <a:endParaRPr lang="en-US" sz="1600" dirty="0">
              <a:solidFill>
                <a:srgbClr val="FFC000"/>
              </a:solidFill>
              <a:latin typeface="Arial" panose="020B0604020202020204" pitchFamily="34" charset="0"/>
              <a:cs typeface="Arial" panose="020B0604020202020204" pitchFamily="34" charset="0"/>
            </a:endParaRPr>
          </a:p>
        </p:txBody>
      </p:sp>
      <p:pic>
        <p:nvPicPr>
          <p:cNvPr id="15" name="Picture 14" descr="A screenshot of a computer&#10;&#10;AI-generated content may be incorrect."/>
          <p:cNvPicPr/>
          <p:nvPr/>
        </p:nvPicPr>
        <p:blipFill>
          <a:blip r:embed="rId4" cstate="email">
            <a:extLst>
              <a:ext uri="{28A0092B-C50C-407E-A947-70E740481C1C}">
                <a14:useLocalDpi xmlns:a14="http://schemas.microsoft.com/office/drawing/2010/main" val="0"/>
              </a:ext>
            </a:extLst>
          </a:blip>
          <a:stretch>
            <a:fillRect/>
          </a:stretch>
        </p:blipFill>
        <p:spPr>
          <a:xfrm>
            <a:off x="1066800" y="1352550"/>
            <a:ext cx="7162800" cy="3200400"/>
          </a:xfrm>
          <a:prstGeom prst="rect">
            <a:avLst/>
          </a:prstGeom>
          <a:ln>
            <a:noFill/>
          </a:ln>
          <a:effectLst>
            <a:outerShdw blurRad="190500" algn="tl" rotWithShape="0">
              <a:srgbClr val="000000">
                <a:alpha val="70000"/>
              </a:srgbClr>
            </a:outerShdw>
          </a:effectLst>
        </p:spPr>
      </p:pic>
      <p:sp>
        <p:nvSpPr>
          <p:cNvPr id="16" name="TextBox 15"/>
          <p:cNvSpPr txBox="1"/>
          <p:nvPr/>
        </p:nvSpPr>
        <p:spPr>
          <a:xfrm>
            <a:off x="2819400" y="4574173"/>
            <a:ext cx="404808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Hiển thị kết quả lưu trữ trên Firebase</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6075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16" grpId="0"/>
      <p:bldP spid="1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18</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7"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III. KẾT QUẢ</a:t>
            </a:r>
            <a:endParaRPr sz="2800" dirty="0">
              <a:solidFill>
                <a:srgbClr val="FFC000"/>
              </a:solidFill>
              <a:latin typeface="Arial" panose="020B0604020202020204" pitchFamily="34" charset="0"/>
              <a:cs typeface="Arial" panose="020B0604020202020204" pitchFamily="34" charset="0"/>
            </a:endParaRPr>
          </a:p>
        </p:txBody>
      </p:sp>
      <p:sp>
        <p:nvSpPr>
          <p:cNvPr id="8" name="TextBox 7"/>
          <p:cNvSpPr txBox="1"/>
          <p:nvPr/>
        </p:nvSpPr>
        <p:spPr>
          <a:xfrm>
            <a:off x="460342" y="805235"/>
            <a:ext cx="3959257"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ea typeface="Tahoma" panose="020B0604030504040204" pitchFamily="34" charset="0"/>
                <a:cs typeface="Arial" panose="020B0604020202020204" pitchFamily="34" charset="0"/>
              </a:rPr>
              <a:t>3</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 HIỂN THỊ SMS VÀ CUỘC GỌI </a:t>
            </a:r>
            <a:endParaRPr lang="en-US" sz="2000" dirty="0">
              <a:latin typeface="Arial" panose="020B0604020202020204" pitchFamily="34" charset="0"/>
              <a:cs typeface="Arial" panose="020B0604020202020204" pitchFamily="34" charset="0"/>
            </a:endParaRPr>
          </a:p>
        </p:txBody>
      </p:sp>
      <p:sp>
        <p:nvSpPr>
          <p:cNvPr id="18" name="TextBox 17"/>
          <p:cNvSpPr txBox="1"/>
          <p:nvPr/>
        </p:nvSpPr>
        <p:spPr>
          <a:xfrm>
            <a:off x="3931647" y="4743606"/>
            <a:ext cx="13335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Xe bị tai nạn</a:t>
            </a:r>
            <a:endParaRPr lang="en-US" sz="1600" dirty="0">
              <a:solidFill>
                <a:srgbClr val="FFC000"/>
              </a:solidFill>
              <a:latin typeface="Arial" panose="020B0604020202020204" pitchFamily="34" charset="0"/>
              <a:cs typeface="Arial" panose="020B0604020202020204" pitchFamily="34" charset="0"/>
            </a:endParaRPr>
          </a:p>
        </p:txBody>
      </p:sp>
      <p:sp>
        <p:nvSpPr>
          <p:cNvPr id="19" name="TextBox 18"/>
          <p:cNvSpPr txBox="1"/>
          <p:nvPr/>
        </p:nvSpPr>
        <p:spPr>
          <a:xfrm>
            <a:off x="5856639" y="4728020"/>
            <a:ext cx="2077331"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Gửi vị trí xe hiện tại</a:t>
            </a:r>
            <a:endParaRPr lang="en-US" sz="1600" dirty="0">
              <a:solidFill>
                <a:srgbClr val="FFC000"/>
              </a:solidFill>
              <a:latin typeface="Arial" panose="020B0604020202020204" pitchFamily="34" charset="0"/>
              <a:cs typeface="Arial" panose="020B0604020202020204" pitchFamily="34" charset="0"/>
            </a:endParaRPr>
          </a:p>
        </p:txBody>
      </p:sp>
      <p:sp>
        <p:nvSpPr>
          <p:cNvPr id="20" name="TextBox 19"/>
          <p:cNvSpPr txBox="1"/>
          <p:nvPr/>
        </p:nvSpPr>
        <p:spPr>
          <a:xfrm>
            <a:off x="1120806" y="4743606"/>
            <a:ext cx="2385603"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Xe có người chạm vào</a:t>
            </a:r>
            <a:endParaRPr lang="en-US" sz="1600" dirty="0">
              <a:solidFill>
                <a:srgbClr val="FFC000"/>
              </a:solidFill>
              <a:latin typeface="Arial" panose="020B0604020202020204" pitchFamily="34" charset="0"/>
              <a:cs typeface="Arial" panose="020B0604020202020204" pitchFamily="34" charset="0"/>
            </a:endParaRPr>
          </a:p>
        </p:txBody>
      </p:sp>
      <p:pic>
        <p:nvPicPr>
          <p:cNvPr id="23" name="Picture 22"/>
          <p:cNvPicPr>
            <a:picLocks noChangeAspect="1"/>
          </p:cNvPicPr>
          <p:nvPr/>
        </p:nvPicPr>
        <p:blipFill>
          <a:blip r:embed="rId2"/>
          <a:stretch>
            <a:fillRect/>
          </a:stretch>
        </p:blipFill>
        <p:spPr>
          <a:xfrm>
            <a:off x="1295399" y="1205345"/>
            <a:ext cx="2033995" cy="3500006"/>
          </a:xfrm>
          <a:prstGeom prst="rect">
            <a:avLst/>
          </a:prstGeom>
        </p:spPr>
      </p:pic>
      <p:pic>
        <p:nvPicPr>
          <p:cNvPr id="24" name="Picture 23"/>
          <p:cNvPicPr>
            <a:picLocks noChangeAspect="1"/>
          </p:cNvPicPr>
          <p:nvPr/>
        </p:nvPicPr>
        <p:blipFill>
          <a:blip r:embed="rId3"/>
          <a:stretch>
            <a:fillRect/>
          </a:stretch>
        </p:blipFill>
        <p:spPr>
          <a:xfrm>
            <a:off x="3556379" y="1205344"/>
            <a:ext cx="2052807" cy="3500007"/>
          </a:xfrm>
          <a:prstGeom prst="rect">
            <a:avLst/>
          </a:prstGeom>
        </p:spPr>
      </p:pic>
      <p:pic>
        <p:nvPicPr>
          <p:cNvPr id="25" name="Picture 24"/>
          <p:cNvPicPr>
            <a:picLocks noChangeAspect="1"/>
          </p:cNvPicPr>
          <p:nvPr/>
        </p:nvPicPr>
        <p:blipFill>
          <a:blip r:embed="rId4"/>
          <a:stretch>
            <a:fillRect/>
          </a:stretch>
        </p:blipFill>
        <p:spPr>
          <a:xfrm>
            <a:off x="5856639" y="1205344"/>
            <a:ext cx="2068161" cy="3500007"/>
          </a:xfrm>
          <a:prstGeom prst="rect">
            <a:avLst/>
          </a:prstGeom>
        </p:spPr>
      </p:pic>
    </p:spTree>
    <p:extLst>
      <p:ext uri="{BB962C8B-B14F-4D97-AF65-F5344CB8AC3E}">
        <p14:creationId xmlns:p14="http://schemas.microsoft.com/office/powerpoint/2010/main" val="2122590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2046"/>
          <p:cNvSpPr/>
          <p:nvPr/>
        </p:nvSpPr>
        <p:spPr>
          <a:xfrm>
            <a:off x="1695928" y="855492"/>
            <a:ext cx="591284" cy="40381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365"/>
                </a:lnTo>
                <a:lnTo>
                  <a:pt x="21600" y="19235"/>
                </a:lnTo>
                <a:lnTo>
                  <a:pt x="0" y="21600"/>
                </a:lnTo>
                <a:lnTo>
                  <a:pt x="0" y="0"/>
                </a:lnTo>
                <a:close/>
              </a:path>
            </a:pathLst>
          </a:custGeom>
          <a:solidFill>
            <a:srgbClr val="DCDEE0"/>
          </a:solidFill>
          <a:ln w="12700">
            <a:miter lim="400000"/>
          </a:ln>
        </p:spPr>
        <p:txBody>
          <a:bodyPr lIns="50800" tIns="50800" rIns="50800" bIns="50800" anchor="ct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a:latin typeface="Arial" panose="020B0604020202020204" pitchFamily="34" charset="0"/>
              <a:cs typeface="Arial" panose="020B0604020202020204" pitchFamily="34" charset="0"/>
            </a:endParaRPr>
          </a:p>
        </p:txBody>
      </p:sp>
      <p:sp>
        <p:nvSpPr>
          <p:cNvPr id="86" name="Shape 2047"/>
          <p:cNvSpPr/>
          <p:nvPr/>
        </p:nvSpPr>
        <p:spPr>
          <a:xfrm flipV="1">
            <a:off x="838198" y="2991305"/>
            <a:ext cx="6324601" cy="588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4113" y="21600"/>
                </a:lnTo>
                <a:lnTo>
                  <a:pt x="7287" y="15984"/>
                </a:lnTo>
                <a:lnTo>
                  <a:pt x="7287" y="15830"/>
                </a:lnTo>
                <a:lnTo>
                  <a:pt x="20613" y="15830"/>
                </a:lnTo>
                <a:lnTo>
                  <a:pt x="21600" y="7915"/>
                </a:lnTo>
                <a:lnTo>
                  <a:pt x="20613" y="0"/>
                </a:lnTo>
                <a:lnTo>
                  <a:pt x="7287" y="0"/>
                </a:lnTo>
                <a:lnTo>
                  <a:pt x="411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89" name="Shape 2050"/>
          <p:cNvSpPr/>
          <p:nvPr/>
        </p:nvSpPr>
        <p:spPr>
          <a:xfrm>
            <a:off x="838198" y="2053866"/>
            <a:ext cx="6324601" cy="6215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693" y="21600"/>
                </a:lnTo>
                <a:lnTo>
                  <a:pt x="6543" y="21600"/>
                </a:lnTo>
                <a:lnTo>
                  <a:pt x="6543" y="21380"/>
                </a:lnTo>
                <a:lnTo>
                  <a:pt x="20714" y="21380"/>
                </a:lnTo>
                <a:lnTo>
                  <a:pt x="21600" y="13548"/>
                </a:lnTo>
                <a:lnTo>
                  <a:pt x="20714" y="5441"/>
                </a:lnTo>
                <a:lnTo>
                  <a:pt x="6543" y="5441"/>
                </a:lnTo>
                <a:lnTo>
                  <a:pt x="369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98"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NỘI DUNG</a:t>
            </a:r>
            <a:endParaRPr sz="2800" dirty="0">
              <a:solidFill>
                <a:srgbClr val="FFC000"/>
              </a:solidFill>
              <a:latin typeface="Arial" panose="020B0604020202020204" pitchFamily="34" charset="0"/>
              <a:cs typeface="Arial" panose="020B0604020202020204" pitchFamily="34" charset="0"/>
            </a:endParaRPr>
          </a:p>
        </p:txBody>
      </p:sp>
      <p:sp>
        <p:nvSpPr>
          <p:cNvPr id="106" name="TextBox 105"/>
          <p:cNvSpPr txBox="1"/>
          <p:nvPr/>
        </p:nvSpPr>
        <p:spPr>
          <a:xfrm>
            <a:off x="2284851" y="2234293"/>
            <a:ext cx="3282041" cy="430887"/>
          </a:xfrm>
          <a:prstGeom prst="rect">
            <a:avLst/>
          </a:prstGeom>
          <a:noFill/>
        </p:spPr>
        <p:txBody>
          <a:bodyPr wrap="square" rtlCol="0">
            <a:spAutoFit/>
          </a:bodyPr>
          <a:lstStyle/>
          <a:p>
            <a:r>
              <a:rPr lang="en-US" sz="2200" dirty="0">
                <a:solidFill>
                  <a:srgbClr val="FF0000"/>
                </a:solidFill>
                <a:latin typeface="Arial" panose="020B0604020202020204" pitchFamily="34" charset="0"/>
                <a:cs typeface="Arial" panose="020B0604020202020204" pitchFamily="34" charset="0"/>
              </a:rPr>
              <a:t>NỘI DUNG THỰC HIỆN</a:t>
            </a:r>
          </a:p>
        </p:txBody>
      </p:sp>
      <p:sp>
        <p:nvSpPr>
          <p:cNvPr id="107" name="TextBox 106"/>
          <p:cNvSpPr txBox="1"/>
          <p:nvPr/>
        </p:nvSpPr>
        <p:spPr>
          <a:xfrm>
            <a:off x="2242372" y="3143092"/>
            <a:ext cx="1495666" cy="430887"/>
          </a:xfrm>
          <a:prstGeom prst="rect">
            <a:avLst/>
          </a:prstGeom>
          <a:noFill/>
        </p:spPr>
        <p:txBody>
          <a:bodyPr wrap="none" rtlCol="0">
            <a:spAutoFit/>
          </a:bodyPr>
          <a:lstStyle/>
          <a:p>
            <a:r>
              <a:rPr lang="en-US" sz="2200" smtClean="0">
                <a:solidFill>
                  <a:srgbClr val="FF0000"/>
                </a:solidFill>
                <a:latin typeface="Arial" panose="020B0604020202020204" pitchFamily="34" charset="0"/>
                <a:ea typeface="Tahoma" panose="020B0604030504040204" pitchFamily="34" charset="0"/>
                <a:cs typeface="Arial" panose="020B0604020202020204" pitchFamily="34" charset="0"/>
              </a:rPr>
              <a:t> KẾT </a:t>
            </a:r>
            <a:r>
              <a:rPr lang="en-US" sz="2200" dirty="0">
                <a:solidFill>
                  <a:srgbClr val="FF0000"/>
                </a:solidFill>
                <a:latin typeface="Arial" panose="020B0604020202020204" pitchFamily="34" charset="0"/>
                <a:ea typeface="Tahoma" panose="020B0604030504040204" pitchFamily="34" charset="0"/>
                <a:cs typeface="Arial" panose="020B0604020202020204" pitchFamily="34" charset="0"/>
              </a:rPr>
              <a:t>QUẢ</a:t>
            </a:r>
          </a:p>
        </p:txBody>
      </p:sp>
      <p:sp>
        <p:nvSpPr>
          <p:cNvPr id="31" name="TextBox 30"/>
          <p:cNvSpPr txBox="1"/>
          <p:nvPr/>
        </p:nvSpPr>
        <p:spPr>
          <a:xfrm>
            <a:off x="967197" y="2186205"/>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II</a:t>
            </a:r>
          </a:p>
        </p:txBody>
      </p:sp>
      <p:sp>
        <p:nvSpPr>
          <p:cNvPr id="32" name="TextBox 31"/>
          <p:cNvSpPr txBox="1"/>
          <p:nvPr/>
        </p:nvSpPr>
        <p:spPr>
          <a:xfrm>
            <a:off x="940500" y="3097800"/>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III</a:t>
            </a:r>
          </a:p>
        </p:txBody>
      </p:sp>
      <p:sp>
        <p:nvSpPr>
          <p:cNvPr id="24" name="Shape 2050"/>
          <p:cNvSpPr/>
          <p:nvPr/>
        </p:nvSpPr>
        <p:spPr>
          <a:xfrm>
            <a:off x="838200" y="1123950"/>
            <a:ext cx="6324600" cy="6215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3693" y="21600"/>
                </a:lnTo>
                <a:lnTo>
                  <a:pt x="6543" y="21600"/>
                </a:lnTo>
                <a:lnTo>
                  <a:pt x="6543" y="21380"/>
                </a:lnTo>
                <a:lnTo>
                  <a:pt x="20714" y="21380"/>
                </a:lnTo>
                <a:lnTo>
                  <a:pt x="21600" y="13548"/>
                </a:lnTo>
                <a:lnTo>
                  <a:pt x="20714" y="5441"/>
                </a:lnTo>
                <a:lnTo>
                  <a:pt x="6543" y="5441"/>
                </a:lnTo>
                <a:lnTo>
                  <a:pt x="369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105" name="TextBox 104"/>
          <p:cNvSpPr txBox="1"/>
          <p:nvPr/>
        </p:nvSpPr>
        <p:spPr>
          <a:xfrm>
            <a:off x="2272786" y="1317925"/>
            <a:ext cx="1723292" cy="430887"/>
          </a:xfrm>
          <a:prstGeom prst="rect">
            <a:avLst/>
          </a:prstGeom>
          <a:noFill/>
        </p:spPr>
        <p:txBody>
          <a:bodyPr wrap="none" rtlCol="0">
            <a:spAutoFit/>
          </a:bodyPr>
          <a:lstStyle/>
          <a:p>
            <a:r>
              <a:rPr lang="en-US" sz="2200" dirty="0">
                <a:solidFill>
                  <a:srgbClr val="FF0000"/>
                </a:solidFill>
                <a:latin typeface="Arial" panose="020B0604020202020204" pitchFamily="34" charset="0"/>
                <a:cs typeface="Arial" panose="020B0604020202020204" pitchFamily="34" charset="0"/>
              </a:rPr>
              <a:t>GIỚI THIỆU</a:t>
            </a:r>
          </a:p>
        </p:txBody>
      </p:sp>
      <p:sp>
        <p:nvSpPr>
          <p:cNvPr id="2" name="TextBox 1"/>
          <p:cNvSpPr txBox="1"/>
          <p:nvPr/>
        </p:nvSpPr>
        <p:spPr>
          <a:xfrm>
            <a:off x="940502" y="1277207"/>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a:t>
            </a:r>
          </a:p>
        </p:txBody>
      </p:sp>
      <p:sp>
        <p:nvSpPr>
          <p:cNvPr id="26" name="Shape 2047"/>
          <p:cNvSpPr/>
          <p:nvPr/>
        </p:nvSpPr>
        <p:spPr>
          <a:xfrm flipV="1">
            <a:off x="838198" y="3893819"/>
            <a:ext cx="6324601" cy="588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4113" y="21600"/>
                </a:lnTo>
                <a:lnTo>
                  <a:pt x="7287" y="15984"/>
                </a:lnTo>
                <a:lnTo>
                  <a:pt x="7287" y="15830"/>
                </a:lnTo>
                <a:lnTo>
                  <a:pt x="20613" y="15830"/>
                </a:lnTo>
                <a:lnTo>
                  <a:pt x="21600" y="7915"/>
                </a:lnTo>
                <a:lnTo>
                  <a:pt x="20613" y="0"/>
                </a:lnTo>
                <a:lnTo>
                  <a:pt x="7287" y="0"/>
                </a:lnTo>
                <a:lnTo>
                  <a:pt x="4113" y="0"/>
                </a:lnTo>
                <a:lnTo>
                  <a:pt x="0" y="0"/>
                </a:lnTo>
                <a:close/>
              </a:path>
            </a:pathLst>
          </a:custGeom>
          <a:solidFill>
            <a:schemeClr val="accent1">
              <a:lumMod val="25000"/>
              <a:lumOff val="75000"/>
            </a:schemeClr>
          </a:solidFill>
          <a:ln w="12700" cap="flat">
            <a:noFill/>
            <a:miter lim="400000"/>
          </a:ln>
          <a:effectLst/>
        </p:spPr>
        <p:txBody>
          <a:bodyPr wrap="square" lIns="45719" tIns="45719" rIns="45719" bIns="45719" numCol="1" anchor="t">
            <a:noAutofit/>
          </a:bodyPr>
          <a:lstStyle/>
          <a:p>
            <a:pPr lvl="0" algn="ctr" defTabSz="457200">
              <a:lnSpc>
                <a:spcPct val="100000"/>
              </a:lnSpc>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FF0000"/>
              </a:solidFill>
              <a:latin typeface="Arial" panose="020B0604020202020204" pitchFamily="34" charset="0"/>
              <a:cs typeface="Arial" panose="020B0604020202020204" pitchFamily="34" charset="0"/>
            </a:endParaRPr>
          </a:p>
        </p:txBody>
      </p:sp>
      <p:sp>
        <p:nvSpPr>
          <p:cNvPr id="27" name="TextBox 26"/>
          <p:cNvSpPr txBox="1"/>
          <p:nvPr/>
        </p:nvSpPr>
        <p:spPr>
          <a:xfrm>
            <a:off x="940500" y="3988138"/>
            <a:ext cx="560277"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IV</a:t>
            </a:r>
          </a:p>
        </p:txBody>
      </p:sp>
      <p:sp>
        <p:nvSpPr>
          <p:cNvPr id="35" name="TextBox 34"/>
          <p:cNvSpPr txBox="1"/>
          <p:nvPr/>
        </p:nvSpPr>
        <p:spPr>
          <a:xfrm>
            <a:off x="2284851" y="4041784"/>
            <a:ext cx="4805354" cy="430887"/>
          </a:xfrm>
          <a:prstGeom prst="rect">
            <a:avLst/>
          </a:prstGeom>
          <a:noFill/>
        </p:spPr>
        <p:txBody>
          <a:bodyPr wrap="none" rtlCol="0">
            <a:spAutoFit/>
          </a:bodyPr>
          <a:lstStyle/>
          <a:p>
            <a:r>
              <a:rPr lang="en-US" sz="2200" dirty="0">
                <a:solidFill>
                  <a:srgbClr val="FF0000"/>
                </a:solidFill>
                <a:latin typeface="Arial" panose="020B0604020202020204" pitchFamily="34" charset="0"/>
                <a:cs typeface="Arial" panose="020B0604020202020204" pitchFamily="34" charset="0"/>
              </a:rPr>
              <a:t>KẾT LUẬN – HƯỚNG PHÁT TRIỂN </a:t>
            </a:r>
          </a:p>
        </p:txBody>
      </p:sp>
      <p:sp>
        <p:nvSpPr>
          <p:cNvPr id="28" name="Oval 27"/>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fld id="{60D1B5DC-5D96-4D90-B126-D96ECAD93901}" type="slidenum">
              <a:rPr lang="en-US" sz="1400" dirty="0">
                <a:latin typeface="Arial" panose="020B0604020202020204" pitchFamily="34" charset="0"/>
                <a:cs typeface="Arial" panose="020B0604020202020204" pitchFamily="34" charset="0"/>
              </a:rPr>
              <a:t>1</a:t>
            </a:fld>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1130867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barn(inVertical)">
                                      <p:cBhvr>
                                        <p:cTn id="10" dur="500"/>
                                        <p:tgtEl>
                                          <p:spTgt spid="10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barn(inVertical)">
                                      <p:cBhvr>
                                        <p:cTn id="18" dur="500"/>
                                        <p:tgtEl>
                                          <p:spTgt spid="8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barn(inVertical)">
                                      <p:cBhvr>
                                        <p:cTn id="21" dur="500"/>
                                        <p:tgtEl>
                                          <p:spTgt spid="10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barn(inVertical)">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barn(inVertical)">
                                      <p:cBhvr>
                                        <p:cTn id="29" dur="500"/>
                                        <p:tgtEl>
                                          <p:spTgt spid="8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barn(inVertical)">
                                      <p:cBhvr>
                                        <p:cTn id="32" dur="500"/>
                                        <p:tgtEl>
                                          <p:spTgt spid="10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arn(inVertical)">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arn(inVertical)">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9" grpId="0" animBg="1"/>
      <p:bldP spid="106" grpId="0"/>
      <p:bldP spid="107" grpId="0"/>
      <p:bldP spid="31" grpId="0"/>
      <p:bldP spid="32" grpId="0"/>
      <p:bldP spid="24" grpId="0" animBg="1"/>
      <p:bldP spid="105" grpId="0"/>
      <p:bldP spid="2" grpId="0"/>
      <p:bldP spid="26" grpId="0" animBg="1"/>
      <p:bldP spid="27"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3198" y="1428750"/>
            <a:ext cx="7010400" cy="2923877"/>
          </a:xfrm>
          <a:prstGeom prst="rect">
            <a:avLst/>
          </a:prstGeom>
          <a:noFill/>
        </p:spPr>
        <p:txBody>
          <a:bodyPr wrap="square" rtlCol="0">
            <a:spAutoFit/>
          </a:bodyPr>
          <a:lstStyle/>
          <a:p>
            <a:pPr marL="342900" indent="-342900" algn="just">
              <a:buFont typeface="Wingdings" panose="05000000000000000000" pitchFamily="2" charset="2"/>
              <a:buChar char="v"/>
            </a:pPr>
            <a:r>
              <a:rPr lang="en-US" sz="1800">
                <a:latin typeface="Arial" panose="020B0604020202020204" pitchFamily="34" charset="0"/>
                <a:cs typeface="Arial" panose="020B0604020202020204" pitchFamily="34" charset="0"/>
              </a:rPr>
              <a:t>Hệ thống hoạt động ổn định, phát hiện chính xác trộm cắp và tai nạn, truyền dữ liệu nhanh và đáng tin cậy qua kết nối không dây</a:t>
            </a:r>
            <a:r>
              <a:rPr lang="en-US" sz="180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vi-VN" sz="1800">
                <a:latin typeface="Arial" panose="020B0604020202020204" pitchFamily="34" charset="0"/>
                <a:cs typeface="Arial" panose="020B0604020202020204" pitchFamily="34" charset="0"/>
              </a:rPr>
              <a:t>Thiết kế phần cứng tối ưu, bố trí linh kiện gọn gàng, dễ bảo trì; ứng dụng hiển thị thông tin rõ ràng, hỗ trợ giám sát từ xa hiệu quả</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vi-VN" sz="1800">
                <a:latin typeface="Arial" panose="020B0604020202020204" pitchFamily="34" charset="0"/>
                <a:cs typeface="Arial" panose="020B0604020202020204" pitchFamily="34" charset="0"/>
              </a:rPr>
              <a:t>Kết quả đạt được khả quan, khẳng định tính khả thi và tiềm năng ứng dụng thực tế cao; hướng phát triển là nâng cấp và thương mại hóa hệ thống.</a:t>
            </a:r>
          </a:p>
          <a:p>
            <a:pPr marL="342900" indent="-342900" algn="just">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p:txBody>
      </p:sp>
      <p:sp>
        <p:nvSpPr>
          <p:cNvPr id="10" name="Oval 9"/>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19</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7"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IV. KẾT LUẬN – HƯỚNG PHÁT TRIỂN</a:t>
            </a:r>
            <a:endParaRPr sz="2800" dirty="0">
              <a:solidFill>
                <a:srgbClr val="FFC000"/>
              </a:solidFill>
              <a:latin typeface="Arial" panose="020B0604020202020204" pitchFamily="34" charset="0"/>
              <a:cs typeface="Arial" panose="020B0604020202020204" pitchFamily="34" charset="0"/>
            </a:endParaRPr>
          </a:p>
        </p:txBody>
      </p:sp>
      <p:sp>
        <p:nvSpPr>
          <p:cNvPr id="3" name="TextBox 2"/>
          <p:cNvSpPr txBox="1"/>
          <p:nvPr/>
        </p:nvSpPr>
        <p:spPr>
          <a:xfrm>
            <a:off x="838200" y="952440"/>
            <a:ext cx="2685914" cy="400110"/>
          </a:xfrm>
          <a:prstGeom prst="rect">
            <a:avLst/>
          </a:prstGeom>
          <a:noFill/>
        </p:spPr>
        <p:txBody>
          <a:bodyPr wrap="square" rtlCol="0">
            <a:spAutoFit/>
          </a:bodyPr>
          <a:lstStyle/>
          <a:p>
            <a:pPr marL="342900" indent="-342900" algn="l">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KẾT LUẬN</a:t>
            </a:r>
          </a:p>
        </p:txBody>
      </p:sp>
    </p:spTree>
    <p:extLst>
      <p:ext uri="{BB962C8B-B14F-4D97-AF65-F5344CB8AC3E}">
        <p14:creationId xmlns:p14="http://schemas.microsoft.com/office/powerpoint/2010/main" val="698619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3198" y="1545785"/>
            <a:ext cx="7010400" cy="2308324"/>
          </a:xfrm>
          <a:prstGeom prst="rect">
            <a:avLst/>
          </a:prstGeom>
          <a:noFill/>
        </p:spPr>
        <p:txBody>
          <a:bodyPr wrap="square" rtlCol="0">
            <a:spAutoFit/>
          </a:bodyPr>
          <a:lstStyle/>
          <a:p>
            <a:pPr marL="342900" indent="-342900" algn="just">
              <a:buFont typeface="Wingdings" panose="05000000000000000000" pitchFamily="2" charset="2"/>
              <a:buChar char="v"/>
            </a:pPr>
            <a:r>
              <a:rPr lang="vi-VN" sz="1800">
                <a:latin typeface="Arial" panose="020B0604020202020204" pitchFamily="34" charset="0"/>
                <a:cs typeface="Arial" panose="020B0604020202020204" pitchFamily="34" charset="0"/>
              </a:rPr>
              <a:t>Chi phí phần cứng còn cao: Hệ thống sử dụng nhiều linh kiện hiện đại như cảm biến, module không dây, vi điều khiển…, khiến chi phí sản xuất và lắp đặt tăng, khó tiếp cận với người dùng phổ thông hoặc doanh nghiệp nhỏ</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vi-VN" sz="1800">
                <a:latin typeface="Arial" panose="020B0604020202020204" pitchFamily="34" charset="0"/>
                <a:cs typeface="Arial" panose="020B0604020202020204" pitchFamily="34" charset="0"/>
              </a:rPr>
              <a:t>Chưa tối ưu tích hợp với xe máy: Hệ thống chưa khai thác hiệu quả các tài nguyên sẵn có trên xe (như nguồn điện, cảm biến tích hợp...), dẫn đến việc phải bổ sung phần cứng ngoài, gây phức tạp và tăng chi phí.</a:t>
            </a:r>
            <a:endParaRPr lang="en-US" sz="1800" dirty="0">
              <a:latin typeface="Arial" panose="020B0604020202020204" pitchFamily="34" charset="0"/>
              <a:cs typeface="Arial" panose="020B0604020202020204" pitchFamily="34" charset="0"/>
            </a:endParaRPr>
          </a:p>
        </p:txBody>
      </p:sp>
      <p:sp>
        <p:nvSpPr>
          <p:cNvPr id="10" name="Oval 9"/>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20</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7"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IV. KẾT LUẬN – HƯỚNG PHÁT TRIỂN</a:t>
            </a:r>
            <a:endParaRPr sz="2800" dirty="0">
              <a:solidFill>
                <a:srgbClr val="FFC000"/>
              </a:solidFill>
              <a:latin typeface="Arial" panose="020B0604020202020204" pitchFamily="34" charset="0"/>
              <a:cs typeface="Arial" panose="020B0604020202020204" pitchFamily="34" charset="0"/>
            </a:endParaRPr>
          </a:p>
        </p:txBody>
      </p:sp>
      <p:sp>
        <p:nvSpPr>
          <p:cNvPr id="3" name="TextBox 2"/>
          <p:cNvSpPr txBox="1"/>
          <p:nvPr/>
        </p:nvSpPr>
        <p:spPr>
          <a:xfrm>
            <a:off x="838200" y="952440"/>
            <a:ext cx="4267200" cy="400110"/>
          </a:xfrm>
          <a:prstGeom prst="rect">
            <a:avLst/>
          </a:prstGeom>
          <a:noFill/>
        </p:spPr>
        <p:txBody>
          <a:bodyPr wrap="square" rtlCol="0">
            <a:spAutoFit/>
          </a:bodyPr>
          <a:lstStyle/>
          <a:p>
            <a:pPr marL="342900" indent="-342900" algn="l">
              <a:buFont typeface="Wingdings" panose="05000000000000000000" pitchFamily="2" charset="2"/>
              <a:buChar char="q"/>
            </a:pPr>
            <a:r>
              <a:rPr lang="en-US" sz="2000" smtClean="0">
                <a:solidFill>
                  <a:srgbClr val="FF0000"/>
                </a:solidFill>
                <a:latin typeface="Arial" panose="020B0604020202020204" pitchFamily="34" charset="0"/>
                <a:cs typeface="Arial" panose="020B0604020202020204" pitchFamily="34" charset="0"/>
              </a:rPr>
              <a:t>HẠN CHẾ</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0162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3198" y="1385085"/>
            <a:ext cx="7010400" cy="2800767"/>
          </a:xfrm>
          <a:prstGeom prst="rect">
            <a:avLst/>
          </a:prstGeom>
          <a:noFill/>
        </p:spPr>
        <p:txBody>
          <a:bodyPr wrap="square" rtlCol="0">
            <a:spAutoFit/>
          </a:bodyPr>
          <a:lstStyle/>
          <a:p>
            <a:pPr marL="342900" indent="-342900" algn="just">
              <a:buFont typeface="Wingdings" panose="05000000000000000000" pitchFamily="2" charset="2"/>
              <a:buChar char="v"/>
            </a:pPr>
            <a:r>
              <a:rPr lang="en-US" sz="1600">
                <a:latin typeface="Arial" panose="020B0604020202020204" pitchFamily="34" charset="0"/>
                <a:cs typeface="Arial" panose="020B0604020202020204" pitchFamily="34" charset="0"/>
              </a:rPr>
              <a:t>Nâng cấp khả năng truyền thông không </a:t>
            </a:r>
            <a:r>
              <a:rPr lang="en-US" sz="1600" smtClean="0">
                <a:latin typeface="Arial" panose="020B0604020202020204" pitchFamily="34" charset="0"/>
                <a:cs typeface="Arial" panose="020B0604020202020204" pitchFamily="34" charset="0"/>
              </a:rPr>
              <a:t>dây</a:t>
            </a:r>
          </a:p>
          <a:p>
            <a:pPr marL="514350" lvl="1" indent="-342900" algn="just">
              <a:buFont typeface="Wingdings" panose="05000000000000000000" pitchFamily="2" charset="2"/>
              <a:buChar char="Ø"/>
            </a:pPr>
            <a:r>
              <a:rPr lang="en-US" sz="1600">
                <a:latin typeface="Arial" panose="020B0604020202020204" pitchFamily="34" charset="0"/>
                <a:cs typeface="Arial" panose="020B0604020202020204" pitchFamily="34" charset="0"/>
              </a:rPr>
              <a:t>Tích hợp công nghệ LoRaWAN hoặc 5G để tăng độ ổn </a:t>
            </a:r>
            <a:r>
              <a:rPr lang="en-US" sz="1600" smtClean="0">
                <a:latin typeface="Arial" panose="020B0604020202020204" pitchFamily="34" charset="0"/>
                <a:cs typeface="Arial" panose="020B0604020202020204" pitchFamily="34" charset="0"/>
              </a:rPr>
              <a:t>định.</a:t>
            </a:r>
          </a:p>
          <a:p>
            <a:pPr marL="514350" lvl="1" indent="-342900" algn="just">
              <a:buFont typeface="Wingdings" panose="05000000000000000000" pitchFamily="2" charset="2"/>
              <a:buChar char="Ø"/>
            </a:pPr>
            <a:r>
              <a:rPr lang="en-US" sz="1600" smtClean="0">
                <a:latin typeface="Arial" panose="020B0604020202020204" pitchFamily="34" charset="0"/>
                <a:cs typeface="Arial" panose="020B0604020202020204" pitchFamily="34" charset="0"/>
              </a:rPr>
              <a:t>m</a:t>
            </a:r>
            <a:r>
              <a:rPr lang="vi-VN" sz="1600" smtClean="0">
                <a:latin typeface="Arial" panose="020B0604020202020204" pitchFamily="34" charset="0"/>
                <a:cs typeface="Arial" panose="020B0604020202020204" pitchFamily="34" charset="0"/>
              </a:rPr>
              <a:t>ở </a:t>
            </a:r>
            <a:r>
              <a:rPr lang="vi-VN" sz="1600">
                <a:latin typeface="Arial" panose="020B0604020202020204" pitchFamily="34" charset="0"/>
                <a:cs typeface="Arial" panose="020B0604020202020204" pitchFamily="34" charset="0"/>
              </a:rPr>
              <a:t>rộng phạm vi truyền dữ liệu, đặc biệt ở khu vực sóng yếu như nông thôn hoặc đô thị đông đúc</a:t>
            </a:r>
            <a:r>
              <a:rPr lang="vi-VN" sz="160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1600">
                <a:latin typeface="Arial" panose="020B0604020202020204" pitchFamily="34" charset="0"/>
                <a:cs typeface="Arial" panose="020B0604020202020204" pitchFamily="34" charset="0"/>
              </a:rPr>
              <a:t>Hoàn thiện ứng dụng di động</a:t>
            </a:r>
          </a:p>
          <a:p>
            <a:pPr marL="457200" lvl="1" indent="-285750" algn="just">
              <a:buFont typeface="Wingdings" panose="05000000000000000000" pitchFamily="2" charset="2"/>
              <a:buChar char="Ø"/>
            </a:pPr>
            <a:r>
              <a:rPr lang="vi-VN" sz="1600">
                <a:latin typeface="Arial" panose="020B0604020202020204" pitchFamily="34" charset="0"/>
                <a:cs typeface="Arial" panose="020B0604020202020204" pitchFamily="34" charset="0"/>
              </a:rPr>
              <a:t>Cải tiến giao diện thân thiện, trực quan hơn</a:t>
            </a:r>
            <a:r>
              <a:rPr lang="vi-VN" sz="1600" smtClean="0">
                <a:latin typeface="Arial" panose="020B0604020202020204" pitchFamily="34" charset="0"/>
                <a:cs typeface="Arial" panose="020B0604020202020204" pitchFamily="34" charset="0"/>
              </a:rPr>
              <a:t>.</a:t>
            </a:r>
            <a:endParaRPr lang="en-US" sz="1600" smtClean="0">
              <a:latin typeface="Arial" panose="020B0604020202020204" pitchFamily="34" charset="0"/>
              <a:cs typeface="Arial" panose="020B0604020202020204" pitchFamily="34" charset="0"/>
            </a:endParaRPr>
          </a:p>
          <a:p>
            <a:pPr marL="457200" lvl="1" indent="-285750" algn="just">
              <a:buFont typeface="Wingdings" panose="05000000000000000000" pitchFamily="2" charset="2"/>
              <a:buChar char="Ø"/>
            </a:pPr>
            <a:r>
              <a:rPr lang="en-US" sz="1600">
                <a:latin typeface="Arial" panose="020B0604020202020204" pitchFamily="34" charset="0"/>
                <a:cs typeface="Arial" panose="020B0604020202020204" pitchFamily="34" charset="0"/>
              </a:rPr>
              <a:t>Bổ sung biểu đồ, bản đồ định vị và tùy chọn cảnh báo thời gian thực</a:t>
            </a:r>
            <a:r>
              <a:rPr lang="en-US" sz="160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v"/>
            </a:pPr>
            <a:r>
              <a:rPr lang="vi-VN" sz="1600">
                <a:latin typeface="Arial" panose="020B0604020202020204" pitchFamily="34" charset="0"/>
                <a:cs typeface="Arial" panose="020B0604020202020204" pitchFamily="34" charset="0"/>
              </a:rPr>
              <a:t>Tối ưu chi phí – nâng cao tương </a:t>
            </a:r>
            <a:r>
              <a:rPr lang="vi-VN" sz="1600" smtClean="0">
                <a:latin typeface="Arial" panose="020B0604020202020204" pitchFamily="34" charset="0"/>
                <a:cs typeface="Arial" panose="020B0604020202020204" pitchFamily="34" charset="0"/>
              </a:rPr>
              <a:t>thích</a:t>
            </a:r>
            <a:endParaRPr lang="en-US" sz="1600" smtClean="0">
              <a:latin typeface="Arial" panose="020B0604020202020204" pitchFamily="34" charset="0"/>
              <a:cs typeface="Arial" panose="020B0604020202020204" pitchFamily="34" charset="0"/>
            </a:endParaRPr>
          </a:p>
          <a:p>
            <a:pPr marL="457200" lvl="1" indent="-285750" algn="just">
              <a:buFont typeface="Wingdings" panose="05000000000000000000" pitchFamily="2" charset="2"/>
              <a:buChar char="Ø"/>
            </a:pPr>
            <a:r>
              <a:rPr lang="en-US" sz="1600">
                <a:latin typeface="Arial" panose="020B0604020202020204" pitchFamily="34" charset="0"/>
                <a:cs typeface="Arial" panose="020B0604020202020204" pitchFamily="34" charset="0"/>
              </a:rPr>
              <a:t>Thiết kế hệ thống dễ tích hợp với các dòng xe máy phổ biến</a:t>
            </a:r>
            <a:r>
              <a:rPr lang="en-US" sz="1600" smtClean="0">
                <a:latin typeface="Arial" panose="020B0604020202020204" pitchFamily="34" charset="0"/>
                <a:cs typeface="Arial" panose="020B0604020202020204" pitchFamily="34" charset="0"/>
              </a:rPr>
              <a:t>.</a:t>
            </a:r>
          </a:p>
          <a:p>
            <a:pPr marL="457200" lvl="1" indent="-285750" algn="just">
              <a:buFont typeface="Wingdings" panose="05000000000000000000" pitchFamily="2" charset="2"/>
              <a:buChar char="Ø"/>
            </a:pPr>
            <a:r>
              <a:rPr lang="vi-VN" sz="1600">
                <a:latin typeface="Arial" panose="020B0604020202020204" pitchFamily="34" charset="0"/>
                <a:cs typeface="Arial" panose="020B0604020202020204" pitchFamily="34" charset="0"/>
              </a:rPr>
              <a:t>Tận dụng nguồn điện, tín hiệu sẵn có trên xe để giảm chi phí và đơn giản hóa lắp đặt, hướng tới khả năng thương mại hóa.</a:t>
            </a:r>
            <a:endParaRPr lang="en-US" sz="1600">
              <a:latin typeface="Arial" panose="020B0604020202020204" pitchFamily="34" charset="0"/>
              <a:cs typeface="Arial" panose="020B0604020202020204" pitchFamily="34" charset="0"/>
            </a:endParaRPr>
          </a:p>
        </p:txBody>
      </p:sp>
      <p:sp>
        <p:nvSpPr>
          <p:cNvPr id="3" name="Oval 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21</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IV. KẾT LUẬN – HƯỚNG PHÁT TRIỂN</a:t>
            </a:r>
            <a:endParaRPr sz="2800" dirty="0">
              <a:solidFill>
                <a:srgbClr val="FFC000"/>
              </a:solidFill>
              <a:latin typeface="Arial" panose="020B0604020202020204" pitchFamily="34" charset="0"/>
              <a:cs typeface="Arial" panose="020B0604020202020204" pitchFamily="34" charset="0"/>
            </a:endParaRPr>
          </a:p>
        </p:txBody>
      </p:sp>
      <p:sp>
        <p:nvSpPr>
          <p:cNvPr id="5" name="TextBox 4"/>
          <p:cNvSpPr txBox="1"/>
          <p:nvPr/>
        </p:nvSpPr>
        <p:spPr>
          <a:xfrm>
            <a:off x="838200" y="952440"/>
            <a:ext cx="4267200" cy="400110"/>
          </a:xfrm>
          <a:prstGeom prst="rect">
            <a:avLst/>
          </a:prstGeom>
          <a:noFill/>
        </p:spPr>
        <p:txBody>
          <a:bodyPr wrap="square" rtlCol="0">
            <a:spAutoFit/>
          </a:bodyPr>
          <a:lstStyle/>
          <a:p>
            <a:pPr marL="342900" indent="-342900" algn="l">
              <a:buFont typeface="Wingdings" panose="05000000000000000000" pitchFamily="2" charset="2"/>
              <a:buChar char="q"/>
            </a:pPr>
            <a:r>
              <a:rPr lang="en-US" sz="2000" smtClean="0">
                <a:solidFill>
                  <a:srgbClr val="FF0000"/>
                </a:solidFill>
                <a:latin typeface="Arial" panose="020B0604020202020204" pitchFamily="34" charset="0"/>
                <a:cs typeface="Arial" panose="020B0604020202020204" pitchFamily="34" charset="0"/>
              </a:rPr>
              <a:t>HƯỚNG PHÁT TRIỂN</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2321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ỔNG HỢP MỘT SỐ MẪU SLIDE CẢM ƠN ẤN TƯỢNG VÀ CHUYÊN NGHIỆP">
            <a:extLst>
              <a:ext uri="{FF2B5EF4-FFF2-40B4-BE49-F238E27FC236}">
                <a16:creationId xmlns:a16="http://schemas.microsoft.com/office/drawing/2014/main" id="{11EA1CFF-500A-785A-CE4A-F871BC663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56" y="0"/>
            <a:ext cx="7726288"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01AAAB3E-D8F9-1A5E-5188-DA7D9A6D2E52}"/>
              </a:ext>
            </a:extLst>
          </p:cNvPr>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smtClean="0">
                <a:latin typeface="Arial" panose="020B0604020202020204" pitchFamily="34" charset="0"/>
                <a:cs typeface="Arial" panose="020B0604020202020204" pitchFamily="34" charset="0"/>
              </a:rPr>
              <a:t>22</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Tree>
    <p:extLst>
      <p:ext uri="{BB962C8B-B14F-4D97-AF65-F5344CB8AC3E}">
        <p14:creationId xmlns:p14="http://schemas.microsoft.com/office/powerpoint/2010/main" val="240113524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897" y="846563"/>
            <a:ext cx="3198039" cy="430887"/>
          </a:xfrm>
          <a:prstGeom prst="rect">
            <a:avLst/>
          </a:prstGeom>
          <a:noFill/>
        </p:spPr>
        <p:txBody>
          <a:bodyPr wrap="square" rtlCol="0">
            <a:spAutoFit/>
          </a:bodyPr>
          <a:lstStyle/>
          <a:p>
            <a:pPr algn="l"/>
            <a:r>
              <a:rPr lang="en-US" sz="2200" dirty="0">
                <a:solidFill>
                  <a:srgbClr val="FF0000"/>
                </a:solidFill>
                <a:latin typeface="Arial" panose="020B0604020202020204" pitchFamily="34" charset="0"/>
                <a:cs typeface="Arial" panose="020B0604020202020204" pitchFamily="34" charset="0"/>
              </a:rPr>
              <a:t>1. LÍ DO CHỌN ĐỀ TÀI</a:t>
            </a:r>
          </a:p>
        </p:txBody>
      </p:sp>
      <p:sp>
        <p:nvSpPr>
          <p:cNvPr id="16" name="Oval 15"/>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2</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2"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 GIỚI THIỆU</a:t>
            </a:r>
            <a:endParaRPr sz="2800" dirty="0">
              <a:solidFill>
                <a:srgbClr val="FFC000"/>
              </a:solidFill>
              <a:latin typeface="Arial" panose="020B0604020202020204" pitchFamily="34" charset="0"/>
              <a:cs typeface="Arial" panose="020B0604020202020204" pitchFamily="34" charset="0"/>
            </a:endParaRPr>
          </a:p>
        </p:txBody>
      </p:sp>
      <p:sp>
        <p:nvSpPr>
          <p:cNvPr id="6" name="Rectangle 5"/>
          <p:cNvSpPr/>
          <p:nvPr/>
        </p:nvSpPr>
        <p:spPr>
          <a:xfrm>
            <a:off x="664897" y="1276350"/>
            <a:ext cx="5278704" cy="537391"/>
          </a:xfrm>
          <a:prstGeom prst="rect">
            <a:avLst/>
          </a:prstGeom>
        </p:spPr>
        <p:txBody>
          <a:bodyPr wrap="square">
            <a:spAutoFit/>
          </a:bodyPr>
          <a:lstStyle/>
          <a:p>
            <a:pPr marL="285750" indent="-285750" algn="l">
              <a:lnSpc>
                <a:spcPct val="150000"/>
              </a:lnSpc>
              <a:buFont typeface="Arial" panose="020B0604020202020204" pitchFamily="34" charset="0"/>
              <a:buChar char="•"/>
            </a:pPr>
            <a:endParaRPr lang="en-US" sz="2200" spc="20">
              <a:latin typeface="Arial" panose="020B0604020202020204" pitchFamily="34" charset="0"/>
              <a:cs typeface="Arial" panose="020B0604020202020204" pitchFamily="34" charset="0"/>
            </a:endParaRPr>
          </a:p>
        </p:txBody>
      </p:sp>
      <p:sp>
        <p:nvSpPr>
          <p:cNvPr id="7" name="TextBox 6"/>
          <p:cNvSpPr txBox="1"/>
          <p:nvPr/>
        </p:nvSpPr>
        <p:spPr>
          <a:xfrm>
            <a:off x="838200" y="1352550"/>
            <a:ext cx="5257800" cy="3139321"/>
          </a:xfrm>
          <a:prstGeom prst="rect">
            <a:avLst/>
          </a:prstGeom>
          <a:noFill/>
        </p:spPr>
        <p:txBody>
          <a:bodyPr wrap="square" rtlCol="0">
            <a:spAutoFit/>
          </a:bodyPr>
          <a:lstStyle/>
          <a:p>
            <a:pPr marL="285750" indent="-285750" algn="just">
              <a:buFont typeface="Wingdings" panose="05000000000000000000" pitchFamily="2" charset="2"/>
              <a:buChar char="v"/>
            </a:pPr>
            <a:r>
              <a:rPr lang="vi-VN" sz="1800">
                <a:latin typeface="Arial" panose="020B0604020202020204" pitchFamily="34" charset="0"/>
                <a:cs typeface="Arial" panose="020B0604020202020204" pitchFamily="34" charset="0"/>
              </a:rPr>
              <a:t>Xe máy là phương tiện phổ biến nhưng dễ bị mất cắp và gặp tai nạn; nhu cầu cảnh báo nhanh, chính xác là rất cần thiết</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800" smtClean="0">
                <a:latin typeface="Arial" panose="020B0604020202020204" pitchFamily="34" charset="0"/>
                <a:cs typeface="Arial" panose="020B0604020202020204" pitchFamily="34" charset="0"/>
              </a:rPr>
              <a:t>Các giải pháp còn hạn chế, chưa kết hợp được giữa cảnh báo mất trộm và hỗ trợ khi xảy ra tai nạn.</a:t>
            </a:r>
          </a:p>
          <a:p>
            <a:pPr algn="just"/>
            <a:r>
              <a:rPr lang="en-US" sz="1800" smtClean="0">
                <a:latin typeface="Arial" panose="020B0604020202020204" pitchFamily="34" charset="0"/>
                <a:cs typeface="Arial" panose="020B0604020202020204" pitchFamily="34" charset="0"/>
                <a:sym typeface="Wingdings" panose="05000000000000000000" pitchFamily="2" charset="2"/>
              </a:rPr>
              <a:t>Đề tài thực hiện nhằm thiết kế một hệ thống IoT toàn diện giúp phát hiện chuyển động bất thường, định vị xe, gửi cảnh báo từ xa và kích hoạt báo động, góp phần bảo vệ an toàn tài sản cho người dân.</a:t>
            </a:r>
            <a:endParaRPr lang="en-US" sz="1800" smtClean="0">
              <a:latin typeface="Arial" panose="020B0604020202020204" pitchFamily="34" charset="0"/>
              <a:cs typeface="Arial" panose="020B0604020202020204" pitchFamily="34" charset="0"/>
            </a:endParaRPr>
          </a:p>
        </p:txBody>
      </p:sp>
      <p:pic>
        <p:nvPicPr>
          <p:cNvPr id="1028" name="Picture 4" descr="https://tse3.mm.bing.net/th?id=OIP.d52CktNDPzGLR4zyGH7w2gHaFj&amp;pid=Api&amp;P=0&amp;h=2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56004" y="916626"/>
            <a:ext cx="2474555" cy="1509652"/>
          </a:xfrm>
          <a:prstGeom prst="rect">
            <a:avLst/>
          </a:prstGeom>
          <a:noFill/>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7502781" y="2422814"/>
            <a:ext cx="381000" cy="444793"/>
          </a:xfrm>
          <a:prstGeom prst="down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1030" name="Picture 6" descr="https://tse3.mm.bing.net/th?id=OIP.L6k0_06utS7bSJlfbcqfJQHaEg&amp;pid=Api&amp;P=0&amp;h=22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56004" y="2884715"/>
            <a:ext cx="2474555" cy="148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89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750"/>
                                        <p:tgtEl>
                                          <p:spTgt spid="1028"/>
                                        </p:tgtEl>
                                      </p:cBhvr>
                                    </p:animEffect>
                                    <p:anim calcmode="lin" valueType="num">
                                      <p:cBhvr>
                                        <p:cTn id="14" dur="750" fill="hold"/>
                                        <p:tgtEl>
                                          <p:spTgt spid="1028"/>
                                        </p:tgtEl>
                                        <p:attrNameLst>
                                          <p:attrName>ppt_x</p:attrName>
                                        </p:attrNameLst>
                                      </p:cBhvr>
                                      <p:tavLst>
                                        <p:tav tm="0">
                                          <p:val>
                                            <p:strVal val="#ppt_x"/>
                                          </p:val>
                                        </p:tav>
                                        <p:tav tm="100000">
                                          <p:val>
                                            <p:strVal val="#ppt_x"/>
                                          </p:val>
                                        </p:tav>
                                      </p:tavLst>
                                    </p:anim>
                                    <p:anim calcmode="lin" valueType="num">
                                      <p:cBhvr>
                                        <p:cTn id="15" dur="75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750" fill="hold"/>
                                        <p:tgtEl>
                                          <p:spTgt spid="8"/>
                                        </p:tgtEl>
                                        <p:attrNameLst>
                                          <p:attrName>ppt_x</p:attrName>
                                        </p:attrNameLst>
                                      </p:cBhvr>
                                      <p:tavLst>
                                        <p:tav tm="0">
                                          <p:val>
                                            <p:strVal val="#ppt_x"/>
                                          </p:val>
                                        </p:tav>
                                        <p:tav tm="100000">
                                          <p:val>
                                            <p:strVal val="#ppt_x"/>
                                          </p:val>
                                        </p:tav>
                                      </p:tavLst>
                                    </p:anim>
                                    <p:anim calcmode="lin" valueType="num">
                                      <p:cBhvr additive="base">
                                        <p:cTn id="21" dur="7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30"/>
                                        </p:tgtEl>
                                        <p:attrNameLst>
                                          <p:attrName>style.visibility</p:attrName>
                                        </p:attrNameLst>
                                      </p:cBhvr>
                                      <p:to>
                                        <p:strVal val="visible"/>
                                      </p:to>
                                    </p:set>
                                    <p:anim calcmode="lin" valueType="num">
                                      <p:cBhvr additive="base">
                                        <p:cTn id="26" dur="750" fill="hold"/>
                                        <p:tgtEl>
                                          <p:spTgt spid="1030"/>
                                        </p:tgtEl>
                                        <p:attrNameLst>
                                          <p:attrName>ppt_x</p:attrName>
                                        </p:attrNameLst>
                                      </p:cBhvr>
                                      <p:tavLst>
                                        <p:tav tm="0">
                                          <p:val>
                                            <p:strVal val="#ppt_x"/>
                                          </p:val>
                                        </p:tav>
                                        <p:tav tm="100000">
                                          <p:val>
                                            <p:strVal val="#ppt_x"/>
                                          </p:val>
                                        </p:tav>
                                      </p:tavLst>
                                    </p:anim>
                                    <p:anim calcmode="lin" valueType="num">
                                      <p:cBhvr additive="base">
                                        <p:cTn id="27" dur="75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897" y="846563"/>
            <a:ext cx="2687903"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cs typeface="Arial" panose="020B0604020202020204" pitchFamily="34" charset="0"/>
              </a:rPr>
              <a:t>2. MỤC TIÊU ĐỀ TÀI</a:t>
            </a:r>
          </a:p>
        </p:txBody>
      </p:sp>
      <p:sp>
        <p:nvSpPr>
          <p:cNvPr id="18" name="Oval 17"/>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3</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 GIỚI THIỆU</a:t>
            </a:r>
            <a:endParaRPr sz="2800" dirty="0">
              <a:solidFill>
                <a:srgbClr val="FFC000"/>
              </a:solidFill>
              <a:latin typeface="Arial" panose="020B0604020202020204" pitchFamily="34" charset="0"/>
              <a:cs typeface="Arial" panose="020B0604020202020204" pitchFamily="34" charset="0"/>
            </a:endParaRPr>
          </a:p>
        </p:txBody>
      </p:sp>
      <p:sp>
        <p:nvSpPr>
          <p:cNvPr id="5" name="TextBox 4"/>
          <p:cNvSpPr txBox="1"/>
          <p:nvPr/>
        </p:nvSpPr>
        <p:spPr>
          <a:xfrm>
            <a:off x="762000" y="1504950"/>
            <a:ext cx="7162800" cy="1754326"/>
          </a:xfrm>
          <a:prstGeom prst="rect">
            <a:avLst/>
          </a:prstGeom>
          <a:noFill/>
        </p:spPr>
        <p:txBody>
          <a:bodyPr wrap="square" rtlCol="0">
            <a:spAutoFit/>
          </a:bodyPr>
          <a:lstStyle/>
          <a:p>
            <a:pPr marL="285750" indent="-285750" algn="just">
              <a:buFont typeface="Wingdings" panose="05000000000000000000" pitchFamily="2" charset="2"/>
              <a:buChar char="v"/>
            </a:pPr>
            <a:r>
              <a:rPr lang="vi-VN" sz="1800">
                <a:latin typeface="Arial" panose="020B0604020202020204" pitchFamily="34" charset="0"/>
                <a:cs typeface="Arial" panose="020B0604020202020204" pitchFamily="34" charset="0"/>
              </a:rPr>
              <a:t>Bảo vệ tài sản: Phát hiện và cảnh báo trộm cắp xe máy kịp thời qua IoT, giúp giảm nguy cơ mất xe</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vi-VN" sz="1800">
                <a:latin typeface="Arial" panose="020B0604020202020204" pitchFamily="34" charset="0"/>
                <a:cs typeface="Arial" panose="020B0604020202020204" pitchFamily="34" charset="0"/>
              </a:rPr>
              <a:t>Tăng cường an toàn: Tự động nhận diện tai nạn và gửi thông báo khẩn cấp để hỗ trợ cứu hộ nhanh chóng</a:t>
            </a:r>
            <a:r>
              <a:rPr lang="vi-VN" sz="1800" smtClean="0">
                <a:latin typeface="Arial" panose="020B0604020202020204" pitchFamily="34" charset="0"/>
                <a:cs typeface="Arial" panose="020B0604020202020204" pitchFamily="34" charset="0"/>
              </a:rPr>
              <a:t>.</a:t>
            </a:r>
            <a:endParaRPr lang="en-US" sz="180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800">
                <a:latin typeface="Arial" panose="020B0604020202020204" pitchFamily="34" charset="0"/>
                <a:cs typeface="Arial" panose="020B0604020202020204" pitchFamily="34" charset="0"/>
              </a:rPr>
              <a:t>Hỗ trợ quản lý: Cập nhật vị trí và trạng thái xe theo thời gian thực, hỗ trợ quản lý an ninh và giao thông.</a:t>
            </a:r>
          </a:p>
        </p:txBody>
      </p:sp>
    </p:spTree>
    <p:extLst>
      <p:ext uri="{BB962C8B-B14F-4D97-AF65-F5344CB8AC3E}">
        <p14:creationId xmlns:p14="http://schemas.microsoft.com/office/powerpoint/2010/main" val="4169123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4</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sp>
        <p:nvSpPr>
          <p:cNvPr id="7" name="TextBox 6"/>
          <p:cNvSpPr txBox="1"/>
          <p:nvPr/>
        </p:nvSpPr>
        <p:spPr>
          <a:xfrm>
            <a:off x="2971800" y="4727073"/>
            <a:ext cx="3733800" cy="338554"/>
          </a:xfrm>
          <a:prstGeom prst="rect">
            <a:avLst/>
          </a:prstGeom>
          <a:noFill/>
        </p:spPr>
        <p:txBody>
          <a:bodyPr wrap="square" rtlCol="0">
            <a:spAutoFit/>
          </a:bodyPr>
          <a:lstStyle/>
          <a:p>
            <a:r>
              <a:rPr lang="en-US" sz="1600" dirty="0" err="1">
                <a:solidFill>
                  <a:srgbClr val="FFC000"/>
                </a:solidFill>
                <a:latin typeface="Arial" panose="020B0604020202020204" pitchFamily="34" charset="0"/>
                <a:cs typeface="Arial" panose="020B0604020202020204" pitchFamily="34" charset="0"/>
              </a:rPr>
              <a:t>Sơ</a:t>
            </a:r>
            <a:r>
              <a:rPr lang="en-US" sz="1600" dirty="0">
                <a:solidFill>
                  <a:srgbClr val="FFC000"/>
                </a:solidFill>
                <a:latin typeface="Arial" panose="020B0604020202020204" pitchFamily="34" charset="0"/>
                <a:cs typeface="Arial" panose="020B0604020202020204" pitchFamily="34" charset="0"/>
              </a:rPr>
              <a:t> </a:t>
            </a:r>
            <a:r>
              <a:rPr lang="en-US" sz="1600" dirty="0" err="1">
                <a:solidFill>
                  <a:srgbClr val="FFC000"/>
                </a:solidFill>
                <a:latin typeface="Arial" panose="020B0604020202020204" pitchFamily="34" charset="0"/>
                <a:cs typeface="Arial" panose="020B0604020202020204" pitchFamily="34" charset="0"/>
              </a:rPr>
              <a:t>đồ</a:t>
            </a:r>
            <a:r>
              <a:rPr lang="en-US" sz="1600" dirty="0">
                <a:solidFill>
                  <a:srgbClr val="FFC000"/>
                </a:solidFill>
                <a:latin typeface="Arial" panose="020B0604020202020204" pitchFamily="34" charset="0"/>
                <a:cs typeface="Arial" panose="020B0604020202020204" pitchFamily="34" charset="0"/>
              </a:rPr>
              <a:t> </a:t>
            </a:r>
            <a:r>
              <a:rPr lang="en-US" sz="1600" dirty="0" err="1">
                <a:solidFill>
                  <a:srgbClr val="FFC000"/>
                </a:solidFill>
                <a:latin typeface="Arial" panose="020B0604020202020204" pitchFamily="34" charset="0"/>
                <a:cs typeface="Arial" panose="020B0604020202020204" pitchFamily="34" charset="0"/>
              </a:rPr>
              <a:t>khối</a:t>
            </a:r>
            <a:r>
              <a:rPr lang="en-US" sz="1600" dirty="0">
                <a:solidFill>
                  <a:srgbClr val="FFC000"/>
                </a:solidFill>
                <a:latin typeface="Arial" panose="020B0604020202020204" pitchFamily="34" charset="0"/>
                <a:cs typeface="Arial" panose="020B0604020202020204" pitchFamily="34" charset="0"/>
              </a:rPr>
              <a:t> </a:t>
            </a:r>
            <a:r>
              <a:rPr lang="en-US" sz="1600" dirty="0" err="1">
                <a:solidFill>
                  <a:srgbClr val="FFC000"/>
                </a:solidFill>
                <a:latin typeface="Arial" panose="020B0604020202020204" pitchFamily="34" charset="0"/>
                <a:cs typeface="Arial" panose="020B0604020202020204" pitchFamily="34" charset="0"/>
              </a:rPr>
              <a:t>hệ</a:t>
            </a:r>
            <a:r>
              <a:rPr lang="en-US" sz="1600" dirty="0">
                <a:solidFill>
                  <a:srgbClr val="FFC000"/>
                </a:solidFill>
                <a:latin typeface="Arial" panose="020B0604020202020204" pitchFamily="34" charset="0"/>
                <a:cs typeface="Arial" panose="020B0604020202020204" pitchFamily="34" charset="0"/>
              </a:rPr>
              <a:t> </a:t>
            </a:r>
            <a:r>
              <a:rPr lang="en-US" sz="1600" dirty="0" err="1">
                <a:solidFill>
                  <a:srgbClr val="FFC000"/>
                </a:solidFill>
                <a:latin typeface="Arial" panose="020B0604020202020204" pitchFamily="34" charset="0"/>
                <a:cs typeface="Arial" panose="020B0604020202020204" pitchFamily="34" charset="0"/>
              </a:rPr>
              <a:t>thống</a:t>
            </a:r>
            <a:endParaRPr lang="en-US" sz="1600" dirty="0">
              <a:solidFill>
                <a:srgbClr val="FFC000"/>
              </a:solidFill>
              <a:latin typeface="Arial" panose="020B0604020202020204" pitchFamily="34" charset="0"/>
              <a:cs typeface="Arial" panose="020B0604020202020204" pitchFamily="34" charset="0"/>
            </a:endParaRPr>
          </a:p>
        </p:txBody>
      </p:sp>
      <p:pic>
        <p:nvPicPr>
          <p:cNvPr id="8" name="Picture 7"/>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286000" y="822630"/>
            <a:ext cx="4930775" cy="3882719"/>
          </a:xfrm>
          <a:prstGeom prst="rect">
            <a:avLst/>
          </a:prstGeom>
          <a:noFill/>
          <a:ln>
            <a:noFill/>
          </a:ln>
          <a:extLst>
            <a:ext uri="{53640926-AAD7-44D8-BBD7-CCE9431645EC}">
              <a14:shadowObscured xmlns:a14="http://schemas.microsoft.com/office/drawing/2010/main"/>
            </a:ext>
          </a:extLst>
        </p:spPr>
      </p:pic>
      <p:sp>
        <p:nvSpPr>
          <p:cNvPr id="9" name="TextBox 8"/>
          <p:cNvSpPr txBox="1"/>
          <p:nvPr/>
        </p:nvSpPr>
        <p:spPr>
          <a:xfrm>
            <a:off x="477796" y="847932"/>
            <a:ext cx="3571102" cy="400110"/>
          </a:xfrm>
          <a:prstGeom prst="rect">
            <a:avLst/>
          </a:prstGeom>
          <a:noFill/>
        </p:spPr>
        <p:txBody>
          <a:bodyPr wrap="square" rtlCol="0">
            <a:spAutoFit/>
          </a:bodyPr>
          <a:lstStyle/>
          <a:p>
            <a:pPr algn="l"/>
            <a:r>
              <a:rPr lang="en-US" sz="2000" dirty="0">
                <a:solidFill>
                  <a:srgbClr val="FF0000"/>
                </a:solidFill>
                <a:latin typeface="Arial" panose="020B0604020202020204" pitchFamily="34" charset="0"/>
                <a:ea typeface="Tahoma" panose="020B0604030504040204" pitchFamily="34" charset="0"/>
                <a:cs typeface="Arial" panose="020B0604020202020204" pitchFamily="34" charset="0"/>
              </a:rPr>
              <a:t>1. SƠ ĐỒ KHỐI </a:t>
            </a:r>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HỆ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THỐNG</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32272256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57474"/>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a:latin typeface="Arial" panose="020B0604020202020204" pitchFamily="34" charset="0"/>
                <a:cs typeface="Arial" panose="020B0604020202020204" pitchFamily="34" charset="0"/>
              </a:rPr>
              <a:t>5</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2" name="Picture 11"/>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259012" y="897099"/>
            <a:ext cx="4930775" cy="3882719"/>
          </a:xfrm>
          <a:prstGeom prst="rect">
            <a:avLst/>
          </a:prstGeom>
          <a:noFill/>
          <a:ln>
            <a:noFill/>
          </a:ln>
          <a:extLst>
            <a:ext uri="{53640926-AAD7-44D8-BBD7-CCE9431645EC}">
              <a14:shadowObscured xmlns:a14="http://schemas.microsoft.com/office/drawing/2010/main"/>
            </a:ext>
          </a:extLst>
        </p:spPr>
      </p:pic>
      <p:sp>
        <p:nvSpPr>
          <p:cNvPr id="15" name="TextBox 14"/>
          <p:cNvSpPr txBox="1"/>
          <p:nvPr/>
        </p:nvSpPr>
        <p:spPr>
          <a:xfrm>
            <a:off x="477796" y="905979"/>
            <a:ext cx="4094204" cy="707886"/>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1.1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KHỐI ĐỊNH VỊ GPS</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7" name="Rectangle 6"/>
          <p:cNvSpPr/>
          <p:nvPr/>
        </p:nvSpPr>
        <p:spPr bwMode="auto">
          <a:xfrm>
            <a:off x="3713017" y="3486150"/>
            <a:ext cx="990600" cy="609600"/>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pic>
        <p:nvPicPr>
          <p:cNvPr id="18" name="Picture 17" descr="A blue circuit board with a white square object&#10;&#10;AI-generated content may be incorrect."/>
          <p:cNvPicPr/>
          <p:nvPr/>
        </p:nvPicPr>
        <p:blipFill rotWithShape="1">
          <a:blip r:embed="rId4"/>
          <a:srcRect l="4049" t="5966" b="2331"/>
          <a:stretch>
            <a:fillRect/>
          </a:stretch>
        </p:blipFill>
        <p:spPr bwMode="auto">
          <a:xfrm>
            <a:off x="4438058" y="895614"/>
            <a:ext cx="3462973" cy="1426528"/>
          </a:xfrm>
          <a:prstGeom prst="rect">
            <a:avLst/>
          </a:prstGeom>
          <a:ln>
            <a:noFill/>
          </a:ln>
          <a:extLst>
            <a:ext uri="{53640926-AAD7-44D8-BBD7-CCE9431645EC}">
              <a14:shadowObscured xmlns:a14="http://schemas.microsoft.com/office/drawing/2010/main"/>
            </a:ext>
          </a:extLst>
        </p:spPr>
      </p:pic>
      <p:pic>
        <p:nvPicPr>
          <p:cNvPr id="21" name="Picture 20" descr="A diagram of a circuit board&#10;&#10;AI-generated content may be incorrect."/>
          <p:cNvPicPr/>
          <p:nvPr/>
        </p:nvPicPr>
        <p:blipFill rotWithShape="1">
          <a:blip r:embed="rId5"/>
          <a:srcRect l="3596" t="8684" r="9180" b="9053"/>
          <a:stretch>
            <a:fillRect/>
          </a:stretch>
        </p:blipFill>
        <p:spPr bwMode="auto">
          <a:xfrm>
            <a:off x="327071" y="1521151"/>
            <a:ext cx="3784755" cy="2796540"/>
          </a:xfrm>
          <a:prstGeom prst="rect">
            <a:avLst/>
          </a:prstGeom>
          <a:ln>
            <a:noFill/>
          </a:ln>
          <a:extLst>
            <a:ext uri="{53640926-AAD7-44D8-BBD7-CCE9431645EC}">
              <a14:shadowObscured xmlns:a14="http://schemas.microsoft.com/office/drawing/2010/main"/>
            </a:ext>
          </a:extLst>
        </p:spPr>
      </p:pic>
      <p:sp>
        <p:nvSpPr>
          <p:cNvPr id="22" name="TextBox 21"/>
          <p:cNvSpPr txBox="1"/>
          <p:nvPr/>
        </p:nvSpPr>
        <p:spPr>
          <a:xfrm>
            <a:off x="4191000" y="2642523"/>
            <a:ext cx="4572000" cy="1815882"/>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Điện áp hoạt động: 3.3 - 5VDC</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Dòng điện: 45mA</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Tốc độ truyền: 9600 (</a:t>
            </a:r>
            <a:r>
              <a:rPr lang="en-US" sz="1600"/>
              <a:t>cấu hình từ 4800 đến </a:t>
            </a:r>
            <a:r>
              <a:rPr lang="en-US" sz="1600" smtClean="0"/>
              <a:t>115200)</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Thời gian khởi động: </a:t>
            </a:r>
            <a:r>
              <a:rPr lang="en-US" sz="1600"/>
              <a:t>27 giây (nhanh nhất) bắt đầu khởi động nóng: 1 </a:t>
            </a:r>
            <a:r>
              <a:rPr lang="en-US" sz="1600" smtClean="0"/>
              <a:t>giây</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Nhiệt độ hoạt động: -40 đến 85</a:t>
            </a:r>
            <a:r>
              <a:rPr lang="en-US" sz="1600" smtClean="0"/>
              <a:t>°C</a:t>
            </a:r>
            <a:endParaRPr lang="en-US" sz="1600">
              <a:latin typeface="Arial" panose="020B0604020202020204" pitchFamily="34" charset="0"/>
              <a:cs typeface="Arial" panose="020B0604020202020204" pitchFamily="34" charset="0"/>
            </a:endParaRPr>
          </a:p>
        </p:txBody>
      </p:sp>
      <p:sp>
        <p:nvSpPr>
          <p:cNvPr id="23" name="TextBox 22"/>
          <p:cNvSpPr txBox="1"/>
          <p:nvPr/>
        </p:nvSpPr>
        <p:spPr>
          <a:xfrm>
            <a:off x="247897" y="4310274"/>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GPS với ESP32</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574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123950"/>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6</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7" name="Picture 16"/>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8" name="Rectangle 17"/>
          <p:cNvSpPr/>
          <p:nvPr/>
        </p:nvSpPr>
        <p:spPr bwMode="auto">
          <a:xfrm>
            <a:off x="6172200" y="2151582"/>
            <a:ext cx="990600" cy="700951"/>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9" name="TextBox 18"/>
          <p:cNvSpPr txBox="1"/>
          <p:nvPr/>
        </p:nvSpPr>
        <p:spPr>
          <a:xfrm>
            <a:off x="383610" y="865049"/>
            <a:ext cx="4214788" cy="400110"/>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1.2 CẢM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BIẾN GIA TỐC MPU6050</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pic>
        <p:nvPicPr>
          <p:cNvPr id="20" name="Picture 19"/>
          <p:cNvPicPr/>
          <p:nvPr/>
        </p:nvPicPr>
        <p:blipFill rotWithShape="1">
          <a:blip r:embed="rId4" cstate="email">
            <a:extLst>
              <a:ext uri="{28A0092B-C50C-407E-A947-70E740481C1C}">
                <a14:useLocalDpi xmlns:a14="http://schemas.microsoft.com/office/drawing/2010/main" val="0"/>
              </a:ext>
            </a:extLst>
          </a:blip>
          <a:srcRect l="4489" t="6205" b="1965"/>
          <a:stretch>
            <a:fillRect/>
          </a:stretch>
        </p:blipFill>
        <p:spPr bwMode="auto">
          <a:xfrm>
            <a:off x="4766195" y="1046054"/>
            <a:ext cx="3262630" cy="1762760"/>
          </a:xfrm>
          <a:prstGeom prst="rect">
            <a:avLst/>
          </a:prstGeom>
          <a:noFill/>
          <a:ln>
            <a:noFill/>
          </a:ln>
          <a:extLst>
            <a:ext uri="{53640926-AAD7-44D8-BBD7-CCE9431645EC}">
              <a14:shadowObscured xmlns:a14="http://schemas.microsoft.com/office/drawing/2010/main"/>
            </a:ext>
          </a:extLst>
        </p:spPr>
      </p:pic>
      <p:sp>
        <p:nvSpPr>
          <p:cNvPr id="6" name="TextBox 5"/>
          <p:cNvSpPr txBox="1"/>
          <p:nvPr/>
        </p:nvSpPr>
        <p:spPr>
          <a:xfrm>
            <a:off x="4598398" y="3028950"/>
            <a:ext cx="3936002" cy="1323439"/>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a:latin typeface="Arial" panose="020B0604020202020204" pitchFamily="34" charset="0"/>
                <a:cs typeface="Arial" panose="020B0604020202020204" pitchFamily="34" charset="0"/>
              </a:rPr>
              <a:t>Điện áp sử </a:t>
            </a:r>
            <a:r>
              <a:rPr lang="en-US" sz="1600" smtClean="0">
                <a:latin typeface="Arial" panose="020B0604020202020204" pitchFamily="34" charset="0"/>
                <a:cs typeface="Arial" panose="020B0604020202020204" pitchFamily="34" charset="0"/>
              </a:rPr>
              <a:t>dụng: 3 - 5VDC</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Độ phân giải góc: </a:t>
            </a:r>
            <a:r>
              <a:rPr lang="en-US" sz="1600">
                <a:latin typeface="Arial" panose="020B0604020202020204" pitchFamily="34" charset="0"/>
                <a:cs typeface="Arial" panose="020B0604020202020204" pitchFamily="34" charset="0"/>
              </a:rPr>
              <a:t>± 250 500 1000 2000 °/</a:t>
            </a:r>
            <a:r>
              <a:rPr lang="en-US" sz="1600" smtClean="0">
                <a:latin typeface="Arial" panose="020B0604020202020204" pitchFamily="34" charset="0"/>
                <a:cs typeface="Arial" panose="020B0604020202020204" pitchFamily="34" charset="0"/>
              </a:rPr>
              <a:t>s</a:t>
            </a:r>
          </a:p>
          <a:p>
            <a:pPr marL="285750" indent="-285750" algn="just">
              <a:buFont typeface="Wingdings" panose="05000000000000000000" pitchFamily="2" charset="2"/>
              <a:buChar char="v"/>
            </a:pPr>
            <a:r>
              <a:rPr lang="en-US" sz="1600">
                <a:latin typeface="Arial" panose="020B0604020202020204" pitchFamily="34" charset="0"/>
                <a:cs typeface="Arial" panose="020B0604020202020204" pitchFamily="34" charset="0"/>
              </a:rPr>
              <a:t>Độ phân giải gia </a:t>
            </a:r>
            <a:r>
              <a:rPr lang="en-US" sz="1600" smtClean="0">
                <a:latin typeface="Arial" panose="020B0604020202020204" pitchFamily="34" charset="0"/>
                <a:cs typeface="Arial" panose="020B0604020202020204" pitchFamily="34" charset="0"/>
              </a:rPr>
              <a:t>tốc: </a:t>
            </a:r>
            <a:r>
              <a:rPr lang="en-US" sz="1600">
                <a:latin typeface="Arial" panose="020B0604020202020204" pitchFamily="34" charset="0"/>
                <a:cs typeface="Arial" panose="020B0604020202020204" pitchFamily="34" charset="0"/>
              </a:rPr>
              <a:t>± 2 ± 4 ± 8 ± 16g</a:t>
            </a:r>
            <a:endParaRPr lang="en-US" sz="160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endParaRPr lang="en-US" sz="1600"/>
          </a:p>
        </p:txBody>
      </p:sp>
      <p:pic>
        <p:nvPicPr>
          <p:cNvPr id="21" name="Picture 20"/>
          <p:cNvPicPr/>
          <p:nvPr/>
        </p:nvPicPr>
        <p:blipFill rotWithShape="1">
          <a:blip r:embed="rId5" cstate="email">
            <a:extLst>
              <a:ext uri="{28A0092B-C50C-407E-A947-70E740481C1C}">
                <a14:useLocalDpi xmlns:a14="http://schemas.microsoft.com/office/drawing/2010/main" val="0"/>
              </a:ext>
            </a:extLst>
          </a:blip>
          <a:srcRect l="2343" t="5669" r="3315" b="5075"/>
          <a:stretch>
            <a:fillRect/>
          </a:stretch>
        </p:blipFill>
        <p:spPr bwMode="auto">
          <a:xfrm>
            <a:off x="126885" y="1445845"/>
            <a:ext cx="4356735" cy="2649906"/>
          </a:xfrm>
          <a:prstGeom prst="rect">
            <a:avLst/>
          </a:prstGeom>
          <a:noFill/>
          <a:ln>
            <a:noFill/>
          </a:ln>
          <a:extLst>
            <a:ext uri="{53640926-AAD7-44D8-BBD7-CCE9431645EC}">
              <a14:shadowObscured xmlns:a14="http://schemas.microsoft.com/office/drawing/2010/main"/>
            </a:ext>
          </a:extLst>
        </p:spPr>
      </p:pic>
      <p:sp>
        <p:nvSpPr>
          <p:cNvPr id="22" name="TextBox 21"/>
          <p:cNvSpPr txBox="1"/>
          <p:nvPr/>
        </p:nvSpPr>
        <p:spPr>
          <a:xfrm>
            <a:off x="420290" y="4168271"/>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MPU6050 với ESP32</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319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6"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7</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2" name="Picture 11"/>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5" name="Rectangle 14"/>
          <p:cNvSpPr/>
          <p:nvPr/>
        </p:nvSpPr>
        <p:spPr bwMode="auto">
          <a:xfrm>
            <a:off x="4986914" y="3486150"/>
            <a:ext cx="990600" cy="609600"/>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TextBox 15"/>
          <p:cNvSpPr txBox="1"/>
          <p:nvPr/>
        </p:nvSpPr>
        <p:spPr>
          <a:xfrm>
            <a:off x="477796" y="905979"/>
            <a:ext cx="4094204" cy="707886"/>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1.3 CẢM BIẾN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RUNG</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pic>
        <p:nvPicPr>
          <p:cNvPr id="17" name="Picture 16"/>
          <p:cNvPicPr/>
          <p:nvPr/>
        </p:nvPicPr>
        <p:blipFill rotWithShape="1">
          <a:blip r:embed="rId4" cstate="email">
            <a:extLst>
              <a:ext uri="{28A0092B-C50C-407E-A947-70E740481C1C}">
                <a14:useLocalDpi xmlns:a14="http://schemas.microsoft.com/office/drawing/2010/main" val="0"/>
              </a:ext>
            </a:extLst>
          </a:blip>
          <a:srcRect l="2963" t="7341" r="13549" b="7733"/>
          <a:stretch>
            <a:fillRect/>
          </a:stretch>
        </p:blipFill>
        <p:spPr bwMode="auto">
          <a:xfrm>
            <a:off x="254421" y="1509603"/>
            <a:ext cx="4107815" cy="2875915"/>
          </a:xfrm>
          <a:prstGeom prst="rect">
            <a:avLst/>
          </a:prstGeom>
          <a:noFill/>
          <a:ln>
            <a:noFill/>
          </a:ln>
          <a:extLst>
            <a:ext uri="{53640926-AAD7-44D8-BBD7-CCE9431645EC}">
              <a14:shadowObscured xmlns:a14="http://schemas.microsoft.com/office/drawing/2010/main"/>
            </a:ext>
          </a:extLst>
        </p:spPr>
      </p:pic>
      <p:sp>
        <p:nvSpPr>
          <p:cNvPr id="18" name="TextBox 17"/>
          <p:cNvSpPr txBox="1"/>
          <p:nvPr/>
        </p:nvSpPr>
        <p:spPr>
          <a:xfrm>
            <a:off x="446623" y="4369778"/>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SW420 với ESP32</a:t>
            </a:r>
            <a:endParaRPr lang="en-US" sz="1600" dirty="0">
              <a:solidFill>
                <a:srgbClr val="FFC000"/>
              </a:solidFill>
              <a:latin typeface="Arial" panose="020B0604020202020204" pitchFamily="34" charset="0"/>
              <a:cs typeface="Arial" panose="020B0604020202020204" pitchFamily="34" charset="0"/>
            </a:endParaRPr>
          </a:p>
        </p:txBody>
      </p:sp>
      <p:pic>
        <p:nvPicPr>
          <p:cNvPr id="19" name="Picture 18"/>
          <p:cNvPicPr/>
          <p:nvPr/>
        </p:nvPicPr>
        <p:blipFill rotWithShape="1">
          <a:blip r:embed="rId5" cstate="email">
            <a:extLst>
              <a:ext uri="{28A0092B-C50C-407E-A947-70E740481C1C}">
                <a14:useLocalDpi xmlns:a14="http://schemas.microsoft.com/office/drawing/2010/main" val="0"/>
              </a:ext>
            </a:extLst>
          </a:blip>
          <a:srcRect l="3502" t="2494" r="1215"/>
          <a:stretch>
            <a:fillRect/>
          </a:stretch>
        </p:blipFill>
        <p:spPr bwMode="auto">
          <a:xfrm>
            <a:off x="4798839" y="1095320"/>
            <a:ext cx="3523795" cy="1476430"/>
          </a:xfrm>
          <a:prstGeom prst="rect">
            <a:avLst/>
          </a:prstGeom>
          <a:noFill/>
          <a:ln>
            <a:noFill/>
          </a:ln>
          <a:extLst>
            <a:ext uri="{53640926-AAD7-44D8-BBD7-CCE9431645EC}">
              <a14:shadowObscured xmlns:a14="http://schemas.microsoft.com/office/drawing/2010/main"/>
            </a:ext>
          </a:extLst>
        </p:spPr>
      </p:pic>
      <p:sp>
        <p:nvSpPr>
          <p:cNvPr id="20" name="TextBox 19"/>
          <p:cNvSpPr txBox="1"/>
          <p:nvPr/>
        </p:nvSpPr>
        <p:spPr>
          <a:xfrm>
            <a:off x="4598398" y="3028950"/>
            <a:ext cx="3936002" cy="1077218"/>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a:latin typeface="Arial" panose="020B0604020202020204" pitchFamily="34" charset="0"/>
                <a:cs typeface="Arial" panose="020B0604020202020204" pitchFamily="34" charset="0"/>
              </a:rPr>
              <a:t>Điện áp </a:t>
            </a:r>
            <a:r>
              <a:rPr lang="en-US" sz="1600" smtClean="0">
                <a:latin typeface="Arial" panose="020B0604020202020204" pitchFamily="34" charset="0"/>
                <a:cs typeface="Arial" panose="020B0604020202020204" pitchFamily="34" charset="0"/>
              </a:rPr>
              <a:t>hoạt động: 3.3 - 5VDC</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Dòng điện tiêu thụ: 15mA</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Tín hiệu ngõ ra: Digital</a:t>
            </a:r>
          </a:p>
          <a:p>
            <a:pPr marL="285750" indent="-285750" algn="just">
              <a:buFont typeface="Wingdings" panose="05000000000000000000" pitchFamily="2" charset="2"/>
              <a:buChar char="v"/>
            </a:pPr>
            <a:endParaRPr lang="en-US" sz="1600"/>
          </a:p>
        </p:txBody>
      </p:sp>
    </p:spTree>
    <p:extLst>
      <p:ext uri="{BB962C8B-B14F-4D97-AF65-F5344CB8AC3E}">
        <p14:creationId xmlns:p14="http://schemas.microsoft.com/office/powerpoint/2010/main" val="29209629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8"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796" y="1047987"/>
            <a:ext cx="8134479" cy="3170099"/>
          </a:xfrm>
          <a:prstGeom prst="rect">
            <a:avLst/>
          </a:prstGeom>
        </p:spPr>
        <p:txBody>
          <a:bodyPr wrap="square">
            <a:spAutoFit/>
          </a:bodyPr>
          <a:lstStyle/>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a:p>
            <a:pPr algn="just"/>
            <a:endParaRPr lang="vi-VN" sz="2000" dirty="0">
              <a:latin typeface="Arial" panose="020B0604020202020204" pitchFamily="34" charset="0"/>
              <a:ea typeface="Tahoma" panose="020B0604030504040204" pitchFamily="34" charset="0"/>
              <a:cs typeface="Arial" panose="020B0604020202020204" pitchFamily="34" charset="0"/>
            </a:endParaRPr>
          </a:p>
        </p:txBody>
      </p:sp>
      <p:sp>
        <p:nvSpPr>
          <p:cNvPr id="13" name="Oval 12"/>
          <p:cNvSpPr/>
          <p:nvPr/>
        </p:nvSpPr>
        <p:spPr bwMode="auto">
          <a:xfrm>
            <a:off x="8322634" y="4552950"/>
            <a:ext cx="607926" cy="381000"/>
          </a:xfrm>
          <a:prstGeom prst="ellipse">
            <a:avLst/>
          </a:prstGeom>
          <a:solidFill>
            <a:srgbClr val="FFC000"/>
          </a:solid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8</a:t>
            </a:r>
            <a:endParaRPr kumimoji="0" 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charset="0"/>
            </a:endParaRPr>
          </a:p>
        </p:txBody>
      </p:sp>
      <p:sp>
        <p:nvSpPr>
          <p:cNvPr id="14" name="Shape 2733"/>
          <p:cNvSpPr/>
          <p:nvPr/>
        </p:nvSpPr>
        <p:spPr>
          <a:xfrm>
            <a:off x="967197" y="225044"/>
            <a:ext cx="7262403" cy="510195"/>
          </a:xfrm>
          <a:prstGeom prst="rect">
            <a:avLst/>
          </a:prstGeom>
          <a:solidFill>
            <a:srgbClr val="0079A5"/>
          </a:solidFill>
          <a:ln w="12700">
            <a:noFill/>
            <a:miter lim="4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r>
              <a:rPr lang="en-US" sz="2800" dirty="0">
                <a:solidFill>
                  <a:srgbClr val="FFC000"/>
                </a:solidFill>
                <a:latin typeface="Arial" panose="020B0604020202020204" pitchFamily="34" charset="0"/>
                <a:cs typeface="Arial" panose="020B0604020202020204" pitchFamily="34" charset="0"/>
              </a:rPr>
              <a:t>II. NỘI DUNG THỰC HIỆN</a:t>
            </a:r>
            <a:endParaRPr sz="2800" dirty="0">
              <a:solidFill>
                <a:srgbClr val="FFC000"/>
              </a:solidFill>
              <a:latin typeface="Arial" panose="020B0604020202020204" pitchFamily="34" charset="0"/>
              <a:cs typeface="Arial" panose="020B0604020202020204" pitchFamily="34" charset="0"/>
            </a:endParaRPr>
          </a:p>
        </p:txBody>
      </p:sp>
      <p:pic>
        <p:nvPicPr>
          <p:cNvPr id="15" name="Picture 14"/>
          <p:cNvPicPr/>
          <p:nvPr/>
        </p:nvPicPr>
        <p:blipFill rotWithShape="1">
          <a:blip r:embed="rId3" cstate="email">
            <a:extLst>
              <a:ext uri="{28A0092B-C50C-407E-A947-70E740481C1C}">
                <a14:useLocalDpi xmlns:a14="http://schemas.microsoft.com/office/drawing/2010/main" val="0"/>
              </a:ext>
            </a:extLst>
          </a:blip>
          <a:srcRect t="2693"/>
          <a:stretch/>
        </p:blipFill>
        <p:spPr bwMode="auto">
          <a:xfrm>
            <a:off x="2514600" y="911174"/>
            <a:ext cx="4930775" cy="3882719"/>
          </a:xfrm>
          <a:prstGeom prst="rect">
            <a:avLst/>
          </a:prstGeom>
          <a:noFill/>
          <a:ln>
            <a:noFill/>
          </a:ln>
          <a:extLst>
            <a:ext uri="{53640926-AAD7-44D8-BBD7-CCE9431645EC}">
              <a14:shadowObscured xmlns:a14="http://schemas.microsoft.com/office/drawing/2010/main"/>
            </a:ext>
          </a:extLst>
        </p:spPr>
      </p:pic>
      <p:sp>
        <p:nvSpPr>
          <p:cNvPr id="16" name="Rectangle 15"/>
          <p:cNvSpPr/>
          <p:nvPr/>
        </p:nvSpPr>
        <p:spPr bwMode="auto">
          <a:xfrm>
            <a:off x="2781300" y="1442902"/>
            <a:ext cx="990600" cy="609600"/>
          </a:xfrm>
          <a:prstGeom prst="rect">
            <a:avLst/>
          </a:prstGeom>
          <a:noFill/>
          <a:ln>
            <a:solidFill>
              <a:srgbClr val="FF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7" name="TextBox 16"/>
          <p:cNvSpPr txBox="1"/>
          <p:nvPr/>
        </p:nvSpPr>
        <p:spPr>
          <a:xfrm>
            <a:off x="477796" y="905979"/>
            <a:ext cx="2798804" cy="400110"/>
          </a:xfrm>
          <a:prstGeom prst="rect">
            <a:avLst/>
          </a:prstGeom>
          <a:noFill/>
        </p:spPr>
        <p:txBody>
          <a:bodyPr wrap="square" rtlCol="0">
            <a:spAutoFit/>
          </a:bodyPr>
          <a:lstStyle/>
          <a:p>
            <a:pPr algn="l"/>
            <a:r>
              <a:rPr lang="en-US" sz="2000">
                <a:solidFill>
                  <a:srgbClr val="FF0000"/>
                </a:solidFill>
                <a:latin typeface="Arial" panose="020B0604020202020204" pitchFamily="34" charset="0"/>
                <a:ea typeface="Tahoma" panose="020B0604030504040204" pitchFamily="34" charset="0"/>
                <a:cs typeface="Arial" panose="020B0604020202020204" pitchFamily="34" charset="0"/>
              </a:rPr>
              <a:t>1.4 </a:t>
            </a:r>
            <a:r>
              <a:rPr lang="en-US" sz="2000" smtClean="0">
                <a:solidFill>
                  <a:srgbClr val="FF0000"/>
                </a:solidFill>
                <a:latin typeface="Arial" panose="020B0604020202020204" pitchFamily="34" charset="0"/>
                <a:ea typeface="Tahoma" panose="020B0604030504040204" pitchFamily="34" charset="0"/>
                <a:cs typeface="Arial" panose="020B0604020202020204" pitchFamily="34" charset="0"/>
              </a:rPr>
              <a:t>BỘ THU PHÁT RF</a:t>
            </a:r>
            <a:endParaRPr lang="vi-VN" sz="2000"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pic>
        <p:nvPicPr>
          <p:cNvPr id="18" name="Picture 17"/>
          <p:cNvPicPr/>
          <p:nvPr/>
        </p:nvPicPr>
        <p:blipFill rotWithShape="1">
          <a:blip r:embed="rId4" cstate="email">
            <a:extLst>
              <a:ext uri="{28A0092B-C50C-407E-A947-70E740481C1C}">
                <a14:useLocalDpi xmlns:a14="http://schemas.microsoft.com/office/drawing/2010/main" val="0"/>
              </a:ext>
            </a:extLst>
          </a:blip>
          <a:srcRect l="1349" t="2230" r="2569"/>
          <a:stretch>
            <a:fillRect/>
          </a:stretch>
        </p:blipFill>
        <p:spPr bwMode="auto">
          <a:xfrm>
            <a:off x="963733" y="1831503"/>
            <a:ext cx="3502458" cy="1920051"/>
          </a:xfrm>
          <a:prstGeom prst="rect">
            <a:avLst/>
          </a:prstGeom>
          <a:noFill/>
          <a:ln>
            <a:noFill/>
          </a:ln>
          <a:extLst>
            <a:ext uri="{53640926-AAD7-44D8-BBD7-CCE9431645EC}">
              <a14:shadowObscured xmlns:a14="http://schemas.microsoft.com/office/drawing/2010/main"/>
            </a:ext>
          </a:extLst>
        </p:spPr>
      </p:pic>
      <p:sp>
        <p:nvSpPr>
          <p:cNvPr id="19" name="TextBox 18"/>
          <p:cNvSpPr txBox="1"/>
          <p:nvPr/>
        </p:nvSpPr>
        <p:spPr>
          <a:xfrm>
            <a:off x="4627911" y="1935409"/>
            <a:ext cx="3344309" cy="1815882"/>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a:latin typeface="Arial" panose="020B0604020202020204" pitchFamily="34" charset="0"/>
                <a:cs typeface="Arial" panose="020B0604020202020204" pitchFamily="34" charset="0"/>
              </a:rPr>
              <a:t>Điện áp </a:t>
            </a:r>
            <a:r>
              <a:rPr lang="en-US" sz="1600" smtClean="0">
                <a:latin typeface="Arial" panose="020B0604020202020204" pitchFamily="34" charset="0"/>
                <a:cs typeface="Arial" panose="020B0604020202020204" pitchFamily="34" charset="0"/>
              </a:rPr>
              <a:t>hoạt động: 6VDC</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Dòng điện tiêu thụ: 12mA</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Tần số sóng: 433MHz</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Công suất phát: 10 – 15mW</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Khoảng cách phát: 100 – 150m</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Tốc độ truyền: 50 – 60KHz</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Độ lệch tần số: </a:t>
            </a:r>
            <a:r>
              <a:rPr lang="en-US" sz="1600">
                <a:latin typeface="Arial" panose="020B0604020202020204" pitchFamily="34" charset="0"/>
                <a:cs typeface="Arial" panose="020B0604020202020204" pitchFamily="34" charset="0"/>
              </a:rPr>
              <a:t>± 0.2MHz</a:t>
            </a:r>
          </a:p>
        </p:txBody>
      </p:sp>
      <p:pic>
        <p:nvPicPr>
          <p:cNvPr id="20" name="Picture 19"/>
          <p:cNvPicPr/>
          <p:nvPr/>
        </p:nvPicPr>
        <p:blipFill rotWithShape="1">
          <a:blip r:embed="rId5" cstate="email">
            <a:extLst>
              <a:ext uri="{28A0092B-C50C-407E-A947-70E740481C1C}">
                <a14:useLocalDpi xmlns:a14="http://schemas.microsoft.com/office/drawing/2010/main" val="0"/>
              </a:ext>
            </a:extLst>
          </a:blip>
          <a:srcRect l="4761" t="2433" r="-1"/>
          <a:stretch>
            <a:fillRect/>
          </a:stretch>
        </p:blipFill>
        <p:spPr bwMode="auto">
          <a:xfrm>
            <a:off x="5008281" y="1047988"/>
            <a:ext cx="2917589" cy="1466602"/>
          </a:xfrm>
          <a:prstGeom prst="rect">
            <a:avLst/>
          </a:prstGeom>
          <a:noFill/>
          <a:ln>
            <a:noFill/>
          </a:ln>
          <a:extLst>
            <a:ext uri="{53640926-AAD7-44D8-BBD7-CCE9431645EC}">
              <a14:shadowObscured xmlns:a14="http://schemas.microsoft.com/office/drawing/2010/main"/>
            </a:ext>
          </a:extLst>
        </p:spPr>
      </p:pic>
      <p:sp>
        <p:nvSpPr>
          <p:cNvPr id="21" name="TextBox 20"/>
          <p:cNvSpPr txBox="1"/>
          <p:nvPr/>
        </p:nvSpPr>
        <p:spPr>
          <a:xfrm>
            <a:off x="4789631" y="2633036"/>
            <a:ext cx="3344309" cy="1815882"/>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a:latin typeface="Arial" panose="020B0604020202020204" pitchFamily="34" charset="0"/>
                <a:cs typeface="Arial" panose="020B0604020202020204" pitchFamily="34" charset="0"/>
              </a:rPr>
              <a:t>Điện áp </a:t>
            </a:r>
            <a:r>
              <a:rPr lang="en-US" sz="1600" smtClean="0">
                <a:latin typeface="Arial" panose="020B0604020202020204" pitchFamily="34" charset="0"/>
                <a:cs typeface="Arial" panose="020B0604020202020204" pitchFamily="34" charset="0"/>
              </a:rPr>
              <a:t>hoạt động: 2.5 - 5VDC</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Dòng điện hoạt động: 3mA</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Tần số làm việc: 433MHz</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Dải tần số: </a:t>
            </a:r>
            <a:r>
              <a:rPr lang="en-US" sz="1600">
                <a:latin typeface="Arial" panose="020B0604020202020204" pitchFamily="34" charset="0"/>
                <a:cs typeface="Arial" panose="020B0604020202020204" pitchFamily="34" charset="0"/>
              </a:rPr>
              <a:t>± 0.2MHz</a:t>
            </a:r>
            <a:endParaRPr lang="en-US" sz="160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Khoảng cách thu: 150m</a:t>
            </a: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Nhiệt độ làm việc: -25 đến 75</a:t>
            </a:r>
            <a:r>
              <a:rPr lang="en-US" sz="1600" smtClean="0"/>
              <a:t>°C</a:t>
            </a:r>
            <a:endParaRPr lang="en-US" sz="160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1600" smtClean="0">
                <a:latin typeface="Arial" panose="020B0604020202020204" pitchFamily="34" charset="0"/>
                <a:cs typeface="Arial" panose="020B0604020202020204" pitchFamily="34" charset="0"/>
              </a:rPr>
              <a:t>Độ lệch tần số: </a:t>
            </a:r>
            <a:r>
              <a:rPr lang="en-US" sz="1600">
                <a:latin typeface="Arial" panose="020B0604020202020204" pitchFamily="34" charset="0"/>
                <a:cs typeface="Arial" panose="020B0604020202020204" pitchFamily="34" charset="0"/>
              </a:rPr>
              <a:t>± 0.2MHz</a:t>
            </a:r>
          </a:p>
        </p:txBody>
      </p:sp>
      <p:pic>
        <p:nvPicPr>
          <p:cNvPr id="22" name="Picture 21"/>
          <p:cNvPicPr/>
          <p:nvPr/>
        </p:nvPicPr>
        <p:blipFill rotWithShape="1">
          <a:blip r:embed="rId6"/>
          <a:srcRect l="3445" t="4558" r="7241" b="10260"/>
          <a:stretch>
            <a:fillRect/>
          </a:stretch>
        </p:blipFill>
        <p:spPr bwMode="auto">
          <a:xfrm>
            <a:off x="252552" y="1476829"/>
            <a:ext cx="4456219" cy="2941050"/>
          </a:xfrm>
          <a:prstGeom prst="rect">
            <a:avLst/>
          </a:prstGeom>
          <a:ln>
            <a:noFill/>
          </a:ln>
          <a:extLst>
            <a:ext uri="{53640926-AAD7-44D8-BBD7-CCE9431645EC}">
              <a14:shadowObscured xmlns:a14="http://schemas.microsoft.com/office/drawing/2010/main"/>
            </a:ext>
          </a:extLst>
        </p:spPr>
      </p:pic>
      <p:sp>
        <p:nvSpPr>
          <p:cNvPr id="23" name="TextBox 22"/>
          <p:cNvSpPr txBox="1"/>
          <p:nvPr/>
        </p:nvSpPr>
        <p:spPr>
          <a:xfrm>
            <a:off x="446623" y="4369778"/>
            <a:ext cx="3733800" cy="338554"/>
          </a:xfrm>
          <a:prstGeom prst="rect">
            <a:avLst/>
          </a:prstGeom>
          <a:noFill/>
        </p:spPr>
        <p:txBody>
          <a:bodyPr wrap="square" rtlCol="0">
            <a:spAutoFit/>
          </a:bodyPr>
          <a:lstStyle/>
          <a:p>
            <a:r>
              <a:rPr lang="en-US" sz="1600" smtClean="0">
                <a:solidFill>
                  <a:srgbClr val="FFC000"/>
                </a:solidFill>
                <a:latin typeface="Arial" panose="020B0604020202020204" pitchFamily="34" charset="0"/>
                <a:cs typeface="Arial" panose="020B0604020202020204" pitchFamily="34" charset="0"/>
              </a:rPr>
              <a:t>Kết nối RF với ESP32</a:t>
            </a:r>
            <a:endParaRPr lang="en-US" sz="16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73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1000"/>
                                        <p:tgtEl>
                                          <p:spTgt spid="23"/>
                                        </p:tgtEl>
                                      </p:cBhvr>
                                    </p:animEffect>
                                    <p:anim calcmode="lin" valueType="num">
                                      <p:cBhvr>
                                        <p:cTn id="55" dur="1000" fill="hold"/>
                                        <p:tgtEl>
                                          <p:spTgt spid="23"/>
                                        </p:tgtEl>
                                        <p:attrNameLst>
                                          <p:attrName>ppt_x</p:attrName>
                                        </p:attrNameLst>
                                      </p:cBhvr>
                                      <p:tavLst>
                                        <p:tav tm="0">
                                          <p:val>
                                            <p:strVal val="#ppt_x"/>
                                          </p:val>
                                        </p:tav>
                                        <p:tav tm="100000">
                                          <p:val>
                                            <p:strVal val="#ppt_x"/>
                                          </p:val>
                                        </p:tav>
                                      </p:tavLst>
                                    </p:anim>
                                    <p:anim calcmode="lin" valueType="num">
                                      <p:cBhvr>
                                        <p:cTn id="5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9" grpId="0"/>
      <p:bldP spid="19" grpId="1"/>
      <p:bldP spid="21" grpId="0"/>
      <p:bldP spid="23" grpId="0"/>
    </p:bld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808080"/>
      </a:lt2>
      <a:accent1>
        <a:srgbClr val="002939"/>
      </a:accent1>
      <a:accent2>
        <a:srgbClr val="333399"/>
      </a:accent2>
      <a:accent3>
        <a:srgbClr val="FFFFFF"/>
      </a:accent3>
      <a:accent4>
        <a:srgbClr val="000000"/>
      </a:accent4>
      <a:accent5>
        <a:srgbClr val="AAACAE"/>
      </a:accent5>
      <a:accent6>
        <a:srgbClr val="2D2D8A"/>
      </a:accent6>
      <a:hlink>
        <a:srgbClr val="009999"/>
      </a:hlink>
      <a:folHlink>
        <a:srgbClr val="99CC00"/>
      </a:folHlink>
    </a:clrScheme>
    <a:fontScheme name="Default - Title Slide">
      <a:majorFont>
        <a:latin typeface="Calibri"/>
        <a:ea typeface="ヒラギノ角ゴ ProN W3"/>
        <a:cs typeface="ヒラギノ角ゴ ProN W3"/>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08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7743</TotalTime>
  <Pages>0</Pages>
  <Words>1404</Words>
  <Characters>0</Characters>
  <Application>Microsoft Office PowerPoint</Application>
  <PresentationFormat>On-screen Show (16:9)</PresentationFormat>
  <Lines>0</Lines>
  <Paragraphs>280</Paragraphs>
  <Slides>23</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Cambria Math</vt:lpstr>
      <vt:lpstr>Gill Sans</vt:lpstr>
      <vt:lpstr>Helvetica Light</vt:lpstr>
      <vt:lpstr>Open Sans</vt:lpstr>
      <vt:lpstr>Sinkin Sans 400 Regular</vt:lpstr>
      <vt:lpstr>Tahoma</vt:lpstr>
      <vt:lpstr>Wingdings</vt:lpstr>
      <vt:lpstr>ヒラギノ角ゴ ProN W3</vt:lpstr>
      <vt:lpstr>Default - Title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dc:creator>
  <cp:lastModifiedBy>Admin</cp:lastModifiedBy>
  <cp:revision>576</cp:revision>
  <cp:lastPrinted>2017-01-09T04:13:40Z</cp:lastPrinted>
  <dcterms:modified xsi:type="dcterms:W3CDTF">2025-06-18T16:41:38Z</dcterms:modified>
</cp:coreProperties>
</file>