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6" r:id="rId2"/>
    <p:sldId id="257" r:id="rId3"/>
    <p:sldId id="259" r:id="rId4"/>
    <p:sldId id="260" r:id="rId5"/>
    <p:sldId id="258" r:id="rId6"/>
    <p:sldId id="262" r:id="rId7"/>
    <p:sldId id="261" r:id="rId8"/>
    <p:sldId id="264" r:id="rId9"/>
    <p:sldId id="263" r:id="rId10"/>
    <p:sldId id="277" r:id="rId11"/>
    <p:sldId id="278" r:id="rId12"/>
    <p:sldId id="279" r:id="rId13"/>
    <p:sldId id="280" r:id="rId14"/>
    <p:sldId id="281" r:id="rId15"/>
  </p:sldIdLst>
  <p:sldSz cx="18288000" cy="10287000"/>
  <p:notesSz cx="6858000" cy="9144000"/>
  <p:embeddedFontLst>
    <p:embeddedFont>
      <p:font typeface="Cabin" panose="020B0604020202020204" charset="0"/>
      <p:regular r:id="rId16"/>
    </p:embeddedFont>
    <p:embeddedFont>
      <p:font typeface="Muli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25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svg"/><Relationship Id="rId3" Type="http://schemas.openxmlformats.org/officeDocument/2006/relationships/image" Target="../media/image10.pn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svg"/><Relationship Id="rId3" Type="http://schemas.openxmlformats.org/officeDocument/2006/relationships/image" Target="../media/image10.png"/><Relationship Id="rId17" Type="http://schemas.openxmlformats.org/officeDocument/2006/relationships/image" Target="../media/image18.jpeg"/><Relationship Id="rId2" Type="http://schemas.openxmlformats.org/officeDocument/2006/relationships/image" Target="../media/image1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9.sv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5.svg"/><Relationship Id="rId5" Type="http://schemas.openxmlformats.org/officeDocument/2006/relationships/image" Target="../media/image6.png"/><Relationship Id="rId4" Type="http://schemas.openxmlformats.org/officeDocument/2006/relationships/image" Target="../media/image22.sv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11.png"/><Relationship Id="rId9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svg"/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9.sv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svg"/><Relationship Id="rId3" Type="http://schemas.openxmlformats.org/officeDocument/2006/relationships/image" Target="../media/image7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009046C-F0D4-4776-BAE5-CC84C5059ABB}"/>
              </a:ext>
            </a:extLst>
          </p:cNvPr>
          <p:cNvSpPr/>
          <p:nvPr/>
        </p:nvSpPr>
        <p:spPr>
          <a:xfrm>
            <a:off x="0" y="0"/>
            <a:ext cx="18288000" cy="301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Google Shape;51;p1">
            <a:extLst>
              <a:ext uri="{FF2B5EF4-FFF2-40B4-BE49-F238E27FC236}">
                <a16:creationId xmlns:a16="http://schemas.microsoft.com/office/drawing/2014/main" xmlns="" id="{BF0523EB-9985-400D-B532-78DF6AC1CDA9}"/>
              </a:ext>
            </a:extLst>
          </p:cNvPr>
          <p:cNvSpPr/>
          <p:nvPr/>
        </p:nvSpPr>
        <p:spPr>
          <a:xfrm>
            <a:off x="2126437" y="4577340"/>
            <a:ext cx="14113198" cy="18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550" tIns="28550" rIns="28550" bIns="2855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THIẾT KẾ VÀ THI CÔNG MẠCH ĐIỀU KHIỂN CHIẾU SÁNG THÔNG MINH 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3" name="Google Shape;52;p1">
            <a:extLst>
              <a:ext uri="{FF2B5EF4-FFF2-40B4-BE49-F238E27FC236}">
                <a16:creationId xmlns:a16="http://schemas.microsoft.com/office/drawing/2014/main" xmlns="" id="{3D065E48-C67B-439F-8B4A-EAE57C122DF1}"/>
              </a:ext>
            </a:extLst>
          </p:cNvPr>
          <p:cNvSpPr/>
          <p:nvPr/>
        </p:nvSpPr>
        <p:spPr>
          <a:xfrm>
            <a:off x="1944037" y="24869778"/>
            <a:ext cx="156938" cy="14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algn="ctr">
              <a:buClr>
                <a:srgbClr val="000000"/>
              </a:buClr>
              <a:buSzPts val="10800"/>
            </a:pPr>
            <a:endParaRPr sz="2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53;p1">
            <a:extLst>
              <a:ext uri="{FF2B5EF4-FFF2-40B4-BE49-F238E27FC236}">
                <a16:creationId xmlns:a16="http://schemas.microsoft.com/office/drawing/2014/main" xmlns="" id="{344DA771-E118-4819-94D3-360381173272}"/>
              </a:ext>
            </a:extLst>
          </p:cNvPr>
          <p:cNvSpPr txBox="1"/>
          <p:nvPr/>
        </p:nvSpPr>
        <p:spPr>
          <a:xfrm>
            <a:off x="1258236" y="370639"/>
            <a:ext cx="15849600" cy="203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 GIÁO DỤC VÀ ĐÀO TẠO</a:t>
            </a:r>
            <a:endParaRPr sz="3600" dirty="0"/>
          </a:p>
          <a:p>
            <a:pPr algn="ctr"/>
            <a:r>
              <a:rPr lang="en-US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TRƯỜNG ĐẠI HỌC SƯ PHẠM KỸ THUẬT TP. HỒ CHÍ MINH</a:t>
            </a:r>
            <a:endParaRPr sz="3600" dirty="0"/>
          </a:p>
          <a:p>
            <a:pPr algn="ctr"/>
            <a:r>
              <a:rPr lang="en-US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ĐIỆN – ĐIỆN </a:t>
            </a:r>
            <a:r>
              <a:rPr lang="en-US" sz="40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TỬ</a:t>
            </a:r>
            <a:endParaRPr sz="3600" dirty="0"/>
          </a:p>
        </p:txBody>
      </p:sp>
      <p:sp>
        <p:nvSpPr>
          <p:cNvPr id="15" name="Google Shape;54;p1">
            <a:extLst>
              <a:ext uri="{FF2B5EF4-FFF2-40B4-BE49-F238E27FC236}">
                <a16:creationId xmlns:a16="http://schemas.microsoft.com/office/drawing/2014/main" xmlns="" id="{A3A20816-2371-45B1-8CB4-8C4911BA78A5}"/>
              </a:ext>
            </a:extLst>
          </p:cNvPr>
          <p:cNvSpPr txBox="1"/>
          <p:nvPr/>
        </p:nvSpPr>
        <p:spPr>
          <a:xfrm>
            <a:off x="1944036" y="3284094"/>
            <a:ext cx="14478000" cy="92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ĐỒ ÁN MÔN HỌC 1</a:t>
            </a:r>
            <a:endParaRPr sz="3600" dirty="0"/>
          </a:p>
        </p:txBody>
      </p:sp>
      <p:sp>
        <p:nvSpPr>
          <p:cNvPr id="16" name="Google Shape;55;p1">
            <a:extLst>
              <a:ext uri="{FF2B5EF4-FFF2-40B4-BE49-F238E27FC236}">
                <a16:creationId xmlns:a16="http://schemas.microsoft.com/office/drawing/2014/main" xmlns="" id="{5A6BF6B5-1A7D-4299-A063-B1CDF94CF050}"/>
              </a:ext>
            </a:extLst>
          </p:cNvPr>
          <p:cNvSpPr txBox="1"/>
          <p:nvPr/>
        </p:nvSpPr>
        <p:spPr>
          <a:xfrm>
            <a:off x="8170026" y="6786047"/>
            <a:ext cx="9801224" cy="141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GVHD:   </a:t>
            </a:r>
            <a:r>
              <a:rPr lang="en-US" sz="4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Th.S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Ngô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Lâm</a:t>
            </a:r>
            <a:endParaRPr sz="3600" dirty="0"/>
          </a:p>
          <a:p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SVTH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Võ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Đức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Thuận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21161085</a:t>
            </a:r>
            <a:endParaRPr sz="3600" dirty="0"/>
          </a:p>
        </p:txBody>
      </p:sp>
      <p:sp>
        <p:nvSpPr>
          <p:cNvPr id="17" name="Google Shape;56;p1">
            <a:extLst>
              <a:ext uri="{FF2B5EF4-FFF2-40B4-BE49-F238E27FC236}">
                <a16:creationId xmlns:a16="http://schemas.microsoft.com/office/drawing/2014/main" xmlns="" id="{31333C83-7A28-4330-B571-BD830DBF67B8}"/>
              </a:ext>
            </a:extLst>
          </p:cNvPr>
          <p:cNvSpPr txBox="1"/>
          <p:nvPr/>
        </p:nvSpPr>
        <p:spPr>
          <a:xfrm>
            <a:off x="4159404" y="9529142"/>
            <a:ext cx="9144000" cy="12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Tp.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HCM, </a:t>
            </a:r>
            <a:r>
              <a:rPr lang="en-US" sz="32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tháng</a:t>
            </a:r>
            <a:r>
              <a:rPr lang="en-US" sz="3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06 </a:t>
            </a:r>
            <a:r>
              <a:rPr lang="en-US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/2024</a:t>
            </a:r>
            <a:endParaRPr sz="2200" dirty="0"/>
          </a:p>
          <a:p>
            <a:pPr algn="ctr"/>
            <a:endParaRPr sz="4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17560CFB-32F0-4482-BE70-186117C7D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42160"/>
            <a:ext cx="1421968" cy="182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9F1B3F-D59D-4DFD-A0F3-9D4153825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765" y="757488"/>
            <a:ext cx="1945890" cy="160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4687" y="529642"/>
            <a:ext cx="16078200" cy="1648805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5562600" y="629457"/>
            <a:ext cx="10364949" cy="12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0800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3EA8"/>
                </a:solidFill>
                <a:latin typeface="Muli Bold"/>
              </a:rPr>
              <a:t>3.KẾT QUẢ</a:t>
            </a:r>
            <a:endParaRPr lang="en-US" sz="66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38" name="Freeform 38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09900"/>
            <a:ext cx="6731969" cy="4853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E5B115A-CD8B-4913-B4A2-D09F824879DF}"/>
              </a:ext>
            </a:extLst>
          </p:cNvPr>
          <p:cNvSpPr txBox="1"/>
          <p:nvPr/>
        </p:nvSpPr>
        <p:spPr>
          <a:xfrm>
            <a:off x="838200" y="8191500"/>
            <a:ext cx="683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 </a:t>
            </a:r>
            <a:r>
              <a:rPr lang="en-US" sz="1200" i="1" dirty="0" smtClean="0"/>
              <a:t>                                                     </a:t>
            </a:r>
            <a:r>
              <a:rPr lang="en-US" sz="1200" i="1" dirty="0" smtClean="0"/>
              <a:t> </a:t>
            </a:r>
            <a:r>
              <a:rPr lang="en-US" sz="3200" i="1" dirty="0" smtClean="0">
                <a:latin typeface="Muli Bold" panose="020B0604020202020204" charset="0"/>
              </a:rPr>
              <a:t>MÔ HÌNH HỆ THỐNG</a:t>
            </a:r>
            <a:endParaRPr lang="en-US" sz="3200" i="1" dirty="0">
              <a:latin typeface="Muli Bold" panose="020B06040202020202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731" y="3009900"/>
            <a:ext cx="8017787" cy="48538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E5B115A-CD8B-4913-B4A2-D09F824879DF}"/>
              </a:ext>
            </a:extLst>
          </p:cNvPr>
          <p:cNvSpPr txBox="1"/>
          <p:nvPr/>
        </p:nvSpPr>
        <p:spPr>
          <a:xfrm>
            <a:off x="9925417" y="8110460"/>
            <a:ext cx="683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 </a:t>
            </a:r>
            <a:r>
              <a:rPr lang="en-US" sz="1200" i="1" dirty="0" smtClean="0"/>
              <a:t>                                                     </a:t>
            </a:r>
            <a:r>
              <a:rPr lang="en-US" sz="1200" i="1" dirty="0" smtClean="0"/>
              <a:t> </a:t>
            </a:r>
            <a:r>
              <a:rPr lang="en-US" sz="3200" i="1" dirty="0" smtClean="0">
                <a:latin typeface="Muli Bold" panose="020B0604020202020204" charset="0"/>
              </a:rPr>
              <a:t>HIỂN THỊ TRÊN LED</a:t>
            </a:r>
            <a:endParaRPr lang="en-US" sz="3200" i="1" dirty="0">
              <a:latin typeface="Muli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4687" y="529642"/>
            <a:ext cx="16078200" cy="1648805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5562600" y="629457"/>
            <a:ext cx="10364949" cy="1241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0800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3EA8"/>
                </a:solidFill>
                <a:latin typeface="Muli Bold"/>
              </a:rPr>
              <a:t>3.KẾT QUẢ</a:t>
            </a:r>
            <a:endParaRPr lang="en-US" sz="66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38" name="Freeform 38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E5B115A-CD8B-4913-B4A2-D09F824879DF}"/>
              </a:ext>
            </a:extLst>
          </p:cNvPr>
          <p:cNvSpPr txBox="1"/>
          <p:nvPr/>
        </p:nvSpPr>
        <p:spPr>
          <a:xfrm>
            <a:off x="2334604" y="8068238"/>
            <a:ext cx="683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Muli Bold" panose="020B0604020202020204" charset="0"/>
              </a:rPr>
              <a:t>KHI ĐÈN TẮT CỬA MỞ</a:t>
            </a:r>
            <a:endParaRPr lang="en-US" sz="3200" i="1" dirty="0">
              <a:latin typeface="Muli Bold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E5B115A-CD8B-4913-B4A2-D09F824879DF}"/>
              </a:ext>
            </a:extLst>
          </p:cNvPr>
          <p:cNvSpPr txBox="1"/>
          <p:nvPr/>
        </p:nvSpPr>
        <p:spPr>
          <a:xfrm>
            <a:off x="8001000" y="8068237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 </a:t>
            </a:r>
            <a:r>
              <a:rPr lang="en-US" sz="1200" i="1" dirty="0" smtClean="0"/>
              <a:t>                                                     </a:t>
            </a:r>
            <a:r>
              <a:rPr lang="en-US" sz="1200" i="1" dirty="0" smtClean="0"/>
              <a:t> </a:t>
            </a:r>
            <a:r>
              <a:rPr lang="en-US" sz="3200" i="1" dirty="0" smtClean="0">
                <a:latin typeface="Muli Bold" panose="020B0604020202020204" charset="0"/>
              </a:rPr>
              <a:t>KHI ĐÈN BẬT CỬA ĐÓNG</a:t>
            </a:r>
            <a:endParaRPr lang="en-US" sz="3200" i="1" dirty="0">
              <a:latin typeface="Muli Bold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0147"/>
            <a:ext cx="6914930" cy="4873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730147"/>
            <a:ext cx="6934200" cy="48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4687" y="529642"/>
            <a:ext cx="16078200" cy="1648805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5562600" y="629457"/>
            <a:ext cx="10364949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0800"/>
              </a:lnSpc>
              <a:spcBef>
                <a:spcPct val="0"/>
              </a:spcBef>
            </a:pPr>
            <a:r>
              <a:rPr lang="en-US" sz="6600" dirty="0">
                <a:solidFill>
                  <a:srgbClr val="003EA8"/>
                </a:solidFill>
                <a:latin typeface="Muli Bold"/>
              </a:rPr>
              <a:t>4</a:t>
            </a:r>
            <a:r>
              <a:rPr lang="en-US" sz="6600" dirty="0" smtClean="0">
                <a:solidFill>
                  <a:srgbClr val="003EA8"/>
                </a:solidFill>
                <a:latin typeface="Muli Bold"/>
              </a:rPr>
              <a:t>.KẾT LUẬN </a:t>
            </a:r>
            <a:endParaRPr lang="en-US" sz="66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38" name="Freeform 38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7" name="Rectangle 6"/>
          <p:cNvSpPr/>
          <p:nvPr/>
        </p:nvSpPr>
        <p:spPr>
          <a:xfrm>
            <a:off x="443826" y="3314700"/>
            <a:ext cx="16155513" cy="662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3471317"/>
            <a:ext cx="14157140" cy="279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Muli Bold" panose="020B060402020202020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Hệ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thống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hoạt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động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ổn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định</a:t>
            </a:r>
            <a:r>
              <a:rPr lang="en-US" sz="2400" dirty="0">
                <a:latin typeface="Muli Bold" panose="020B0604020202020204" charset="0"/>
              </a:rPr>
              <a:t>, </a:t>
            </a:r>
            <a:r>
              <a:rPr lang="en-US" sz="2400" dirty="0" err="1">
                <a:latin typeface="Muli Bold" panose="020B0604020202020204" charset="0"/>
              </a:rPr>
              <a:t>tự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động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điều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chỉnh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đèn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màn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che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dựa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trên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cường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độ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ánh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sáng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Đèn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màn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che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được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điều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khiển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chính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xác</a:t>
            </a:r>
            <a:r>
              <a:rPr lang="en-US" sz="2400" dirty="0">
                <a:latin typeface="Muli Bold" panose="020B0604020202020204" charset="0"/>
              </a:rPr>
              <a:t>, </a:t>
            </a:r>
            <a:r>
              <a:rPr lang="en-US" sz="2400" dirty="0" err="1">
                <a:latin typeface="Muli Bold" panose="020B0604020202020204" charset="0"/>
              </a:rPr>
              <a:t>đảm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bảo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đủ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ánh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sáng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tiết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kiệm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năng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lượng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Màn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hình</a:t>
            </a:r>
            <a:r>
              <a:rPr lang="en-US" sz="2400" dirty="0">
                <a:latin typeface="Muli Bold" panose="020B0604020202020204" charset="0"/>
              </a:rPr>
              <a:t> LCD </a:t>
            </a:r>
            <a:r>
              <a:rPr lang="en-US" sz="2400" dirty="0" err="1">
                <a:latin typeface="Muli Bold" panose="020B0604020202020204" charset="0"/>
              </a:rPr>
              <a:t>cung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cấp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thông</a:t>
            </a:r>
            <a:r>
              <a:rPr lang="en-US" sz="2400" dirty="0">
                <a:latin typeface="Muli Bold" panose="020B0604020202020204" charset="0"/>
              </a:rPr>
              <a:t> tin </a:t>
            </a:r>
            <a:r>
              <a:rPr lang="en-US" sz="2400" dirty="0" err="1">
                <a:latin typeface="Muli Bold" panose="020B0604020202020204" charset="0"/>
              </a:rPr>
              <a:t>trạng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thái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rõ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ràng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trực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quan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Hệ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thống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dễ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dàng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sử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dụng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có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khả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năng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mở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rộng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cho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các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ứng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dụng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tương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lai</a:t>
            </a:r>
            <a:r>
              <a:rPr lang="en-US" sz="2400" dirty="0">
                <a:latin typeface="Muli Bold" panose="020B0604020202020204" charset="0"/>
              </a:rPr>
              <a:t>. </a:t>
            </a:r>
          </a:p>
        </p:txBody>
      </p:sp>
      <p:sp>
        <p:nvSpPr>
          <p:cNvPr id="14" name="Google Shape;474;p25">
            <a:extLst>
              <a:ext uri="{FF2B5EF4-FFF2-40B4-BE49-F238E27FC236}">
                <a16:creationId xmlns:a16="http://schemas.microsoft.com/office/drawing/2014/main" xmlns="" id="{8F0FC907-5079-4ABE-92C7-C14BA6CBD659}"/>
              </a:ext>
            </a:extLst>
          </p:cNvPr>
          <p:cNvSpPr txBox="1"/>
          <p:nvPr/>
        </p:nvSpPr>
        <p:spPr>
          <a:xfrm>
            <a:off x="1066800" y="3471317"/>
            <a:ext cx="5486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3200" b="1" dirty="0" err="1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Kết</a:t>
            </a:r>
            <a:r>
              <a:rPr lang="en-US" sz="3200" b="1" dirty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quả</a:t>
            </a:r>
            <a:r>
              <a:rPr lang="en-US" sz="3200" b="1" dirty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đạt</a:t>
            </a:r>
            <a:r>
              <a:rPr lang="en-US" sz="3200" b="1" dirty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được</a:t>
            </a:r>
            <a:r>
              <a:rPr lang="en-US" sz="3200" b="1" dirty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sz="3200" b="1" dirty="0">
              <a:latin typeface="Muli Bold" panose="020B0604020202020204" charset="0"/>
              <a:cs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Google Shape;474;p25">
            <a:extLst>
              <a:ext uri="{FF2B5EF4-FFF2-40B4-BE49-F238E27FC236}">
                <a16:creationId xmlns:a16="http://schemas.microsoft.com/office/drawing/2014/main" xmlns="" id="{D6010872-AC32-4FA9-A919-187F57559021}"/>
              </a:ext>
            </a:extLst>
          </p:cNvPr>
          <p:cNvSpPr txBox="1"/>
          <p:nvPr/>
        </p:nvSpPr>
        <p:spPr>
          <a:xfrm>
            <a:off x="1219200" y="6415340"/>
            <a:ext cx="268591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3200" b="1" dirty="0" err="1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Hạn</a:t>
            </a:r>
            <a:r>
              <a:rPr lang="en-US" sz="3200" b="1" dirty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chế</a:t>
            </a:r>
            <a:endParaRPr sz="3200" b="1" dirty="0">
              <a:solidFill>
                <a:srgbClr val="FF0000"/>
              </a:solidFill>
              <a:latin typeface="Muli Bold" panose="020B060402020202020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6757663"/>
            <a:ext cx="151381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latin typeface="Muli Bold" panose="020B0604020202020204" charset="0"/>
            </a:endParaRPr>
          </a:p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Phụ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thuộc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vào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ánh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sáng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môi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trường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độ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chính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xác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của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cảm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biến</a:t>
            </a:r>
            <a:r>
              <a:rPr lang="en-US" sz="2400" dirty="0">
                <a:latin typeface="Muli Bold" panose="020B0604020202020204" charset="0"/>
              </a:rPr>
              <a:t> LDR.</a:t>
            </a:r>
          </a:p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Thiếu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kết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nối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mạng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khả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năng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điều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khiển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từ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xa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Điều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khiển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màn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che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chưa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tự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động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chưa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tối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ưu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hóa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năng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lượng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Giao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diện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người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dùng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còn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hạn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chế</a:t>
            </a:r>
            <a:r>
              <a:rPr lang="en-US" sz="2400" dirty="0">
                <a:latin typeface="Muli Bold" panose="020B0604020202020204" charset="0"/>
              </a:rPr>
              <a:t>, </a:t>
            </a:r>
            <a:r>
              <a:rPr lang="en-US" sz="2400" dirty="0" err="1">
                <a:latin typeface="Muli Bold" panose="020B0604020202020204" charset="0"/>
              </a:rPr>
              <a:t>thiếu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chức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năng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nâng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cao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4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4687" y="529642"/>
            <a:ext cx="16078200" cy="1648805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5562600" y="629457"/>
            <a:ext cx="10364949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0800"/>
              </a:lnSpc>
              <a:spcBef>
                <a:spcPct val="0"/>
              </a:spcBef>
            </a:pPr>
            <a:r>
              <a:rPr lang="en-US" sz="6600" dirty="0">
                <a:solidFill>
                  <a:srgbClr val="003EA8"/>
                </a:solidFill>
                <a:latin typeface="Muli Bold"/>
              </a:rPr>
              <a:t>4</a:t>
            </a:r>
            <a:r>
              <a:rPr lang="en-US" sz="6600" dirty="0" smtClean="0">
                <a:solidFill>
                  <a:srgbClr val="003EA8"/>
                </a:solidFill>
                <a:latin typeface="Muli Bold"/>
              </a:rPr>
              <a:t>.KẾT LUẬN </a:t>
            </a:r>
            <a:endParaRPr lang="en-US" sz="66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38" name="Freeform 38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7" name="Rectangle 6"/>
          <p:cNvSpPr/>
          <p:nvPr/>
        </p:nvSpPr>
        <p:spPr>
          <a:xfrm>
            <a:off x="443826" y="3314700"/>
            <a:ext cx="16155513" cy="662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474;p25">
            <a:extLst>
              <a:ext uri="{FF2B5EF4-FFF2-40B4-BE49-F238E27FC236}">
                <a16:creationId xmlns:a16="http://schemas.microsoft.com/office/drawing/2014/main" xmlns="" id="{8F0FC907-5079-4ABE-92C7-C14BA6CBD659}"/>
              </a:ext>
            </a:extLst>
          </p:cNvPr>
          <p:cNvSpPr txBox="1"/>
          <p:nvPr/>
        </p:nvSpPr>
        <p:spPr>
          <a:xfrm>
            <a:off x="1066800" y="3471317"/>
            <a:ext cx="54864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❑"/>
            </a:pPr>
            <a:r>
              <a:rPr lang="en-US" sz="3200" b="1" dirty="0" err="1" smtClean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Hướng</a:t>
            </a:r>
            <a:r>
              <a:rPr lang="en-US" sz="3200" b="1" dirty="0" smtClean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phát</a:t>
            </a:r>
            <a:r>
              <a:rPr lang="en-US" sz="3200" b="1" dirty="0" smtClean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triển</a:t>
            </a:r>
            <a:r>
              <a:rPr lang="en-US" sz="3200" b="1" dirty="0" smtClean="0">
                <a:solidFill>
                  <a:srgbClr val="FF0000"/>
                </a:solidFill>
                <a:latin typeface="Muli Bold" panose="020B0604020202020204" charset="0"/>
                <a:ea typeface="Arial"/>
                <a:cs typeface="Arial" panose="020B0604020202020204" pitchFamily="34" charset="0"/>
                <a:sym typeface="Arial"/>
              </a:rPr>
              <a:t>  </a:t>
            </a:r>
            <a:endParaRPr sz="3200" b="1" dirty="0">
              <a:latin typeface="Muli Bold" panose="020B0604020202020204" charset="0"/>
              <a:cs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" y="4212669"/>
            <a:ext cx="149229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Nâng</a:t>
            </a:r>
            <a:r>
              <a:rPr lang="en-US" sz="2400" dirty="0">
                <a:latin typeface="Muli Bold" panose="020B0604020202020204" charset="0"/>
              </a:rPr>
              <a:t> Cao </a:t>
            </a:r>
            <a:r>
              <a:rPr lang="en-US" sz="2400" dirty="0" err="1">
                <a:latin typeface="Muli Bold" panose="020B0604020202020204" charset="0"/>
              </a:rPr>
              <a:t>Độ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Chính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Xác,Sử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dụng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cảm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biến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ánh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sáng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tiên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tiến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hơn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Kết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Nối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Mạng,Tích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hợp</a:t>
            </a:r>
            <a:r>
              <a:rPr lang="en-US" sz="2400" dirty="0">
                <a:latin typeface="Muli Bold" panose="020B0604020202020204" charset="0"/>
              </a:rPr>
              <a:t> Wi-Fi/Bluetooth </a:t>
            </a:r>
            <a:r>
              <a:rPr lang="en-US" sz="2400" dirty="0" err="1">
                <a:latin typeface="Muli Bold" panose="020B0604020202020204" charset="0"/>
              </a:rPr>
              <a:t>để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điều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khiển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giám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sát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từ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xa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Tự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Động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Điều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Khiển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Màn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Che,Tự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động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điều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chỉnh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màn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che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dựa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trên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ánh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sáng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thời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gian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trong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ngày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Tối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Ưu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Hóa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Năng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Lượng,Sử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dụng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thuật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toán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thông</a:t>
            </a:r>
            <a:r>
              <a:rPr lang="en-US" sz="2400" dirty="0">
                <a:latin typeface="Muli Bold" panose="020B0604020202020204" charset="0"/>
              </a:rPr>
              <a:t> minh </a:t>
            </a:r>
            <a:r>
              <a:rPr lang="en-US" sz="2400" dirty="0" err="1">
                <a:latin typeface="Muli Bold" panose="020B0604020202020204" charset="0"/>
              </a:rPr>
              <a:t>để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giảm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tiêu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thụ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điện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năng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Giao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Diện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Người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Dùng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Nâng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Cao,Cải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thiện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giao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diện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hiển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thị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cung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cấp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tính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năng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tương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tác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nâng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cao</a:t>
            </a:r>
            <a:r>
              <a:rPr lang="en-US" sz="2400" dirty="0">
                <a:latin typeface="Muli Bold" panose="020B0604020202020204" charset="0"/>
              </a:rPr>
              <a:t>.</a:t>
            </a:r>
          </a:p>
          <a:p>
            <a:pPr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err="1">
                <a:latin typeface="Muli Bold" panose="020B0604020202020204" charset="0"/>
              </a:rPr>
              <a:t>Tích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Hợp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Cảm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Biến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Khác,Tích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hợp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cảm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biến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nhiệt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độ</a:t>
            </a:r>
            <a:r>
              <a:rPr lang="en-US" sz="2400" dirty="0">
                <a:latin typeface="Muli Bold" panose="020B0604020202020204" charset="0"/>
              </a:rPr>
              <a:t>, </a:t>
            </a:r>
            <a:r>
              <a:rPr lang="en-US" sz="2400" dirty="0" err="1">
                <a:latin typeface="Muli Bold" panose="020B0604020202020204" charset="0"/>
              </a:rPr>
              <a:t>độ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ẩm</a:t>
            </a:r>
            <a:r>
              <a:rPr lang="en-US" sz="2400" dirty="0">
                <a:latin typeface="Muli Bold" panose="020B0604020202020204" charset="0"/>
              </a:rPr>
              <a:t>, </a:t>
            </a:r>
            <a:r>
              <a:rPr lang="en-US" sz="2400" dirty="0" err="1">
                <a:latin typeface="Muli Bold" panose="020B0604020202020204" charset="0"/>
              </a:rPr>
              <a:t>và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chuyển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động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để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mở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rộng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chức</a:t>
            </a:r>
            <a:r>
              <a:rPr lang="en-US" sz="2400" dirty="0">
                <a:latin typeface="Muli Bold" panose="020B0604020202020204" charset="0"/>
              </a:rPr>
              <a:t> </a:t>
            </a:r>
            <a:r>
              <a:rPr lang="en-US" sz="2400" dirty="0" err="1">
                <a:latin typeface="Muli Bold" panose="020B0604020202020204" charset="0"/>
              </a:rPr>
              <a:t>năng</a:t>
            </a:r>
            <a:endParaRPr lang="en-US" sz="2400" dirty="0">
              <a:latin typeface="Muli Bold" panose="020B060402020202020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/>
          <p:nvPr/>
        </p:nvSpPr>
        <p:spPr>
          <a:xfrm>
            <a:off x="0" y="18144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D4C8E0-3DCF-4110-A541-7D3E43496E49}"/>
              </a:ext>
            </a:extLst>
          </p:cNvPr>
          <p:cNvSpPr txBox="1"/>
          <p:nvPr/>
        </p:nvSpPr>
        <p:spPr>
          <a:xfrm>
            <a:off x="2713383" y="3616785"/>
            <a:ext cx="12861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 CHÂN THÀNH CẢM ƠN </a:t>
            </a:r>
            <a:r>
              <a:rPr lang="en-US" sz="7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QUÝ THẦY CÔ </a:t>
            </a:r>
            <a:r>
              <a:rPr lang="en-US" sz="7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CÁC BẠN ĐÃ THEO DÕI !</a:t>
            </a:r>
            <a:endParaRPr lang="vi-VN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D514534-E9A5-416D-A50D-F9E25D2C6183}"/>
              </a:ext>
            </a:extLst>
          </p:cNvPr>
          <p:cNvSpPr/>
          <p:nvPr/>
        </p:nvSpPr>
        <p:spPr>
          <a:xfrm>
            <a:off x="0" y="1"/>
            <a:ext cx="18288000" cy="1987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161FA9C-8F64-43D2-8BC2-AF3396A6A709}"/>
              </a:ext>
            </a:extLst>
          </p:cNvPr>
          <p:cNvSpPr/>
          <p:nvPr/>
        </p:nvSpPr>
        <p:spPr>
          <a:xfrm>
            <a:off x="0" y="9027663"/>
            <a:ext cx="18288000" cy="19878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00928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97951" y="3045587"/>
            <a:ext cx="14477906" cy="4529343"/>
            <a:chOff x="0" y="0"/>
            <a:chExt cx="5762066" cy="2460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62066" cy="2460863"/>
            </a:xfrm>
            <a:custGeom>
              <a:avLst/>
              <a:gdLst/>
              <a:ahLst/>
              <a:cxnLst/>
              <a:rect l="l" t="t" r="r" b="b"/>
              <a:pathLst>
                <a:path w="5762066" h="2460863">
                  <a:moveTo>
                    <a:pt x="0" y="0"/>
                  </a:moveTo>
                  <a:lnTo>
                    <a:pt x="5762066" y="0"/>
                  </a:lnTo>
                  <a:lnTo>
                    <a:pt x="5762066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19294" y="657204"/>
            <a:ext cx="15795020" cy="1907038"/>
            <a:chOff x="0" y="0"/>
            <a:chExt cx="5762066" cy="6956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066" cy="695693"/>
            </a:xfrm>
            <a:custGeom>
              <a:avLst/>
              <a:gdLst/>
              <a:ahLst/>
              <a:cxnLst/>
              <a:rect l="l" t="t" r="r" b="b"/>
              <a:pathLst>
                <a:path w="5762066" h="695693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Freeform 7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-5400000">
            <a:off x="-541453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-5400000">
            <a:off x="6878694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5264035" y="6273617"/>
            <a:ext cx="6745738" cy="0"/>
          </a:xfrm>
          <a:prstGeom prst="line">
            <a:avLst/>
          </a:prstGeom>
          <a:ln w="19050" cap="flat">
            <a:solidFill>
              <a:srgbClr val="CCCCC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3821430" y="6055702"/>
            <a:ext cx="4791997" cy="4775719"/>
            <a:chOff x="0" y="0"/>
            <a:chExt cx="6389330" cy="6367625"/>
          </a:xfrm>
        </p:grpSpPr>
        <p:sp>
          <p:nvSpPr>
            <p:cNvPr id="12" name="Freeform 12"/>
            <p:cNvSpPr/>
            <p:nvPr/>
          </p:nvSpPr>
          <p:spPr>
            <a:xfrm>
              <a:off x="0" y="338421"/>
              <a:ext cx="6389330" cy="6029204"/>
            </a:xfrm>
            <a:custGeom>
              <a:avLst/>
              <a:gdLst/>
              <a:ahLst/>
              <a:cxnLst/>
              <a:rect l="l" t="t" r="r" b="b"/>
              <a:pathLst>
                <a:path w="6389330" h="6029204">
                  <a:moveTo>
                    <a:pt x="0" y="0"/>
                  </a:moveTo>
                  <a:lnTo>
                    <a:pt x="6389330" y="0"/>
                  </a:lnTo>
                  <a:lnTo>
                    <a:pt x="6389330" y="6029204"/>
                  </a:lnTo>
                  <a:lnTo>
                    <a:pt x="0" y="60292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 rot="-203414">
              <a:off x="1228888" y="24588"/>
              <a:ext cx="868401" cy="1245020"/>
            </a:xfrm>
            <a:custGeom>
              <a:avLst/>
              <a:gdLst/>
              <a:ahLst/>
              <a:cxnLst/>
              <a:rect l="l" t="t" r="r" b="b"/>
              <a:pathLst>
                <a:path w="868401" h="1245020">
                  <a:moveTo>
                    <a:pt x="0" y="0"/>
                  </a:moveTo>
                  <a:lnTo>
                    <a:pt x="868401" y="0"/>
                  </a:lnTo>
                  <a:lnTo>
                    <a:pt x="868401" y="1245019"/>
                  </a:lnTo>
                  <a:lnTo>
                    <a:pt x="0" y="1245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0" name="TextBox 20"/>
          <p:cNvSpPr txBox="1"/>
          <p:nvPr/>
        </p:nvSpPr>
        <p:spPr>
          <a:xfrm>
            <a:off x="3683996" y="924916"/>
            <a:ext cx="10839717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 smtClean="0">
                <a:solidFill>
                  <a:srgbClr val="003EA8"/>
                </a:solidFill>
                <a:latin typeface="Muli Bold"/>
              </a:rPr>
              <a:t>NỘI DUNG</a:t>
            </a:r>
            <a:endParaRPr lang="en-US" sz="90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749395" y="4022542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 dirty="0">
                <a:solidFill>
                  <a:srgbClr val="003EA8"/>
                </a:solidFill>
                <a:latin typeface="Muli Bold"/>
              </a:rPr>
              <a:t>1.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716307" y="6055702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 dirty="0">
                <a:solidFill>
                  <a:srgbClr val="003EA8"/>
                </a:solidFill>
                <a:latin typeface="Muli Bold"/>
              </a:rPr>
              <a:t>2.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076885" y="3948772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 dirty="0">
                <a:solidFill>
                  <a:srgbClr val="003EA8"/>
                </a:solidFill>
                <a:latin typeface="Muli Bold"/>
              </a:rPr>
              <a:t>3.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023231" y="5960452"/>
            <a:ext cx="766091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99"/>
              </a:lnSpc>
              <a:spcBef>
                <a:spcPct val="0"/>
              </a:spcBef>
            </a:pPr>
            <a:r>
              <a:rPr lang="en-US" sz="5499" dirty="0">
                <a:solidFill>
                  <a:srgbClr val="003EA8"/>
                </a:solidFill>
                <a:latin typeface="Muli Bold"/>
              </a:rPr>
              <a:t>4.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32132" y="3916622"/>
            <a:ext cx="4191000" cy="93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99" dirty="0">
                <a:solidFill>
                  <a:srgbClr val="003EA8"/>
                </a:solidFill>
                <a:latin typeface="Muli Bold"/>
              </a:rPr>
              <a:t>GIỚI THIỆU</a:t>
            </a:r>
            <a:endParaRPr lang="en-US" sz="5499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4785" y="5482365"/>
            <a:ext cx="5732821" cy="178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99" dirty="0">
                <a:solidFill>
                  <a:srgbClr val="003EA8"/>
                </a:solidFill>
                <a:latin typeface="Muli Bold"/>
              </a:rPr>
              <a:t>NỘI DUNG THỰC HIỆN</a:t>
            </a:r>
            <a:endParaRPr lang="en-US" sz="5499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13805" y="3838857"/>
            <a:ext cx="3581400" cy="93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99" dirty="0">
                <a:solidFill>
                  <a:srgbClr val="003EA8"/>
                </a:solidFill>
                <a:latin typeface="Muli Bold"/>
              </a:rPr>
              <a:t>KẾT QUẢ</a:t>
            </a:r>
            <a:endParaRPr lang="en-US" sz="5499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83419" y="5840223"/>
            <a:ext cx="3912220" cy="93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99" dirty="0">
                <a:solidFill>
                  <a:srgbClr val="003EA8"/>
                </a:solidFill>
                <a:latin typeface="Muli Bold"/>
              </a:rPr>
              <a:t>KẾT LUẬN</a:t>
            </a:r>
            <a:endParaRPr lang="en-US" sz="5499" dirty="0">
              <a:solidFill>
                <a:srgbClr val="003EA8"/>
              </a:solidFill>
              <a:latin typeface="Muli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89666" y="661696"/>
            <a:ext cx="9009410" cy="1907038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05495" y="2915205"/>
            <a:ext cx="9009410" cy="5787794"/>
            <a:chOff x="0" y="0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61150" y="657204"/>
            <a:ext cx="7087021" cy="8045795"/>
            <a:chOff x="0" y="0"/>
            <a:chExt cx="2585364" cy="293512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935128"/>
            </a:xfrm>
            <a:custGeom>
              <a:avLst/>
              <a:gdLst/>
              <a:ahLst/>
              <a:cxnLst/>
              <a:rect l="l" t="t" r="r" b="b"/>
              <a:pathLst>
                <a:path w="2585364" h="2935128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887918" y="924956"/>
            <a:ext cx="7049083" cy="130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3EA8"/>
                </a:solidFill>
                <a:latin typeface="Muli Bold"/>
              </a:rPr>
              <a:t>1.GIỚI THIỆU</a:t>
            </a:r>
            <a:endParaRPr lang="en-US" sz="72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>
            <a:off x="846932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5"/>
          <p:cNvSpPr txBox="1"/>
          <p:nvPr/>
        </p:nvSpPr>
        <p:spPr>
          <a:xfrm>
            <a:off x="905495" y="3124024"/>
            <a:ext cx="8771905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Muli Bold" panose="020B0604020202020204" charset="0"/>
              </a:rPr>
              <a:t>1.1 LÍ DO CHỌN ĐỀ TÀI </a:t>
            </a:r>
          </a:p>
          <a:p>
            <a:r>
              <a:rPr lang="en-US" sz="2200" b="1" dirty="0" smtClean="0">
                <a:latin typeface="Muli Bold" panose="020B0604020202020204" charset="0"/>
              </a:rPr>
              <a:t>-</a:t>
            </a:r>
            <a:r>
              <a:rPr lang="vi-VN" sz="2200" b="1" dirty="0" smtClean="0">
                <a:latin typeface="Muli Bold" panose="020B0604020202020204" charset="0"/>
              </a:rPr>
              <a:t>Xu </a:t>
            </a:r>
            <a:r>
              <a:rPr lang="vi-VN" sz="2200" b="1" dirty="0">
                <a:latin typeface="Muli Bold" panose="020B0604020202020204" charset="0"/>
              </a:rPr>
              <a:t>hướng</a:t>
            </a:r>
            <a:r>
              <a:rPr lang="vi-VN" sz="2200" dirty="0">
                <a:latin typeface="Muli Bold" panose="020B0604020202020204" charset="0"/>
              </a:rPr>
              <a:t>: Tự động hóa và thông minh hóa thiết bị gia đình trong thời đại công nghệ số.</a:t>
            </a:r>
          </a:p>
          <a:p>
            <a:r>
              <a:rPr lang="en-US" sz="2200" b="1" dirty="0" smtClean="0">
                <a:latin typeface="Muli Bold" panose="020B0604020202020204" charset="0"/>
              </a:rPr>
              <a:t>-</a:t>
            </a:r>
            <a:r>
              <a:rPr lang="vi-VN" sz="2200" b="1" dirty="0" smtClean="0">
                <a:latin typeface="Muli Bold" panose="020B0604020202020204" charset="0"/>
              </a:rPr>
              <a:t>Mục </a:t>
            </a:r>
            <a:r>
              <a:rPr lang="vi-VN" sz="2200" b="1" dirty="0">
                <a:latin typeface="Muli Bold" panose="020B0604020202020204" charset="0"/>
              </a:rPr>
              <a:t>tiêu</a:t>
            </a:r>
            <a:r>
              <a:rPr lang="vi-VN" sz="2200" dirty="0">
                <a:latin typeface="Muli Bold" panose="020B0604020202020204" charset="0"/>
              </a:rPr>
              <a:t>: Tối ưu hóa sử dụng năng lượng, cải thiện chất lượng cuộc sống, và bảo vệ môi trường.</a:t>
            </a:r>
          </a:p>
          <a:p>
            <a:r>
              <a:rPr lang="en-US" sz="2200" b="1" dirty="0" smtClean="0">
                <a:latin typeface="Muli Bold" panose="020B0604020202020204" charset="0"/>
              </a:rPr>
              <a:t>-</a:t>
            </a:r>
            <a:r>
              <a:rPr lang="vi-VN" sz="2200" b="1" dirty="0" smtClean="0">
                <a:latin typeface="Muli Bold" panose="020B0604020202020204" charset="0"/>
              </a:rPr>
              <a:t>Chức </a:t>
            </a:r>
            <a:r>
              <a:rPr lang="vi-VN" sz="2200" b="1" dirty="0">
                <a:latin typeface="Muli Bold" panose="020B0604020202020204" charset="0"/>
              </a:rPr>
              <a:t>năng chính</a:t>
            </a:r>
            <a:r>
              <a:rPr lang="vi-VN" sz="2200" dirty="0">
                <a:latin typeface="Muli Bold" panose="020B0604020202020204" charset="0"/>
              </a:rPr>
              <a:t>:</a:t>
            </a:r>
          </a:p>
          <a:p>
            <a:pPr lvl="1"/>
            <a:r>
              <a:rPr lang="en-US" sz="2200" dirty="0">
                <a:latin typeface="Muli Bold" panose="020B0604020202020204" charset="0"/>
              </a:rPr>
              <a:t>+</a:t>
            </a:r>
            <a:r>
              <a:rPr lang="vi-VN" sz="2200" dirty="0" smtClean="0">
                <a:latin typeface="Muli Bold" panose="020B0604020202020204" charset="0"/>
              </a:rPr>
              <a:t>Tự </a:t>
            </a:r>
            <a:r>
              <a:rPr lang="vi-VN" sz="2200" dirty="0">
                <a:latin typeface="Muli Bold" panose="020B0604020202020204" charset="0"/>
              </a:rPr>
              <a:t>động điều chỉnh ánh sáng dựa trên cường độ ánh sáng môi trường.</a:t>
            </a:r>
          </a:p>
          <a:p>
            <a:pPr lvl="1"/>
            <a:r>
              <a:rPr lang="en-US" sz="2200" dirty="0" smtClean="0">
                <a:latin typeface="Muli Bold" panose="020B0604020202020204" charset="0"/>
              </a:rPr>
              <a:t>+</a:t>
            </a:r>
            <a:r>
              <a:rPr lang="vi-VN" sz="2200" dirty="0" smtClean="0">
                <a:latin typeface="Muli Bold" panose="020B0604020202020204" charset="0"/>
              </a:rPr>
              <a:t>Bật </a:t>
            </a:r>
            <a:r>
              <a:rPr lang="vi-VN" sz="2200" dirty="0">
                <a:latin typeface="Muli Bold" panose="020B0604020202020204" charset="0"/>
              </a:rPr>
              <a:t>đèn khi ánh sáng tự nhiên giảm.</a:t>
            </a:r>
          </a:p>
          <a:p>
            <a:pPr lvl="1"/>
            <a:r>
              <a:rPr lang="en-US" sz="2200" dirty="0" smtClean="0">
                <a:latin typeface="Muli Bold" panose="020B0604020202020204" charset="0"/>
              </a:rPr>
              <a:t>+</a:t>
            </a:r>
            <a:r>
              <a:rPr lang="vi-VN" sz="2200" dirty="0" smtClean="0">
                <a:latin typeface="Muli Bold" panose="020B0604020202020204" charset="0"/>
              </a:rPr>
              <a:t>Tắt </a:t>
            </a:r>
            <a:r>
              <a:rPr lang="vi-VN" sz="2200" dirty="0">
                <a:latin typeface="Muli Bold" panose="020B0604020202020204" charset="0"/>
              </a:rPr>
              <a:t>đèn hoặc điều chỉnh màn che khi ánh sáng tự nhiên tăng.</a:t>
            </a:r>
          </a:p>
          <a:p>
            <a:r>
              <a:rPr lang="en-US" sz="2200" b="1" dirty="0" smtClean="0">
                <a:latin typeface="Muli Bold" panose="020B0604020202020204" charset="0"/>
              </a:rPr>
              <a:t>-</a:t>
            </a:r>
            <a:r>
              <a:rPr lang="vi-VN" sz="2200" b="1" dirty="0" smtClean="0">
                <a:latin typeface="Muli Bold" panose="020B0604020202020204" charset="0"/>
              </a:rPr>
              <a:t>Lợi </a:t>
            </a:r>
            <a:r>
              <a:rPr lang="vi-VN" sz="2200" b="1" dirty="0">
                <a:latin typeface="Muli Bold" panose="020B0604020202020204" charset="0"/>
              </a:rPr>
              <a:t>ích</a:t>
            </a:r>
            <a:r>
              <a:rPr lang="vi-VN" sz="2200" dirty="0">
                <a:latin typeface="Muli Bold" panose="020B0604020202020204" charset="0"/>
              </a:rPr>
              <a:t>:</a:t>
            </a:r>
          </a:p>
          <a:p>
            <a:pPr lvl="1"/>
            <a:r>
              <a:rPr lang="en-US" sz="2200" dirty="0" smtClean="0">
                <a:latin typeface="Muli Bold" panose="020B0604020202020204" charset="0"/>
              </a:rPr>
              <a:t>+</a:t>
            </a:r>
            <a:r>
              <a:rPr lang="vi-VN" sz="2200" dirty="0" smtClean="0">
                <a:latin typeface="Muli Bold" panose="020B0604020202020204" charset="0"/>
              </a:rPr>
              <a:t>Tiết </a:t>
            </a:r>
            <a:r>
              <a:rPr lang="vi-VN" sz="2200" dirty="0">
                <a:latin typeface="Muli Bold" panose="020B0604020202020204" charset="0"/>
              </a:rPr>
              <a:t>kiệm năng lượng điện.</a:t>
            </a:r>
          </a:p>
          <a:p>
            <a:pPr lvl="1"/>
            <a:r>
              <a:rPr lang="en-US" sz="2200" dirty="0" smtClean="0">
                <a:latin typeface="Muli Bold" panose="020B0604020202020204" charset="0"/>
              </a:rPr>
              <a:t>+</a:t>
            </a:r>
            <a:r>
              <a:rPr lang="vi-VN" sz="2200" dirty="0" smtClean="0">
                <a:latin typeface="Muli Bold" panose="020B0604020202020204" charset="0"/>
              </a:rPr>
              <a:t>Giảm </a:t>
            </a:r>
            <a:r>
              <a:rPr lang="vi-VN" sz="2200" dirty="0">
                <a:latin typeface="Muli Bold" panose="020B0604020202020204" charset="0"/>
              </a:rPr>
              <a:t>thiểu tác động tiêu cực đến môi trường.</a:t>
            </a:r>
          </a:p>
          <a:p>
            <a:pPr lvl="1"/>
            <a:r>
              <a:rPr lang="en-US" sz="2200" dirty="0" smtClean="0">
                <a:latin typeface="Muli Bold" panose="020B0604020202020204" charset="0"/>
              </a:rPr>
              <a:t>+</a:t>
            </a:r>
            <a:r>
              <a:rPr lang="vi-VN" sz="2200" dirty="0" smtClean="0">
                <a:latin typeface="Muli Bold" panose="020B0604020202020204" charset="0"/>
              </a:rPr>
              <a:t>Đặc </a:t>
            </a:r>
            <a:r>
              <a:rPr lang="vi-VN" sz="2200" dirty="0">
                <a:latin typeface="Muli Bold" panose="020B0604020202020204" charset="0"/>
              </a:rPr>
              <a:t>biệt quan trọng trong các khu đô thị với nhu cầu điện năng cao.</a:t>
            </a:r>
          </a:p>
          <a:p>
            <a:endParaRPr lang="en-US" sz="2200" dirty="0">
              <a:latin typeface="Muli Bold" panose="020B060402020202020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906" y="1615215"/>
            <a:ext cx="6387508" cy="6728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625957" y="2915205"/>
            <a:ext cx="7724783" cy="5768744"/>
            <a:chOff x="0" y="0"/>
            <a:chExt cx="2818022" cy="21044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8022" cy="2104453"/>
            </a:xfrm>
            <a:custGeom>
              <a:avLst/>
              <a:gdLst/>
              <a:ahLst/>
              <a:cxnLst/>
              <a:rect l="l" t="t" r="r" b="b"/>
              <a:pathLst>
                <a:path w="2818022" h="2104453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26069" y="2915205"/>
            <a:ext cx="8358265" cy="5768744"/>
            <a:chOff x="0" y="0"/>
            <a:chExt cx="3049118" cy="21044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49118" cy="2104453"/>
            </a:xfrm>
            <a:custGeom>
              <a:avLst/>
              <a:gdLst/>
              <a:ahLst/>
              <a:cxnLst/>
              <a:rect l="l" t="t" r="r" b="b"/>
              <a:pathLst>
                <a:path w="3049118" h="2104453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231960" y="3545972"/>
            <a:ext cx="5778474" cy="4507210"/>
          </a:xfrm>
          <a:custGeom>
            <a:avLst/>
            <a:gdLst/>
            <a:ahLst/>
            <a:cxnLst/>
            <a:rect l="l" t="t" r="r" b="b"/>
            <a:pathLst>
              <a:path w="5778474" h="4507210">
                <a:moveTo>
                  <a:pt x="0" y="0"/>
                </a:moveTo>
                <a:lnTo>
                  <a:pt x="5778474" y="0"/>
                </a:lnTo>
                <a:lnTo>
                  <a:pt x="5778474" y="4507210"/>
                </a:lnTo>
                <a:lnTo>
                  <a:pt x="0" y="4507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203414">
            <a:off x="16137868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11"/>
          <p:cNvSpPr txBox="1"/>
          <p:nvPr/>
        </p:nvSpPr>
        <p:spPr>
          <a:xfrm>
            <a:off x="5603575" y="956867"/>
            <a:ext cx="7049083" cy="130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7200" dirty="0" smtClean="0">
                <a:solidFill>
                  <a:srgbClr val="003EA8"/>
                </a:solidFill>
                <a:latin typeface="Muli Bold"/>
              </a:rPr>
              <a:t>1.GIỚI THIỆU</a:t>
            </a:r>
            <a:endParaRPr lang="en-US" sz="72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2599" y="3619500"/>
            <a:ext cx="747109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Muli Bold" panose="020B0604020202020204" charset="0"/>
              </a:rPr>
              <a:t>1.2 MỤC TIÊU ĐỀ TÀI</a:t>
            </a:r>
          </a:p>
          <a:p>
            <a:endParaRPr lang="en-US" sz="2400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err="1">
                <a:latin typeface="Muli Bold" panose="020B0604020202020204" charset="0"/>
              </a:rPr>
              <a:t>Xây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dựng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một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hệ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thống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có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khả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năng</a:t>
            </a:r>
            <a:r>
              <a:rPr lang="en-US" sz="2800" dirty="0">
                <a:latin typeface="Muli Bold" panose="020B0604020202020204" charset="0"/>
              </a:rPr>
              <a:t>:</a:t>
            </a:r>
          </a:p>
          <a:p>
            <a:pPr marL="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Muli Bold" panose="020B0604020202020204" charset="0"/>
              </a:rPr>
              <a:t>Tự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động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điều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chỉnh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đèn</a:t>
            </a:r>
            <a:r>
              <a:rPr lang="en-US" sz="2800" dirty="0">
                <a:latin typeface="Muli Bold" panose="020B0604020202020204" charset="0"/>
              </a:rPr>
              <a:t>.</a:t>
            </a:r>
            <a:endParaRPr lang="en-US" sz="2800" dirty="0">
              <a:latin typeface="Muli Bold" panose="020B0604020202020204" charset="0"/>
            </a:endParaRPr>
          </a:p>
          <a:p>
            <a:pPr marL="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Muli Bold" panose="020B0604020202020204" charset="0"/>
              </a:rPr>
              <a:t>Điều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chỉnh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màn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che</a:t>
            </a:r>
            <a:r>
              <a:rPr lang="en-US" sz="2800" dirty="0">
                <a:latin typeface="Muli Bold" panose="020B0604020202020204" charset="0"/>
              </a:rPr>
              <a:t>.</a:t>
            </a:r>
            <a:endParaRPr lang="en-US" sz="2800" dirty="0">
              <a:latin typeface="Muli Bold" panose="020B0604020202020204" charset="0"/>
            </a:endParaRPr>
          </a:p>
          <a:p>
            <a:pPr marL="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Muli Bold" panose="020B0604020202020204" charset="0"/>
              </a:rPr>
              <a:t>Hiển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thị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thông</a:t>
            </a:r>
            <a:r>
              <a:rPr lang="en-US" sz="2800" dirty="0">
                <a:latin typeface="Muli Bold" panose="020B0604020202020204" charset="0"/>
              </a:rPr>
              <a:t> tin.</a:t>
            </a:r>
            <a:endParaRPr lang="en-US" sz="2800" dirty="0">
              <a:latin typeface="Muli Bold" panose="020B0604020202020204" charset="0"/>
            </a:endParaRPr>
          </a:p>
          <a:p>
            <a:pPr marL="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Muli Bold" panose="020B0604020202020204" charset="0"/>
              </a:rPr>
              <a:t>Nút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nhấn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điều</a:t>
            </a:r>
            <a:r>
              <a:rPr lang="en-US" sz="2800" dirty="0">
                <a:latin typeface="Muli Bold" panose="020B0604020202020204" charset="0"/>
              </a:rPr>
              <a:t> </a:t>
            </a:r>
            <a:r>
              <a:rPr lang="en-US" sz="2800" dirty="0" err="1">
                <a:latin typeface="Muli Bold" panose="020B0604020202020204" charset="0"/>
              </a:rPr>
              <a:t>khiển</a:t>
            </a:r>
            <a:r>
              <a:rPr lang="en-US" sz="2800" dirty="0">
                <a:latin typeface="Muli Bold" panose="020B0604020202020204" charset="0"/>
              </a:rPr>
              <a:t> </a:t>
            </a:r>
            <a:endParaRPr lang="en-US" sz="2800" dirty="0">
              <a:latin typeface="Muli Bo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127652" y="311665"/>
            <a:ext cx="12435905" cy="2433005"/>
            <a:chOff x="0" y="0"/>
            <a:chExt cx="5997128" cy="12782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1278204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1"/>
          <p:cNvSpPr txBox="1"/>
          <p:nvPr/>
        </p:nvSpPr>
        <p:spPr>
          <a:xfrm>
            <a:off x="3605781" y="722990"/>
            <a:ext cx="14243000" cy="128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7200" dirty="0">
                <a:solidFill>
                  <a:srgbClr val="003EA8"/>
                </a:solidFill>
                <a:latin typeface="Muli Bold"/>
              </a:rPr>
              <a:t>2</a:t>
            </a:r>
            <a:r>
              <a:rPr lang="en-US" sz="7200" dirty="0" smtClean="0">
                <a:solidFill>
                  <a:srgbClr val="003EA8"/>
                </a:solidFill>
                <a:latin typeface="Muli Bold"/>
              </a:rPr>
              <a:t>.NỘI DUNG THỰC HIỆN</a:t>
            </a:r>
            <a:endParaRPr lang="en-US" sz="7200" dirty="0">
              <a:solidFill>
                <a:srgbClr val="003EA8"/>
              </a:solidFill>
              <a:latin typeface="Muli Bold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60" y="3464865"/>
            <a:ext cx="12329996" cy="601153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01880" y="367246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Muli Bold" panose="020B0604020202020204" charset="0"/>
              </a:rPr>
              <a:t>2.1 SƠ ĐỒ KHỐI HỆ THỐNG</a:t>
            </a:r>
            <a:endParaRPr lang="en-US" sz="2400" dirty="0">
              <a:solidFill>
                <a:srgbClr val="FF0000"/>
              </a:solidFill>
              <a:latin typeface="Muli Bold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40915" y="9318912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 </a:t>
            </a:r>
            <a:r>
              <a:rPr lang="en-US" sz="2400" i="1" dirty="0" err="1"/>
              <a:t>Sơ</a:t>
            </a:r>
            <a:r>
              <a:rPr lang="en-US" sz="2400" i="1" dirty="0"/>
              <a:t> </a:t>
            </a:r>
            <a:r>
              <a:rPr lang="en-US" sz="2400" i="1" dirty="0" err="1"/>
              <a:t>đồ</a:t>
            </a:r>
            <a:r>
              <a:rPr lang="en-US" sz="2400" i="1" dirty="0"/>
              <a:t> </a:t>
            </a:r>
            <a:r>
              <a:rPr lang="en-US" sz="2400" i="1" dirty="0" err="1"/>
              <a:t>khối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</a:t>
            </a:r>
            <a:r>
              <a:rPr lang="en-US" sz="2400" i="1" dirty="0" err="1"/>
              <a:t>hệ</a:t>
            </a:r>
            <a:r>
              <a:rPr lang="en-US" sz="2400" i="1" dirty="0"/>
              <a:t> </a:t>
            </a:r>
            <a:r>
              <a:rPr lang="en-US" sz="2400" i="1" dirty="0" err="1"/>
              <a:t>thống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9556"/>
              </p:ext>
            </p:extLst>
          </p:nvPr>
        </p:nvGraphicFramePr>
        <p:xfrm>
          <a:off x="762000" y="3086100"/>
          <a:ext cx="15925800" cy="6299200"/>
        </p:xfrm>
        <a:graphic>
          <a:graphicData uri="http://schemas.openxmlformats.org/drawingml/2006/table">
            <a:tbl>
              <a:tblPr/>
              <a:tblGrid>
                <a:gridCol w="3238785"/>
                <a:gridCol w="3253107"/>
                <a:gridCol w="2981082"/>
                <a:gridCol w="3226413"/>
                <a:gridCol w="3226413"/>
              </a:tblGrid>
              <a:tr h="148020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1.Khởi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Thống</a:t>
                      </a:r>
                      <a:endParaRPr lang="en-US" sz="3600" dirty="0">
                        <a:solidFill>
                          <a:schemeClr val="tx2"/>
                        </a:solidFill>
                        <a:latin typeface="Muli Bold" panose="020B0604020202020204" charset="0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4200"/>
                        </a:lnSpc>
                        <a:defRPr/>
                      </a:pP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2.Khối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Trung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Tâm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Bắt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Động</a:t>
                      </a:r>
                      <a:endParaRPr lang="en-US" sz="2400" kern="1200" dirty="0">
                        <a:solidFill>
                          <a:schemeClr val="tx2"/>
                        </a:solidFill>
                        <a:effectLst/>
                        <a:latin typeface="Muli Bold" panose="020B0604020202020204" charset="0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4200"/>
                        </a:lnSpc>
                        <a:defRPr/>
                      </a:pP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3.Xử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Khiển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Ra</a:t>
                      </a:r>
                      <a:endParaRPr lang="en-US" sz="2400" kern="1200" dirty="0">
                        <a:solidFill>
                          <a:schemeClr val="tx2"/>
                        </a:solidFill>
                        <a:effectLst/>
                        <a:latin typeface="Muli Bold" panose="020B0604020202020204" charset="0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4.Điều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Khiển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Ra</a:t>
                      </a:r>
                      <a:endParaRPr lang="en-US" sz="2400" kern="1200" dirty="0">
                        <a:solidFill>
                          <a:schemeClr val="tx2"/>
                        </a:solidFill>
                        <a:effectLst/>
                        <a:latin typeface="Muli Bold" panose="020B0604020202020204" charset="0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5.Hiển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2400" kern="1200" dirty="0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2"/>
                          </a:solidFill>
                          <a:effectLst/>
                          <a:latin typeface="Muli Bold" panose="020B0604020202020204" charset="0"/>
                          <a:ea typeface="+mn-ea"/>
                          <a:cs typeface="+mn-cs"/>
                        </a:rPr>
                        <a:t>Số</a:t>
                      </a:r>
                      <a:endParaRPr lang="en-US" sz="2400" kern="1200" dirty="0">
                        <a:solidFill>
                          <a:schemeClr val="tx2"/>
                        </a:solidFill>
                        <a:effectLst/>
                        <a:latin typeface="Muli Bold" panose="020B0604020202020204" charset="0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9492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2400" dirty="0" err="1" smtClean="0"/>
                        <a:t>Các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khối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cảm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biến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điều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khiển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và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hiển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thị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khởi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động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và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đợi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tín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hiệu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từ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khối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xử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lý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trung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tâm</a:t>
                      </a:r>
                      <a:r>
                        <a:rPr lang="en-US" sz="2400" dirty="0" smtClean="0"/>
                        <a:t>.</a:t>
                      </a:r>
                      <a:endParaRPr lang="en-US" sz="2199" dirty="0">
                        <a:solidFill>
                          <a:srgbClr val="000000"/>
                        </a:solidFill>
                        <a:latin typeface="Cabin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-IC 555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cảm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biến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LDR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mạch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áp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Mạch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áp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chuyển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trở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LDR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điện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áp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 555 so sánh điện áp từ mạch phân áp với giá trị ngưỡng.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 555 đầu ra cao nếu điện áp lớn hơn ngưỡng.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vi-V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 555 đầu ra thấp nếu điện áp nhỏ hơn ngưỡng.</a:t>
                      </a:r>
                      <a:endParaRPr lang="vi-V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-Transistor/Relay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khiển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bị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dựa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IC 555.</a:t>
                      </a:r>
                    </a:p>
                    <a:p>
                      <a:pPr marL="0" lvl="1" indent="0" algn="l" defTabSz="914400" rtl="0" eaLnBrk="1" latinLnBrk="0" hangingPunct="1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-Transistor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Đèn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LED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bật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IC 555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cao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lvl="1" indent="0" algn="l" defTabSz="914400" rtl="0" eaLnBrk="1" latinLnBrk="0" hangingPunct="1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-Transistor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dẫn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-&gt;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Đèn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LED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tắt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IC 555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đầu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ts val="3080"/>
                        </a:lnSpc>
                        <a:buFont typeface="Arial"/>
                        <a:buNone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Khối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bật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tắt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đèn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màn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Freeform 8"/>
          <p:cNvSpPr/>
          <p:nvPr/>
        </p:nvSpPr>
        <p:spPr>
          <a:xfrm rot="-278358">
            <a:off x="-187185" y="433311"/>
            <a:ext cx="2756025" cy="866895"/>
          </a:xfrm>
          <a:custGeom>
            <a:avLst/>
            <a:gdLst/>
            <a:ahLst/>
            <a:cxnLst/>
            <a:rect l="l" t="t" r="r" b="b"/>
            <a:pathLst>
              <a:path w="2756025" h="866895">
                <a:moveTo>
                  <a:pt x="0" y="0"/>
                </a:moveTo>
                <a:lnTo>
                  <a:pt x="2756025" y="0"/>
                </a:lnTo>
                <a:lnTo>
                  <a:pt x="2756025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278358">
            <a:off x="16032545" y="9154981"/>
            <a:ext cx="2756025" cy="866895"/>
          </a:xfrm>
          <a:custGeom>
            <a:avLst/>
            <a:gdLst/>
            <a:ahLst/>
            <a:cxnLst/>
            <a:rect l="l" t="t" r="r" b="b"/>
            <a:pathLst>
              <a:path w="2756025" h="866895">
                <a:moveTo>
                  <a:pt x="0" y="0"/>
                </a:moveTo>
                <a:lnTo>
                  <a:pt x="2756026" y="0"/>
                </a:lnTo>
                <a:lnTo>
                  <a:pt x="2756026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384196" y="-309867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3"/>
          <p:cNvGrpSpPr/>
          <p:nvPr/>
        </p:nvGrpSpPr>
        <p:grpSpPr>
          <a:xfrm>
            <a:off x="3505200" y="38644"/>
            <a:ext cx="10896600" cy="1371600"/>
            <a:chOff x="0" y="0"/>
            <a:chExt cx="5997128" cy="1278204"/>
          </a:xfrm>
        </p:grpSpPr>
        <p:sp>
          <p:nvSpPr>
            <p:cNvPr id="14" name="Freeform 4"/>
            <p:cNvSpPr/>
            <p:nvPr/>
          </p:nvSpPr>
          <p:spPr>
            <a:xfrm>
              <a:off x="0" y="0"/>
              <a:ext cx="5997129" cy="1278204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1"/>
          <p:cNvSpPr txBox="1"/>
          <p:nvPr/>
        </p:nvSpPr>
        <p:spPr>
          <a:xfrm>
            <a:off x="4045000" y="82441"/>
            <a:ext cx="14243000" cy="128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7200" dirty="0">
                <a:solidFill>
                  <a:srgbClr val="003EA8"/>
                </a:solidFill>
                <a:latin typeface="Muli Bold"/>
              </a:rPr>
              <a:t>2</a:t>
            </a:r>
            <a:r>
              <a:rPr lang="en-US" sz="7200" dirty="0" smtClean="0">
                <a:solidFill>
                  <a:srgbClr val="003EA8"/>
                </a:solidFill>
                <a:latin typeface="Muli Bold"/>
              </a:rPr>
              <a:t>.NỘI DUNG THỰC HIỆN</a:t>
            </a:r>
            <a:endParaRPr lang="en-US" sz="72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" y="1866900"/>
            <a:ext cx="15925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  <a:latin typeface="Muli Bold" panose="020B0604020202020204" charset="0"/>
              </a:rPr>
              <a:t>2.2 HOẠT ĐỘNG CỦA HỆ THỐNG</a:t>
            </a:r>
            <a:endParaRPr lang="en-US" sz="2800" b="1" dirty="0">
              <a:solidFill>
                <a:srgbClr val="FF0000"/>
              </a:solidFill>
              <a:latin typeface="Muli Bo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168" y="157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4972495" y="7296334"/>
            <a:ext cx="5533751" cy="1961966"/>
          </a:xfrm>
          <a:custGeom>
            <a:avLst/>
            <a:gdLst/>
            <a:ahLst/>
            <a:cxnLst/>
            <a:rect l="l" t="t" r="r" b="b"/>
            <a:pathLst>
              <a:path w="5533751" h="1961966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218246" y="7296334"/>
            <a:ext cx="5533751" cy="1961966"/>
          </a:xfrm>
          <a:custGeom>
            <a:avLst/>
            <a:gdLst/>
            <a:ahLst/>
            <a:cxnLst/>
            <a:rect l="l" t="t" r="r" b="b"/>
            <a:pathLst>
              <a:path w="5533751" h="1961966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3"/>
          <p:cNvGrpSpPr/>
          <p:nvPr/>
        </p:nvGrpSpPr>
        <p:grpSpPr>
          <a:xfrm>
            <a:off x="3084307" y="276110"/>
            <a:ext cx="10896600" cy="1371600"/>
            <a:chOff x="0" y="0"/>
            <a:chExt cx="5997128" cy="1278204"/>
          </a:xfrm>
        </p:grpSpPr>
        <p:sp>
          <p:nvSpPr>
            <p:cNvPr id="19" name="Freeform 4"/>
            <p:cNvSpPr/>
            <p:nvPr/>
          </p:nvSpPr>
          <p:spPr>
            <a:xfrm>
              <a:off x="0" y="0"/>
              <a:ext cx="5997129" cy="1278204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7" name="TextBox 11"/>
          <p:cNvSpPr txBox="1"/>
          <p:nvPr/>
        </p:nvSpPr>
        <p:spPr>
          <a:xfrm>
            <a:off x="3084307" y="236841"/>
            <a:ext cx="14243000" cy="128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7200" dirty="0">
                <a:solidFill>
                  <a:srgbClr val="003EA8"/>
                </a:solidFill>
                <a:latin typeface="Muli Bold"/>
              </a:rPr>
              <a:t>2</a:t>
            </a:r>
            <a:r>
              <a:rPr lang="en-US" sz="7200" dirty="0" smtClean="0">
                <a:solidFill>
                  <a:srgbClr val="003EA8"/>
                </a:solidFill>
                <a:latin typeface="Muli Bold"/>
              </a:rPr>
              <a:t>.NỘI DUNG THỰC HIỆN</a:t>
            </a:r>
            <a:endParaRPr lang="en-US" sz="7200" dirty="0">
              <a:solidFill>
                <a:srgbClr val="003EA8"/>
              </a:solidFill>
              <a:latin typeface="Muli Bold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448"/>
            <a:ext cx="18352168" cy="7772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1717248"/>
            <a:ext cx="18352168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FF0000"/>
                </a:solidFill>
                <a:latin typeface="Muli Bold" panose="020B0604020202020204" charset="0"/>
              </a:rPr>
              <a:t>2.3 SƠ ĐỒ MẠCH ĐIỆN VÀ HỆ THỐNG PHẦN CỨNG </a:t>
            </a:r>
            <a:endParaRPr lang="en-US" sz="2800" b="1" dirty="0">
              <a:solidFill>
                <a:srgbClr val="FF0000"/>
              </a:solidFill>
              <a:latin typeface="Muli Bo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4687" y="529642"/>
            <a:ext cx="16078200" cy="1648805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84688" y="2143891"/>
            <a:ext cx="16078200" cy="983526"/>
            <a:chOff x="0" y="0"/>
            <a:chExt cx="5058874" cy="5796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8875" cy="579678"/>
            </a:xfrm>
            <a:custGeom>
              <a:avLst/>
              <a:gdLst/>
              <a:ahLst/>
              <a:cxnLst/>
              <a:rect l="l" t="t" r="r" b="b"/>
              <a:pathLst>
                <a:path w="5058875" h="579678">
                  <a:moveTo>
                    <a:pt x="0" y="0"/>
                  </a:moveTo>
                  <a:lnTo>
                    <a:pt x="5058875" y="0"/>
                  </a:lnTo>
                  <a:lnTo>
                    <a:pt x="5058875" y="579678"/>
                  </a:lnTo>
                  <a:lnTo>
                    <a:pt x="0" y="5796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4060119" y="659418"/>
            <a:ext cx="10364949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0800"/>
              </a:lnSpc>
              <a:spcBef>
                <a:spcPct val="0"/>
              </a:spcBef>
            </a:pPr>
            <a:r>
              <a:rPr lang="en-US" sz="6600" dirty="0">
                <a:solidFill>
                  <a:srgbClr val="003EA8"/>
                </a:solidFill>
                <a:latin typeface="Muli Bold"/>
              </a:rPr>
              <a:t>2.NỘI DUNG THỰC HIỆN</a:t>
            </a:r>
            <a:endParaRPr lang="en-US" sz="66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38" name="Freeform 38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2" name="Google Shape;148;p6">
            <a:extLst>
              <a:ext uri="{FF2B5EF4-FFF2-40B4-BE49-F238E27FC236}">
                <a16:creationId xmlns:a16="http://schemas.microsoft.com/office/drawing/2014/main" xmlns="" id="{F82F6D84-B219-44C2-9A7A-2670038A066D}"/>
              </a:ext>
            </a:extLst>
          </p:cNvPr>
          <p:cNvSpPr txBox="1"/>
          <p:nvPr/>
        </p:nvSpPr>
        <p:spPr>
          <a:xfrm>
            <a:off x="1066800" y="2451836"/>
            <a:ext cx="6705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Muli Bold" panose="020B0604020202020204" charset="0"/>
                <a:sym typeface="Arial"/>
              </a:rPr>
              <a:t>2.4 PHẦN MỀM SỬ DỤNG</a:t>
            </a:r>
            <a:endParaRPr sz="2800" b="1" dirty="0">
              <a:solidFill>
                <a:srgbClr val="FF0000"/>
              </a:solidFill>
              <a:latin typeface="Muli Bold" panose="020B0604020202020204" charset="0"/>
              <a:sym typeface="Arial"/>
            </a:endParaRPr>
          </a:p>
        </p:txBody>
      </p:sp>
      <p:pic>
        <p:nvPicPr>
          <p:cNvPr id="43" name="Picture 8" descr="Arduino Logo PNG Transparent &amp;amp; SVG Vector - Freebie Supply">
            <a:extLst>
              <a:ext uri="{FF2B5EF4-FFF2-40B4-BE49-F238E27FC236}">
                <a16:creationId xmlns:a16="http://schemas.microsoft.com/office/drawing/2014/main" xmlns="" id="{29F3202A-3409-468C-817B-BCFC42DF9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7890" r="9227" b="9128"/>
          <a:stretch/>
        </p:blipFill>
        <p:spPr bwMode="auto">
          <a:xfrm>
            <a:off x="4291263" y="3390780"/>
            <a:ext cx="7800568" cy="576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E5B115A-CD8B-4913-B4A2-D09F824879DF}"/>
              </a:ext>
            </a:extLst>
          </p:cNvPr>
          <p:cNvSpPr txBox="1"/>
          <p:nvPr/>
        </p:nvSpPr>
        <p:spPr>
          <a:xfrm>
            <a:off x="4267200" y="9200811"/>
            <a:ext cx="683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 </a:t>
            </a:r>
            <a:r>
              <a:rPr lang="en-US" sz="1600" i="1" dirty="0" smtClean="0"/>
              <a:t>                                                     </a:t>
            </a:r>
            <a:r>
              <a:rPr lang="en-US" sz="1600" i="1" dirty="0" smtClean="0"/>
              <a:t> </a:t>
            </a:r>
            <a:r>
              <a:rPr lang="en-US" sz="4000" i="1" dirty="0" err="1">
                <a:latin typeface="Muli Bold" panose="020B0604020202020204" charset="0"/>
              </a:rPr>
              <a:t>Arduino</a:t>
            </a:r>
            <a:r>
              <a:rPr lang="en-US" sz="4000" i="1" dirty="0">
                <a:latin typeface="Muli Bold" panose="020B0604020202020204" charset="0"/>
              </a:rPr>
              <a:t> 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</p:sp>
      <p:sp>
        <p:nvSpPr>
          <p:cNvPr id="24" name="Freeform 24"/>
          <p:cNvSpPr/>
          <p:nvPr/>
        </p:nvSpPr>
        <p:spPr>
          <a:xfrm flipH="1">
            <a:off x="15484919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-1782425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641794">
            <a:off x="8923192" y="-17882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3"/>
          <p:cNvGrpSpPr/>
          <p:nvPr/>
        </p:nvGrpSpPr>
        <p:grpSpPr>
          <a:xfrm>
            <a:off x="-28074" y="2005"/>
            <a:ext cx="18316074" cy="1026695"/>
            <a:chOff x="0" y="0"/>
            <a:chExt cx="5999270" cy="695503"/>
          </a:xfrm>
        </p:grpSpPr>
        <p:sp>
          <p:nvSpPr>
            <p:cNvPr id="28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9" name="TextBox 24"/>
          <p:cNvSpPr txBox="1"/>
          <p:nvPr/>
        </p:nvSpPr>
        <p:spPr>
          <a:xfrm>
            <a:off x="1752600" y="-214305"/>
            <a:ext cx="10364949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0800"/>
              </a:lnSpc>
              <a:spcBef>
                <a:spcPct val="0"/>
              </a:spcBef>
            </a:pPr>
            <a:r>
              <a:rPr lang="en-US" sz="6600" dirty="0">
                <a:solidFill>
                  <a:srgbClr val="003EA8"/>
                </a:solidFill>
                <a:latin typeface="Muli Bold"/>
              </a:rPr>
              <a:t>2.NỘI DUNG THỰC HIỆN</a:t>
            </a:r>
            <a:endParaRPr lang="en-US" sz="6600" dirty="0">
              <a:solidFill>
                <a:srgbClr val="003EA8"/>
              </a:solidFill>
              <a:latin typeface="Muli Bold"/>
            </a:endParaRPr>
          </a:p>
        </p:txBody>
      </p:sp>
      <p:grpSp>
        <p:nvGrpSpPr>
          <p:cNvPr id="30" name="Group 5"/>
          <p:cNvGrpSpPr/>
          <p:nvPr/>
        </p:nvGrpSpPr>
        <p:grpSpPr>
          <a:xfrm>
            <a:off x="0" y="1023755"/>
            <a:ext cx="18516600" cy="983526"/>
            <a:chOff x="0" y="0"/>
            <a:chExt cx="5058874" cy="579678"/>
          </a:xfrm>
        </p:grpSpPr>
        <p:sp>
          <p:nvSpPr>
            <p:cNvPr id="31" name="Freeform 6"/>
            <p:cNvSpPr/>
            <p:nvPr/>
          </p:nvSpPr>
          <p:spPr>
            <a:xfrm>
              <a:off x="0" y="0"/>
              <a:ext cx="5058875" cy="579678"/>
            </a:xfrm>
            <a:custGeom>
              <a:avLst/>
              <a:gdLst/>
              <a:ahLst/>
              <a:cxnLst/>
              <a:rect l="l" t="t" r="r" b="b"/>
              <a:pathLst>
                <a:path w="5058875" h="579678">
                  <a:moveTo>
                    <a:pt x="0" y="0"/>
                  </a:moveTo>
                  <a:lnTo>
                    <a:pt x="5058875" y="0"/>
                  </a:lnTo>
                  <a:lnTo>
                    <a:pt x="5058875" y="579678"/>
                  </a:lnTo>
                  <a:lnTo>
                    <a:pt x="0" y="5796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2" name="Google Shape;148;p6">
            <a:extLst>
              <a:ext uri="{FF2B5EF4-FFF2-40B4-BE49-F238E27FC236}">
                <a16:creationId xmlns:a16="http://schemas.microsoft.com/office/drawing/2014/main" xmlns="" id="{F82F6D84-B219-44C2-9A7A-2670038A066D}"/>
              </a:ext>
            </a:extLst>
          </p:cNvPr>
          <p:cNvSpPr txBox="1"/>
          <p:nvPr/>
        </p:nvSpPr>
        <p:spPr>
          <a:xfrm>
            <a:off x="510328" y="1060564"/>
            <a:ext cx="6705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Muli Bold" panose="020B0604020202020204" charset="0"/>
                <a:sym typeface="Arial"/>
              </a:rPr>
              <a:t>2.4 </a:t>
            </a:r>
            <a:r>
              <a:rPr lang="en-US" sz="2800" b="1" dirty="0" smtClean="0">
                <a:solidFill>
                  <a:srgbClr val="FF0000"/>
                </a:solidFill>
                <a:latin typeface="Muli Bold" panose="020B0604020202020204" charset="0"/>
                <a:sym typeface="Arial"/>
              </a:rPr>
              <a:t>LƯU ĐỒ GIẢI THUẬT</a:t>
            </a:r>
            <a:endParaRPr sz="2800" b="1" dirty="0">
              <a:solidFill>
                <a:srgbClr val="FF0000"/>
              </a:solidFill>
              <a:latin typeface="Muli Bold" panose="020B0604020202020204" charset="0"/>
              <a:sym typeface="Arial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74" y="1562653"/>
            <a:ext cx="7123826" cy="8795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807</Words>
  <Application>Microsoft Office PowerPoint</Application>
  <PresentationFormat>Custom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Cabin</vt:lpstr>
      <vt:lpstr>Muli Bold</vt:lpstr>
      <vt:lpstr>Noto Sans Symbols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hải quân Trắng Đen Vẽ nguệch ngoạc Kế hoạch Kinh doanh Bản thuyết trình Kinh doanh</dc:title>
  <cp:lastModifiedBy>Microsoft account</cp:lastModifiedBy>
  <cp:revision>14</cp:revision>
  <dcterms:created xsi:type="dcterms:W3CDTF">2006-08-16T00:00:00Z</dcterms:created>
  <dcterms:modified xsi:type="dcterms:W3CDTF">2024-06-17T08:40:15Z</dcterms:modified>
  <dc:identifier>DAGIXoyGve0</dc:identifier>
</cp:coreProperties>
</file>