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1"/>
  </p:handoutMasterIdLst>
  <p:sldIdLst>
    <p:sldId id="256" r:id="rId2"/>
    <p:sldId id="304" r:id="rId3"/>
    <p:sldId id="312" r:id="rId4"/>
    <p:sldId id="308" r:id="rId5"/>
    <p:sldId id="313" r:id="rId6"/>
    <p:sldId id="314" r:id="rId7"/>
    <p:sldId id="305" r:id="rId8"/>
    <p:sldId id="306" r:id="rId9"/>
    <p:sldId id="321" r:id="rId10"/>
    <p:sldId id="310" r:id="rId11"/>
    <p:sldId id="325" r:id="rId12"/>
    <p:sldId id="326" r:id="rId13"/>
    <p:sldId id="307" r:id="rId14"/>
    <p:sldId id="324" r:id="rId15"/>
    <p:sldId id="309" r:id="rId16"/>
    <p:sldId id="315" r:id="rId17"/>
    <p:sldId id="316" r:id="rId18"/>
    <p:sldId id="311" r:id="rId19"/>
    <p:sldId id="317" r:id="rId2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1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4" y="692696"/>
            <a:ext cx="9052560" cy="60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50000"/>
            </a:schemeClr>
          </a:solidFill>
          <a:latin typeface="Arno Pro Smbd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introducao-as-stored-procedure-com-sql-server-2000-2005/22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 err="1" smtClean="0"/>
              <a:t>stored</a:t>
            </a:r>
            <a:r>
              <a:rPr lang="pt-BR" sz="4000" dirty="0" smtClean="0"/>
              <a:t> procedure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0412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- Banco de Dados -</a:t>
            </a:r>
          </a:p>
          <a:p>
            <a:r>
              <a:rPr lang="pt-BR" sz="2000" b="1" dirty="0" smtClean="0"/>
              <a:t>Prof. Claudio Paiva</a:t>
            </a:r>
          </a:p>
          <a:p>
            <a:r>
              <a:rPr lang="pt-BR" sz="2000" b="1" dirty="0" smtClean="0"/>
              <a:t>FATEC Franca/SP</a:t>
            </a:r>
          </a:p>
        </p:txBody>
      </p:sp>
    </p:spTree>
    <p:extLst>
      <p:ext uri="{BB962C8B-B14F-4D97-AF65-F5344CB8AC3E}">
        <p14:creationId xmlns:p14="http://schemas.microsoft.com/office/powerpoint/2010/main" val="156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Melhorando com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sp_sayHelloNome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@nome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</a:t>
            </a:r>
            <a:r>
              <a:rPr lang="pt-BR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@sexo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1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pt-BR" sz="28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pt-BR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@sexo </a:t>
            </a:r>
            <a:r>
              <a:rPr lang="pt-BR" sz="2800" dirty="0">
                <a:solidFill>
                  <a:srgbClr val="808080"/>
                </a:solidFill>
                <a:latin typeface="Calibri" panose="020F0502020204030204" pitchFamily="34" charset="0"/>
              </a:rPr>
              <a:t>=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'F'</a:t>
            </a:r>
          </a:p>
          <a:p>
            <a:pPr marL="274320" lvl="1" indent="0">
              <a:buNone/>
            </a:pPr>
            <a:r>
              <a:rPr lang="pt-BR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pt-BR" sz="28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print</a:t>
            </a:r>
            <a:r>
              <a:rPr lang="pt-BR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'Olá '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alibri" panose="020F0502020204030204" pitchFamily="34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@nome </a:t>
            </a:r>
            <a:r>
              <a:rPr lang="pt-BR" sz="2800" dirty="0">
                <a:solidFill>
                  <a:srgbClr val="808080"/>
                </a:solidFill>
                <a:latin typeface="Calibri" panose="020F0502020204030204" pitchFamily="34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' seja bem vinda!'</a:t>
            </a:r>
          </a:p>
          <a:p>
            <a:pPr marL="274320" lvl="1" indent="0">
              <a:buNone/>
            </a:pPr>
            <a:r>
              <a:rPr lang="pt-BR" sz="28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endParaRPr lang="pt-BR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pt-BR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pt-BR" sz="28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print</a:t>
            </a:r>
            <a:r>
              <a:rPr lang="pt-BR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'Olá '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alibri" panose="020F0502020204030204" pitchFamily="34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@nome </a:t>
            </a:r>
            <a:r>
              <a:rPr lang="pt-BR" sz="2800" dirty="0">
                <a:solidFill>
                  <a:srgbClr val="808080"/>
                </a:solidFill>
                <a:latin typeface="Calibri" panose="020F0502020204030204" pitchFamily="34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alibri" panose="020F0502020204030204" pitchFamily="34" charset="0"/>
              </a:rPr>
              <a:t>' seja bem vindo!'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end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Para executar a </a:t>
            </a:r>
            <a:r>
              <a:rPr lang="pt-BR" dirty="0" err="1" smtClean="0"/>
              <a:t>stored</a:t>
            </a:r>
            <a:r>
              <a:rPr lang="pt-BR" dirty="0" smtClean="0"/>
              <a:t> procedure, faça: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sp_sayHelloNome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'Fulano'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'M'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8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Calcular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a média dos salários de um determinado funcionário e guardar esta media na nova tabela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MediaSalarial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idVlMedio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pk_mediaSal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fk_mediaSal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funcionario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VlMedio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sp_MediaSalarial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MediaSalarial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VlMedio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err="1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valor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salario</a:t>
            </a:r>
          </a:p>
          <a:p>
            <a:pPr marL="822960" lvl="3" indent="0">
              <a:buNone/>
            </a:pP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endParaRPr lang="pt-BR" sz="2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endParaRPr lang="pt-BR" sz="2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para executar, informar o valor do </a:t>
            </a: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parâmetro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sp_MediaSalarial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latin typeface="+mj-lt"/>
              </a:rPr>
              <a:t>Crie </a:t>
            </a:r>
            <a:r>
              <a:rPr lang="pt-BR" b="1" dirty="0" err="1" smtClean="0">
                <a:latin typeface="+mj-lt"/>
              </a:rPr>
              <a:t>stored</a:t>
            </a:r>
            <a:r>
              <a:rPr lang="pt-BR" b="1" dirty="0" smtClean="0">
                <a:latin typeface="+mj-lt"/>
              </a:rPr>
              <a:t> procedures para: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800" dirty="0" smtClean="0"/>
              <a:t>Calcular </a:t>
            </a:r>
            <a:r>
              <a:rPr lang="pt-BR" sz="2800" dirty="0"/>
              <a:t>o quadrado </a:t>
            </a:r>
            <a:r>
              <a:rPr lang="pt-BR" sz="2800" dirty="0" smtClean="0"/>
              <a:t>de um número que será passado como parâmetro.</a:t>
            </a:r>
            <a:endParaRPr lang="pt-BR" sz="2800" dirty="0"/>
          </a:p>
          <a:p>
            <a:pPr marL="788670" lvl="1" indent="-514350">
              <a:buFont typeface="+mj-lt"/>
              <a:buAutoNum type="arabicPeriod"/>
            </a:pPr>
            <a:r>
              <a:rPr lang="pt-BR" sz="2800" dirty="0" smtClean="0">
                <a:latin typeface="+mj-lt"/>
              </a:rPr>
              <a:t>Dados 2 números, imprimi-los em ordem crescente.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sz="2800" dirty="0" smtClean="0"/>
              <a:t>Exibir </a:t>
            </a:r>
            <a:r>
              <a:rPr lang="pt-BR" sz="2800" smtClean="0"/>
              <a:t>a hora atual </a:t>
            </a:r>
            <a:r>
              <a:rPr lang="pt-BR" sz="2800" dirty="0" smtClean="0"/>
              <a:t>do servidor.</a:t>
            </a:r>
          </a:p>
        </p:txBody>
      </p:sp>
    </p:spTree>
    <p:extLst>
      <p:ext uri="{BB962C8B-B14F-4D97-AF65-F5344CB8AC3E}">
        <p14:creationId xmlns:p14="http://schemas.microsoft.com/office/powerpoint/2010/main" val="387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Exibir </a:t>
            </a:r>
            <a:r>
              <a:rPr lang="pt-BR" dirty="0"/>
              <a:t>a data/hora atual do servidor</a:t>
            </a:r>
            <a:r>
              <a:rPr lang="pt-BR" dirty="0" smtClean="0"/>
              <a:t>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84201"/>
              </p:ext>
            </p:extLst>
          </p:nvPr>
        </p:nvGraphicFramePr>
        <p:xfrm>
          <a:off x="251520" y="692148"/>
          <a:ext cx="8712967" cy="9136973"/>
        </p:xfrm>
        <a:graphic>
          <a:graphicData uri="http://schemas.openxmlformats.org/drawingml/2006/table">
            <a:tbl>
              <a:tblPr/>
              <a:tblGrid>
                <a:gridCol w="1744455"/>
                <a:gridCol w="1394522"/>
                <a:gridCol w="3557767"/>
                <a:gridCol w="2016223"/>
              </a:tblGrid>
              <a:tr h="15363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Without century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With century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Input/Output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Standard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0 or 100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mon dd yyyy hh:miAM (or PM)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Default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 = mm/dd/yy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101 = mm/dd/yyyy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USA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102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 = yy.mm.dd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102 = yyyy.mm.dd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ANSI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103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3 = dd/mm/yy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103 = dd/mm/yyyy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British/French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104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4 = dd.mm.yy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104 = dd.mm.yyyy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German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105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5 = dd-mm-yy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105 = dd-mm-yyyy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Italian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106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6 = dd mon 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106 = dd mon 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107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>
                          <a:effectLst/>
                        </a:rPr>
                        <a:t>7 = Mon dd, yy</a:t>
                      </a:r>
                      <a:br>
                        <a:rPr lang="fr-FR" sz="1400">
                          <a:effectLst/>
                        </a:rPr>
                      </a:br>
                      <a:r>
                        <a:rPr lang="fr-FR" sz="1400">
                          <a:effectLst/>
                        </a:rPr>
                        <a:t>107 = Mon dd, 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363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8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108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hh:mm:ss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9 or 109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mon dd yyyy hh:mi:ss:mmmAM (or PM)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Default + millisec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 = mm-dd-yy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110 = mm-dd-yyyy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USA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 = yy/mm/dd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111 = yyyy/mm/dd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Japan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112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 = yymmdd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112 = yyyymmdd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ISO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13 or 113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1400">
                          <a:effectLst/>
                        </a:rPr>
                        <a:t>dd mon yyyy hh:mi:ss:mmm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Europe default + millisec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114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hh:mi:ss:mmm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20 or 120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 hh:mi:ss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ODBC canonical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7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21 or 121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 hh:mi:ss.mmm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ODBC canonical (with milliseconds) default for time, date, datetime2, and datetimeoffset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126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yyyy-mm-ddThh:mi:ss.mmm (no spaces)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ISO8601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17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127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yyyy-mm-ddThh:mi:ss.mmmZ (no spaces)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ISO8601 with time zone Z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130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dd mon yyyy hh:mi:ss:mmmAM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Hijiri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131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dd/mm/yy hh:mi:ss:mmmAM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err="1">
                          <a:effectLst/>
                        </a:rPr>
                        <a:t>Hijiri</a:t>
                      </a:r>
                      <a:endParaRPr lang="pt-BR" sz="1400" dirty="0">
                        <a:effectLst/>
                      </a:endParaRP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create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srgbClr val="0000FF"/>
                </a:solidFill>
              </a:rPr>
              <a:t>procedure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sp_inseredepto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  @</a:t>
            </a:r>
            <a:r>
              <a:rPr lang="pt-BR" dirty="0" err="1" smtClean="0">
                <a:solidFill>
                  <a:prstClr val="black"/>
                </a:solidFill>
              </a:rPr>
              <a:t>depto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varchar</a:t>
            </a:r>
            <a:r>
              <a:rPr lang="pt-BR" dirty="0" smtClean="0">
                <a:solidFill>
                  <a:srgbClr val="808080"/>
                </a:solidFill>
              </a:rPr>
              <a:t>(</a:t>
            </a:r>
            <a:r>
              <a:rPr lang="pt-BR" dirty="0" smtClean="0">
                <a:solidFill>
                  <a:prstClr val="black"/>
                </a:solidFill>
              </a:rPr>
              <a:t>40</a:t>
            </a:r>
            <a:r>
              <a:rPr lang="pt-BR" dirty="0" smtClean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begin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insert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into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/>
              <a:t>departamento </a:t>
            </a:r>
            <a:r>
              <a:rPr lang="pt-BR" dirty="0" err="1" smtClean="0">
                <a:solidFill>
                  <a:srgbClr val="0000FF"/>
                </a:solidFill>
              </a:rPr>
              <a:t>values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srgbClr val="808080"/>
                </a:solidFill>
              </a:rPr>
              <a:t>(</a:t>
            </a:r>
            <a:r>
              <a:rPr lang="pt-BR" dirty="0" smtClean="0">
                <a:solidFill>
                  <a:prstClr val="black"/>
                </a:solidFill>
              </a:rPr>
              <a:t>@</a:t>
            </a:r>
            <a:r>
              <a:rPr lang="pt-BR" dirty="0" err="1" smtClean="0">
                <a:solidFill>
                  <a:prstClr val="black"/>
                </a:solidFill>
              </a:rPr>
              <a:t>depto</a:t>
            </a:r>
            <a:r>
              <a:rPr lang="pt-BR" dirty="0" smtClean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end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exec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sp_inseredepto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'EXPEDICAO'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sp_inseredepto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</a:t>
            </a:r>
            <a:r>
              <a:rPr lang="pt-BR" dirty="0" smtClean="0">
                <a:solidFill>
                  <a:srgbClr val="FF0000"/>
                </a:solidFill>
              </a:rPr>
              <a:t>COMPRAS'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sp_inseredepto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</a:t>
            </a:r>
            <a:r>
              <a:rPr lang="pt-BR" dirty="0" smtClean="0">
                <a:solidFill>
                  <a:srgbClr val="FF0000"/>
                </a:solidFill>
              </a:rPr>
              <a:t>FATURAMENTO'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7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sp_insereFun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@nome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60</a:t>
            </a:r>
            <a:r>
              <a:rPr lang="pt-BR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@</a:t>
            </a:r>
            <a:r>
              <a:rPr lang="pt-BR" dirty="0" err="1">
                <a:solidFill>
                  <a:prstClr val="black"/>
                </a:solidFill>
              </a:rPr>
              <a:t>depto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insert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funcionario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@nome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depto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end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sp_insereFun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'GOMES'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sp_insereFun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'SOUSA'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2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sp_insereFun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'FAGUNDES'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3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sp_insereFun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'CESAR'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4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 smtClean="0"/>
              <a:t>Crie uma </a:t>
            </a:r>
            <a:r>
              <a:rPr lang="pt-BR" sz="4000" b="1" dirty="0" err="1" smtClean="0"/>
              <a:t>stored</a:t>
            </a:r>
            <a:r>
              <a:rPr lang="pt-BR" sz="4000" b="1" dirty="0" smtClean="0"/>
              <a:t> procedure </a:t>
            </a:r>
            <a:r>
              <a:rPr lang="pt-BR" sz="4000" dirty="0" smtClean="0"/>
              <a:t>para inserir salário de funcionários.</a:t>
            </a:r>
          </a:p>
          <a:p>
            <a:pPr marL="0" indent="0">
              <a:buNone/>
            </a:pPr>
            <a:endParaRPr lang="pt-BR" sz="4000" dirty="0" smtClean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 algn="ctr">
              <a:buNone/>
            </a:pPr>
            <a:r>
              <a:rPr lang="pt-BR" sz="3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“Observe o formato da data no SQL-Server”</a:t>
            </a:r>
            <a:endParaRPr lang="pt-BR" sz="3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Parâmetros e variáveis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sp_MaiorMenorIdade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@</a:t>
            </a:r>
            <a:r>
              <a:rPr lang="pt-BR" dirty="0" err="1">
                <a:solidFill>
                  <a:prstClr val="black"/>
                </a:solidFill>
              </a:rPr>
              <a:t>dtNasc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datetime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</a:t>
            </a:r>
            <a:r>
              <a:rPr lang="pt-BR" dirty="0" smtClean="0">
                <a:solidFill>
                  <a:srgbClr val="0000FF"/>
                </a:solidFill>
              </a:rPr>
              <a:t>declare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@idade </a:t>
            </a:r>
            <a:r>
              <a:rPr lang="pt-BR" dirty="0" err="1">
                <a:solidFill>
                  <a:srgbClr val="0000FF"/>
                </a:solidFill>
              </a:rPr>
              <a:t>int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err="1">
                <a:solidFill>
                  <a:prstClr val="black"/>
                </a:solidFill>
              </a:rPr>
              <a:t>idade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year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FF00FF"/>
                </a:solidFill>
              </a:rPr>
              <a:t>getdate</a:t>
            </a:r>
            <a:r>
              <a:rPr lang="en-US" dirty="0">
                <a:solidFill>
                  <a:srgbClr val="808080"/>
                </a:solidFill>
              </a:rPr>
              <a:t>())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-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year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err="1">
                <a:solidFill>
                  <a:prstClr val="black"/>
                </a:solidFill>
              </a:rPr>
              <a:t>dtNasc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if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@idade </a:t>
            </a:r>
            <a:r>
              <a:rPr lang="pt-BR" dirty="0">
                <a:solidFill>
                  <a:srgbClr val="808080"/>
                </a:solidFill>
              </a:rPr>
              <a:t>&gt;=</a:t>
            </a:r>
            <a:r>
              <a:rPr lang="pt-BR" dirty="0">
                <a:solidFill>
                  <a:prstClr val="black"/>
                </a:solidFill>
              </a:rPr>
              <a:t> 18</a:t>
            </a: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	</a:t>
            </a:r>
            <a:r>
              <a:rPr lang="pt-BR" dirty="0" err="1" smtClean="0">
                <a:solidFill>
                  <a:srgbClr val="0000FF"/>
                </a:solidFill>
              </a:rPr>
              <a:t>print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'Já pode dirigir'</a:t>
            </a: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else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	</a:t>
            </a:r>
            <a:r>
              <a:rPr lang="pt-BR" dirty="0" err="1" smtClean="0">
                <a:solidFill>
                  <a:srgbClr val="0000FF"/>
                </a:solidFill>
              </a:rPr>
              <a:t>print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'Espere mais um pouco'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end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Para executar: </a:t>
            </a:r>
            <a:r>
              <a:rPr lang="pt-BR" dirty="0" err="1" smtClean="0">
                <a:solidFill>
                  <a:srgbClr val="0000FF"/>
                </a:solidFill>
              </a:rPr>
              <a:t>exec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sp_MaiorMenorIdade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'2010/01/05'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0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Insira 4 departamentos usando o procedimento que foi criado (verifique se foi cadastrado).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Cadastre 3 novos funcionários e registre o salário de 4 meses de cada um deles, usando as </a:t>
            </a:r>
            <a:r>
              <a:rPr lang="pt-BR" dirty="0" err="1" smtClean="0"/>
              <a:t>storeds</a:t>
            </a:r>
            <a:r>
              <a:rPr lang="pt-BR" dirty="0" smtClean="0"/>
              <a:t> </a:t>
            </a:r>
            <a:r>
              <a:rPr lang="pt-BR" smtClean="0"/>
              <a:t>procedures criadas.</a:t>
            </a: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Crie </a:t>
            </a:r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/>
              <a:t>procedure para excluir registro de </a:t>
            </a:r>
            <a:r>
              <a:rPr lang="pt-BR" dirty="0" smtClean="0"/>
              <a:t>salário, recebendo como parâmetros o nome do funcionário e a data de pagamento.</a:t>
            </a: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 err="1" smtClean="0"/>
              <a:t>stored</a:t>
            </a:r>
            <a:r>
              <a:rPr lang="pt-BR" dirty="0" smtClean="0"/>
              <a:t> procedure para alterar o cadastro de um funcionário (todos os campos do cadastro).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 err="1" smtClean="0"/>
              <a:t>stored</a:t>
            </a:r>
            <a:r>
              <a:rPr lang="pt-BR" dirty="0" smtClean="0"/>
              <a:t> procedure para excluir registro de </a:t>
            </a:r>
            <a:r>
              <a:rPr lang="pt-BR" dirty="0"/>
              <a:t>funcionários recebendo como </a:t>
            </a:r>
            <a:r>
              <a:rPr lang="pt-BR" dirty="0" smtClean="0"/>
              <a:t>parâmetro o nome do funcionário.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 err="1" smtClean="0"/>
              <a:t>stored</a:t>
            </a:r>
            <a:r>
              <a:rPr lang="pt-BR" dirty="0" smtClean="0"/>
              <a:t> procedure que receba o nome do funcionário e retorne seu nome e sua média salarial.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 err="1" smtClean="0"/>
              <a:t>stored</a:t>
            </a:r>
            <a:r>
              <a:rPr lang="pt-BR" dirty="0" smtClean="0"/>
              <a:t> procedure que receba o nome do departamento e diga qual é a soma, mês a mês, dos salários dos funcionários deste departamento.</a:t>
            </a:r>
          </a:p>
        </p:txBody>
      </p:sp>
    </p:spTree>
    <p:extLst>
      <p:ext uri="{BB962C8B-B14F-4D97-AF65-F5344CB8AC3E}">
        <p14:creationId xmlns:p14="http://schemas.microsoft.com/office/powerpoint/2010/main" val="20900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procedimento armazenado (</a:t>
            </a:r>
            <a:r>
              <a:rPr lang="pt-BR" sz="2400" dirty="0" err="1"/>
              <a:t>Stored</a:t>
            </a:r>
            <a:r>
              <a:rPr lang="pt-BR" sz="2400" dirty="0"/>
              <a:t> Procedure), é uma coleção de instruções implementadas com linguagem T-SQL (</a:t>
            </a:r>
            <a:r>
              <a:rPr lang="pt-BR" sz="2400" dirty="0" err="1"/>
              <a:t>Transact-Sql</a:t>
            </a:r>
            <a:r>
              <a:rPr lang="pt-BR" sz="2400" dirty="0"/>
              <a:t>, no SQL Server 2000/2005), que, uma vez armazenadas ou salvas, ficam dentro do servidor de forma </a:t>
            </a:r>
            <a:r>
              <a:rPr lang="pt-BR" sz="2400" dirty="0" err="1"/>
              <a:t>pré</a:t>
            </a:r>
            <a:r>
              <a:rPr lang="pt-BR" sz="2400" dirty="0"/>
              <a:t>-compilada, aguardando que um usuário do banco de dados faça sua execução.</a:t>
            </a:r>
            <a:br>
              <a:rPr lang="pt-BR" sz="2400" dirty="0"/>
            </a:b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Eles oferecem suporte a variáveis declaradas pelo próprio usuário, uso de expressões condicionais, de laços e muitos outros recursos</a:t>
            </a:r>
            <a:br>
              <a:rPr lang="pt-BR" sz="2400" dirty="0" smtClean="0"/>
            </a:br>
            <a:endParaRPr lang="pt-BR" sz="2400" dirty="0" smtClean="0"/>
          </a:p>
          <a:p>
            <a:r>
              <a:rPr lang="pt-BR" sz="1800" b="1" dirty="0" smtClean="0"/>
              <a:t>Leia </a:t>
            </a:r>
            <a:r>
              <a:rPr lang="pt-BR" sz="1800" b="1" dirty="0"/>
              <a:t>mais em: </a:t>
            </a:r>
            <a:r>
              <a:rPr lang="pt-BR" sz="1800" dirty="0" smtClean="0">
                <a:hlinkClick r:id="rId2"/>
              </a:rPr>
              <a:t>http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www.devmedia.com.br/introducao-as-stored-procedure-com-sql-server-2000-2005/2213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565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Stored</a:t>
            </a:r>
            <a:r>
              <a:rPr lang="pt-BR" dirty="0"/>
              <a:t> Procedures são semelhantes a </a:t>
            </a:r>
            <a:r>
              <a:rPr lang="pt-BR" dirty="0" err="1"/>
              <a:t>subrotinas</a:t>
            </a:r>
            <a:r>
              <a:rPr lang="pt-BR" dirty="0"/>
              <a:t> ou subprogramas </a:t>
            </a:r>
            <a:r>
              <a:rPr lang="pt-BR" dirty="0" smtClean="0"/>
              <a:t>desenvolvidos noutras </a:t>
            </a:r>
            <a:r>
              <a:rPr lang="pt-BR" dirty="0"/>
              <a:t>linguagens de programação (p.e. C, Pascal, Basic, Java, etc.), mas que </a:t>
            </a:r>
            <a:r>
              <a:rPr lang="pt-BR" dirty="0" smtClean="0"/>
              <a:t>são guardados </a:t>
            </a:r>
            <a:r>
              <a:rPr lang="pt-BR" dirty="0"/>
              <a:t>no servidor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Aceitam </a:t>
            </a:r>
            <a:r>
              <a:rPr lang="pt-BR" dirty="0"/>
              <a:t>parâmetros de entrada e retornam resultados. Isto é, como </a:t>
            </a:r>
            <a:r>
              <a:rPr lang="pt-BR" dirty="0" smtClean="0"/>
              <a:t>qualquer subprograma</a:t>
            </a:r>
            <a:r>
              <a:rPr lang="pt-BR" dirty="0"/>
              <a:t>, um procedimento permite a passagem de parâmetros de entrada e </a:t>
            </a:r>
            <a:r>
              <a:rPr lang="pt-BR" dirty="0" smtClean="0"/>
              <a:t>de saída</a:t>
            </a:r>
            <a:r>
              <a:rPr lang="pt-BR" dirty="0"/>
              <a:t>, aceitando valores e devolvendo algum tipo de resultado à entidade que </a:t>
            </a:r>
            <a:r>
              <a:rPr lang="pt-BR" dirty="0" smtClean="0"/>
              <a:t>o invocou</a:t>
            </a:r>
            <a:r>
              <a:rPr lang="pt-BR" dirty="0"/>
              <a:t>, que pode ser um outro procedimento, um gatilho ou mesmo uma aplicação </a:t>
            </a:r>
            <a:r>
              <a:rPr lang="pt-BR" dirty="0" smtClean="0"/>
              <a:t>externa do </a:t>
            </a:r>
            <a:r>
              <a:rPr lang="pt-BR" dirty="0"/>
              <a:t>cliente.</a:t>
            </a:r>
          </a:p>
        </p:txBody>
      </p:sp>
    </p:spTree>
    <p:extLst>
      <p:ext uri="{BB962C8B-B14F-4D97-AF65-F5344CB8AC3E}">
        <p14:creationId xmlns:p14="http://schemas.microsoft.com/office/powerpoint/2010/main" val="2428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criar </a:t>
            </a:r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sp_sayHello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	</a:t>
            </a:r>
            <a:r>
              <a:rPr lang="pt-BR" dirty="0" err="1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</a:t>
            </a:r>
            <a:r>
              <a:rPr lang="pt-BR" dirty="0" err="1">
                <a:solidFill>
                  <a:srgbClr val="FF0000"/>
                </a:solidFill>
              </a:rPr>
              <a:t>Hello</a:t>
            </a:r>
            <a:r>
              <a:rPr lang="pt-BR" dirty="0">
                <a:solidFill>
                  <a:srgbClr val="FF0000"/>
                </a:solidFill>
              </a:rPr>
              <a:t> World!'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end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Para executar a </a:t>
            </a:r>
            <a:r>
              <a:rPr lang="pt-BR" dirty="0" err="1" smtClean="0"/>
              <a:t>stored</a:t>
            </a:r>
            <a:r>
              <a:rPr lang="pt-BR" dirty="0" smtClean="0"/>
              <a:t> procedure, faça: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sp_sayHello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Tabelas para os exemplos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departamento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idDepto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constraint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pk_depto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 err="1">
                <a:solidFill>
                  <a:prstClr val="black"/>
                </a:solidFill>
              </a:rPr>
              <a:t>depto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40</a:t>
            </a:r>
            <a:r>
              <a:rPr lang="pt-BR" dirty="0">
                <a:solidFill>
                  <a:srgbClr val="808080"/>
                </a:solidFill>
              </a:rPr>
              <a:t>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NOT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NULL</a:t>
            </a: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funcionario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idFun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constraint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pk_fun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nome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60</a:t>
            </a:r>
            <a:r>
              <a:rPr lang="pt-BR" dirty="0">
                <a:solidFill>
                  <a:srgbClr val="808080"/>
                </a:solidFill>
              </a:rPr>
              <a:t>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NOT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NULL,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 err="1">
                <a:solidFill>
                  <a:prstClr val="black"/>
                </a:solidFill>
              </a:rPr>
              <a:t>idDepto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constraint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fk_fun_depto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foreign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key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references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departamento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 err="1">
                <a:solidFill>
                  <a:prstClr val="black"/>
                </a:solidFill>
              </a:rPr>
              <a:t>idDepto</a:t>
            </a:r>
            <a:r>
              <a:rPr lang="pt-BR" dirty="0" smtClean="0">
                <a:solidFill>
                  <a:srgbClr val="808080"/>
                </a:solidFill>
              </a:rPr>
              <a:t>)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salario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idSalario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constraint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pk_salario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valor </a:t>
            </a:r>
            <a:r>
              <a:rPr lang="en-US" dirty="0">
                <a:solidFill>
                  <a:srgbClr val="0000FF"/>
                </a:solidFill>
              </a:rPr>
              <a:t>money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constraint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chkValor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check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valor 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 0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 err="1">
                <a:solidFill>
                  <a:prstClr val="black"/>
                </a:solidFill>
              </a:rPr>
              <a:t>dtPagto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datetime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idFun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constraint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fk_sal_fun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foreign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references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funcionario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idFun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4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Dados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Cadastre o departamento de </a:t>
            </a:r>
            <a:r>
              <a:rPr lang="pt-BR" sz="3200" b="1" dirty="0" smtClean="0"/>
              <a:t>LOGÍSTICA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Cadastre o funcionário </a:t>
            </a:r>
            <a:r>
              <a:rPr lang="pt-BR" sz="3200" b="1" dirty="0" smtClean="0"/>
              <a:t>AUGUSTO</a:t>
            </a:r>
            <a:r>
              <a:rPr lang="pt-BR" sz="3200" dirty="0" smtClean="0"/>
              <a:t> do departamento de logística.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Cadastre os salários de Augusto: </a:t>
            </a:r>
          </a:p>
          <a:p>
            <a:pPr lvl="3"/>
            <a:r>
              <a:rPr lang="pt-BR" sz="3200" b="1" dirty="0" smtClean="0">
                <a:latin typeface="Calibri" panose="020F0502020204030204" pitchFamily="34" charset="0"/>
              </a:rPr>
              <a:t>25/Jan/2014 = 2050,49</a:t>
            </a:r>
          </a:p>
          <a:p>
            <a:pPr lvl="3"/>
            <a:r>
              <a:rPr lang="pt-BR" sz="3200" b="1" dirty="0" smtClean="0">
                <a:latin typeface="Calibri" panose="020F0502020204030204" pitchFamily="34" charset="0"/>
              </a:rPr>
              <a:t>15/</a:t>
            </a:r>
            <a:r>
              <a:rPr lang="pt-BR" sz="3200" b="1" dirty="0" err="1" smtClean="0">
                <a:latin typeface="Calibri" panose="020F0502020204030204" pitchFamily="34" charset="0"/>
              </a:rPr>
              <a:t>Fev</a:t>
            </a:r>
            <a:r>
              <a:rPr lang="pt-BR" sz="3200" b="1" dirty="0" smtClean="0">
                <a:latin typeface="Calibri" panose="020F0502020204030204" pitchFamily="34" charset="0"/>
              </a:rPr>
              <a:t>/2014 = 2534,00</a:t>
            </a:r>
          </a:p>
          <a:p>
            <a:pPr lvl="3"/>
            <a:r>
              <a:rPr lang="pt-BR" sz="3200" b="1" dirty="0" smtClean="0">
                <a:latin typeface="Calibri" panose="020F0502020204030204" pitchFamily="34" charset="0"/>
              </a:rPr>
              <a:t>18/Mar/2014 = 1998,40</a:t>
            </a:r>
          </a:p>
        </p:txBody>
      </p:sp>
    </p:spTree>
    <p:extLst>
      <p:ext uri="{BB962C8B-B14F-4D97-AF65-F5344CB8AC3E}">
        <p14:creationId xmlns:p14="http://schemas.microsoft.com/office/powerpoint/2010/main" val="4201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criar </a:t>
            </a:r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create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srgbClr val="0000FF"/>
                </a:solidFill>
              </a:rPr>
              <a:t>procedure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sp_selecionaDepartamentos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begin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select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srgbClr val="808080"/>
                </a:solidFill>
              </a:rPr>
              <a:t>*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from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/>
              <a:t>Departamento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end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Para executar a </a:t>
            </a:r>
            <a:r>
              <a:rPr lang="pt-BR" dirty="0" err="1" smtClean="0"/>
              <a:t>stored</a:t>
            </a:r>
            <a:r>
              <a:rPr lang="pt-BR" dirty="0" smtClean="0"/>
              <a:t> procedure, faça: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sp_selecionaDepartamentos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6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Melhorando com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alter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sp_selecionaDepartamentos</a:t>
            </a:r>
            <a:endParaRPr lang="pt-BR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@id </a:t>
            </a:r>
            <a:r>
              <a:rPr lang="pt-BR" dirty="0" err="1" smtClean="0">
                <a:solidFill>
                  <a:srgbClr val="0000FF"/>
                </a:solidFill>
              </a:rPr>
              <a:t>int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pt-BR" dirty="0" smtClean="0"/>
              <a:t>Departamento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where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idDepto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@id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end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Para executar a </a:t>
            </a:r>
            <a:r>
              <a:rPr lang="pt-BR" dirty="0" err="1" smtClean="0"/>
              <a:t>stored</a:t>
            </a:r>
            <a:r>
              <a:rPr lang="pt-BR" dirty="0" smtClean="0"/>
              <a:t> procedure, faça: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sp_selecionaDepartamentos</a:t>
            </a:r>
            <a:r>
              <a:rPr lang="pt-BR" dirty="0" smtClean="0">
                <a:solidFill>
                  <a:prstClr val="black"/>
                </a:solidFill>
              </a:rPr>
              <a:t>    4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Melhorando com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alter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sp_selecionaDepartamentos</a:t>
            </a:r>
            <a:endParaRPr lang="pt-BR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@id </a:t>
            </a:r>
            <a:r>
              <a:rPr lang="pt-BR" dirty="0" err="1" smtClean="0">
                <a:solidFill>
                  <a:srgbClr val="0000FF"/>
                </a:solidFill>
              </a:rPr>
              <a:t>int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822960" lvl="3" indent="0">
              <a:buNone/>
            </a:pPr>
            <a:r>
              <a:rPr lang="pt-B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pt-BR" sz="28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pt-B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nome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Empregado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depto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Setor</a:t>
            </a:r>
            <a:endParaRPr lang="pt-B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funcionario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departamento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endParaRPr lang="pt-B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idDepto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idDepto</a:t>
            </a:r>
            <a:endParaRPr lang="pt-B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idDepto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pt-BR" sz="2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end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Para executar a </a:t>
            </a:r>
            <a:r>
              <a:rPr lang="pt-BR" dirty="0" err="1" smtClean="0"/>
              <a:t>stored</a:t>
            </a:r>
            <a:r>
              <a:rPr lang="pt-BR" dirty="0" smtClean="0"/>
              <a:t> procedure, faça:</a:t>
            </a: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prstClr val="black"/>
                </a:solidFill>
              </a:rPr>
              <a:t>sp_selecionaDepartamentos</a:t>
            </a:r>
            <a:r>
              <a:rPr lang="pt-BR" dirty="0" smtClean="0">
                <a:solidFill>
                  <a:prstClr val="black"/>
                </a:solidFill>
              </a:rPr>
              <a:t>    4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2233</TotalTime>
  <Words>919</Words>
  <Application>Microsoft Office PowerPoint</Application>
  <PresentationFormat>Apresentação na tela (4:3)</PresentationFormat>
  <Paragraphs>275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Arno Pro Smbd</vt:lpstr>
      <vt:lpstr>Calibri</vt:lpstr>
      <vt:lpstr>Consolas</vt:lpstr>
      <vt:lpstr>Brilho</vt:lpstr>
      <vt:lpstr>stored procedure</vt:lpstr>
      <vt:lpstr>Stored Procedure</vt:lpstr>
      <vt:lpstr>Stored Procedure</vt:lpstr>
      <vt:lpstr>Como criar Stored Procedure</vt:lpstr>
      <vt:lpstr>Tabelas para os exemplos</vt:lpstr>
      <vt:lpstr>Dados iniciais</vt:lpstr>
      <vt:lpstr>Como criar Stored Procedure</vt:lpstr>
      <vt:lpstr>Melhorando com parâmetros</vt:lpstr>
      <vt:lpstr>Melhorando com parâmetros</vt:lpstr>
      <vt:lpstr>Melhorando com parâmetros</vt:lpstr>
      <vt:lpstr>Inserindo dados</vt:lpstr>
      <vt:lpstr>Inserindo dados</vt:lpstr>
      <vt:lpstr>Exercícios iniciais</vt:lpstr>
      <vt:lpstr>Exibir a data/hora atual do servidor.</vt:lpstr>
      <vt:lpstr>Inserindo dados usando procedures</vt:lpstr>
      <vt:lpstr>Inserindo dados usando procedures</vt:lpstr>
      <vt:lpstr>Inserindo dados usando procedures</vt:lpstr>
      <vt:lpstr>Parâmetros e variáveis locais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CEP</cp:lastModifiedBy>
  <cp:revision>298</cp:revision>
  <cp:lastPrinted>2014-09-03T13:24:42Z</cp:lastPrinted>
  <dcterms:created xsi:type="dcterms:W3CDTF">2014-07-28T23:03:46Z</dcterms:created>
  <dcterms:modified xsi:type="dcterms:W3CDTF">2018-05-08T18:39:47Z</dcterms:modified>
</cp:coreProperties>
</file>