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7" r:id="rId3"/>
    <p:sldId id="257" r:id="rId4"/>
    <p:sldId id="259" r:id="rId5"/>
    <p:sldId id="261" r:id="rId6"/>
    <p:sldId id="260" r:id="rId7"/>
    <p:sldId id="282" r:id="rId8"/>
    <p:sldId id="275" r:id="rId9"/>
  </p:sldIdLst>
  <p:sldSz cx="9144000" cy="6858000" type="screen4x3"/>
  <p:notesSz cx="7102475" cy="89916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A5CA"/>
    <a:srgbClr val="5F5F5F"/>
    <a:srgbClr val="AAC1DA"/>
    <a:srgbClr val="D1DBEB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99" autoAdjust="0"/>
    <p:restoredTop sz="94674" autoAdjust="0"/>
  </p:normalViewPr>
  <p:slideViewPr>
    <p:cSldViewPr>
      <p:cViewPr varScale="1">
        <p:scale>
          <a:sx n="122" d="100"/>
          <a:sy n="122" d="100"/>
        </p:scale>
        <p:origin x="8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x-none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x-none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40750"/>
            <a:ext cx="3078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x-none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8540750"/>
            <a:ext cx="3078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313CD5F-D523-9543-859C-660719C09776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508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508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FA7194-47FB-CB4B-ABB8-594DCE3B8C00}" type="datetimeFigureOut">
              <a:rPr lang="en-US" smtClean="0"/>
              <a:t>3/30/17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1123950"/>
            <a:ext cx="4048125" cy="3035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327525"/>
            <a:ext cx="5683250" cy="35401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540750"/>
            <a:ext cx="3078163" cy="450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3FD99-463B-9348-B032-32550E3F7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23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1" name="Group 29"/>
          <p:cNvGrpSpPr>
            <a:grpSpLocks/>
          </p:cNvGrpSpPr>
          <p:nvPr/>
        </p:nvGrpSpPr>
        <p:grpSpPr bwMode="auto">
          <a:xfrm>
            <a:off x="1143000" y="628650"/>
            <a:ext cx="8012113" cy="2571750"/>
            <a:chOff x="720" y="396"/>
            <a:chExt cx="5047" cy="1620"/>
          </a:xfrm>
        </p:grpSpPr>
        <p:sp>
          <p:nvSpPr>
            <p:cNvPr id="3090" name="Rectangle 18"/>
            <p:cNvSpPr>
              <a:spLocks noChangeArrowheads="1"/>
            </p:cNvSpPr>
            <p:nvPr userDrawn="1"/>
          </p:nvSpPr>
          <p:spPr bwMode="gray">
            <a:xfrm>
              <a:off x="1081" y="396"/>
              <a:ext cx="4686" cy="15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0" name="Rectangle 28"/>
            <p:cNvSpPr>
              <a:spLocks noChangeArrowheads="1"/>
            </p:cNvSpPr>
            <p:nvPr userDrawn="1"/>
          </p:nvSpPr>
          <p:spPr bwMode="gray">
            <a:xfrm>
              <a:off x="720" y="1440"/>
              <a:ext cx="576" cy="57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89" name="Rectangle 17"/>
          <p:cNvSpPr>
            <a:spLocks noChangeArrowheads="1"/>
          </p:cNvSpPr>
          <p:nvPr/>
        </p:nvSpPr>
        <p:spPr bwMode="gray">
          <a:xfrm>
            <a:off x="1130300" y="3141663"/>
            <a:ext cx="8013700" cy="574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gray">
          <a:xfrm>
            <a:off x="573088" y="2520950"/>
            <a:ext cx="576262" cy="6413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gray">
          <a:xfrm>
            <a:off x="1716088" y="628650"/>
            <a:ext cx="566737" cy="636588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gray">
          <a:xfrm>
            <a:off x="2278063" y="0"/>
            <a:ext cx="585787" cy="635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4" name="Rectangle 22"/>
          <p:cNvSpPr>
            <a:spLocks noChangeArrowheads="1"/>
          </p:cNvSpPr>
          <p:nvPr/>
        </p:nvSpPr>
        <p:spPr bwMode="gray">
          <a:xfrm>
            <a:off x="2281238" y="628650"/>
            <a:ext cx="585787" cy="6318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5" name="Rectangle 23"/>
          <p:cNvSpPr>
            <a:spLocks noChangeArrowheads="1"/>
          </p:cNvSpPr>
          <p:nvPr/>
        </p:nvSpPr>
        <p:spPr bwMode="gray">
          <a:xfrm>
            <a:off x="1141413" y="1262063"/>
            <a:ext cx="574675" cy="6254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6" name="Rectangle 24"/>
          <p:cNvSpPr>
            <a:spLocks noChangeArrowheads="1"/>
          </p:cNvSpPr>
          <p:nvPr/>
        </p:nvSpPr>
        <p:spPr bwMode="gray">
          <a:xfrm>
            <a:off x="1716088" y="1263650"/>
            <a:ext cx="566737" cy="6223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7" name="Rectangle 25"/>
          <p:cNvSpPr>
            <a:spLocks noChangeArrowheads="1"/>
          </p:cNvSpPr>
          <p:nvPr/>
        </p:nvSpPr>
        <p:spPr bwMode="gray">
          <a:xfrm>
            <a:off x="573088" y="1885950"/>
            <a:ext cx="576262" cy="6445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8" name="Rectangle 26"/>
          <p:cNvSpPr>
            <a:spLocks noChangeArrowheads="1"/>
          </p:cNvSpPr>
          <p:nvPr/>
        </p:nvSpPr>
        <p:spPr bwMode="gray">
          <a:xfrm>
            <a:off x="1141413" y="1885950"/>
            <a:ext cx="576262" cy="6445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9" name="Rectangle 27"/>
          <p:cNvSpPr>
            <a:spLocks noChangeArrowheads="1"/>
          </p:cNvSpPr>
          <p:nvPr/>
        </p:nvSpPr>
        <p:spPr bwMode="gray">
          <a:xfrm>
            <a:off x="0" y="2528888"/>
            <a:ext cx="574675" cy="633412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752600" y="1800225"/>
            <a:ext cx="6629400" cy="1012825"/>
          </a:xfrm>
        </p:spPr>
        <p:txBody>
          <a:bodyPr/>
          <a:lstStyle>
            <a:lvl1pPr algn="ctr">
              <a:defRPr sz="3600" i="1">
                <a:latin typeface="Verdana" charset="0"/>
              </a:defRPr>
            </a:lvl1pPr>
          </a:lstStyle>
          <a:p>
            <a:pPr lvl="0"/>
            <a:r>
              <a:rPr lang="en-US" altLang="x-none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600200" y="3276600"/>
            <a:ext cx="6324600" cy="381000"/>
          </a:xfrm>
        </p:spPr>
        <p:txBody>
          <a:bodyPr/>
          <a:lstStyle>
            <a:lvl1pPr marL="0" indent="0" algn="ctr">
              <a:buFont typeface="Wingdings" charset="2"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x-none" noProof="0" smtClean="0"/>
              <a:t>Click to edit Master subtitle style</a:t>
            </a:r>
          </a:p>
        </p:txBody>
      </p:sp>
      <p:grpSp>
        <p:nvGrpSpPr>
          <p:cNvPr id="3088" name="Group 16"/>
          <p:cNvGrpSpPr>
            <a:grpSpLocks/>
          </p:cNvGrpSpPr>
          <p:nvPr/>
        </p:nvGrpSpPr>
        <p:grpSpPr bwMode="auto">
          <a:xfrm>
            <a:off x="4191000" y="5410200"/>
            <a:ext cx="1295400" cy="695325"/>
            <a:chOff x="2680" y="3678"/>
            <a:chExt cx="680" cy="438"/>
          </a:xfrm>
        </p:grpSpPr>
        <p:sp>
          <p:nvSpPr>
            <p:cNvPr id="3086" name="Text Box 14"/>
            <p:cNvSpPr txBox="1">
              <a:spLocks noChangeArrowheads="1"/>
            </p:cNvSpPr>
            <p:nvPr userDrawn="1"/>
          </p:nvSpPr>
          <p:spPr bwMode="gray">
            <a:xfrm>
              <a:off x="2680" y="3789"/>
              <a:ext cx="6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x-none" sz="2800" b="1">
                  <a:solidFill>
                    <a:schemeClr val="tx2"/>
                  </a:solidFill>
                </a:rPr>
                <a:t>LOGO</a:t>
              </a:r>
            </a:p>
          </p:txBody>
        </p:sp>
        <p:sp>
          <p:nvSpPr>
            <p:cNvPr id="3087" name="AutoShape 15"/>
            <p:cNvSpPr>
              <a:spLocks noChangeArrowheads="1"/>
            </p:cNvSpPr>
            <p:nvPr userDrawn="1"/>
          </p:nvSpPr>
          <p:spPr bwMode="gray">
            <a:xfrm rot="5400000">
              <a:off x="2928" y="3493"/>
              <a:ext cx="172" cy="542"/>
            </a:xfrm>
            <a:prstGeom prst="moon">
              <a:avLst>
                <a:gd name="adj" fmla="val 21208"/>
              </a:avLst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Company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3E5219-2A9D-2D49-9148-2BB3D81D68E1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310499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Company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5ABD88D-32B8-E64A-96F2-18ECDBE73F9C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176993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28725"/>
            <a:ext cx="8229600" cy="52482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943600" y="6537325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Company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2971800" y="65373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800629A1-E060-D748-B2A7-6115EC7DE3B2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5943600" y="68263"/>
            <a:ext cx="2590800" cy="236537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471743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Company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D882F0-71E3-4E44-9013-B3F42A3C7A5A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181651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Company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40699A-B48A-9F41-88E0-CC7C317619EE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144207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28725"/>
            <a:ext cx="4038600" cy="5248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28725"/>
            <a:ext cx="4038600" cy="5248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Company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C50DDCF-DE32-9146-B1EA-F24EEF613E7F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503463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Company name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AB93C17-3480-6444-958D-DEB250DC9C37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632601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Company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3400F4-FFF7-D649-8930-C7EB611A54BE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2089156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Company name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04FBF6F-77C4-1A40-9A41-53ED7E39A6E0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1090053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Company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09E63C-77C6-A346-AD25-85867438CB4D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346383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Company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80F96A6-CC3C-CC4F-87B2-4C9373E23A08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198893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gray">
          <a:xfrm>
            <a:off x="655638" y="360363"/>
            <a:ext cx="8497887" cy="7191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287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smtClean="0"/>
              <a:t>Click to edit Master text styles</a:t>
            </a:r>
          </a:p>
          <a:p>
            <a:pPr lvl="1"/>
            <a:r>
              <a:rPr lang="en-US" altLang="x-none" smtClean="0"/>
              <a:t>Second level</a:t>
            </a:r>
          </a:p>
          <a:p>
            <a:pPr lvl="2"/>
            <a:r>
              <a:rPr lang="en-US" altLang="x-none" smtClean="0"/>
              <a:t>Third level</a:t>
            </a:r>
          </a:p>
          <a:p>
            <a:pPr lvl="3"/>
            <a:r>
              <a:rPr lang="en-US" altLang="x-none" smtClean="0"/>
              <a:t>Fourth level</a:t>
            </a:r>
          </a:p>
          <a:p>
            <a:pPr lvl="4"/>
            <a:r>
              <a:rPr lang="en-US" altLang="x-none" smtClean="0"/>
              <a:t>Fifth level</a:t>
            </a:r>
            <a:endParaRPr lang="en-US" altLang="x-non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537325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r>
              <a:rPr lang="en-US" altLang="x-none"/>
              <a:t>Company name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971800" y="65373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51E9985-AD7A-E74C-94C5-F7DB06E52DA2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457200"/>
            <a:ext cx="73914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smtClean="0"/>
              <a:t>Click to edit Master title style</a:t>
            </a:r>
            <a:endParaRPr lang="en-US" altLang="x-none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gray">
          <a:xfrm>
            <a:off x="0" y="719138"/>
            <a:ext cx="328613" cy="3619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9" name="Rectangle 25"/>
          <p:cNvSpPr>
            <a:spLocks noChangeArrowheads="1"/>
          </p:cNvSpPr>
          <p:nvPr/>
        </p:nvSpPr>
        <p:spPr bwMode="gray">
          <a:xfrm>
            <a:off x="328613" y="357188"/>
            <a:ext cx="328612" cy="3619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gray">
          <a:xfrm>
            <a:off x="657225" y="0"/>
            <a:ext cx="328613" cy="3619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gray">
          <a:xfrm>
            <a:off x="657225" y="361950"/>
            <a:ext cx="328613" cy="361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gray">
          <a:xfrm>
            <a:off x="328613" y="719138"/>
            <a:ext cx="328612" cy="361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" name="Rectangle 3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943600" y="68263"/>
            <a:ext cx="2590800" cy="23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n-lt"/>
              </a:defRPr>
            </a:lvl1pPr>
          </a:lstStyle>
          <a:p>
            <a:r>
              <a:rPr lang="en-US" altLang="x-none"/>
              <a:t>www.themegallery.com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charset="2"/>
        <a:buChar char="v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§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 sz="3200" dirty="0">
                <a:latin typeface="SimSun" charset="-122"/>
                <a:ea typeface="SimSun" charset="-122"/>
                <a:cs typeface="SimSun" charset="-122"/>
              </a:rPr>
              <a:t/>
            </a:r>
            <a:br>
              <a:rPr lang="en-US" altLang="x-none" sz="3200" dirty="0">
                <a:latin typeface="SimSun" charset="-122"/>
                <a:ea typeface="SimSun" charset="-122"/>
                <a:cs typeface="SimSun" charset="-122"/>
              </a:rPr>
            </a:br>
            <a:r>
              <a:rPr lang="zh-CN" altLang="en-US" sz="3200" i="0" dirty="0" smtClean="0">
                <a:latin typeface="SimSun" charset="-122"/>
                <a:ea typeface="SimSun" charset="-122"/>
                <a:cs typeface="SimSun" charset="-122"/>
              </a:rPr>
              <a:t>基于</a:t>
            </a:r>
            <a:r>
              <a:rPr lang="en-US" altLang="zh-CN" sz="3200" i="0" dirty="0" smtClean="0">
                <a:latin typeface="SimSun" charset="-122"/>
                <a:ea typeface="SimSun" charset="-122"/>
                <a:cs typeface="SimSun" charset="-122"/>
              </a:rPr>
              <a:t>Android</a:t>
            </a:r>
            <a:r>
              <a:rPr lang="zh-CN" altLang="en-US" sz="3200" i="0" dirty="0" smtClean="0">
                <a:latin typeface="SimSun" charset="-122"/>
                <a:ea typeface="SimSun" charset="-122"/>
                <a:cs typeface="SimSun" charset="-122"/>
              </a:rPr>
              <a:t>的简单聊天通信软件</a:t>
            </a:r>
            <a:r>
              <a:rPr lang="en-US" altLang="zh-CN" sz="3200" i="0" dirty="0" smtClean="0">
                <a:latin typeface="SimSun" charset="-122"/>
                <a:ea typeface="SimSun" charset="-122"/>
                <a:cs typeface="SimSun" charset="-122"/>
              </a:rPr>
              <a:t/>
            </a:r>
            <a:br>
              <a:rPr lang="en-US" altLang="zh-CN" sz="3200" i="0" dirty="0" smtClean="0">
                <a:latin typeface="SimSun" charset="-122"/>
                <a:ea typeface="SimSun" charset="-122"/>
                <a:cs typeface="SimSun" charset="-122"/>
              </a:rPr>
            </a:br>
            <a:r>
              <a:rPr lang="en-US" altLang="zh-CN" sz="3200" i="0" dirty="0" smtClean="0">
                <a:latin typeface="SimSun" charset="-122"/>
                <a:ea typeface="SimSun" charset="-122"/>
                <a:cs typeface="SimSun" charset="-122"/>
              </a:rPr>
              <a:t>《</a:t>
            </a:r>
            <a:r>
              <a:rPr lang="en-US" altLang="zh-CN" sz="3200" i="0" dirty="0" err="1" smtClean="0">
                <a:latin typeface="SimSun" charset="-122"/>
                <a:ea typeface="SimSun" charset="-122"/>
                <a:cs typeface="SimSun" charset="-122"/>
              </a:rPr>
              <a:t>WChat</a:t>
            </a:r>
            <a:r>
              <a:rPr lang="en-US" altLang="zh-CN" sz="3200" i="0" dirty="0" smtClean="0">
                <a:latin typeface="SimSun" charset="-122"/>
                <a:ea typeface="SimSun" charset="-122"/>
                <a:cs typeface="SimSun" charset="-122"/>
              </a:rPr>
              <a:t>》</a:t>
            </a:r>
            <a:endParaRPr lang="en-US" altLang="x-none" sz="8000" i="0" dirty="0"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40152" y="4797152"/>
            <a:ext cx="2287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dirty="0" smtClean="0"/>
              <a:t>学号：</a:t>
            </a:r>
            <a:r>
              <a:rPr lang="en-US" altLang="zh-CN" b="1" dirty="0" smtClean="0"/>
              <a:t>13130120142</a:t>
            </a:r>
          </a:p>
          <a:p>
            <a:pPr algn="l"/>
            <a:r>
              <a:rPr lang="zh-CN" altLang="en-US" b="1" dirty="0" smtClean="0"/>
              <a:t>姓名：王秋荣</a:t>
            </a:r>
            <a:endParaRPr lang="en-US" b="1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latin typeface="SimSun" charset="-122"/>
                <a:ea typeface="SimSun" charset="-122"/>
                <a:cs typeface="SimSun" charset="-122"/>
              </a:rPr>
              <a:t>目录</a:t>
            </a:r>
            <a:endParaRPr lang="en-US" altLang="x-none" b="0" dirty="0">
              <a:solidFill>
                <a:schemeClr val="accent1"/>
              </a:solidFill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x-none" altLang="x-none"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106542" name="Line 46"/>
          <p:cNvSpPr>
            <a:spLocks noChangeShapeType="1"/>
          </p:cNvSpPr>
          <p:nvPr/>
        </p:nvSpPr>
        <p:spPr bwMode="auto">
          <a:xfrm>
            <a:off x="2209800" y="2359025"/>
            <a:ext cx="4800600" cy="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imSun" charset="-122"/>
              <a:ea typeface="SimSun" charset="-122"/>
              <a:cs typeface="SimSun" charset="-122"/>
            </a:endParaRPr>
          </a:p>
        </p:txBody>
      </p:sp>
      <p:grpSp>
        <p:nvGrpSpPr>
          <p:cNvPr id="106543" name="Group 47"/>
          <p:cNvGrpSpPr>
            <a:grpSpLocks/>
          </p:cNvGrpSpPr>
          <p:nvPr/>
        </p:nvGrpSpPr>
        <p:grpSpPr bwMode="auto">
          <a:xfrm>
            <a:off x="1966913" y="2252663"/>
            <a:ext cx="182562" cy="182562"/>
            <a:chOff x="1239" y="1515"/>
            <a:chExt cx="115" cy="115"/>
          </a:xfrm>
        </p:grpSpPr>
        <p:sp>
          <p:nvSpPr>
            <p:cNvPr id="106544" name="AutoShape 48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SimSun" charset="-122"/>
                <a:ea typeface="SimSun" charset="-122"/>
                <a:cs typeface="SimSun" charset="-122"/>
              </a:endParaRPr>
            </a:p>
          </p:txBody>
        </p:sp>
        <p:sp>
          <p:nvSpPr>
            <p:cNvPr id="106545" name="AutoShape 49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SimSun" charset="-122"/>
                <a:ea typeface="SimSun" charset="-122"/>
                <a:cs typeface="SimSun" charset="-122"/>
              </a:endParaRPr>
            </a:p>
          </p:txBody>
        </p:sp>
      </p:grpSp>
      <p:sp>
        <p:nvSpPr>
          <p:cNvPr id="106546" name="Text Box 50"/>
          <p:cNvSpPr txBox="1">
            <a:spLocks noChangeArrowheads="1"/>
          </p:cNvSpPr>
          <p:nvPr/>
        </p:nvSpPr>
        <p:spPr bwMode="auto">
          <a:xfrm>
            <a:off x="3014663" y="1905000"/>
            <a:ext cx="18774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x-none" sz="2400" dirty="0">
                <a:solidFill>
                  <a:srgbClr val="000000"/>
                </a:solidFill>
                <a:latin typeface="SimSun" charset="-122"/>
                <a:ea typeface="SimSun" charset="-122"/>
                <a:cs typeface="SimSun" charset="-122"/>
              </a:rPr>
              <a:t>1. </a:t>
            </a:r>
            <a:r>
              <a:rPr lang="zh-CN" altLang="en-US" sz="2400" dirty="0" smtClean="0">
                <a:solidFill>
                  <a:srgbClr val="000000"/>
                </a:solidFill>
                <a:latin typeface="SimSun" charset="-122"/>
                <a:ea typeface="SimSun" charset="-122"/>
                <a:cs typeface="SimSun" charset="-122"/>
              </a:rPr>
              <a:t>项目背景</a:t>
            </a:r>
            <a:endParaRPr lang="en-US" altLang="x-none" sz="2400" dirty="0">
              <a:solidFill>
                <a:srgbClr val="000000"/>
              </a:solidFill>
              <a:latin typeface="SimSun" charset="-122"/>
              <a:ea typeface="SimSun" charset="-122"/>
              <a:cs typeface="SimSun" charset="-122"/>
            </a:endParaRPr>
          </a:p>
        </p:txBody>
      </p:sp>
      <p:grpSp>
        <p:nvGrpSpPr>
          <p:cNvPr id="106547" name="Group 51"/>
          <p:cNvGrpSpPr>
            <a:grpSpLocks/>
          </p:cNvGrpSpPr>
          <p:nvPr/>
        </p:nvGrpSpPr>
        <p:grpSpPr bwMode="auto">
          <a:xfrm>
            <a:off x="1966913" y="2708920"/>
            <a:ext cx="5043487" cy="530225"/>
            <a:chOff x="1239" y="1296"/>
            <a:chExt cx="3177" cy="334"/>
          </a:xfrm>
        </p:grpSpPr>
        <p:sp>
          <p:nvSpPr>
            <p:cNvPr id="106548" name="Line 52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SimSun" charset="-122"/>
                <a:ea typeface="SimSun" charset="-122"/>
                <a:cs typeface="SimSun" charset="-122"/>
              </a:endParaRPr>
            </a:p>
          </p:txBody>
        </p:sp>
        <p:grpSp>
          <p:nvGrpSpPr>
            <p:cNvPr id="106549" name="Group 53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106550" name="AutoShape 54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SimSun" charset="-122"/>
                  <a:ea typeface="SimSun" charset="-122"/>
                  <a:cs typeface="SimSun" charset="-122"/>
                </a:endParaRPr>
              </a:p>
            </p:txBody>
          </p:sp>
          <p:sp>
            <p:nvSpPr>
              <p:cNvPr id="106551" name="AutoShape 55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SimSun" charset="-122"/>
                  <a:ea typeface="SimSun" charset="-122"/>
                  <a:cs typeface="SimSun" charset="-122"/>
                </a:endParaRPr>
              </a:p>
            </p:txBody>
          </p:sp>
        </p:grpSp>
        <p:sp>
          <p:nvSpPr>
            <p:cNvPr id="106552" name="Text Box 56"/>
            <p:cNvSpPr txBox="1">
              <a:spLocks noChangeArrowheads="1"/>
            </p:cNvSpPr>
            <p:nvPr/>
          </p:nvSpPr>
          <p:spPr bwMode="auto">
            <a:xfrm>
              <a:off x="1899" y="1296"/>
              <a:ext cx="11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x-none" sz="2400" dirty="0">
                  <a:solidFill>
                    <a:srgbClr val="000000"/>
                  </a:solidFill>
                  <a:latin typeface="SimSun" charset="-122"/>
                  <a:ea typeface="SimSun" charset="-122"/>
                  <a:cs typeface="SimSun" charset="-122"/>
                </a:rPr>
                <a:t>2. </a:t>
              </a:r>
              <a:r>
                <a:rPr lang="zh-CN" altLang="en-US" sz="2400" dirty="0" smtClean="0">
                  <a:solidFill>
                    <a:srgbClr val="000000"/>
                  </a:solidFill>
                  <a:latin typeface="SimSun" charset="-122"/>
                  <a:ea typeface="SimSun" charset="-122"/>
                  <a:cs typeface="SimSun" charset="-122"/>
                </a:rPr>
                <a:t>软件功能</a:t>
              </a:r>
              <a:endParaRPr lang="en-US" altLang="x-none" sz="2400" dirty="0">
                <a:solidFill>
                  <a:srgbClr val="000000"/>
                </a:solidFill>
                <a:latin typeface="SimSun" charset="-122"/>
                <a:ea typeface="SimSun" charset="-122"/>
                <a:cs typeface="SimSun" charset="-122"/>
              </a:endParaRPr>
            </a:p>
          </p:txBody>
        </p:sp>
      </p:grpSp>
      <p:grpSp>
        <p:nvGrpSpPr>
          <p:cNvPr id="106553" name="Group 57"/>
          <p:cNvGrpSpPr>
            <a:grpSpLocks/>
          </p:cNvGrpSpPr>
          <p:nvPr/>
        </p:nvGrpSpPr>
        <p:grpSpPr bwMode="auto">
          <a:xfrm>
            <a:off x="1966913" y="3546847"/>
            <a:ext cx="5043487" cy="530225"/>
            <a:chOff x="1239" y="1296"/>
            <a:chExt cx="3177" cy="334"/>
          </a:xfrm>
        </p:grpSpPr>
        <p:sp>
          <p:nvSpPr>
            <p:cNvPr id="106554" name="Line 58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SimSun" charset="-122"/>
                <a:ea typeface="SimSun" charset="-122"/>
                <a:cs typeface="SimSun" charset="-122"/>
              </a:endParaRPr>
            </a:p>
          </p:txBody>
        </p:sp>
        <p:grpSp>
          <p:nvGrpSpPr>
            <p:cNvPr id="106555" name="Group 59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106556" name="AutoShape 60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SimSun" charset="-122"/>
                  <a:ea typeface="SimSun" charset="-122"/>
                  <a:cs typeface="SimSun" charset="-122"/>
                </a:endParaRPr>
              </a:p>
            </p:txBody>
          </p:sp>
          <p:sp>
            <p:nvSpPr>
              <p:cNvPr id="106557" name="AutoShape 61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SimSun" charset="-122"/>
                  <a:ea typeface="SimSun" charset="-122"/>
                  <a:cs typeface="SimSun" charset="-122"/>
                </a:endParaRPr>
              </a:p>
            </p:txBody>
          </p:sp>
        </p:grpSp>
        <p:sp>
          <p:nvSpPr>
            <p:cNvPr id="106558" name="Text Box 62"/>
            <p:cNvSpPr txBox="1">
              <a:spLocks noChangeArrowheads="1"/>
            </p:cNvSpPr>
            <p:nvPr/>
          </p:nvSpPr>
          <p:spPr bwMode="auto">
            <a:xfrm>
              <a:off x="1899" y="1296"/>
              <a:ext cx="147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x-none" sz="2400" dirty="0" smtClean="0">
                  <a:solidFill>
                    <a:srgbClr val="000000"/>
                  </a:solidFill>
                  <a:latin typeface="SimSun" charset="-122"/>
                  <a:ea typeface="SimSun" charset="-122"/>
                  <a:cs typeface="SimSun" charset="-122"/>
                </a:rPr>
                <a:t>3.</a:t>
              </a:r>
              <a:r>
                <a:rPr lang="zh-CN" altLang="en-US" sz="2400" dirty="0">
                  <a:solidFill>
                    <a:srgbClr val="000000"/>
                  </a:solidFill>
                  <a:latin typeface="SimSun" charset="-122"/>
                  <a:ea typeface="SimSun" charset="-122"/>
                  <a:cs typeface="SimSun" charset="-122"/>
                </a:rPr>
                <a:t> </a:t>
              </a:r>
              <a:r>
                <a:rPr lang="zh-CN" altLang="en-US" sz="2400" dirty="0" smtClean="0">
                  <a:solidFill>
                    <a:srgbClr val="000000"/>
                  </a:solidFill>
                  <a:latin typeface="SimSun" charset="-122"/>
                  <a:ea typeface="SimSun" charset="-122"/>
                  <a:cs typeface="SimSun" charset="-122"/>
                </a:rPr>
                <a:t>功能性分析</a:t>
              </a:r>
              <a:r>
                <a:rPr lang="en-US" altLang="x-none" sz="2400" dirty="0" smtClean="0">
                  <a:solidFill>
                    <a:srgbClr val="000000"/>
                  </a:solidFill>
                  <a:latin typeface="SimSun" charset="-122"/>
                  <a:ea typeface="SimSun" charset="-122"/>
                  <a:cs typeface="SimSun" charset="-122"/>
                </a:rPr>
                <a:t> </a:t>
              </a:r>
              <a:endParaRPr lang="en-US" altLang="x-none" sz="2400" dirty="0">
                <a:solidFill>
                  <a:srgbClr val="000000"/>
                </a:solidFill>
                <a:latin typeface="SimSun" charset="-122"/>
                <a:ea typeface="SimSun" charset="-122"/>
                <a:cs typeface="SimSun" charset="-122"/>
              </a:endParaRPr>
            </a:p>
          </p:txBody>
        </p:sp>
      </p:grpSp>
      <p:grpSp>
        <p:nvGrpSpPr>
          <p:cNvPr id="106559" name="Group 63"/>
          <p:cNvGrpSpPr>
            <a:grpSpLocks/>
          </p:cNvGrpSpPr>
          <p:nvPr/>
        </p:nvGrpSpPr>
        <p:grpSpPr bwMode="auto">
          <a:xfrm>
            <a:off x="1966913" y="4437112"/>
            <a:ext cx="5043487" cy="530225"/>
            <a:chOff x="1239" y="1296"/>
            <a:chExt cx="3177" cy="334"/>
          </a:xfrm>
        </p:grpSpPr>
        <p:sp>
          <p:nvSpPr>
            <p:cNvPr id="106560" name="Line 64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SimSun" charset="-122"/>
                <a:ea typeface="SimSun" charset="-122"/>
                <a:cs typeface="SimSun" charset="-122"/>
              </a:endParaRPr>
            </a:p>
          </p:txBody>
        </p:sp>
        <p:grpSp>
          <p:nvGrpSpPr>
            <p:cNvPr id="106561" name="Group 65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106562" name="AutoShape 66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SimSun" charset="-122"/>
                  <a:ea typeface="SimSun" charset="-122"/>
                  <a:cs typeface="SimSun" charset="-122"/>
                </a:endParaRPr>
              </a:p>
            </p:txBody>
          </p:sp>
          <p:sp>
            <p:nvSpPr>
              <p:cNvPr id="106563" name="AutoShape 67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SimSun" charset="-122"/>
                  <a:ea typeface="SimSun" charset="-122"/>
                  <a:cs typeface="SimSun" charset="-122"/>
                </a:endParaRPr>
              </a:p>
            </p:txBody>
          </p:sp>
        </p:grpSp>
        <p:sp>
          <p:nvSpPr>
            <p:cNvPr id="106564" name="Text Box 68"/>
            <p:cNvSpPr txBox="1">
              <a:spLocks noChangeArrowheads="1"/>
            </p:cNvSpPr>
            <p:nvPr/>
          </p:nvSpPr>
          <p:spPr bwMode="auto">
            <a:xfrm>
              <a:off x="1899" y="1296"/>
              <a:ext cx="12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x-none" sz="2400" dirty="0" smtClean="0">
                  <a:solidFill>
                    <a:srgbClr val="000000"/>
                  </a:solidFill>
                  <a:latin typeface="SimSun" charset="-122"/>
                  <a:ea typeface="SimSun" charset="-122"/>
                  <a:cs typeface="SimSun" charset="-122"/>
                </a:rPr>
                <a:t>4.</a:t>
              </a:r>
              <a:r>
                <a:rPr lang="zh-CN" altLang="en-US" sz="2400" dirty="0" smtClean="0">
                  <a:solidFill>
                    <a:srgbClr val="000000"/>
                  </a:solidFill>
                  <a:latin typeface="SimSun" charset="-122"/>
                  <a:ea typeface="SimSun" charset="-122"/>
                  <a:cs typeface="SimSun" charset="-122"/>
                </a:rPr>
                <a:t> 环境要求</a:t>
              </a:r>
              <a:r>
                <a:rPr lang="en-US" altLang="x-none" sz="2400" dirty="0" smtClean="0">
                  <a:solidFill>
                    <a:srgbClr val="000000"/>
                  </a:solidFill>
                  <a:latin typeface="SimSun" charset="-122"/>
                  <a:ea typeface="SimSun" charset="-122"/>
                  <a:cs typeface="SimSun" charset="-122"/>
                </a:rPr>
                <a:t> </a:t>
              </a:r>
              <a:endParaRPr lang="en-US" altLang="x-none" sz="2400" dirty="0">
                <a:solidFill>
                  <a:srgbClr val="000000"/>
                </a:solidFill>
                <a:latin typeface="SimSun" charset="-122"/>
                <a:ea typeface="SimSun" charset="-122"/>
                <a:cs typeface="SimSun" charset="-122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112745" y="48655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SimSun" charset="-122"/>
              <a:ea typeface="SimSun" charset="-122"/>
              <a:cs typeface="SimSun" charset="-122"/>
            </a:endParaRPr>
          </a:p>
        </p:txBody>
      </p:sp>
      <p:grpSp>
        <p:nvGrpSpPr>
          <p:cNvPr id="33" name="Group 63"/>
          <p:cNvGrpSpPr>
            <a:grpSpLocks/>
          </p:cNvGrpSpPr>
          <p:nvPr/>
        </p:nvGrpSpPr>
        <p:grpSpPr bwMode="auto">
          <a:xfrm>
            <a:off x="1976785" y="5301208"/>
            <a:ext cx="5043487" cy="530225"/>
            <a:chOff x="1239" y="1296"/>
            <a:chExt cx="3177" cy="334"/>
          </a:xfrm>
        </p:grpSpPr>
        <p:sp>
          <p:nvSpPr>
            <p:cNvPr id="34" name="Line 64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SimSun" charset="-122"/>
                <a:ea typeface="SimSun" charset="-122"/>
                <a:cs typeface="SimSun" charset="-122"/>
              </a:endParaRPr>
            </a:p>
          </p:txBody>
        </p:sp>
        <p:grpSp>
          <p:nvGrpSpPr>
            <p:cNvPr id="35" name="Group 65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37" name="AutoShape 66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SimSun" charset="-122"/>
                  <a:ea typeface="SimSun" charset="-122"/>
                  <a:cs typeface="SimSun" charset="-122"/>
                </a:endParaRPr>
              </a:p>
            </p:txBody>
          </p:sp>
          <p:sp>
            <p:nvSpPr>
              <p:cNvPr id="38" name="AutoShape 67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SimSun" charset="-122"/>
                  <a:ea typeface="SimSun" charset="-122"/>
                  <a:cs typeface="SimSun" charset="-122"/>
                </a:endParaRPr>
              </a:p>
            </p:txBody>
          </p:sp>
        </p:grpSp>
        <p:sp>
          <p:nvSpPr>
            <p:cNvPr id="36" name="Text Box 68"/>
            <p:cNvSpPr txBox="1">
              <a:spLocks noChangeArrowheads="1"/>
            </p:cNvSpPr>
            <p:nvPr/>
          </p:nvSpPr>
          <p:spPr bwMode="auto">
            <a:xfrm>
              <a:off x="1899" y="1296"/>
              <a:ext cx="98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400" dirty="0">
                  <a:solidFill>
                    <a:srgbClr val="000000"/>
                  </a:solidFill>
                  <a:latin typeface="SimSun" charset="-122"/>
                  <a:ea typeface="SimSun" charset="-122"/>
                  <a:cs typeface="SimSun" charset="-122"/>
                </a:rPr>
                <a:t>5</a:t>
              </a:r>
              <a:r>
                <a:rPr lang="en-US" altLang="x-none" sz="2400" dirty="0" smtClean="0">
                  <a:solidFill>
                    <a:srgbClr val="000000"/>
                  </a:solidFill>
                  <a:latin typeface="SimSun" charset="-122"/>
                  <a:ea typeface="SimSun" charset="-122"/>
                  <a:cs typeface="SimSun" charset="-122"/>
                </a:rPr>
                <a:t>.</a:t>
              </a:r>
              <a:r>
                <a:rPr lang="zh-CN" altLang="en-US" sz="2400" dirty="0" smtClean="0">
                  <a:solidFill>
                    <a:srgbClr val="000000"/>
                  </a:solidFill>
                  <a:latin typeface="SimSun" charset="-122"/>
                  <a:ea typeface="SimSun" charset="-122"/>
                  <a:cs typeface="SimSun" charset="-122"/>
                </a:rPr>
                <a:t> 软件</a:t>
              </a:r>
              <a:r>
                <a:rPr lang="en-US" altLang="zh-CN" sz="2400" dirty="0" smtClean="0">
                  <a:solidFill>
                    <a:srgbClr val="000000"/>
                  </a:solidFill>
                  <a:latin typeface="SimSun" charset="-122"/>
                  <a:ea typeface="SimSun" charset="-122"/>
                  <a:cs typeface="SimSun" charset="-122"/>
                </a:rPr>
                <a:t>UI</a:t>
              </a:r>
              <a:endParaRPr lang="en-US" altLang="x-none" sz="2400" dirty="0">
                <a:solidFill>
                  <a:srgbClr val="000000"/>
                </a:solidFill>
                <a:latin typeface="SimSun" charset="-122"/>
                <a:ea typeface="SimSun" charset="-122"/>
                <a:cs typeface="SimSun" charset="-122"/>
              </a:endParaRP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SimSun" charset="-122"/>
                <a:ea typeface="SimSun" charset="-122"/>
                <a:cs typeface="SimSun" charset="-122"/>
              </a:rPr>
              <a:t>项目背景</a:t>
            </a:r>
            <a:endParaRPr lang="en-US" altLang="x-none" dirty="0"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125" y="1544637"/>
            <a:ext cx="5105003" cy="4944863"/>
          </a:xfrm>
        </p:spPr>
        <p:txBody>
          <a:bodyPr/>
          <a:lstStyle/>
          <a:p>
            <a:r>
              <a:rPr lang="en-US" sz="1800" dirty="0">
                <a:latin typeface="SimSun" charset="-122"/>
                <a:ea typeface="SimSun" charset="-122"/>
                <a:cs typeface="SimSun" charset="-122"/>
              </a:rPr>
              <a:t> </a:t>
            </a:r>
            <a:r>
              <a:rPr lang="zh-CN" altLang="en-US" sz="1800" dirty="0" smtClean="0">
                <a:latin typeface="SimSun" charset="-122"/>
                <a:ea typeface="SimSun" charset="-122"/>
                <a:cs typeface="SimSun" charset="-122"/>
              </a:rPr>
              <a:t>   以前</a:t>
            </a:r>
            <a:r>
              <a:rPr lang="zh-CN" altLang="en-US" sz="1800" dirty="0">
                <a:latin typeface="SimSun" charset="-122"/>
                <a:ea typeface="SimSun" charset="-122"/>
                <a:cs typeface="SimSun" charset="-122"/>
              </a:rPr>
              <a:t>的飞鸽传书、风火狼烟、书信传递信息，沟通人与人之间的交流，如今有了智能手机的出现，人与人之间的交流越来越方便。 交流的形式越来越多，聊天软件的出现更加丰富了交流方式</a:t>
            </a:r>
            <a:r>
              <a:rPr lang="zh-CN" altLang="en-US" sz="1800" dirty="0" smtClean="0">
                <a:latin typeface="SimSun" charset="-122"/>
                <a:ea typeface="SimSun" charset="-122"/>
                <a:cs typeface="SimSun" charset="-122"/>
              </a:rPr>
              <a:t>。</a:t>
            </a:r>
            <a:endParaRPr lang="en-US" altLang="zh-CN" sz="1800" dirty="0" smtClean="0">
              <a:latin typeface="SimSun" charset="-122"/>
              <a:ea typeface="SimSun" charset="-122"/>
              <a:cs typeface="SimSun" charset="-122"/>
            </a:endParaRPr>
          </a:p>
          <a:p>
            <a:endParaRPr lang="en-US" sz="1600" dirty="0">
              <a:latin typeface="SimSun" charset="-122"/>
              <a:ea typeface="SimSun" charset="-122"/>
              <a:cs typeface="SimSun" charset="-122"/>
            </a:endParaRPr>
          </a:p>
          <a:p>
            <a:r>
              <a:rPr lang="en-US" sz="1800" dirty="0">
                <a:latin typeface="SimSun" charset="-122"/>
                <a:ea typeface="SimSun" charset="-122"/>
                <a:cs typeface="SimSun" charset="-122"/>
              </a:rPr>
              <a:t>    </a:t>
            </a:r>
            <a:r>
              <a:rPr lang="zh-CN" altLang="en-US" sz="1800" dirty="0">
                <a:latin typeface="SimSun" charset="-122"/>
                <a:ea typeface="SimSun" charset="-122"/>
                <a:cs typeface="SimSun" charset="-122"/>
              </a:rPr>
              <a:t>随着智能终端设备的普及，人手一部手机已不再是梦想。而手机基本的通话、短信功能已不能满足人们的需求，</a:t>
            </a:r>
            <a:r>
              <a:rPr lang="en-US" sz="1800" dirty="0">
                <a:latin typeface="SimSun" charset="-122"/>
                <a:ea typeface="SimSun" charset="-122"/>
                <a:cs typeface="SimSun" charset="-122"/>
              </a:rPr>
              <a:t>Android</a:t>
            </a:r>
            <a:r>
              <a:rPr lang="zh-CN" altLang="en-US" sz="1800" dirty="0">
                <a:latin typeface="SimSun" charset="-122"/>
                <a:ea typeface="SimSun" charset="-122"/>
                <a:cs typeface="SimSun" charset="-122"/>
              </a:rPr>
              <a:t>技术的不断进步、互联网行业的不断发展以及网络的普及，聊天软件应运而生。聊天软件很好的弥补了手机没有实现的功能</a:t>
            </a:r>
            <a:r>
              <a:rPr lang="zh-CN" altLang="en-US" sz="1800" dirty="0" smtClean="0">
                <a:latin typeface="SimSun" charset="-122"/>
                <a:ea typeface="SimSun" charset="-122"/>
                <a:cs typeface="SimSun" charset="-122"/>
              </a:rPr>
              <a:t>。</a:t>
            </a:r>
            <a:endParaRPr lang="en-US" altLang="zh-CN" sz="1800" dirty="0" smtClean="0">
              <a:latin typeface="SimSun" charset="-122"/>
              <a:ea typeface="SimSun" charset="-122"/>
              <a:cs typeface="SimSun" charset="-122"/>
            </a:endParaRPr>
          </a:p>
          <a:p>
            <a:endParaRPr lang="en-US" altLang="zh-CN" sz="1800" dirty="0" smtClean="0">
              <a:latin typeface="SimSun" charset="-122"/>
              <a:ea typeface="SimSun" charset="-122"/>
              <a:cs typeface="SimSun" charset="-122"/>
            </a:endParaRPr>
          </a:p>
          <a:p>
            <a:r>
              <a:rPr lang="zh-CN" altLang="en-US" sz="1800" dirty="0" smtClean="0">
                <a:latin typeface="SimSun" charset="-122"/>
                <a:ea typeface="SimSun" charset="-122"/>
                <a:cs typeface="SimSun" charset="-122"/>
              </a:rPr>
              <a:t>国外的</a:t>
            </a:r>
            <a:r>
              <a:rPr lang="en-US" altLang="zh-CN" sz="1800" dirty="0" smtClean="0">
                <a:latin typeface="SimSun" charset="-122"/>
                <a:ea typeface="SimSun" charset="-122"/>
                <a:cs typeface="SimSun" charset="-122"/>
              </a:rPr>
              <a:t>Facebook</a:t>
            </a:r>
            <a:r>
              <a:rPr lang="zh-CN" altLang="en-US" sz="1800" dirty="0" smtClean="0">
                <a:latin typeface="SimSun" charset="-122"/>
                <a:ea typeface="SimSun" charset="-122"/>
                <a:cs typeface="SimSun" charset="-122"/>
              </a:rPr>
              <a:t>，国内的</a:t>
            </a:r>
            <a:r>
              <a:rPr lang="en-US" altLang="zh-CN" sz="1800" dirty="0" smtClean="0">
                <a:latin typeface="SimSun" charset="-122"/>
                <a:ea typeface="SimSun" charset="-122"/>
                <a:cs typeface="SimSun" charset="-122"/>
              </a:rPr>
              <a:t>QQ</a:t>
            </a:r>
            <a:r>
              <a:rPr lang="zh-CN" altLang="en-US" sz="1800" dirty="0" smtClean="0">
                <a:latin typeface="SimSun" charset="-122"/>
                <a:ea typeface="SimSun" charset="-122"/>
                <a:cs typeface="SimSun" charset="-122"/>
              </a:rPr>
              <a:t>、微信是基于互联网的聊天软件，飞秋是一款基于局域网的</a:t>
            </a:r>
            <a:r>
              <a:rPr lang="en-US" altLang="zh-CN" sz="1800" dirty="0" smtClean="0">
                <a:latin typeface="SimSun" charset="-122"/>
                <a:ea typeface="SimSun" charset="-122"/>
                <a:cs typeface="SimSun" charset="-122"/>
              </a:rPr>
              <a:t>Pc</a:t>
            </a:r>
            <a:r>
              <a:rPr lang="zh-CN" altLang="en-US" sz="1800" dirty="0" smtClean="0">
                <a:latin typeface="SimSun" charset="-122"/>
                <a:ea typeface="SimSun" charset="-122"/>
                <a:cs typeface="SimSun" charset="-122"/>
              </a:rPr>
              <a:t>软件，我要做的是一款基于局域网的</a:t>
            </a:r>
            <a:r>
              <a:rPr lang="en-US" altLang="zh-CN" sz="1800" dirty="0" smtClean="0">
                <a:latin typeface="SimSun" charset="-122"/>
                <a:ea typeface="SimSun" charset="-122"/>
                <a:cs typeface="SimSun" charset="-122"/>
              </a:rPr>
              <a:t>Android</a:t>
            </a:r>
            <a:r>
              <a:rPr lang="zh-CN" altLang="en-US" sz="1800" dirty="0" smtClean="0">
                <a:latin typeface="SimSun" charset="-122"/>
                <a:ea typeface="SimSun" charset="-122"/>
                <a:cs typeface="SimSun" charset="-122"/>
              </a:rPr>
              <a:t>聊天软件</a:t>
            </a:r>
            <a:endParaRPr lang="en-US" altLang="zh-CN" sz="1800" dirty="0" smtClean="0">
              <a:latin typeface="SimSun" charset="-122"/>
              <a:ea typeface="SimSun" charset="-122"/>
              <a:cs typeface="SimSun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753" y="1323417"/>
            <a:ext cx="1834530" cy="14386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199" y="2852936"/>
            <a:ext cx="2301637" cy="17281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5753" y="4584501"/>
            <a:ext cx="2139950" cy="1905000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7496844" y="2762114"/>
            <a:ext cx="357768" cy="399296"/>
          </a:xfrm>
          <a:prstGeom prst="downArrow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7523017" y="4400459"/>
            <a:ext cx="357768" cy="399296"/>
          </a:xfrm>
          <a:prstGeom prst="downArrow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SimSun" charset="-122"/>
                <a:ea typeface="SimSun" charset="-122"/>
                <a:cs typeface="SimSun" charset="-122"/>
              </a:rPr>
              <a:t>软件功能</a:t>
            </a:r>
            <a:endParaRPr lang="en-US" altLang="x-none" sz="1600" dirty="0">
              <a:latin typeface="SimSun" charset="-122"/>
              <a:ea typeface="SimSun" charset="-122"/>
              <a:cs typeface="SimSun" charset="-122"/>
            </a:endParaRPr>
          </a:p>
        </p:txBody>
      </p:sp>
      <p:pic>
        <p:nvPicPr>
          <p:cNvPr id="21" name="Picture 20"/>
          <p:cNvPicPr/>
          <p:nvPr/>
        </p:nvPicPr>
        <p:blipFill>
          <a:blip r:embed="rId2"/>
          <a:stretch>
            <a:fillRect/>
          </a:stretch>
        </p:blipFill>
        <p:spPr>
          <a:xfrm>
            <a:off x="827584" y="1556792"/>
            <a:ext cx="7560840" cy="4117340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SimSun" charset="-122"/>
                <a:ea typeface="SimSun" charset="-122"/>
                <a:cs typeface="SimSun" charset="-122"/>
              </a:rPr>
              <a:t>功能性分析</a:t>
            </a:r>
            <a:endParaRPr lang="en-US" altLang="x-none" sz="1600" dirty="0">
              <a:latin typeface="SimSun" charset="-122"/>
              <a:ea typeface="SimSun" charset="-122"/>
              <a:cs typeface="SimSun" charset="-122"/>
            </a:endParaRPr>
          </a:p>
        </p:txBody>
      </p:sp>
      <p:pic>
        <p:nvPicPr>
          <p:cNvPr id="24" name="Picture 23"/>
          <p:cNvPicPr/>
          <p:nvPr/>
        </p:nvPicPr>
        <p:blipFill>
          <a:blip r:embed="rId2"/>
          <a:stretch>
            <a:fillRect/>
          </a:stretch>
        </p:blipFill>
        <p:spPr>
          <a:xfrm>
            <a:off x="3131840" y="2030824"/>
            <a:ext cx="2905760" cy="377444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31395" y="141277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SimSun" charset="-122"/>
                <a:ea typeface="SimSun" charset="-122"/>
                <a:cs typeface="SimSun" charset="-122"/>
              </a:rPr>
              <a:t>系统流程图</a:t>
            </a:r>
            <a:endParaRPr lang="en-US" b="1" dirty="0">
              <a:latin typeface="SimSun" charset="-122"/>
              <a:ea typeface="SimSun" charset="-122"/>
              <a:cs typeface="SimSun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SimSun" charset="-122"/>
                <a:ea typeface="SimSun" charset="-122"/>
                <a:cs typeface="SimSun" charset="-122"/>
              </a:rPr>
              <a:t>环境要求</a:t>
            </a:r>
            <a:endParaRPr lang="en-US" altLang="x-none" dirty="0"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43" name="AutoShape 3"/>
          <p:cNvSpPr>
            <a:spLocks noChangeArrowheads="1"/>
          </p:cNvSpPr>
          <p:nvPr/>
        </p:nvSpPr>
        <p:spPr bwMode="gray">
          <a:xfrm>
            <a:off x="1447800" y="1600200"/>
            <a:ext cx="6324600" cy="1447800"/>
          </a:xfrm>
          <a:prstGeom prst="roundRect">
            <a:avLst>
              <a:gd name="adj" fmla="val 10889"/>
            </a:avLst>
          </a:prstGeom>
          <a:gradFill rotWithShape="1">
            <a:gsLst>
              <a:gs pos="0">
                <a:srgbClr val="DDDDDD">
                  <a:gamma/>
                  <a:tint val="51373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outerShdw blurRad="63500" dist="135003" dir="292884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AutoShape 4"/>
          <p:cNvSpPr>
            <a:spLocks noChangeArrowheads="1"/>
          </p:cNvSpPr>
          <p:nvPr/>
        </p:nvSpPr>
        <p:spPr bwMode="gray">
          <a:xfrm>
            <a:off x="1585913" y="1733550"/>
            <a:ext cx="1219200" cy="1184275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rgbClr val="99CC00"/>
              </a:gs>
              <a:gs pos="100000">
                <a:srgbClr val="99CC00">
                  <a:gamma/>
                  <a:shade val="69804"/>
                  <a:invGamma/>
                </a:srgbClr>
              </a:gs>
            </a:gsLst>
            <a:lin ang="5400000" scaled="1"/>
          </a:gra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5"/>
          <p:cNvSpPr>
            <a:spLocks/>
          </p:cNvSpPr>
          <p:nvPr/>
        </p:nvSpPr>
        <p:spPr bwMode="gray">
          <a:xfrm>
            <a:off x="1662113" y="1809750"/>
            <a:ext cx="608012" cy="592138"/>
          </a:xfrm>
          <a:custGeom>
            <a:avLst/>
            <a:gdLst>
              <a:gd name="T0" fmla="*/ 118 w 596"/>
              <a:gd name="T1" fmla="*/ 0 h 598"/>
              <a:gd name="T2" fmla="*/ 0 w 596"/>
              <a:gd name="T3" fmla="*/ 118 h 598"/>
              <a:gd name="T4" fmla="*/ 0 w 596"/>
              <a:gd name="T5" fmla="*/ 589 h 598"/>
              <a:gd name="T6" fmla="*/ 161 w 596"/>
              <a:gd name="T7" fmla="*/ 174 h 598"/>
              <a:gd name="T8" fmla="*/ 589 w 596"/>
              <a:gd name="T9" fmla="*/ 0 h 598"/>
              <a:gd name="T10" fmla="*/ 118 w 596"/>
              <a:gd name="T11" fmla="*/ 0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rgbClr val="99CC00">
                  <a:gamma/>
                  <a:tint val="54510"/>
                  <a:invGamma/>
                </a:srgbClr>
              </a:gs>
              <a:gs pos="50000">
                <a:srgbClr val="99CC00">
                  <a:alpha val="0"/>
                </a:srgbClr>
              </a:gs>
              <a:gs pos="100000">
                <a:srgbClr val="99CC00">
                  <a:gamma/>
                  <a:tint val="54510"/>
                  <a:invGamma/>
                </a:srgbClr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Text Box 6"/>
          <p:cNvSpPr txBox="1">
            <a:spLocks noChangeArrowheads="1"/>
          </p:cNvSpPr>
          <p:nvPr/>
        </p:nvSpPr>
        <p:spPr bwMode="gray">
          <a:xfrm>
            <a:off x="1575935" y="2057400"/>
            <a:ext cx="12105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系统环境</a:t>
            </a:r>
            <a:endParaRPr lang="en-US" altLang="x-none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7" name="Text Box 7"/>
          <p:cNvSpPr txBox="1">
            <a:spLocks noChangeArrowheads="1"/>
          </p:cNvSpPr>
          <p:nvPr/>
        </p:nvSpPr>
        <p:spPr bwMode="gray">
          <a:xfrm>
            <a:off x="2987824" y="2103239"/>
            <a:ext cx="4648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altLang="zh-CN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macOS</a:t>
            </a:r>
            <a:r>
              <a:rPr lang="zh-CN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10.12.3</a:t>
            </a:r>
            <a:endParaRPr lang="en-US" altLang="x-none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AutoShape 8"/>
          <p:cNvSpPr>
            <a:spLocks noChangeArrowheads="1"/>
          </p:cNvSpPr>
          <p:nvPr/>
        </p:nvSpPr>
        <p:spPr bwMode="gray">
          <a:xfrm>
            <a:off x="1447800" y="3200400"/>
            <a:ext cx="6324600" cy="1447800"/>
          </a:xfrm>
          <a:prstGeom prst="roundRect">
            <a:avLst>
              <a:gd name="adj" fmla="val 10889"/>
            </a:avLst>
          </a:prstGeom>
          <a:gradFill rotWithShape="1">
            <a:gsLst>
              <a:gs pos="0">
                <a:srgbClr val="DDDDDD">
                  <a:gamma/>
                  <a:tint val="51373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outerShdw blurRad="63500" dist="135003" dir="292884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AutoShape 9"/>
          <p:cNvSpPr>
            <a:spLocks noChangeArrowheads="1"/>
          </p:cNvSpPr>
          <p:nvPr/>
        </p:nvSpPr>
        <p:spPr bwMode="gray">
          <a:xfrm>
            <a:off x="1585913" y="3333750"/>
            <a:ext cx="1219200" cy="1184275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rgbClr val="009999"/>
              </a:gs>
              <a:gs pos="100000">
                <a:srgbClr val="009999">
                  <a:gamma/>
                  <a:shade val="69804"/>
                  <a:invGamma/>
                </a:srgbClr>
              </a:gs>
            </a:gsLst>
            <a:lin ang="5400000" scaled="1"/>
          </a:gra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Freeform 10"/>
          <p:cNvSpPr>
            <a:spLocks/>
          </p:cNvSpPr>
          <p:nvPr/>
        </p:nvSpPr>
        <p:spPr bwMode="gray">
          <a:xfrm>
            <a:off x="1662113" y="3409950"/>
            <a:ext cx="608012" cy="592138"/>
          </a:xfrm>
          <a:custGeom>
            <a:avLst/>
            <a:gdLst>
              <a:gd name="T0" fmla="*/ 118 w 596"/>
              <a:gd name="T1" fmla="*/ 0 h 598"/>
              <a:gd name="T2" fmla="*/ 0 w 596"/>
              <a:gd name="T3" fmla="*/ 118 h 598"/>
              <a:gd name="T4" fmla="*/ 0 w 596"/>
              <a:gd name="T5" fmla="*/ 589 h 598"/>
              <a:gd name="T6" fmla="*/ 161 w 596"/>
              <a:gd name="T7" fmla="*/ 174 h 598"/>
              <a:gd name="T8" fmla="*/ 589 w 596"/>
              <a:gd name="T9" fmla="*/ 0 h 598"/>
              <a:gd name="T10" fmla="*/ 118 w 596"/>
              <a:gd name="T11" fmla="*/ 0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rgbClr val="009999">
                  <a:gamma/>
                  <a:tint val="42353"/>
                  <a:invGamma/>
                </a:srgbClr>
              </a:gs>
              <a:gs pos="100000">
                <a:srgbClr val="009999">
                  <a:alpha val="0"/>
                </a:srgbClr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Text Box 11"/>
          <p:cNvSpPr txBox="1">
            <a:spLocks noChangeArrowheads="1"/>
          </p:cNvSpPr>
          <p:nvPr/>
        </p:nvSpPr>
        <p:spPr bwMode="gray">
          <a:xfrm>
            <a:off x="1575932" y="3657600"/>
            <a:ext cx="12105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开发环境</a:t>
            </a:r>
            <a:endParaRPr lang="en-US" altLang="x-none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2" name="Text Box 12"/>
          <p:cNvSpPr txBox="1">
            <a:spLocks noChangeArrowheads="1"/>
          </p:cNvSpPr>
          <p:nvPr/>
        </p:nvSpPr>
        <p:spPr bwMode="gray">
          <a:xfrm>
            <a:off x="2971800" y="3397250"/>
            <a:ext cx="4648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Android</a:t>
            </a:r>
            <a:r>
              <a:rPr lang="zh-CN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Studio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2.3</a:t>
            </a:r>
            <a:endParaRPr lang="en-US" altLang="x-none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zh-CN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IntelliJ</a:t>
            </a:r>
            <a:r>
              <a:rPr lang="zh-CN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IDEA </a:t>
            </a:r>
            <a:r>
              <a:rPr lang="en-US" altLang="zh-CN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2017.1</a:t>
            </a:r>
            <a:endParaRPr lang="en-US" altLang="x-none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x-none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MySQL </a:t>
            </a:r>
            <a:r>
              <a:rPr lang="en-US" altLang="x-none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5.7.15</a:t>
            </a:r>
          </a:p>
        </p:txBody>
      </p:sp>
      <p:sp>
        <p:nvSpPr>
          <p:cNvPr id="53" name="AutoShape 13"/>
          <p:cNvSpPr>
            <a:spLocks noChangeArrowheads="1"/>
          </p:cNvSpPr>
          <p:nvPr/>
        </p:nvSpPr>
        <p:spPr bwMode="gray">
          <a:xfrm>
            <a:off x="1447800" y="4819650"/>
            <a:ext cx="6324600" cy="1447800"/>
          </a:xfrm>
          <a:prstGeom prst="roundRect">
            <a:avLst>
              <a:gd name="adj" fmla="val 10889"/>
            </a:avLst>
          </a:prstGeom>
          <a:gradFill rotWithShape="1">
            <a:gsLst>
              <a:gs pos="0">
                <a:srgbClr val="DDDDDD">
                  <a:gamma/>
                  <a:tint val="51373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outerShdw blurRad="63500" dist="135003" dir="292884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AutoShape 14"/>
          <p:cNvSpPr>
            <a:spLocks noChangeArrowheads="1"/>
          </p:cNvSpPr>
          <p:nvPr/>
        </p:nvSpPr>
        <p:spPr bwMode="gray">
          <a:xfrm>
            <a:off x="1585913" y="4953000"/>
            <a:ext cx="1219200" cy="1184275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rgbClr val="006600"/>
              </a:gs>
              <a:gs pos="100000">
                <a:srgbClr val="006600">
                  <a:gamma/>
                  <a:shade val="69804"/>
                  <a:invGamma/>
                </a:srgbClr>
              </a:gs>
            </a:gsLst>
            <a:lin ang="5400000" scaled="1"/>
          </a:gra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Freeform 15"/>
          <p:cNvSpPr>
            <a:spLocks/>
          </p:cNvSpPr>
          <p:nvPr/>
        </p:nvSpPr>
        <p:spPr bwMode="gray">
          <a:xfrm>
            <a:off x="1662113" y="5029200"/>
            <a:ext cx="608012" cy="592138"/>
          </a:xfrm>
          <a:custGeom>
            <a:avLst/>
            <a:gdLst>
              <a:gd name="T0" fmla="*/ 118 w 596"/>
              <a:gd name="T1" fmla="*/ 0 h 598"/>
              <a:gd name="T2" fmla="*/ 0 w 596"/>
              <a:gd name="T3" fmla="*/ 118 h 598"/>
              <a:gd name="T4" fmla="*/ 0 w 596"/>
              <a:gd name="T5" fmla="*/ 589 h 598"/>
              <a:gd name="T6" fmla="*/ 161 w 596"/>
              <a:gd name="T7" fmla="*/ 174 h 598"/>
              <a:gd name="T8" fmla="*/ 589 w 596"/>
              <a:gd name="T9" fmla="*/ 0 h 598"/>
              <a:gd name="T10" fmla="*/ 118 w 596"/>
              <a:gd name="T11" fmla="*/ 0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rgbClr val="006600">
                  <a:gamma/>
                  <a:tint val="48627"/>
                  <a:invGamma/>
                </a:srgbClr>
              </a:gs>
              <a:gs pos="100000">
                <a:srgbClr val="006600">
                  <a:alpha val="0"/>
                </a:srgbClr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gray">
          <a:xfrm>
            <a:off x="1575933" y="5276850"/>
            <a:ext cx="12105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运行环境</a:t>
            </a:r>
            <a:endParaRPr lang="en-US" altLang="x-none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7" name="Text Box 17"/>
          <p:cNvSpPr txBox="1">
            <a:spLocks noChangeArrowheads="1"/>
          </p:cNvSpPr>
          <p:nvPr/>
        </p:nvSpPr>
        <p:spPr bwMode="gray">
          <a:xfrm>
            <a:off x="2971800" y="5373216"/>
            <a:ext cx="4648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altLang="x-none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Android </a:t>
            </a:r>
            <a:r>
              <a:rPr lang="en-US" altLang="x-none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4.0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及以上</a:t>
            </a:r>
            <a:endParaRPr lang="en-US" altLang="x-none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SimSun" charset="-122"/>
                <a:ea typeface="SimSun" charset="-122"/>
                <a:cs typeface="SimSun" charset="-122"/>
              </a:rPr>
              <a:t>软件</a:t>
            </a:r>
            <a:r>
              <a:rPr lang="en-US" altLang="zh-CN" dirty="0" smtClean="0">
                <a:latin typeface="SimSun" charset="-122"/>
                <a:ea typeface="SimSun" charset="-122"/>
                <a:cs typeface="SimSun" charset="-122"/>
              </a:rPr>
              <a:t>UI</a:t>
            </a:r>
            <a:endParaRPr lang="en-US" altLang="x-none" dirty="0">
              <a:latin typeface="SimSun" charset="-122"/>
              <a:ea typeface="SimSun" charset="-122"/>
              <a:cs typeface="SimSun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12776"/>
            <a:ext cx="8486547" cy="5009356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2713038" y="5927725"/>
            <a:ext cx="30019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000" b="1">
                <a:solidFill>
                  <a:schemeClr val="bg1"/>
                </a:solidFill>
              </a:rPr>
              <a:t>www.themegallery.com</a:t>
            </a:r>
          </a:p>
        </p:txBody>
      </p:sp>
      <p:sp>
        <p:nvSpPr>
          <p:cNvPr id="104453" name="WordArt 5"/>
          <p:cNvSpPr>
            <a:spLocks noChangeArrowheads="1" noChangeShapeType="1" noTextEdit="1"/>
          </p:cNvSpPr>
          <p:nvPr/>
        </p:nvSpPr>
        <p:spPr bwMode="gray">
          <a:xfrm>
            <a:off x="2195513" y="2132013"/>
            <a:ext cx="5689600" cy="792162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r>
              <a:rPr lang="en-US" sz="3600" b="1" kern="10" dirty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blurRad="63500" dist="53882" dir="2700000" algn="ctr" rotWithShape="0">
                    <a:schemeClr val="tx2">
                      <a:alpha val="50000"/>
                    </a:schemeClr>
                  </a:outerShdw>
                </a:effectLst>
                <a:ea typeface="Arial" charset="0"/>
                <a:cs typeface="Arial" charset="0"/>
              </a:rPr>
              <a:t>Thank You !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mple">
  <a:themeElements>
    <a:clrScheme name="sample 1">
      <a:dk1>
        <a:srgbClr val="000000"/>
      </a:dk1>
      <a:lt1>
        <a:srgbClr val="FFFFFF"/>
      </a:lt1>
      <a:dk2>
        <a:srgbClr val="000798"/>
      </a:dk2>
      <a:lt2>
        <a:srgbClr val="B2B2B2"/>
      </a:lt2>
      <a:accent1>
        <a:srgbClr val="1B33E7"/>
      </a:accent1>
      <a:accent2>
        <a:srgbClr val="6699FF"/>
      </a:accent2>
      <a:accent3>
        <a:srgbClr val="FFFFFF"/>
      </a:accent3>
      <a:accent4>
        <a:srgbClr val="000000"/>
      </a:accent4>
      <a:accent5>
        <a:srgbClr val="ABADF1"/>
      </a:accent5>
      <a:accent6>
        <a:srgbClr val="5C8AE7"/>
      </a:accent6>
      <a:hlink>
        <a:srgbClr val="99CCFF"/>
      </a:hlink>
      <a:folHlink>
        <a:srgbClr val="3366CC"/>
      </a:folHlink>
    </a:clrScheme>
    <a:fontScheme name="sampl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000000"/>
        </a:dk1>
        <a:lt1>
          <a:srgbClr val="FFFFFF"/>
        </a:lt1>
        <a:dk2>
          <a:srgbClr val="000798"/>
        </a:dk2>
        <a:lt2>
          <a:srgbClr val="B2B2B2"/>
        </a:lt2>
        <a:accent1>
          <a:srgbClr val="1B33E7"/>
        </a:accent1>
        <a:accent2>
          <a:srgbClr val="6699FF"/>
        </a:accent2>
        <a:accent3>
          <a:srgbClr val="FFFFFF"/>
        </a:accent3>
        <a:accent4>
          <a:srgbClr val="000000"/>
        </a:accent4>
        <a:accent5>
          <a:srgbClr val="ABADF1"/>
        </a:accent5>
        <a:accent6>
          <a:srgbClr val="5C8AE7"/>
        </a:accent6>
        <a:hlink>
          <a:srgbClr val="99CCFF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94332"/>
        </a:dk2>
        <a:lt2>
          <a:srgbClr val="B2B2B2"/>
        </a:lt2>
        <a:accent1>
          <a:srgbClr val="0D6531"/>
        </a:accent1>
        <a:accent2>
          <a:srgbClr val="39AF6E"/>
        </a:accent2>
        <a:accent3>
          <a:srgbClr val="FFFFFF"/>
        </a:accent3>
        <a:accent4>
          <a:srgbClr val="000000"/>
        </a:accent4>
        <a:accent5>
          <a:srgbClr val="AAB8AD"/>
        </a:accent5>
        <a:accent6>
          <a:srgbClr val="339E63"/>
        </a:accent6>
        <a:hlink>
          <a:srgbClr val="93E1A0"/>
        </a:hlink>
        <a:folHlink>
          <a:srgbClr val="1D83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275CA3"/>
        </a:dk2>
        <a:lt2>
          <a:srgbClr val="C0C0C0"/>
        </a:lt2>
        <a:accent1>
          <a:srgbClr val="529EBC"/>
        </a:accent1>
        <a:accent2>
          <a:srgbClr val="55BEE3"/>
        </a:accent2>
        <a:accent3>
          <a:srgbClr val="FFFFFF"/>
        </a:accent3>
        <a:accent4>
          <a:srgbClr val="000000"/>
        </a:accent4>
        <a:accent5>
          <a:srgbClr val="B3CCDA"/>
        </a:accent5>
        <a:accent6>
          <a:srgbClr val="4CACCE"/>
        </a:accent6>
        <a:hlink>
          <a:srgbClr val="9FD4F1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cdb2004117gl</Template>
  <TotalTime>233</TotalTime>
  <Words>227</Words>
  <Application>Microsoft Macintosh PowerPoint</Application>
  <PresentationFormat>On-screen Show (4:3)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SimSun</vt:lpstr>
      <vt:lpstr>Verdana</vt:lpstr>
      <vt:lpstr>Wingdings</vt:lpstr>
      <vt:lpstr>Arial</vt:lpstr>
      <vt:lpstr>sample</vt:lpstr>
      <vt:lpstr> 基于Android的简单聊天通信软件 《WChat》</vt:lpstr>
      <vt:lpstr>目录</vt:lpstr>
      <vt:lpstr>项目背景</vt:lpstr>
      <vt:lpstr>软件功能</vt:lpstr>
      <vt:lpstr>功能性分析</vt:lpstr>
      <vt:lpstr>环境要求</vt:lpstr>
      <vt:lpstr>软件UI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基于Android的简单聊天通信软件</dc:title>
  <dc:creator>王秋荣</dc:creator>
  <cp:lastModifiedBy>王秋荣</cp:lastModifiedBy>
  <cp:revision>19</cp:revision>
  <dcterms:created xsi:type="dcterms:W3CDTF">2017-03-26T02:04:40Z</dcterms:created>
  <dcterms:modified xsi:type="dcterms:W3CDTF">2017-03-30T03:29:40Z</dcterms:modified>
</cp:coreProperties>
</file>