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ekko" charset="1" panose="00000500000000000000"/>
      <p:regular r:id="rId20"/>
    </p:embeddedFont>
    <p:embeddedFont>
      <p:font typeface="Quicksand Medium" charset="1" panose="00000600000000000000"/>
      <p:regular r:id="rId21"/>
    </p:embeddedFont>
    <p:embeddedFont>
      <p:font typeface="Quicksand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16" Target="../media/image52.png" Type="http://schemas.openxmlformats.org/officeDocument/2006/relationships/image"/><Relationship Id="rId17" Target="../media/image53.svg" Type="http://schemas.openxmlformats.org/officeDocument/2006/relationships/image"/><Relationship Id="rId18" Target="../media/image54.png" Type="http://schemas.openxmlformats.org/officeDocument/2006/relationships/image"/><Relationship Id="rId19" Target="../media/image55.svg" Type="http://schemas.openxmlformats.org/officeDocument/2006/relationships/image"/><Relationship Id="rId2" Target="../media/image38.png" Type="http://schemas.openxmlformats.org/officeDocument/2006/relationships/image"/><Relationship Id="rId20" Target="../media/image56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16" Target="../media/image52.png" Type="http://schemas.openxmlformats.org/officeDocument/2006/relationships/image"/><Relationship Id="rId17" Target="../media/image53.svg" Type="http://schemas.openxmlformats.org/officeDocument/2006/relationships/image"/><Relationship Id="rId18" Target="../media/image54.png" Type="http://schemas.openxmlformats.org/officeDocument/2006/relationships/image"/><Relationship Id="rId19" Target="../media/image55.svg" Type="http://schemas.openxmlformats.org/officeDocument/2006/relationships/image"/><Relationship Id="rId2" Target="../media/image38.png" Type="http://schemas.openxmlformats.org/officeDocument/2006/relationships/image"/><Relationship Id="rId20" Target="../media/image57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16" Target="../media/image52.png" Type="http://schemas.openxmlformats.org/officeDocument/2006/relationships/image"/><Relationship Id="rId17" Target="../media/image53.svg" Type="http://schemas.openxmlformats.org/officeDocument/2006/relationships/image"/><Relationship Id="rId18" Target="../media/image54.png" Type="http://schemas.openxmlformats.org/officeDocument/2006/relationships/image"/><Relationship Id="rId19" Target="../media/image55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410" y="576318"/>
            <a:ext cx="14861181" cy="9134363"/>
          </a:xfrm>
          <a:custGeom>
            <a:avLst/>
            <a:gdLst/>
            <a:ahLst/>
            <a:cxnLst/>
            <a:rect r="r" b="b" t="t" l="l"/>
            <a:pathLst>
              <a:path h="9134363" w="14861181">
                <a:moveTo>
                  <a:pt x="0" y="0"/>
                </a:moveTo>
                <a:lnTo>
                  <a:pt x="14861180" y="0"/>
                </a:lnTo>
                <a:lnTo>
                  <a:pt x="14861180" y="9134364"/>
                </a:lnTo>
                <a:lnTo>
                  <a:pt x="0" y="91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602" y="3429466"/>
            <a:ext cx="4440512" cy="5828834"/>
          </a:xfrm>
          <a:custGeom>
            <a:avLst/>
            <a:gdLst/>
            <a:ahLst/>
            <a:cxnLst/>
            <a:rect r="r" b="b" t="t" l="l"/>
            <a:pathLst>
              <a:path h="5828834" w="4440512">
                <a:moveTo>
                  <a:pt x="0" y="0"/>
                </a:moveTo>
                <a:lnTo>
                  <a:pt x="4440511" y="0"/>
                </a:lnTo>
                <a:lnTo>
                  <a:pt x="4440511" y="5828834"/>
                </a:lnTo>
                <a:lnTo>
                  <a:pt x="0" y="5828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67809" y="4775963"/>
            <a:ext cx="4118247" cy="4934719"/>
          </a:xfrm>
          <a:custGeom>
            <a:avLst/>
            <a:gdLst/>
            <a:ahLst/>
            <a:cxnLst/>
            <a:rect r="r" b="b" t="t" l="l"/>
            <a:pathLst>
              <a:path h="4934719" w="4118247">
                <a:moveTo>
                  <a:pt x="0" y="0"/>
                </a:moveTo>
                <a:lnTo>
                  <a:pt x="4118247" y="0"/>
                </a:lnTo>
                <a:lnTo>
                  <a:pt x="4118247" y="4934719"/>
                </a:lnTo>
                <a:lnTo>
                  <a:pt x="0" y="4934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6584" y="1028700"/>
            <a:ext cx="796826" cy="869552"/>
          </a:xfrm>
          <a:custGeom>
            <a:avLst/>
            <a:gdLst/>
            <a:ahLst/>
            <a:cxnLst/>
            <a:rect r="r" b="b" t="t" l="l"/>
            <a:pathLst>
              <a:path h="869552" w="796826">
                <a:moveTo>
                  <a:pt x="0" y="0"/>
                </a:moveTo>
                <a:lnTo>
                  <a:pt x="796826" y="0"/>
                </a:lnTo>
                <a:lnTo>
                  <a:pt x="796826" y="869552"/>
                </a:lnTo>
                <a:lnTo>
                  <a:pt x="0" y="869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0569">
            <a:off x="16801079" y="472198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5722">
            <a:off x="15761505" y="817603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35089" y="9635968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1" y="0"/>
                </a:lnTo>
                <a:lnTo>
                  <a:pt x="841011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0569">
            <a:off x="4697362" y="-226086"/>
            <a:ext cx="605539" cy="760380"/>
          </a:xfrm>
          <a:custGeom>
            <a:avLst/>
            <a:gdLst/>
            <a:ahLst/>
            <a:cxnLst/>
            <a:rect r="r" b="b" t="t" l="l"/>
            <a:pathLst>
              <a:path h="760380" w="605539">
                <a:moveTo>
                  <a:pt x="0" y="0"/>
                </a:moveTo>
                <a:lnTo>
                  <a:pt x="605539" y="0"/>
                </a:lnTo>
                <a:lnTo>
                  <a:pt x="605539" y="760380"/>
                </a:lnTo>
                <a:lnTo>
                  <a:pt x="0" y="760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30569">
            <a:off x="4870353" y="9575918"/>
            <a:ext cx="712118" cy="894212"/>
          </a:xfrm>
          <a:custGeom>
            <a:avLst/>
            <a:gdLst/>
            <a:ahLst/>
            <a:cxnLst/>
            <a:rect r="r" b="b" t="t" l="l"/>
            <a:pathLst>
              <a:path h="894212" w="712118">
                <a:moveTo>
                  <a:pt x="0" y="0"/>
                </a:moveTo>
                <a:lnTo>
                  <a:pt x="712118" y="0"/>
                </a:lnTo>
                <a:lnTo>
                  <a:pt x="712118" y="894212"/>
                </a:lnTo>
                <a:lnTo>
                  <a:pt x="0" y="8942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58897" y="24826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2">
            <a:off x="9237698" y="-117236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8" y="0"/>
                </a:lnTo>
                <a:lnTo>
                  <a:pt x="962818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05722">
            <a:off x="-80808" y="3791165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681974" y="4401479"/>
            <a:ext cx="1947241" cy="2157607"/>
          </a:xfrm>
          <a:custGeom>
            <a:avLst/>
            <a:gdLst/>
            <a:ahLst/>
            <a:cxnLst/>
            <a:rect r="r" b="b" t="t" l="l"/>
            <a:pathLst>
              <a:path h="2157607" w="1947241">
                <a:moveTo>
                  <a:pt x="0" y="0"/>
                </a:moveTo>
                <a:lnTo>
                  <a:pt x="1947241" y="0"/>
                </a:lnTo>
                <a:lnTo>
                  <a:pt x="1947241" y="2157607"/>
                </a:lnTo>
                <a:lnTo>
                  <a:pt x="0" y="21576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264984" y="2158103"/>
            <a:ext cx="9758031" cy="2352407"/>
            <a:chOff x="0" y="0"/>
            <a:chExt cx="13010709" cy="313654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85725"/>
              <a:ext cx="13010709" cy="174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494949"/>
                  </a:solidFill>
                  <a:latin typeface="Dekko"/>
                  <a:ea typeface="Dekko"/>
                  <a:cs typeface="Dekko"/>
                  <a:sym typeface="Dekko"/>
                </a:rPr>
                <a:t>LẬP TRÌNH PYTHON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301946" y="2388512"/>
              <a:ext cx="10406816" cy="74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0"/>
                </a:lnSpc>
              </a:pPr>
              <a:r>
                <a:rPr lang="en-US" b="true" sz="3700">
                  <a:solidFill>
                    <a:srgbClr val="49494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Xây dựng game BLACKJACK_GUI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000132" y="5794859"/>
            <a:ext cx="909591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Nguyễn Thị Thu Hiền</a:t>
            </a:r>
          </a:p>
          <a:p>
            <a:pPr algn="just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MSSV: K225480106015</a:t>
            </a:r>
          </a:p>
          <a:p>
            <a:pPr algn="just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Lớp: K58KTP</a:t>
            </a:r>
          </a:p>
          <a:p>
            <a:pPr algn="just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Giảng viên hướng dẫn: TS.Nguyễn Văn Huy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4692" y="7598539"/>
            <a:ext cx="1351951" cy="1659761"/>
          </a:xfrm>
          <a:custGeom>
            <a:avLst/>
            <a:gdLst/>
            <a:ahLst/>
            <a:cxnLst/>
            <a:rect r="r" b="b" t="t" l="l"/>
            <a:pathLst>
              <a:path h="1659761" w="1351951">
                <a:moveTo>
                  <a:pt x="0" y="0"/>
                </a:moveTo>
                <a:lnTo>
                  <a:pt x="1351951" y="0"/>
                </a:lnTo>
                <a:lnTo>
                  <a:pt x="1351951" y="1659761"/>
                </a:lnTo>
                <a:lnTo>
                  <a:pt x="0" y="165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7277" y="7904601"/>
            <a:ext cx="1378768" cy="1353699"/>
          </a:xfrm>
          <a:custGeom>
            <a:avLst/>
            <a:gdLst/>
            <a:ahLst/>
            <a:cxnLst/>
            <a:rect r="r" b="b" t="t" l="l"/>
            <a:pathLst>
              <a:path h="1353699" w="1378768">
                <a:moveTo>
                  <a:pt x="0" y="0"/>
                </a:moveTo>
                <a:lnTo>
                  <a:pt x="1378768" y="0"/>
                </a:lnTo>
                <a:lnTo>
                  <a:pt x="1378768" y="1353699"/>
                </a:lnTo>
                <a:lnTo>
                  <a:pt x="0" y="1353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97841" y="7715262"/>
            <a:ext cx="1150264" cy="1543038"/>
          </a:xfrm>
          <a:custGeom>
            <a:avLst/>
            <a:gdLst/>
            <a:ahLst/>
            <a:cxnLst/>
            <a:rect r="r" b="b" t="t" l="l"/>
            <a:pathLst>
              <a:path h="1543038" w="1150264">
                <a:moveTo>
                  <a:pt x="0" y="0"/>
                </a:moveTo>
                <a:lnTo>
                  <a:pt x="1150264" y="0"/>
                </a:lnTo>
                <a:lnTo>
                  <a:pt x="1150264" y="1543038"/>
                </a:lnTo>
                <a:lnTo>
                  <a:pt x="0" y="1543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3933" y="7919222"/>
            <a:ext cx="1577073" cy="1339078"/>
          </a:xfrm>
          <a:custGeom>
            <a:avLst/>
            <a:gdLst/>
            <a:ahLst/>
            <a:cxnLst/>
            <a:rect r="r" b="b" t="t" l="l"/>
            <a:pathLst>
              <a:path h="1339078" w="1577073">
                <a:moveTo>
                  <a:pt x="0" y="0"/>
                </a:moveTo>
                <a:lnTo>
                  <a:pt x="1577073" y="0"/>
                </a:lnTo>
                <a:lnTo>
                  <a:pt x="1577073" y="1339078"/>
                </a:lnTo>
                <a:lnTo>
                  <a:pt x="0" y="1339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3834" y="7896830"/>
            <a:ext cx="1451179" cy="1361470"/>
          </a:xfrm>
          <a:custGeom>
            <a:avLst/>
            <a:gdLst/>
            <a:ahLst/>
            <a:cxnLst/>
            <a:rect r="r" b="b" t="t" l="l"/>
            <a:pathLst>
              <a:path h="1361470" w="1451179">
                <a:moveTo>
                  <a:pt x="0" y="0"/>
                </a:moveTo>
                <a:lnTo>
                  <a:pt x="1451179" y="0"/>
                </a:lnTo>
                <a:lnTo>
                  <a:pt x="1451179" y="1361470"/>
                </a:lnTo>
                <a:lnTo>
                  <a:pt x="0" y="1361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1357" y="7469605"/>
            <a:ext cx="868330" cy="1788695"/>
          </a:xfrm>
          <a:custGeom>
            <a:avLst/>
            <a:gdLst/>
            <a:ahLst/>
            <a:cxnLst/>
            <a:rect r="r" b="b" t="t" l="l"/>
            <a:pathLst>
              <a:path h="1788695" w="868330">
                <a:moveTo>
                  <a:pt x="0" y="0"/>
                </a:moveTo>
                <a:lnTo>
                  <a:pt x="868330" y="0"/>
                </a:lnTo>
                <a:lnTo>
                  <a:pt x="868330" y="1788695"/>
                </a:lnTo>
                <a:lnTo>
                  <a:pt x="0" y="1788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40933" y="7553001"/>
            <a:ext cx="663516" cy="1705299"/>
          </a:xfrm>
          <a:custGeom>
            <a:avLst/>
            <a:gdLst/>
            <a:ahLst/>
            <a:cxnLst/>
            <a:rect r="r" b="b" t="t" l="l"/>
            <a:pathLst>
              <a:path h="1705299" w="663516">
                <a:moveTo>
                  <a:pt x="0" y="0"/>
                </a:moveTo>
                <a:lnTo>
                  <a:pt x="663516" y="0"/>
                </a:lnTo>
                <a:lnTo>
                  <a:pt x="663516" y="1705299"/>
                </a:lnTo>
                <a:lnTo>
                  <a:pt x="0" y="17052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32515" y="7469605"/>
            <a:ext cx="1258591" cy="1788695"/>
          </a:xfrm>
          <a:custGeom>
            <a:avLst/>
            <a:gdLst/>
            <a:ahLst/>
            <a:cxnLst/>
            <a:rect r="r" b="b" t="t" l="l"/>
            <a:pathLst>
              <a:path h="1788695" w="1258591">
                <a:moveTo>
                  <a:pt x="0" y="0"/>
                </a:moveTo>
                <a:lnTo>
                  <a:pt x="1258591" y="0"/>
                </a:lnTo>
                <a:lnTo>
                  <a:pt x="1258591" y="1788695"/>
                </a:lnTo>
                <a:lnTo>
                  <a:pt x="0" y="17886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68872" y="7867488"/>
            <a:ext cx="702992" cy="1390812"/>
          </a:xfrm>
          <a:custGeom>
            <a:avLst/>
            <a:gdLst/>
            <a:ahLst/>
            <a:cxnLst/>
            <a:rect r="r" b="b" t="t" l="l"/>
            <a:pathLst>
              <a:path h="1390812" w="702992">
                <a:moveTo>
                  <a:pt x="0" y="0"/>
                </a:moveTo>
                <a:lnTo>
                  <a:pt x="702992" y="0"/>
                </a:lnTo>
                <a:lnTo>
                  <a:pt x="702992" y="1390812"/>
                </a:lnTo>
                <a:lnTo>
                  <a:pt x="0" y="13908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84422" y="1684358"/>
            <a:ext cx="10473803" cy="3292830"/>
          </a:xfrm>
          <a:custGeom>
            <a:avLst/>
            <a:gdLst/>
            <a:ahLst/>
            <a:cxnLst/>
            <a:rect r="r" b="b" t="t" l="l"/>
            <a:pathLst>
              <a:path h="3292830" w="10473803">
                <a:moveTo>
                  <a:pt x="0" y="0"/>
                </a:moveTo>
                <a:lnTo>
                  <a:pt x="10473804" y="0"/>
                </a:lnTo>
                <a:lnTo>
                  <a:pt x="10473804" y="3292830"/>
                </a:lnTo>
                <a:lnTo>
                  <a:pt x="0" y="329283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6622" y="448310"/>
            <a:ext cx="3357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3" indent="-367031" lvl="1">
              <a:lnSpc>
                <a:spcPts val="4760"/>
              </a:lnSpc>
              <a:spcBef>
                <a:spcPct val="0"/>
              </a:spcBef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Thực nghiệm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99028" y="5567738"/>
            <a:ext cx="128899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Giao diện bắt đầu game, nhập số người chơi và chọn “Bắt đầu”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4692" y="7598539"/>
            <a:ext cx="1351951" cy="1659761"/>
          </a:xfrm>
          <a:custGeom>
            <a:avLst/>
            <a:gdLst/>
            <a:ahLst/>
            <a:cxnLst/>
            <a:rect r="r" b="b" t="t" l="l"/>
            <a:pathLst>
              <a:path h="1659761" w="1351951">
                <a:moveTo>
                  <a:pt x="0" y="0"/>
                </a:moveTo>
                <a:lnTo>
                  <a:pt x="1351951" y="0"/>
                </a:lnTo>
                <a:lnTo>
                  <a:pt x="1351951" y="1659761"/>
                </a:lnTo>
                <a:lnTo>
                  <a:pt x="0" y="165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7277" y="7904601"/>
            <a:ext cx="1378768" cy="1353699"/>
          </a:xfrm>
          <a:custGeom>
            <a:avLst/>
            <a:gdLst/>
            <a:ahLst/>
            <a:cxnLst/>
            <a:rect r="r" b="b" t="t" l="l"/>
            <a:pathLst>
              <a:path h="1353699" w="1378768">
                <a:moveTo>
                  <a:pt x="0" y="0"/>
                </a:moveTo>
                <a:lnTo>
                  <a:pt x="1378768" y="0"/>
                </a:lnTo>
                <a:lnTo>
                  <a:pt x="1378768" y="1353699"/>
                </a:lnTo>
                <a:lnTo>
                  <a:pt x="0" y="1353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97841" y="7715262"/>
            <a:ext cx="1150264" cy="1543038"/>
          </a:xfrm>
          <a:custGeom>
            <a:avLst/>
            <a:gdLst/>
            <a:ahLst/>
            <a:cxnLst/>
            <a:rect r="r" b="b" t="t" l="l"/>
            <a:pathLst>
              <a:path h="1543038" w="1150264">
                <a:moveTo>
                  <a:pt x="0" y="0"/>
                </a:moveTo>
                <a:lnTo>
                  <a:pt x="1150264" y="0"/>
                </a:lnTo>
                <a:lnTo>
                  <a:pt x="1150264" y="1543038"/>
                </a:lnTo>
                <a:lnTo>
                  <a:pt x="0" y="1543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3933" y="7919222"/>
            <a:ext cx="1577073" cy="1339078"/>
          </a:xfrm>
          <a:custGeom>
            <a:avLst/>
            <a:gdLst/>
            <a:ahLst/>
            <a:cxnLst/>
            <a:rect r="r" b="b" t="t" l="l"/>
            <a:pathLst>
              <a:path h="1339078" w="1577073">
                <a:moveTo>
                  <a:pt x="0" y="0"/>
                </a:moveTo>
                <a:lnTo>
                  <a:pt x="1577073" y="0"/>
                </a:lnTo>
                <a:lnTo>
                  <a:pt x="1577073" y="1339078"/>
                </a:lnTo>
                <a:lnTo>
                  <a:pt x="0" y="1339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3834" y="7896830"/>
            <a:ext cx="1451179" cy="1361470"/>
          </a:xfrm>
          <a:custGeom>
            <a:avLst/>
            <a:gdLst/>
            <a:ahLst/>
            <a:cxnLst/>
            <a:rect r="r" b="b" t="t" l="l"/>
            <a:pathLst>
              <a:path h="1361470" w="1451179">
                <a:moveTo>
                  <a:pt x="0" y="0"/>
                </a:moveTo>
                <a:lnTo>
                  <a:pt x="1451179" y="0"/>
                </a:lnTo>
                <a:lnTo>
                  <a:pt x="1451179" y="1361470"/>
                </a:lnTo>
                <a:lnTo>
                  <a:pt x="0" y="1361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1357" y="7469605"/>
            <a:ext cx="868330" cy="1788695"/>
          </a:xfrm>
          <a:custGeom>
            <a:avLst/>
            <a:gdLst/>
            <a:ahLst/>
            <a:cxnLst/>
            <a:rect r="r" b="b" t="t" l="l"/>
            <a:pathLst>
              <a:path h="1788695" w="868330">
                <a:moveTo>
                  <a:pt x="0" y="0"/>
                </a:moveTo>
                <a:lnTo>
                  <a:pt x="868330" y="0"/>
                </a:lnTo>
                <a:lnTo>
                  <a:pt x="868330" y="1788695"/>
                </a:lnTo>
                <a:lnTo>
                  <a:pt x="0" y="1788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40933" y="7553001"/>
            <a:ext cx="663516" cy="1705299"/>
          </a:xfrm>
          <a:custGeom>
            <a:avLst/>
            <a:gdLst/>
            <a:ahLst/>
            <a:cxnLst/>
            <a:rect r="r" b="b" t="t" l="l"/>
            <a:pathLst>
              <a:path h="1705299" w="663516">
                <a:moveTo>
                  <a:pt x="0" y="0"/>
                </a:moveTo>
                <a:lnTo>
                  <a:pt x="663516" y="0"/>
                </a:lnTo>
                <a:lnTo>
                  <a:pt x="663516" y="1705299"/>
                </a:lnTo>
                <a:lnTo>
                  <a:pt x="0" y="17052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32515" y="7469605"/>
            <a:ext cx="1258591" cy="1788695"/>
          </a:xfrm>
          <a:custGeom>
            <a:avLst/>
            <a:gdLst/>
            <a:ahLst/>
            <a:cxnLst/>
            <a:rect r="r" b="b" t="t" l="l"/>
            <a:pathLst>
              <a:path h="1788695" w="1258591">
                <a:moveTo>
                  <a:pt x="0" y="0"/>
                </a:moveTo>
                <a:lnTo>
                  <a:pt x="1258591" y="0"/>
                </a:lnTo>
                <a:lnTo>
                  <a:pt x="1258591" y="1788695"/>
                </a:lnTo>
                <a:lnTo>
                  <a:pt x="0" y="17886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68872" y="7867488"/>
            <a:ext cx="702992" cy="1390812"/>
          </a:xfrm>
          <a:custGeom>
            <a:avLst/>
            <a:gdLst/>
            <a:ahLst/>
            <a:cxnLst/>
            <a:rect r="r" b="b" t="t" l="l"/>
            <a:pathLst>
              <a:path h="1390812" w="702992">
                <a:moveTo>
                  <a:pt x="0" y="0"/>
                </a:moveTo>
                <a:lnTo>
                  <a:pt x="702992" y="0"/>
                </a:lnTo>
                <a:lnTo>
                  <a:pt x="702992" y="1390812"/>
                </a:lnTo>
                <a:lnTo>
                  <a:pt x="0" y="13908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742866"/>
            <a:ext cx="6551656" cy="4679754"/>
          </a:xfrm>
          <a:custGeom>
            <a:avLst/>
            <a:gdLst/>
            <a:ahLst/>
            <a:cxnLst/>
            <a:rect r="r" b="b" t="t" l="l"/>
            <a:pathLst>
              <a:path h="4679754" w="6551656">
                <a:moveTo>
                  <a:pt x="0" y="0"/>
                </a:moveTo>
                <a:lnTo>
                  <a:pt x="6551656" y="0"/>
                </a:lnTo>
                <a:lnTo>
                  <a:pt x="6551656" y="4679754"/>
                </a:lnTo>
                <a:lnTo>
                  <a:pt x="0" y="467975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6622" y="448310"/>
            <a:ext cx="3357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3" indent="-367031" lvl="1">
              <a:lnSpc>
                <a:spcPts val="4760"/>
              </a:lnSpc>
              <a:spcBef>
                <a:spcPct val="0"/>
              </a:spcBef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Thực nghiệm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80356" y="448310"/>
            <a:ext cx="10406192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Giao diện khi đã vào trò chơi:</a:t>
            </a:r>
          </a:p>
          <a:p>
            <a:pPr algn="just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Mỗi người chơi đều có sẵn 2 lá bài và được tính điểm luôn.</a:t>
            </a:r>
          </a:p>
          <a:p>
            <a:pPr algn="just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Người chơi sẽ lựa chọn Hit/Stand nếu bài thấp chưa đến 21 thì chọn Hit để thêm hoặc không thêm thì chọn Stand.</a:t>
            </a:r>
          </a:p>
          <a:p>
            <a:pPr algn="just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Số tiền cược sẽ thay đổi theo kết quả thắng thua sau khi kết thúc.</a:t>
            </a:r>
          </a:p>
          <a:p>
            <a:pPr algn="just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Thấp điểm hơn Dealer thì thua hoặc lớn quá 21 điểm. Lớn hơn điểm Dealer và nhỏ hơn 21 thì thắng.</a:t>
            </a:r>
          </a:p>
          <a:p>
            <a:pPr algn="just" marL="734063" indent="-367031" lvl="1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Nút Restart được sử dụng nếu chơi ván khác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4692" y="7598539"/>
            <a:ext cx="1351951" cy="1659761"/>
          </a:xfrm>
          <a:custGeom>
            <a:avLst/>
            <a:gdLst/>
            <a:ahLst/>
            <a:cxnLst/>
            <a:rect r="r" b="b" t="t" l="l"/>
            <a:pathLst>
              <a:path h="1659761" w="1351951">
                <a:moveTo>
                  <a:pt x="0" y="0"/>
                </a:moveTo>
                <a:lnTo>
                  <a:pt x="1351951" y="0"/>
                </a:lnTo>
                <a:lnTo>
                  <a:pt x="1351951" y="1659761"/>
                </a:lnTo>
                <a:lnTo>
                  <a:pt x="0" y="165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7277" y="7904601"/>
            <a:ext cx="1378768" cy="1353699"/>
          </a:xfrm>
          <a:custGeom>
            <a:avLst/>
            <a:gdLst/>
            <a:ahLst/>
            <a:cxnLst/>
            <a:rect r="r" b="b" t="t" l="l"/>
            <a:pathLst>
              <a:path h="1353699" w="1378768">
                <a:moveTo>
                  <a:pt x="0" y="0"/>
                </a:moveTo>
                <a:lnTo>
                  <a:pt x="1378768" y="0"/>
                </a:lnTo>
                <a:lnTo>
                  <a:pt x="1378768" y="1353699"/>
                </a:lnTo>
                <a:lnTo>
                  <a:pt x="0" y="1353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97841" y="7715262"/>
            <a:ext cx="1150264" cy="1543038"/>
          </a:xfrm>
          <a:custGeom>
            <a:avLst/>
            <a:gdLst/>
            <a:ahLst/>
            <a:cxnLst/>
            <a:rect r="r" b="b" t="t" l="l"/>
            <a:pathLst>
              <a:path h="1543038" w="1150264">
                <a:moveTo>
                  <a:pt x="0" y="0"/>
                </a:moveTo>
                <a:lnTo>
                  <a:pt x="1150264" y="0"/>
                </a:lnTo>
                <a:lnTo>
                  <a:pt x="1150264" y="1543038"/>
                </a:lnTo>
                <a:lnTo>
                  <a:pt x="0" y="1543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3933" y="7919222"/>
            <a:ext cx="1577073" cy="1339078"/>
          </a:xfrm>
          <a:custGeom>
            <a:avLst/>
            <a:gdLst/>
            <a:ahLst/>
            <a:cxnLst/>
            <a:rect r="r" b="b" t="t" l="l"/>
            <a:pathLst>
              <a:path h="1339078" w="1577073">
                <a:moveTo>
                  <a:pt x="0" y="0"/>
                </a:moveTo>
                <a:lnTo>
                  <a:pt x="1577073" y="0"/>
                </a:lnTo>
                <a:lnTo>
                  <a:pt x="1577073" y="1339078"/>
                </a:lnTo>
                <a:lnTo>
                  <a:pt x="0" y="1339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3834" y="7896830"/>
            <a:ext cx="1451179" cy="1361470"/>
          </a:xfrm>
          <a:custGeom>
            <a:avLst/>
            <a:gdLst/>
            <a:ahLst/>
            <a:cxnLst/>
            <a:rect r="r" b="b" t="t" l="l"/>
            <a:pathLst>
              <a:path h="1361470" w="1451179">
                <a:moveTo>
                  <a:pt x="0" y="0"/>
                </a:moveTo>
                <a:lnTo>
                  <a:pt x="1451179" y="0"/>
                </a:lnTo>
                <a:lnTo>
                  <a:pt x="1451179" y="1361470"/>
                </a:lnTo>
                <a:lnTo>
                  <a:pt x="0" y="1361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1357" y="7469605"/>
            <a:ext cx="868330" cy="1788695"/>
          </a:xfrm>
          <a:custGeom>
            <a:avLst/>
            <a:gdLst/>
            <a:ahLst/>
            <a:cxnLst/>
            <a:rect r="r" b="b" t="t" l="l"/>
            <a:pathLst>
              <a:path h="1788695" w="868330">
                <a:moveTo>
                  <a:pt x="0" y="0"/>
                </a:moveTo>
                <a:lnTo>
                  <a:pt x="868330" y="0"/>
                </a:lnTo>
                <a:lnTo>
                  <a:pt x="868330" y="1788695"/>
                </a:lnTo>
                <a:lnTo>
                  <a:pt x="0" y="1788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40933" y="7553001"/>
            <a:ext cx="663516" cy="1705299"/>
          </a:xfrm>
          <a:custGeom>
            <a:avLst/>
            <a:gdLst/>
            <a:ahLst/>
            <a:cxnLst/>
            <a:rect r="r" b="b" t="t" l="l"/>
            <a:pathLst>
              <a:path h="1705299" w="663516">
                <a:moveTo>
                  <a:pt x="0" y="0"/>
                </a:moveTo>
                <a:lnTo>
                  <a:pt x="663516" y="0"/>
                </a:lnTo>
                <a:lnTo>
                  <a:pt x="663516" y="1705299"/>
                </a:lnTo>
                <a:lnTo>
                  <a:pt x="0" y="17052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32515" y="7469605"/>
            <a:ext cx="1258591" cy="1788695"/>
          </a:xfrm>
          <a:custGeom>
            <a:avLst/>
            <a:gdLst/>
            <a:ahLst/>
            <a:cxnLst/>
            <a:rect r="r" b="b" t="t" l="l"/>
            <a:pathLst>
              <a:path h="1788695" w="1258591">
                <a:moveTo>
                  <a:pt x="0" y="0"/>
                </a:moveTo>
                <a:lnTo>
                  <a:pt x="1258591" y="0"/>
                </a:lnTo>
                <a:lnTo>
                  <a:pt x="1258591" y="1788695"/>
                </a:lnTo>
                <a:lnTo>
                  <a:pt x="0" y="17886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68872" y="7867488"/>
            <a:ext cx="702992" cy="1390812"/>
          </a:xfrm>
          <a:custGeom>
            <a:avLst/>
            <a:gdLst/>
            <a:ahLst/>
            <a:cxnLst/>
            <a:rect r="r" b="b" t="t" l="l"/>
            <a:pathLst>
              <a:path h="1390812" w="702992">
                <a:moveTo>
                  <a:pt x="0" y="0"/>
                </a:moveTo>
                <a:lnTo>
                  <a:pt x="702992" y="0"/>
                </a:lnTo>
                <a:lnTo>
                  <a:pt x="702992" y="1390812"/>
                </a:lnTo>
                <a:lnTo>
                  <a:pt x="0" y="13908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7532" y="448310"/>
            <a:ext cx="21359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2. Kết luận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7532" y="1259068"/>
            <a:ext cx="1283993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Hướng phát triển đề tài:</a:t>
            </a:r>
          </a:p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Có thể hiển thị được hình ảnh các lá bài </a:t>
            </a:r>
          </a:p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Thêm tính năng chọn hoặc nhập ID phòng để chơi</a:t>
            </a:r>
          </a:p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Thêm tính năng cho nhiều người chơi đăng nhập chơi online</a:t>
            </a:r>
          </a:p>
          <a:p>
            <a:pPr algn="l" marL="734063" indent="-367031" lvl="1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Cải thiện giao diện game một cách đẹp mắt, sinh động hơn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7046" y="2475749"/>
            <a:ext cx="2929881" cy="2929881"/>
          </a:xfrm>
          <a:custGeom>
            <a:avLst/>
            <a:gdLst/>
            <a:ahLst/>
            <a:cxnLst/>
            <a:rect r="r" b="b" t="t" l="l"/>
            <a:pathLst>
              <a:path h="2929881" w="2929881">
                <a:moveTo>
                  <a:pt x="0" y="0"/>
                </a:moveTo>
                <a:lnTo>
                  <a:pt x="2929881" y="0"/>
                </a:lnTo>
                <a:lnTo>
                  <a:pt x="2929881" y="2929881"/>
                </a:lnTo>
                <a:lnTo>
                  <a:pt x="0" y="2929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7046" y="6668298"/>
            <a:ext cx="3051862" cy="3051862"/>
          </a:xfrm>
          <a:custGeom>
            <a:avLst/>
            <a:gdLst/>
            <a:ahLst/>
            <a:cxnLst/>
            <a:rect r="r" b="b" t="t" l="l"/>
            <a:pathLst>
              <a:path h="3051862" w="3051862">
                <a:moveTo>
                  <a:pt x="0" y="0"/>
                </a:moveTo>
                <a:lnTo>
                  <a:pt x="3051862" y="0"/>
                </a:lnTo>
                <a:lnTo>
                  <a:pt x="3051862" y="3051862"/>
                </a:lnTo>
                <a:lnTo>
                  <a:pt x="0" y="3051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37280" y="448310"/>
            <a:ext cx="18134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PHỤ LỤC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428635"/>
            <a:ext cx="180977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Link GitHub báo cáo + code + slide: https://github.com/Thuhien2004/PYTHON_2025.git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788795"/>
            <a:ext cx="127362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Link Youtobe video báo cáo:https://youtu.be/c8mV7RQh4bM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410" y="576318"/>
            <a:ext cx="14861181" cy="9134363"/>
          </a:xfrm>
          <a:custGeom>
            <a:avLst/>
            <a:gdLst/>
            <a:ahLst/>
            <a:cxnLst/>
            <a:rect r="r" b="b" t="t" l="l"/>
            <a:pathLst>
              <a:path h="9134363" w="14861181">
                <a:moveTo>
                  <a:pt x="0" y="0"/>
                </a:moveTo>
                <a:lnTo>
                  <a:pt x="14861180" y="0"/>
                </a:lnTo>
                <a:lnTo>
                  <a:pt x="14861180" y="9134364"/>
                </a:lnTo>
                <a:lnTo>
                  <a:pt x="0" y="91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602" y="3429466"/>
            <a:ext cx="4440512" cy="5828834"/>
          </a:xfrm>
          <a:custGeom>
            <a:avLst/>
            <a:gdLst/>
            <a:ahLst/>
            <a:cxnLst/>
            <a:rect r="r" b="b" t="t" l="l"/>
            <a:pathLst>
              <a:path h="5828834" w="4440512">
                <a:moveTo>
                  <a:pt x="0" y="0"/>
                </a:moveTo>
                <a:lnTo>
                  <a:pt x="4440511" y="0"/>
                </a:lnTo>
                <a:lnTo>
                  <a:pt x="4440511" y="5828834"/>
                </a:lnTo>
                <a:lnTo>
                  <a:pt x="0" y="5828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67809" y="4775963"/>
            <a:ext cx="4118247" cy="4934719"/>
          </a:xfrm>
          <a:custGeom>
            <a:avLst/>
            <a:gdLst/>
            <a:ahLst/>
            <a:cxnLst/>
            <a:rect r="r" b="b" t="t" l="l"/>
            <a:pathLst>
              <a:path h="4934719" w="4118247">
                <a:moveTo>
                  <a:pt x="0" y="0"/>
                </a:moveTo>
                <a:lnTo>
                  <a:pt x="4118247" y="0"/>
                </a:lnTo>
                <a:lnTo>
                  <a:pt x="4118247" y="4934719"/>
                </a:lnTo>
                <a:lnTo>
                  <a:pt x="0" y="4934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6584" y="1028700"/>
            <a:ext cx="796826" cy="869552"/>
          </a:xfrm>
          <a:custGeom>
            <a:avLst/>
            <a:gdLst/>
            <a:ahLst/>
            <a:cxnLst/>
            <a:rect r="r" b="b" t="t" l="l"/>
            <a:pathLst>
              <a:path h="869552" w="796826">
                <a:moveTo>
                  <a:pt x="0" y="0"/>
                </a:moveTo>
                <a:lnTo>
                  <a:pt x="796826" y="0"/>
                </a:lnTo>
                <a:lnTo>
                  <a:pt x="796826" y="869552"/>
                </a:lnTo>
                <a:lnTo>
                  <a:pt x="0" y="869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0569">
            <a:off x="16801079" y="472198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5722">
            <a:off x="15761505" y="817603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35089" y="9635968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1" y="0"/>
                </a:lnTo>
                <a:lnTo>
                  <a:pt x="841011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0569">
            <a:off x="4697362" y="-226086"/>
            <a:ext cx="605539" cy="760380"/>
          </a:xfrm>
          <a:custGeom>
            <a:avLst/>
            <a:gdLst/>
            <a:ahLst/>
            <a:cxnLst/>
            <a:rect r="r" b="b" t="t" l="l"/>
            <a:pathLst>
              <a:path h="760380" w="605539">
                <a:moveTo>
                  <a:pt x="0" y="0"/>
                </a:moveTo>
                <a:lnTo>
                  <a:pt x="605539" y="0"/>
                </a:lnTo>
                <a:lnTo>
                  <a:pt x="605539" y="760380"/>
                </a:lnTo>
                <a:lnTo>
                  <a:pt x="0" y="760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30569">
            <a:off x="4870353" y="9575918"/>
            <a:ext cx="712118" cy="894212"/>
          </a:xfrm>
          <a:custGeom>
            <a:avLst/>
            <a:gdLst/>
            <a:ahLst/>
            <a:cxnLst/>
            <a:rect r="r" b="b" t="t" l="l"/>
            <a:pathLst>
              <a:path h="894212" w="712118">
                <a:moveTo>
                  <a:pt x="0" y="0"/>
                </a:moveTo>
                <a:lnTo>
                  <a:pt x="712118" y="0"/>
                </a:lnTo>
                <a:lnTo>
                  <a:pt x="712118" y="894212"/>
                </a:lnTo>
                <a:lnTo>
                  <a:pt x="0" y="8942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58897" y="24826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2">
            <a:off x="9237698" y="-117236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8" y="0"/>
                </a:lnTo>
                <a:lnTo>
                  <a:pt x="962818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05722">
            <a:off x="-80808" y="3791165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295674" y="1028700"/>
            <a:ext cx="1947241" cy="2157607"/>
          </a:xfrm>
          <a:custGeom>
            <a:avLst/>
            <a:gdLst/>
            <a:ahLst/>
            <a:cxnLst/>
            <a:rect r="r" b="b" t="t" l="l"/>
            <a:pathLst>
              <a:path h="2157607" w="1947241">
                <a:moveTo>
                  <a:pt x="0" y="0"/>
                </a:moveTo>
                <a:lnTo>
                  <a:pt x="1947241" y="0"/>
                </a:lnTo>
                <a:lnTo>
                  <a:pt x="1947241" y="2157607"/>
                </a:lnTo>
                <a:lnTo>
                  <a:pt x="0" y="21576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629715" y="3429466"/>
            <a:ext cx="11639579" cy="2805999"/>
            <a:chOff x="0" y="0"/>
            <a:chExt cx="15519439" cy="374133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5250"/>
              <a:ext cx="15519439" cy="2086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08"/>
                </a:lnSpc>
              </a:pPr>
              <a:r>
                <a:rPr lang="en-US" sz="10735">
                  <a:solidFill>
                    <a:srgbClr val="494949"/>
                  </a:solidFill>
                  <a:latin typeface="Dekko"/>
                  <a:ea typeface="Dekko"/>
                  <a:cs typeface="Dekko"/>
                  <a:sym typeface="Dekko"/>
                </a:rPr>
                <a:t>THANK YOU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552988" y="2858592"/>
              <a:ext cx="12413463" cy="884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96"/>
                </a:lnSpc>
              </a:pPr>
              <a:r>
                <a:rPr lang="en-US" b="true" sz="4413">
                  <a:solidFill>
                    <a:srgbClr val="49494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FOR WATCHING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D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4731" y="1028700"/>
            <a:ext cx="4395027" cy="2013721"/>
          </a:xfrm>
          <a:custGeom>
            <a:avLst/>
            <a:gdLst/>
            <a:ahLst/>
            <a:cxnLst/>
            <a:rect r="r" b="b" t="t" l="l"/>
            <a:pathLst>
              <a:path h="2013721" w="4395027">
                <a:moveTo>
                  <a:pt x="0" y="0"/>
                </a:moveTo>
                <a:lnTo>
                  <a:pt x="4395027" y="0"/>
                </a:lnTo>
                <a:lnTo>
                  <a:pt x="4395027" y="2013721"/>
                </a:lnTo>
                <a:lnTo>
                  <a:pt x="0" y="2013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569">
            <a:off x="11271588" y="1380872"/>
            <a:ext cx="446604" cy="560804"/>
          </a:xfrm>
          <a:custGeom>
            <a:avLst/>
            <a:gdLst/>
            <a:ahLst/>
            <a:cxnLst/>
            <a:rect r="r" b="b" t="t" l="l"/>
            <a:pathLst>
              <a:path h="560804" w="446604">
                <a:moveTo>
                  <a:pt x="0" y="0"/>
                </a:moveTo>
                <a:lnTo>
                  <a:pt x="446604" y="0"/>
                </a:lnTo>
                <a:lnTo>
                  <a:pt x="446604" y="560804"/>
                </a:lnTo>
                <a:lnTo>
                  <a:pt x="0" y="560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06832" y="3215185"/>
            <a:ext cx="14844713" cy="14357598"/>
            <a:chOff x="0" y="0"/>
            <a:chExt cx="19792951" cy="19143464"/>
          </a:xfrm>
        </p:grpSpPr>
        <p:sp>
          <p:nvSpPr>
            <p:cNvPr name="Freeform 5" id="5"/>
            <p:cNvSpPr/>
            <p:nvPr/>
          </p:nvSpPr>
          <p:spPr>
            <a:xfrm flipH="false" flipV="false" rot="2044066">
              <a:off x="2280797" y="3166867"/>
              <a:ext cx="15231357" cy="12809730"/>
            </a:xfrm>
            <a:custGeom>
              <a:avLst/>
              <a:gdLst/>
              <a:ahLst/>
              <a:cxnLst/>
              <a:rect r="r" b="b" t="t" l="l"/>
              <a:pathLst>
                <a:path h="12809730" w="15231357">
                  <a:moveTo>
                    <a:pt x="0" y="0"/>
                  </a:moveTo>
                  <a:lnTo>
                    <a:pt x="15231357" y="0"/>
                  </a:lnTo>
                  <a:lnTo>
                    <a:pt x="15231357" y="12809730"/>
                  </a:lnTo>
                  <a:lnTo>
                    <a:pt x="0" y="128097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6927619" y="2972871"/>
              <a:ext cx="5937712" cy="5916121"/>
            </a:xfrm>
            <a:custGeom>
              <a:avLst/>
              <a:gdLst/>
              <a:ahLst/>
              <a:cxnLst/>
              <a:rect r="r" b="b" t="t" l="l"/>
              <a:pathLst>
                <a:path h="5916121" w="5937712">
                  <a:moveTo>
                    <a:pt x="5937712" y="0"/>
                  </a:moveTo>
                  <a:lnTo>
                    <a:pt x="0" y="0"/>
                  </a:lnTo>
                  <a:lnTo>
                    <a:pt x="0" y="5916121"/>
                  </a:lnTo>
                  <a:lnTo>
                    <a:pt x="5937712" y="5916121"/>
                  </a:lnTo>
                  <a:lnTo>
                    <a:pt x="5937712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530569">
            <a:off x="16521069" y="279017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70273" y="5943265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1" y="0"/>
                </a:lnTo>
                <a:lnTo>
                  <a:pt x="841011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12108" y="276860"/>
            <a:ext cx="64637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CHƯƠNG 1. GIỚI THIỆU ĐẦU BÀI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406192"/>
            <a:ext cx="91440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Các nội dung chính của chương: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Tên đề tài : “ </a:t>
            </a:r>
            <a:r>
              <a:rPr lang="en-US" b="true" sz="3400">
                <a:solidFill>
                  <a:srgbClr val="49494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Xây dựng game BlackJack bằng GUI”.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Lý do chọn đề tài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Mục tiêu đề tài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Phương pháp thực hiện</a:t>
            </a:r>
          </a:p>
          <a:p>
            <a:pPr algn="ctr">
              <a:lnSpc>
                <a:spcPts val="47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0569">
            <a:off x="9837166" y="238629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26218" y="1196851"/>
            <a:ext cx="3233311" cy="1481444"/>
          </a:xfrm>
          <a:custGeom>
            <a:avLst/>
            <a:gdLst/>
            <a:ahLst/>
            <a:cxnLst/>
            <a:rect r="r" b="b" t="t" l="l"/>
            <a:pathLst>
              <a:path h="1481444" w="3233311">
                <a:moveTo>
                  <a:pt x="0" y="0"/>
                </a:moveTo>
                <a:lnTo>
                  <a:pt x="3233311" y="0"/>
                </a:lnTo>
                <a:lnTo>
                  <a:pt x="3233311" y="1481444"/>
                </a:lnTo>
                <a:lnTo>
                  <a:pt x="0" y="1481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566820"/>
            <a:ext cx="3081956" cy="1412096"/>
          </a:xfrm>
          <a:custGeom>
            <a:avLst/>
            <a:gdLst/>
            <a:ahLst/>
            <a:cxnLst/>
            <a:rect r="r" b="b" t="t" l="l"/>
            <a:pathLst>
              <a:path h="1412096" w="3081956">
                <a:moveTo>
                  <a:pt x="0" y="0"/>
                </a:moveTo>
                <a:lnTo>
                  <a:pt x="3081956" y="0"/>
                </a:lnTo>
                <a:lnTo>
                  <a:pt x="3081956" y="1412096"/>
                </a:lnTo>
                <a:lnTo>
                  <a:pt x="0" y="141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30569">
            <a:off x="16521069" y="490359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4646" y="2589660"/>
            <a:ext cx="3987615" cy="4114800"/>
          </a:xfrm>
          <a:custGeom>
            <a:avLst/>
            <a:gdLst/>
            <a:ahLst/>
            <a:cxnLst/>
            <a:rect r="r" b="b" t="t" l="l"/>
            <a:pathLst>
              <a:path h="4114800" w="3987615">
                <a:moveTo>
                  <a:pt x="0" y="0"/>
                </a:moveTo>
                <a:lnTo>
                  <a:pt x="3987615" y="0"/>
                </a:lnTo>
                <a:lnTo>
                  <a:pt x="3987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56293" y="448310"/>
            <a:ext cx="61754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CHƯƠNG 2. CƠ SỞ LÝ THUYẾT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9126" y="1870898"/>
            <a:ext cx="7318653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Các nội dung chính của chương: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Ngôn ngữ lập trình Python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Lập trình hướng đối tượng OOP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Giao diện đồ họa với Tkinter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Các công cụ và thư viện sử dụng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Tìm hiểu về game BlackJack</a:t>
            </a:r>
          </a:p>
          <a:p>
            <a:pPr algn="ctr">
              <a:lnSpc>
                <a:spcPts val="47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D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51280" y="1028700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0" y="0"/>
                </a:lnTo>
                <a:lnTo>
                  <a:pt x="841010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44959" y="7087238"/>
            <a:ext cx="841010" cy="917769"/>
          </a:xfrm>
          <a:custGeom>
            <a:avLst/>
            <a:gdLst/>
            <a:ahLst/>
            <a:cxnLst/>
            <a:rect r="r" b="b" t="t" l="l"/>
            <a:pathLst>
              <a:path h="917769" w="841010">
                <a:moveTo>
                  <a:pt x="0" y="0"/>
                </a:moveTo>
                <a:lnTo>
                  <a:pt x="841010" y="0"/>
                </a:lnTo>
                <a:lnTo>
                  <a:pt x="841010" y="917769"/>
                </a:lnTo>
                <a:lnTo>
                  <a:pt x="0" y="917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1579" y="3650864"/>
            <a:ext cx="4774557" cy="4114800"/>
          </a:xfrm>
          <a:custGeom>
            <a:avLst/>
            <a:gdLst/>
            <a:ahLst/>
            <a:cxnLst/>
            <a:rect r="r" b="b" t="t" l="l"/>
            <a:pathLst>
              <a:path h="4114800" w="4774557">
                <a:moveTo>
                  <a:pt x="0" y="0"/>
                </a:moveTo>
                <a:lnTo>
                  <a:pt x="4774557" y="0"/>
                </a:lnTo>
                <a:lnTo>
                  <a:pt x="47745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84601" y="3845557"/>
            <a:ext cx="657469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850064" y="705168"/>
            <a:ext cx="105878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CHƯƠNG 3. THIẾT KẾ VÀ XÂY DỰNG CHƯƠNG TRÌNH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941" y="1474467"/>
            <a:ext cx="701385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Các nội dung chính của chương:</a:t>
            </a:r>
          </a:p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1.Sơ đồ khối hệ thống: </a:t>
            </a:r>
          </a:p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1.1. Các module chính của hệ thống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1.2. Biểu đồ chức năng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1.3. Biểu đồ Use - Case hệ thống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2. Sơ đồ khối các thuật toán chính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3. Cấu trúc dữ liệu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4. Chương trình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8154" y="3734680"/>
            <a:ext cx="1659846" cy="2817640"/>
          </a:xfrm>
          <a:custGeom>
            <a:avLst/>
            <a:gdLst/>
            <a:ahLst/>
            <a:cxnLst/>
            <a:rect r="r" b="b" t="t" l="l"/>
            <a:pathLst>
              <a:path h="2817640" w="1659846">
                <a:moveTo>
                  <a:pt x="0" y="0"/>
                </a:moveTo>
                <a:lnTo>
                  <a:pt x="1659846" y="0"/>
                </a:lnTo>
                <a:lnTo>
                  <a:pt x="1659846" y="2817640"/>
                </a:lnTo>
                <a:lnTo>
                  <a:pt x="0" y="281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635" y="5617574"/>
            <a:ext cx="2182679" cy="4496156"/>
          </a:xfrm>
          <a:custGeom>
            <a:avLst/>
            <a:gdLst/>
            <a:ahLst/>
            <a:cxnLst/>
            <a:rect r="r" b="b" t="t" l="l"/>
            <a:pathLst>
              <a:path h="4496156" w="2182679">
                <a:moveTo>
                  <a:pt x="0" y="0"/>
                </a:moveTo>
                <a:lnTo>
                  <a:pt x="2182680" y="0"/>
                </a:lnTo>
                <a:lnTo>
                  <a:pt x="2182680" y="4496156"/>
                </a:lnTo>
                <a:lnTo>
                  <a:pt x="0" y="449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0569">
            <a:off x="15791321" y="603693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69520" y="2262775"/>
            <a:ext cx="2596898" cy="1189851"/>
          </a:xfrm>
          <a:custGeom>
            <a:avLst/>
            <a:gdLst/>
            <a:ahLst/>
            <a:cxnLst/>
            <a:rect r="r" b="b" t="t" l="l"/>
            <a:pathLst>
              <a:path h="1189851" w="2596898">
                <a:moveTo>
                  <a:pt x="0" y="0"/>
                </a:moveTo>
                <a:lnTo>
                  <a:pt x="2596898" y="0"/>
                </a:lnTo>
                <a:lnTo>
                  <a:pt x="2596898" y="1189851"/>
                </a:lnTo>
                <a:lnTo>
                  <a:pt x="0" y="1189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38569" y="2040530"/>
            <a:ext cx="3081956" cy="1412096"/>
          </a:xfrm>
          <a:custGeom>
            <a:avLst/>
            <a:gdLst/>
            <a:ahLst/>
            <a:cxnLst/>
            <a:rect r="r" b="b" t="t" l="l"/>
            <a:pathLst>
              <a:path h="1412096" w="3081956">
                <a:moveTo>
                  <a:pt x="0" y="0"/>
                </a:moveTo>
                <a:lnTo>
                  <a:pt x="3081955" y="0"/>
                </a:lnTo>
                <a:lnTo>
                  <a:pt x="3081955" y="1412096"/>
                </a:lnTo>
                <a:lnTo>
                  <a:pt x="0" y="1412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30569">
            <a:off x="1090011" y="1365783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30569">
            <a:off x="13922322" y="6871083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0569">
            <a:off x="4030388" y="8039516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1" y="0"/>
                </a:lnTo>
                <a:lnTo>
                  <a:pt x="676921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28776" y="1506148"/>
            <a:ext cx="14700776" cy="6008942"/>
          </a:xfrm>
          <a:custGeom>
            <a:avLst/>
            <a:gdLst/>
            <a:ahLst/>
            <a:cxnLst/>
            <a:rect r="r" b="b" t="t" l="l"/>
            <a:pathLst>
              <a:path h="6008942" w="14700776">
                <a:moveTo>
                  <a:pt x="0" y="0"/>
                </a:moveTo>
                <a:lnTo>
                  <a:pt x="14700776" y="0"/>
                </a:lnTo>
                <a:lnTo>
                  <a:pt x="14700776" y="6008942"/>
                </a:lnTo>
                <a:lnTo>
                  <a:pt x="0" y="6008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5478" y="448310"/>
            <a:ext cx="45693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49494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1.2. Biểu đồ chức năng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BB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410" y="576318"/>
            <a:ext cx="14861181" cy="9134363"/>
          </a:xfrm>
          <a:custGeom>
            <a:avLst/>
            <a:gdLst/>
            <a:ahLst/>
            <a:cxnLst/>
            <a:rect r="r" b="b" t="t" l="l"/>
            <a:pathLst>
              <a:path h="9134363" w="14861181">
                <a:moveTo>
                  <a:pt x="0" y="0"/>
                </a:moveTo>
                <a:lnTo>
                  <a:pt x="14861180" y="0"/>
                </a:lnTo>
                <a:lnTo>
                  <a:pt x="14861180" y="9134364"/>
                </a:lnTo>
                <a:lnTo>
                  <a:pt x="0" y="91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5722">
            <a:off x="1232000" y="8424554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79"/>
                </a:lnTo>
                <a:lnTo>
                  <a:pt x="0" y="54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58897" y="24826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30569">
            <a:off x="690240" y="569332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3203" y="1631023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2"/>
                </a:lnTo>
                <a:lnTo>
                  <a:pt x="0" y="851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94177" y="8356920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05722">
            <a:off x="15312768" y="1020710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05722">
            <a:off x="17573883" y="6227698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05722">
            <a:off x="5166538" y="-33995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80"/>
                </a:lnTo>
                <a:lnTo>
                  <a:pt x="0" y="54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30569">
            <a:off x="7425474" y="9757659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30569">
            <a:off x="10381355" y="-320674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339173" y="9710682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0569">
            <a:off x="-109303" y="623296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1" y="0"/>
                </a:lnTo>
                <a:lnTo>
                  <a:pt x="676921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00569" y="1721097"/>
            <a:ext cx="6022430" cy="7061644"/>
          </a:xfrm>
          <a:custGeom>
            <a:avLst/>
            <a:gdLst/>
            <a:ahLst/>
            <a:cxnLst/>
            <a:rect r="r" b="b" t="t" l="l"/>
            <a:pathLst>
              <a:path h="7061644" w="6022430">
                <a:moveTo>
                  <a:pt x="0" y="0"/>
                </a:moveTo>
                <a:lnTo>
                  <a:pt x="6022431" y="0"/>
                </a:lnTo>
                <a:lnTo>
                  <a:pt x="6022431" y="7061644"/>
                </a:lnTo>
                <a:lnTo>
                  <a:pt x="0" y="7061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3260546" y="252786"/>
            <a:ext cx="148611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1.3. Biểu đồ Use - Case hệ thống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60543" y="5714945"/>
            <a:ext cx="9622376" cy="8092518"/>
          </a:xfrm>
          <a:custGeom>
            <a:avLst/>
            <a:gdLst/>
            <a:ahLst/>
            <a:cxnLst/>
            <a:rect r="r" b="b" t="t" l="l"/>
            <a:pathLst>
              <a:path h="8092518" w="9622376">
                <a:moveTo>
                  <a:pt x="0" y="0"/>
                </a:moveTo>
                <a:lnTo>
                  <a:pt x="9622375" y="0"/>
                </a:lnTo>
                <a:lnTo>
                  <a:pt x="9622375" y="8092518"/>
                </a:lnTo>
                <a:lnTo>
                  <a:pt x="0" y="809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84764" y="1329333"/>
            <a:ext cx="5742226" cy="8160787"/>
          </a:xfrm>
          <a:custGeom>
            <a:avLst/>
            <a:gdLst/>
            <a:ahLst/>
            <a:cxnLst/>
            <a:rect r="r" b="b" t="t" l="l"/>
            <a:pathLst>
              <a:path h="8160787" w="5742226">
                <a:moveTo>
                  <a:pt x="5742226" y="0"/>
                </a:moveTo>
                <a:lnTo>
                  <a:pt x="0" y="0"/>
                </a:lnTo>
                <a:lnTo>
                  <a:pt x="0" y="8160787"/>
                </a:lnTo>
                <a:lnTo>
                  <a:pt x="5742226" y="8160787"/>
                </a:lnTo>
                <a:lnTo>
                  <a:pt x="574222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5722">
            <a:off x="15729598" y="4533187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79"/>
                </a:lnTo>
                <a:lnTo>
                  <a:pt x="0" y="542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19586" y="1453965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37972" y="1229928"/>
            <a:ext cx="4445692" cy="8970034"/>
          </a:xfrm>
          <a:custGeom>
            <a:avLst/>
            <a:gdLst/>
            <a:ahLst/>
            <a:cxnLst/>
            <a:rect r="r" b="b" t="t" l="l"/>
            <a:pathLst>
              <a:path h="8970034" w="4445692">
                <a:moveTo>
                  <a:pt x="0" y="0"/>
                </a:moveTo>
                <a:lnTo>
                  <a:pt x="4445692" y="0"/>
                </a:lnTo>
                <a:lnTo>
                  <a:pt x="4445692" y="8970034"/>
                </a:lnTo>
                <a:lnTo>
                  <a:pt x="0" y="89700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63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122" y="279349"/>
            <a:ext cx="60475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2. Sơ đồ khối thuật toán chính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D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0569">
            <a:off x="17630343" y="722062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19241" y="3714044"/>
            <a:ext cx="3081956" cy="1412096"/>
          </a:xfrm>
          <a:custGeom>
            <a:avLst/>
            <a:gdLst/>
            <a:ahLst/>
            <a:cxnLst/>
            <a:rect r="r" b="b" t="t" l="l"/>
            <a:pathLst>
              <a:path h="1412096" w="3081956">
                <a:moveTo>
                  <a:pt x="0" y="0"/>
                </a:moveTo>
                <a:lnTo>
                  <a:pt x="3081955" y="0"/>
                </a:lnTo>
                <a:lnTo>
                  <a:pt x="3081955" y="1412096"/>
                </a:lnTo>
                <a:lnTo>
                  <a:pt x="0" y="141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404" y="7846204"/>
            <a:ext cx="3081956" cy="1412096"/>
          </a:xfrm>
          <a:custGeom>
            <a:avLst/>
            <a:gdLst/>
            <a:ahLst/>
            <a:cxnLst/>
            <a:rect r="r" b="b" t="t" l="l"/>
            <a:pathLst>
              <a:path h="1412096" w="3081956">
                <a:moveTo>
                  <a:pt x="0" y="0"/>
                </a:moveTo>
                <a:lnTo>
                  <a:pt x="3081956" y="0"/>
                </a:lnTo>
                <a:lnTo>
                  <a:pt x="3081956" y="1412096"/>
                </a:lnTo>
                <a:lnTo>
                  <a:pt x="0" y="141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30569">
            <a:off x="690240" y="5151383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19241" y="8023076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0038" y="7171434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4" y="0"/>
                </a:lnTo>
                <a:lnTo>
                  <a:pt x="780414" y="851642"/>
                </a:lnTo>
                <a:lnTo>
                  <a:pt x="0" y="851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38828" y="817689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2"/>
                </a:lnTo>
                <a:lnTo>
                  <a:pt x="0" y="851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0569">
            <a:off x="14126711" y="8070054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30569">
            <a:off x="14126711" y="9861993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30569">
            <a:off x="11816984" y="8449710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1" y="0"/>
                </a:lnTo>
                <a:lnTo>
                  <a:pt x="676921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30569">
            <a:off x="953538" y="-221908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23960" y="1945398"/>
            <a:ext cx="1870681" cy="857112"/>
          </a:xfrm>
          <a:custGeom>
            <a:avLst/>
            <a:gdLst/>
            <a:ahLst/>
            <a:cxnLst/>
            <a:rect r="r" b="b" t="t" l="l"/>
            <a:pathLst>
              <a:path h="857112" w="1870681">
                <a:moveTo>
                  <a:pt x="0" y="0"/>
                </a:moveTo>
                <a:lnTo>
                  <a:pt x="1870680" y="0"/>
                </a:lnTo>
                <a:lnTo>
                  <a:pt x="1870680" y="857112"/>
                </a:lnTo>
                <a:lnTo>
                  <a:pt x="0" y="857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30569">
            <a:off x="1353309" y="9638816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5"/>
                </a:lnTo>
                <a:lnTo>
                  <a:pt x="0" y="85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30569">
            <a:off x="10942376" y="-425007"/>
            <a:ext cx="676920" cy="850014"/>
          </a:xfrm>
          <a:custGeom>
            <a:avLst/>
            <a:gdLst/>
            <a:ahLst/>
            <a:cxnLst/>
            <a:rect r="r" b="b" t="t" l="l"/>
            <a:pathLst>
              <a:path h="850014" w="676920">
                <a:moveTo>
                  <a:pt x="0" y="0"/>
                </a:moveTo>
                <a:lnTo>
                  <a:pt x="676920" y="0"/>
                </a:lnTo>
                <a:lnTo>
                  <a:pt x="676920" y="850014"/>
                </a:lnTo>
                <a:lnTo>
                  <a:pt x="0" y="85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96739" y="1247900"/>
            <a:ext cx="2587442" cy="9039100"/>
          </a:xfrm>
          <a:custGeom>
            <a:avLst/>
            <a:gdLst/>
            <a:ahLst/>
            <a:cxnLst/>
            <a:rect r="r" b="b" t="t" l="l"/>
            <a:pathLst>
              <a:path h="9039100" w="2587442">
                <a:moveTo>
                  <a:pt x="0" y="0"/>
                </a:moveTo>
                <a:lnTo>
                  <a:pt x="2587442" y="0"/>
                </a:lnTo>
                <a:lnTo>
                  <a:pt x="2587442" y="9039100"/>
                </a:lnTo>
                <a:lnTo>
                  <a:pt x="0" y="90391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0" y="566680"/>
            <a:ext cx="95593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4. Chương trình : Biểu đồ lớp game Blackjack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FE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0475" y="4474623"/>
            <a:ext cx="9622376" cy="8092518"/>
          </a:xfrm>
          <a:custGeom>
            <a:avLst/>
            <a:gdLst/>
            <a:ahLst/>
            <a:cxnLst/>
            <a:rect r="r" b="b" t="t" l="l"/>
            <a:pathLst>
              <a:path h="8092518" w="9622376">
                <a:moveTo>
                  <a:pt x="0" y="0"/>
                </a:moveTo>
                <a:lnTo>
                  <a:pt x="9622376" y="0"/>
                </a:lnTo>
                <a:lnTo>
                  <a:pt x="9622376" y="8092518"/>
                </a:lnTo>
                <a:lnTo>
                  <a:pt x="0" y="809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07129" y="771843"/>
            <a:ext cx="4159807" cy="8229834"/>
          </a:xfrm>
          <a:custGeom>
            <a:avLst/>
            <a:gdLst/>
            <a:ahLst/>
            <a:cxnLst/>
            <a:rect r="r" b="b" t="t" l="l"/>
            <a:pathLst>
              <a:path h="8229834" w="4159807">
                <a:moveTo>
                  <a:pt x="0" y="0"/>
                </a:moveTo>
                <a:lnTo>
                  <a:pt x="4159807" y="0"/>
                </a:lnTo>
                <a:lnTo>
                  <a:pt x="4159807" y="8229833"/>
                </a:lnTo>
                <a:lnTo>
                  <a:pt x="0" y="82298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5722">
            <a:off x="12623207" y="4615420"/>
            <a:ext cx="962819" cy="542680"/>
          </a:xfrm>
          <a:custGeom>
            <a:avLst/>
            <a:gdLst/>
            <a:ahLst/>
            <a:cxnLst/>
            <a:rect r="r" b="b" t="t" l="l"/>
            <a:pathLst>
              <a:path h="542680" w="962819">
                <a:moveTo>
                  <a:pt x="0" y="0"/>
                </a:moveTo>
                <a:lnTo>
                  <a:pt x="962819" y="0"/>
                </a:lnTo>
                <a:lnTo>
                  <a:pt x="962819" y="542679"/>
                </a:lnTo>
                <a:lnTo>
                  <a:pt x="0" y="542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61590" y="1028700"/>
            <a:ext cx="780413" cy="851641"/>
          </a:xfrm>
          <a:custGeom>
            <a:avLst/>
            <a:gdLst/>
            <a:ahLst/>
            <a:cxnLst/>
            <a:rect r="r" b="b" t="t" l="l"/>
            <a:pathLst>
              <a:path h="851641" w="780413">
                <a:moveTo>
                  <a:pt x="0" y="0"/>
                </a:moveTo>
                <a:lnTo>
                  <a:pt x="780413" y="0"/>
                </a:lnTo>
                <a:lnTo>
                  <a:pt x="780413" y="851641"/>
                </a:lnTo>
                <a:lnTo>
                  <a:pt x="0" y="8516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441931"/>
            <a:ext cx="5362016" cy="5812702"/>
          </a:xfrm>
          <a:custGeom>
            <a:avLst/>
            <a:gdLst/>
            <a:ahLst/>
            <a:cxnLst/>
            <a:rect r="r" b="b" t="t" l="l"/>
            <a:pathLst>
              <a:path h="5812702" w="5362016">
                <a:moveTo>
                  <a:pt x="0" y="0"/>
                </a:moveTo>
                <a:lnTo>
                  <a:pt x="5362016" y="0"/>
                </a:lnTo>
                <a:lnTo>
                  <a:pt x="5362016" y="5812703"/>
                </a:lnTo>
                <a:lnTo>
                  <a:pt x="0" y="5812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35213" y="448310"/>
            <a:ext cx="82175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CHƯƠNG 4. THỰC NGHIỆM VÀ KẾT LUẬN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9636" y="1813666"/>
            <a:ext cx="644473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Các nội dung chính của chương: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Thực nghiệm</a:t>
            </a:r>
          </a:p>
          <a:p>
            <a:pPr algn="l" marL="734063" indent="-367031" lvl="1">
              <a:lnSpc>
                <a:spcPts val="4760"/>
              </a:lnSpc>
              <a:spcBef>
                <a:spcPct val="0"/>
              </a:spcBef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Kết luận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DAGp4eViFrA</dc:identifier>
  <dcterms:modified xsi:type="dcterms:W3CDTF">2011-08-01T06:04:30Z</dcterms:modified>
  <cp:revision>1</cp:revision>
  <dc:title>LẬP TRÌNH PYTHON</dc:title>
</cp:coreProperties>
</file>