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459C8B-ACB1-4375-A994-41BF6626AD4B}">
  <a:tblStyle styleId="{CC459C8B-ACB1-4375-A994-41BF6626AD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d81661d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d81661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d81661d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d81661d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552935b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552935b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d81661d1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d81661d1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552935b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552935b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552935b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552935b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552935b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552935b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552935b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552935b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552935b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552935b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552935b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552935b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552935b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552935b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d81661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d81661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d81661d1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d81661d1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552935b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552935b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94275"/>
            <a:ext cx="5783400" cy="14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CS4622 - Machine Learning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DengAI: Predicting Disease Spread</a:t>
            </a:r>
            <a:endParaRPr sz="2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25327" y="29143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      CS 4622 - Machine Learning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73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140285M	P.T. Kannangara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140499X	M.D.S.K. Ranasinghe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140577K	P. Seneviratne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140616G	D.D.N.A. Tharindu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Selection(cont.)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2.    Random Forest</a:t>
            </a:r>
            <a:r>
              <a:rPr b="1" lang="en-GB"/>
              <a:t> Regression</a:t>
            </a:r>
            <a:endParaRPr b="1"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grid search to determine optimal values for following hyper-parameters,</a:t>
            </a:r>
            <a:endParaRPr/>
          </a:p>
          <a:p>
            <a:pPr indent="-317500" lvl="2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Number of trees </a:t>
            </a:r>
            <a:endParaRPr/>
          </a:p>
          <a:p>
            <a:pPr indent="-317500" lvl="2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Maximum depth 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mainly due RF’s tolerance to noisy data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selection using information gain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Selection(cont.)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3.    Gradient Boosting</a:t>
            </a:r>
            <a:r>
              <a:rPr b="1" lang="en-GB"/>
              <a:t> Regression</a:t>
            </a:r>
            <a:endParaRPr b="1"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roduces a prediction model in the form of an ensemble of weak prediction models, typically decision trees.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grid search to determine optimal values for following hyper-parameters,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Learning rate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 of trees 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Maximum depth </a:t>
            </a:r>
            <a:endParaRPr/>
          </a:p>
          <a:p>
            <a:pPr indent="0" lvl="0" marL="22860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89825"/>
            <a:ext cx="83682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Mean Absolute Error (MAE)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100" y="2209800"/>
            <a:ext cx="2788300" cy="1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Evaluation(cont.)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89825"/>
            <a:ext cx="83682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Mean Absolute Error (MAE)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</a:t>
            </a:r>
            <a:r>
              <a:rPr lang="en-GB" sz="1400"/>
              <a:t>Example MAE values for Random Forest Regressor Model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00" y="1927775"/>
            <a:ext cx="6824049" cy="2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Results &amp; Analysis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1249775" y="14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{CC459C8B-ACB1-4375-A994-41BF6626AD4B}</a:tableStyleId>
              </a:tblPr>
              <a:tblGrid>
                <a:gridCol w="1275275"/>
                <a:gridCol w="3299500"/>
                <a:gridCol w="880525"/>
                <a:gridCol w="850175"/>
              </a:tblGrid>
              <a:tr h="3230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 </a:t>
                      </a: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 Parameters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Score (MAE)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3829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 Juan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Iquitos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8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Regressor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 - 0.1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trees (n_estimators) - 490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 - 5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random_state - 67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Min_samples_leaf - 1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16.5139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5.8687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9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Regressor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trees (n_estimators) - 300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 - 5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random_state - 67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Min_samples_leaf - 1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17.4818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6.1338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- 1e3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Gamma - 0.1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Epsilon - 0.9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18.3936</a:t>
                      </a:r>
                      <a:endParaRPr sz="105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3.8461</a:t>
                      </a:r>
                      <a:endParaRPr sz="105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preprocessing has a huge impact on results of machine learning algorithms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Although there are huge number of attributes, only few of them will be useful for predicting the results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conversion and normalization is required for more accurate predictions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models of </a:t>
            </a:r>
            <a:r>
              <a:rPr lang="en-GB"/>
              <a:t>machine</a:t>
            </a:r>
            <a:r>
              <a:rPr lang="en-GB"/>
              <a:t> learning suits for set of problem types, selecting the best model for the job is the challenge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Description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Methodology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&amp; Analysis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competition hosted by drivendata.org for accurate dengue predictions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objective is to predict number of dengue cases for two cities San Juan, Puerto Rico and Iquitos, Peru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set consists of </a:t>
            </a:r>
            <a:r>
              <a:rPr lang="en-GB"/>
              <a:t>1456 </a:t>
            </a:r>
            <a:r>
              <a:rPr lang="en-GB"/>
              <a:t>data samples and 20 features including weather details and vegetation indexes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ata Preprocessing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Engineering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Extraction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Selection of ML Models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 Optimization / Tuning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of Selected ML Models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25" y="955425"/>
            <a:ext cx="43053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Fill missing values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Forward Fill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Bin Average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Normalize data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Z-Score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Transforming temperature units into Celsius scale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Lag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cumulative effect of prior </a:t>
            </a:r>
            <a:r>
              <a:rPr lang="en-GB"/>
              <a:t>w</a:t>
            </a:r>
            <a:r>
              <a:rPr lang="en-GB"/>
              <a:t>eeks might impact the number of dengue fever cases in subsequent weeks.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Moving Window Average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75" y="3313100"/>
            <a:ext cx="3935349" cy="15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675" y="1439375"/>
            <a:ext cx="3935349" cy="1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95225"/>
            <a:ext cx="8368200" cy="6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Feature Selection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0" y="1893050"/>
            <a:ext cx="4520701" cy="19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974" y="2706800"/>
            <a:ext cx="4932025" cy="22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057900" y="3784200"/>
            <a:ext cx="3077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Correlation of features in San Juan</a:t>
            </a:r>
            <a:endParaRPr sz="1000"/>
          </a:p>
        </p:txBody>
      </p:sp>
      <p:sp>
        <p:nvSpPr>
          <p:cNvPr id="106" name="Google Shape;106;p19"/>
          <p:cNvSpPr txBox="1"/>
          <p:nvPr/>
        </p:nvSpPr>
        <p:spPr>
          <a:xfrm>
            <a:off x="5593800" y="4803100"/>
            <a:ext cx="3162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Correlation of features in Iquitos</a:t>
            </a:r>
            <a:endParaRPr sz="1000"/>
          </a:p>
        </p:txBody>
      </p:sp>
      <p:sp>
        <p:nvSpPr>
          <p:cNvPr id="107" name="Google Shape;107;p19"/>
          <p:cNvSpPr txBox="1"/>
          <p:nvPr/>
        </p:nvSpPr>
        <p:spPr>
          <a:xfrm>
            <a:off x="472700" y="132807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Correlation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Splitting Dataset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2-Fold Cross-validation was used as a preventative mechanism against overfitting.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dataset was splitted into two parts, 90% as training dataset and rest 10% as test dataset.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Support Vector Regression</a:t>
            </a:r>
            <a:br>
              <a:rPr lang="en-GB"/>
            </a:br>
            <a:endParaRPr sz="1200"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</a:t>
            </a:r>
            <a:r>
              <a:rPr lang="en-GB"/>
              <a:t>ne of the simple but powerful supervised learning model.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Experimented the model by changing following parameters,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Kernel - [ ​ ‘linear’, ‘poly’, ‘rbf’, ‘sigmoid’, ‘precomputed’ or a callable​ ]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 - ​ Penalty parameter C of the error term.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Gamma - ​ Kernel coefficient</a:t>
            </a:r>
            <a:endParaRPr/>
          </a:p>
          <a:p>
            <a:pPr indent="-317500" lvl="1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Epsilon - ​ Epsilon in the epsilon-SVR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