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808" y="1435608"/>
            <a:ext cx="3055620" cy="78105"/>
          </a:xfrm>
          <a:custGeom>
            <a:avLst/>
            <a:gdLst/>
            <a:ahLst/>
            <a:cxnLst/>
            <a:rect l="l" t="t" r="r" b="b"/>
            <a:pathLst>
              <a:path w="3055620" h="78105">
                <a:moveTo>
                  <a:pt x="3055619" y="77724"/>
                </a:moveTo>
                <a:lnTo>
                  <a:pt x="0" y="77724"/>
                </a:lnTo>
                <a:lnTo>
                  <a:pt x="0" y="0"/>
                </a:lnTo>
                <a:lnTo>
                  <a:pt x="3055619" y="0"/>
                </a:lnTo>
                <a:lnTo>
                  <a:pt x="3055619" y="77724"/>
                </a:lnTo>
                <a:close/>
              </a:path>
            </a:pathLst>
          </a:custGeom>
          <a:solidFill>
            <a:srgbClr val="46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35496" y="1432559"/>
            <a:ext cx="3055620" cy="81280"/>
          </a:xfrm>
          <a:custGeom>
            <a:avLst/>
            <a:gdLst/>
            <a:ahLst/>
            <a:cxnLst/>
            <a:rect l="l" t="t" r="r" b="b"/>
            <a:pathLst>
              <a:path w="3055620" h="81280">
                <a:moveTo>
                  <a:pt x="3055619" y="80772"/>
                </a:moveTo>
                <a:lnTo>
                  <a:pt x="0" y="80772"/>
                </a:lnTo>
                <a:lnTo>
                  <a:pt x="0" y="0"/>
                </a:lnTo>
                <a:lnTo>
                  <a:pt x="3055619" y="0"/>
                </a:lnTo>
                <a:lnTo>
                  <a:pt x="3055619" y="80772"/>
                </a:lnTo>
                <a:close/>
              </a:path>
            </a:pathLst>
          </a:custGeom>
          <a:solidFill>
            <a:srgbClr val="959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00627" y="1435608"/>
            <a:ext cx="3054350" cy="74930"/>
          </a:xfrm>
          <a:custGeom>
            <a:avLst/>
            <a:gdLst/>
            <a:ahLst/>
            <a:cxnLst/>
            <a:rect l="l" t="t" r="r" b="b"/>
            <a:pathLst>
              <a:path w="3054350" h="74930">
                <a:moveTo>
                  <a:pt x="3054095" y="74675"/>
                </a:moveTo>
                <a:lnTo>
                  <a:pt x="0" y="74675"/>
                </a:lnTo>
                <a:lnTo>
                  <a:pt x="0" y="0"/>
                </a:lnTo>
                <a:lnTo>
                  <a:pt x="3054095" y="0"/>
                </a:lnTo>
                <a:lnTo>
                  <a:pt x="3054095" y="74675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5652" y="6365748"/>
            <a:ext cx="936147" cy="2995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378" y="1509807"/>
            <a:ext cx="4774593" cy="649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524" y="2392991"/>
            <a:ext cx="5549900" cy="314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ulasi128/TravelPlanningAIAgen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4061" y="2853872"/>
            <a:ext cx="344297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dirty="0">
                <a:solidFill>
                  <a:srgbClr val="1CACE4"/>
                </a:solidFill>
                <a:latin typeface="Arial"/>
                <a:cs typeface="Arial"/>
              </a:rPr>
              <a:t>TRAVEL</a:t>
            </a:r>
            <a:r>
              <a:rPr sz="2950" b="1" spc="25" dirty="0">
                <a:solidFill>
                  <a:srgbClr val="1CACE4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1CACE4"/>
                </a:solidFill>
                <a:latin typeface="Arial"/>
                <a:cs typeface="Arial"/>
              </a:rPr>
              <a:t>AI</a:t>
            </a:r>
            <a:r>
              <a:rPr sz="2950" b="1" spc="15" dirty="0">
                <a:solidFill>
                  <a:srgbClr val="1CACE4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1CACE4"/>
                </a:solidFill>
                <a:latin typeface="Arial"/>
                <a:cs typeface="Arial"/>
              </a:rPr>
              <a:t>AGENT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566" y="1927276"/>
            <a:ext cx="3402329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2650" b="1" spc="-1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650" b="1" dirty="0">
                <a:solidFill>
                  <a:srgbClr val="1382AC"/>
                </a:solidFill>
                <a:latin typeface="Arial"/>
                <a:cs typeface="Arial"/>
              </a:rPr>
              <a:t>AICTE</a:t>
            </a:r>
            <a:r>
              <a:rPr sz="2650" b="1" spc="-6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1382AC"/>
                </a:solidFill>
                <a:latin typeface="Arial"/>
                <a:cs typeface="Arial"/>
              </a:rPr>
              <a:t>PROJECT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808" y="3604259"/>
            <a:ext cx="9322435" cy="2095445"/>
          </a:xfrm>
          <a:prstGeom prst="rect">
            <a:avLst/>
          </a:prstGeom>
          <a:solidFill>
            <a:srgbClr val="4652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279650" marR="3378200">
              <a:lnSpc>
                <a:spcPct val="100000"/>
              </a:lnSpc>
            </a:pP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1650" b="1" spc="-6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r>
              <a:rPr sz="1650" b="1" spc="-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165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1382AC"/>
                </a:solidFill>
                <a:latin typeface="Arial"/>
                <a:cs typeface="Arial"/>
              </a:rPr>
              <a:t>SkillsBuild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165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165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165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IN" sz="1650" b="1" spc="-50" dirty="0">
                <a:solidFill>
                  <a:srgbClr val="1382AC"/>
                </a:solidFill>
                <a:latin typeface="Arial"/>
                <a:cs typeface="Arial"/>
              </a:rPr>
              <a:t>Thulasidhar Reddy </a:t>
            </a:r>
            <a:endParaRPr sz="1650" dirty="0">
              <a:latin typeface="Arial"/>
              <a:cs typeface="Arial"/>
            </a:endParaRPr>
          </a:p>
          <a:p>
            <a:pPr marL="2279650">
              <a:lnSpc>
                <a:spcPct val="100000"/>
              </a:lnSpc>
            </a:pP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165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1650" b="1" spc="-6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sz="1650" b="1" spc="-1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sz="1650" b="1" spc="-7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1650" b="1" spc="-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1382AC"/>
                </a:solidFill>
                <a:latin typeface="Arial"/>
                <a:cs typeface="Arial"/>
              </a:rPr>
              <a:t>VIT</a:t>
            </a:r>
            <a:r>
              <a:rPr sz="165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1382AC"/>
                </a:solidFill>
                <a:latin typeface="Arial"/>
                <a:cs typeface="Arial"/>
              </a:rPr>
              <a:t>VELLORE</a:t>
            </a: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95C6C-46D2-7716-3139-FB0ECC4D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6373"/>
            <a:ext cx="8915400" cy="4037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24" y="1663761"/>
            <a:ext cx="8566785" cy="3676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CONCLUSION</a:t>
            </a:r>
            <a:endParaRPr sz="23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3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300">
              <a:latin typeface="Franklin Gothic Medium"/>
              <a:cs typeface="Franklin Gothic Medium"/>
            </a:endParaRPr>
          </a:p>
          <a:p>
            <a:pPr marL="262890" marR="227965" indent="-250825">
              <a:lnSpc>
                <a:spcPct val="110400"/>
              </a:lnSpc>
              <a:buClr>
                <a:srgbClr val="1CACE4"/>
              </a:buClr>
              <a:buSzPct val="91304"/>
              <a:buFont typeface="Times New Roman"/>
              <a:buChar char="▪"/>
              <a:tabLst>
                <a:tab pos="264160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agent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can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generate</a:t>
            </a:r>
            <a:r>
              <a:rPr sz="23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reports,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suggest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hypotheses,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even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draft 	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sections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research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papers.</a:t>
            </a:r>
            <a:endParaRPr sz="2300">
              <a:latin typeface="Calibri"/>
              <a:cs typeface="Calibri"/>
            </a:endParaRPr>
          </a:p>
          <a:p>
            <a:pPr marL="262890" marR="54610" indent="-250825">
              <a:lnSpc>
                <a:spcPct val="110400"/>
              </a:lnSpc>
              <a:spcBef>
                <a:spcPts val="104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4160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saves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automating</a:t>
            </a:r>
            <a:r>
              <a:rPr sz="2300" spc="-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repetitive</a:t>
            </a:r>
            <a:r>
              <a:rPr sz="2300" spc="-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tasks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like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citation</a:t>
            </a:r>
            <a:r>
              <a:rPr sz="2300" spc="-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management 	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extraction.</a:t>
            </a:r>
            <a:endParaRPr sz="2300">
              <a:latin typeface="Calibri"/>
              <a:cs typeface="Calibri"/>
            </a:endParaRPr>
          </a:p>
          <a:p>
            <a:pPr marL="264160" marR="5080" indent="-252095">
              <a:lnSpc>
                <a:spcPct val="110400"/>
              </a:lnSpc>
              <a:spcBef>
                <a:spcPts val="1060"/>
              </a:spcBef>
              <a:buChar char="▪"/>
              <a:tabLst>
                <a:tab pos="264160" algn="l"/>
                <a:tab pos="330835" algn="l"/>
              </a:tabLst>
            </a:pPr>
            <a:r>
              <a:rPr sz="2100" dirty="0">
                <a:solidFill>
                  <a:srgbClr val="1CACE4"/>
                </a:solidFill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Research</a:t>
            </a:r>
            <a:r>
              <a:rPr sz="23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Agents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enhance</a:t>
            </a: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efficiency,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accuracy,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innovation</a:t>
            </a:r>
            <a:r>
              <a:rPr sz="23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both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academic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industrial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R&amp;D.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50" dirty="0"/>
              <a:t>GITHUB</a:t>
            </a:r>
            <a:r>
              <a:rPr spc="-1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4191000"/>
            <a:ext cx="62484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5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5430" algn="l"/>
              </a:tabLst>
            </a:pPr>
            <a:r>
              <a:rPr sz="14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GitHub</a:t>
            </a:r>
            <a:r>
              <a:rPr sz="1400" spc="-7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Link:</a:t>
            </a:r>
            <a:r>
              <a:rPr lang="en-IN" sz="14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IN" sz="1400" dirty="0">
                <a:solidFill>
                  <a:srgbClr val="3F3F3F"/>
                </a:solidFill>
                <a:latin typeface="Franklin Gothic Medium"/>
                <a:cs typeface="Franklin Gothic Medium"/>
                <a:hlinkClick r:id="rId2"/>
              </a:rPr>
              <a:t>https://github.com/Thulasi128/TravelPlanningAIAgent</a:t>
            </a:r>
            <a:endParaRPr sz="1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4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Multilingual</a:t>
            </a:r>
            <a:r>
              <a:rPr spc="-30" dirty="0"/>
              <a:t> </a:t>
            </a:r>
            <a:r>
              <a:rPr dirty="0"/>
              <a:t>Research</a:t>
            </a:r>
            <a:r>
              <a:rPr spc="-45" dirty="0"/>
              <a:t> </a:t>
            </a:r>
            <a:r>
              <a:rPr spc="-10" dirty="0"/>
              <a:t>Support</a:t>
            </a:r>
          </a:p>
          <a:p>
            <a:pPr marL="263525" indent="-250825">
              <a:lnSpc>
                <a:spcPct val="100000"/>
              </a:lnSpc>
              <a:spcBef>
                <a:spcPts val="13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Voice-Activated</a:t>
            </a:r>
            <a:r>
              <a:rPr spc="-50" dirty="0"/>
              <a:t> </a:t>
            </a:r>
            <a:r>
              <a:rPr dirty="0"/>
              <a:t>Research</a:t>
            </a:r>
            <a:r>
              <a:rPr spc="-20" dirty="0"/>
              <a:t> </a:t>
            </a:r>
            <a:r>
              <a:rPr spc="-10" dirty="0"/>
              <a:t>Assistant</a:t>
            </a:r>
          </a:p>
          <a:p>
            <a:pPr marL="263525" indent="-250825">
              <a:lnSpc>
                <a:spcPct val="100000"/>
              </a:lnSpc>
              <a:spcBef>
                <a:spcPts val="134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pc="-10" dirty="0"/>
              <a:t>Real-</a:t>
            </a:r>
            <a:r>
              <a:rPr dirty="0"/>
              <a:t>Time</a:t>
            </a:r>
            <a:r>
              <a:rPr spc="-10" dirty="0"/>
              <a:t> </a:t>
            </a:r>
            <a:r>
              <a:rPr dirty="0"/>
              <a:t>Collaboration</a:t>
            </a:r>
            <a:r>
              <a:rPr spc="-25" dirty="0"/>
              <a:t> </a:t>
            </a:r>
            <a:r>
              <a:rPr spc="-10" dirty="0"/>
              <a:t>Features</a:t>
            </a:r>
          </a:p>
          <a:p>
            <a:pPr marL="263525" indent="-250825">
              <a:lnSpc>
                <a:spcPct val="100000"/>
              </a:lnSpc>
              <a:spcBef>
                <a:spcPts val="13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Research</a:t>
            </a:r>
            <a:r>
              <a:rPr spc="-30" dirty="0"/>
              <a:t> </a:t>
            </a:r>
            <a:r>
              <a:rPr dirty="0"/>
              <a:t>Gap</a:t>
            </a:r>
            <a:r>
              <a:rPr spc="-5" dirty="0"/>
              <a:t> </a:t>
            </a:r>
            <a:r>
              <a:rPr dirty="0"/>
              <a:t>and Novel</a:t>
            </a:r>
            <a:r>
              <a:rPr spc="-40" dirty="0"/>
              <a:t> </a:t>
            </a:r>
            <a:r>
              <a:rPr dirty="0"/>
              <a:t>Topic</a:t>
            </a:r>
            <a:r>
              <a:rPr spc="5" dirty="0"/>
              <a:t> </a:t>
            </a:r>
            <a:r>
              <a:rPr spc="-10" dirty="0"/>
              <a:t>Identification</a:t>
            </a:r>
          </a:p>
          <a:p>
            <a:pPr marL="263525" indent="-250825">
              <a:lnSpc>
                <a:spcPct val="100000"/>
              </a:lnSpc>
              <a:spcBef>
                <a:spcPts val="134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Integration</a:t>
            </a:r>
            <a:r>
              <a:rPr spc="-2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Publishing</a:t>
            </a:r>
            <a:r>
              <a:rPr spc="-10" dirty="0"/>
              <a:t> Platforms</a:t>
            </a:r>
          </a:p>
          <a:p>
            <a:pPr marL="263525" indent="-250825">
              <a:lnSpc>
                <a:spcPct val="100000"/>
              </a:lnSpc>
              <a:spcBef>
                <a:spcPts val="13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AI-Assisted</a:t>
            </a:r>
            <a:r>
              <a:rPr spc="-10" dirty="0"/>
              <a:t> </a:t>
            </a:r>
            <a:r>
              <a:rPr dirty="0"/>
              <a:t>Paper</a:t>
            </a:r>
            <a:r>
              <a:rPr spc="10" dirty="0"/>
              <a:t> </a:t>
            </a:r>
            <a:r>
              <a:rPr spc="-10" dirty="0"/>
              <a:t>Drafting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dirty="0">
                <a:latin typeface="Arial"/>
                <a:cs typeface="Arial"/>
              </a:rPr>
              <a:t>FUTURE</a:t>
            </a:r>
            <a:r>
              <a:rPr sz="2700" b="1" spc="-20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SCOPE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95" dirty="0"/>
              <a:t>IBM</a:t>
            </a:r>
            <a:r>
              <a:rPr spc="1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A835D-C408-9D75-45EC-67E9B6BB3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9251"/>
            <a:ext cx="8305800" cy="40129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690B10-D83B-8A7F-F4DF-7CC20E0F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133600"/>
            <a:ext cx="7924801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77" y="4022842"/>
            <a:ext cx="1767839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dirty="0">
                <a:solidFill>
                  <a:srgbClr val="001F60"/>
                </a:solidFill>
                <a:latin typeface="Arial"/>
                <a:cs typeface="Arial"/>
              </a:rPr>
              <a:t>THANK</a:t>
            </a:r>
            <a:r>
              <a:rPr b="1" spc="-55" dirty="0">
                <a:solidFill>
                  <a:srgbClr val="001F6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1F60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64" y="2201613"/>
            <a:ext cx="131635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spc="-10" dirty="0">
                <a:solidFill>
                  <a:srgbClr val="001F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390" y="2668923"/>
            <a:ext cx="2189480" cy="353377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1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dirty="0">
                <a:solidFill>
                  <a:srgbClr val="3F3F3F"/>
                </a:solidFill>
                <a:latin typeface="Arial"/>
                <a:cs typeface="Arial"/>
              </a:rPr>
              <a:t>Problem</a:t>
            </a:r>
            <a:r>
              <a:rPr sz="1650" b="1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Statement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spc="-20" dirty="0">
                <a:solidFill>
                  <a:srgbClr val="3F3F3F"/>
                </a:solidFill>
                <a:latin typeface="Arial"/>
                <a:cs typeface="Arial"/>
              </a:rPr>
              <a:t>Technology</a:t>
            </a:r>
            <a:r>
              <a:rPr sz="1650" b="1" spc="-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8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dirty="0">
                <a:solidFill>
                  <a:srgbClr val="3F3F3F"/>
                </a:solidFill>
                <a:latin typeface="Arial"/>
                <a:cs typeface="Arial"/>
              </a:rPr>
              <a:t>Wow</a:t>
            </a:r>
            <a:r>
              <a:rPr sz="1650" b="1" spc="-7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factor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dirty="0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sz="165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users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Result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Conclusion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8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Git-</a:t>
            </a:r>
            <a:r>
              <a:rPr sz="1650" b="1" dirty="0">
                <a:solidFill>
                  <a:srgbClr val="3F3F3F"/>
                </a:solidFill>
                <a:latin typeface="Arial"/>
                <a:cs typeface="Arial"/>
              </a:rPr>
              <a:t>hub</a:t>
            </a:r>
            <a:r>
              <a:rPr sz="1650" b="1" spc="-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3F3F3F"/>
                </a:solidFill>
                <a:latin typeface="Arial"/>
                <a:cs typeface="Arial"/>
              </a:rPr>
              <a:t>Link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dirty="0">
                <a:solidFill>
                  <a:srgbClr val="3F3F3F"/>
                </a:solidFill>
                <a:latin typeface="Arial"/>
                <a:cs typeface="Arial"/>
              </a:rPr>
              <a:t>Future</a:t>
            </a:r>
            <a:r>
              <a:rPr sz="1650" b="1" spc="-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scope</a:t>
            </a:r>
            <a:endParaRPr sz="165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1090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3525" algn="l"/>
              </a:tabLst>
            </a:pPr>
            <a:r>
              <a:rPr sz="1650" b="1" dirty="0">
                <a:solidFill>
                  <a:srgbClr val="3F3F3F"/>
                </a:solidFill>
                <a:latin typeface="Arial"/>
                <a:cs typeface="Arial"/>
              </a:rPr>
              <a:t>IBM</a:t>
            </a:r>
            <a:r>
              <a:rPr sz="1650" b="1" spc="-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F3F3F"/>
                </a:solidFill>
                <a:latin typeface="Arial"/>
                <a:cs typeface="Arial"/>
              </a:rPr>
              <a:t>Certifications</a:t>
            </a:r>
            <a:endParaRPr sz="16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Arial"/>
                <a:cs typeface="Arial"/>
              </a:rPr>
              <a:t>PROBLEM</a:t>
            </a:r>
            <a:r>
              <a:rPr sz="3300" b="1" spc="-95" dirty="0">
                <a:latin typeface="Arial"/>
                <a:cs typeface="Arial"/>
              </a:rPr>
              <a:t> </a:t>
            </a:r>
            <a:r>
              <a:rPr sz="3300" b="1" spc="-45" dirty="0">
                <a:latin typeface="Arial"/>
                <a:cs typeface="Arial"/>
              </a:rPr>
              <a:t>STATEMENT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30" y="2422604"/>
            <a:ext cx="8961120" cy="265938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65430" marR="5080" indent="-253365">
              <a:lnSpc>
                <a:spcPct val="90700"/>
              </a:lnSpc>
              <a:spcBef>
                <a:spcPts val="310"/>
              </a:spcBef>
              <a:buClr>
                <a:srgbClr val="1CACE4"/>
              </a:buClr>
              <a:buSzPct val="91666"/>
              <a:buFont typeface="Times New Roman"/>
              <a:buChar char="▪"/>
              <a:tabLst>
                <a:tab pos="265430" algn="l"/>
              </a:tabLst>
            </a:pP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Planning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trip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can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be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time-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consuming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overwhelming,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especially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when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users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must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search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personalized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travel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itineraries,</a:t>
            </a:r>
            <a:r>
              <a:rPr lang="en-US" sz="1800" spc="-7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budget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estimations,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location-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specific</a:t>
            </a:r>
            <a:r>
              <a:rPr lang="en-US" sz="18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tips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across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multiple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platforms.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There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is</a:t>
            </a:r>
            <a:r>
              <a:rPr lang="en-US" sz="18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need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for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an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intelligent</a:t>
            </a:r>
            <a:r>
              <a:rPr lang="en-US" sz="18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assistant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that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can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simplify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the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travel</a:t>
            </a:r>
            <a:r>
              <a:rPr lang="en-US" sz="1800" spc="-3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planning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process by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generating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personalized</a:t>
            </a:r>
            <a:r>
              <a:rPr lang="en-US" sz="18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itineraries,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estimating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costs,</a:t>
            </a:r>
            <a:r>
              <a:rPr lang="en-US" sz="1800" spc="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and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offering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travel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advice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based</a:t>
            </a:r>
            <a:r>
              <a:rPr lang="en-US" sz="18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on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user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preferences.</a:t>
            </a:r>
            <a:endParaRPr lang="en-US" sz="1800" dirty="0">
              <a:latin typeface="Franklin Gothic Medium"/>
              <a:cs typeface="Franklin Gothic Medium"/>
            </a:endParaRPr>
          </a:p>
          <a:p>
            <a:pPr marL="265430" marR="36195" indent="-253365">
              <a:lnSpc>
                <a:spcPct val="90700"/>
              </a:lnSpc>
              <a:spcBef>
                <a:spcPts val="935"/>
              </a:spcBef>
              <a:buClr>
                <a:srgbClr val="1CACE4"/>
              </a:buClr>
              <a:buSzPct val="91666"/>
              <a:buFont typeface="Times New Roman"/>
              <a:buChar char="▪"/>
              <a:tabLst>
                <a:tab pos="265430" algn="l"/>
              </a:tabLst>
            </a:pP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This</a:t>
            </a:r>
            <a:r>
              <a:rPr lang="en-US" sz="1800" spc="-5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project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aims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to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develop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an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AI-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powered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Travel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Planner</a:t>
            </a:r>
            <a:r>
              <a:rPr lang="en-US" sz="18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Agent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using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IBM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Watsonx.ai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that</a:t>
            </a:r>
            <a:r>
              <a:rPr lang="en-US" sz="18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interacts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with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users</a:t>
            </a:r>
            <a:r>
              <a:rPr lang="en-US" sz="1800" spc="-1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in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natural</a:t>
            </a:r>
            <a:r>
              <a:rPr lang="en-US" sz="18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language,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collects</a:t>
            </a:r>
            <a:r>
              <a:rPr lang="en-US" sz="1800" spc="-1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key</a:t>
            </a:r>
            <a:r>
              <a:rPr lang="en-US" sz="1800" spc="-5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trip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preferences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(destination, number</a:t>
            </a:r>
            <a:r>
              <a:rPr lang="en-US" sz="1800" spc="-5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of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days,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budget),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and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generates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tailored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travel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plan.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Due</a:t>
            </a:r>
            <a:r>
              <a:rPr lang="en-US" sz="18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to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platform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limitations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in</a:t>
            </a:r>
            <a:r>
              <a:rPr lang="en-US" sz="1800" spc="-7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student/</a:t>
            </a:r>
            <a:r>
              <a:rPr lang="en-US" sz="1800" spc="-10" dirty="0" err="1">
                <a:solidFill>
                  <a:srgbClr val="3F3F3F"/>
                </a:solidFill>
                <a:latin typeface="Franklin Gothic Medium"/>
                <a:cs typeface="Franklin Gothic Medium"/>
              </a:rPr>
              <a:t>SkillsBuild</a:t>
            </a:r>
            <a:r>
              <a:rPr lang="en-US" sz="1800" spc="-8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accounts,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5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AI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tools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like</a:t>
            </a:r>
            <a:r>
              <a:rPr lang="en-US" sz="1800" spc="-7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Python</a:t>
            </a:r>
            <a:r>
              <a:rPr lang="en-US" sz="18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were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simulated</a:t>
            </a:r>
            <a:r>
              <a:rPr lang="en-US" sz="1800" spc="-7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through</a:t>
            </a:r>
            <a:r>
              <a:rPr lang="en-US" sz="1800" spc="-5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prompt engineering</a:t>
            </a:r>
            <a:r>
              <a:rPr lang="en-US" sz="18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using</a:t>
            </a:r>
            <a:r>
              <a:rPr lang="en-US" sz="18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the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LangGraph</a:t>
            </a:r>
            <a:r>
              <a:rPr lang="en-US" sz="18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+</a:t>
            </a:r>
            <a:r>
              <a:rPr lang="en-US" sz="18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30" dirty="0" err="1">
                <a:solidFill>
                  <a:srgbClr val="3F3F3F"/>
                </a:solidFill>
                <a:latin typeface="Franklin Gothic Medium"/>
                <a:cs typeface="Franklin Gothic Medium"/>
              </a:rPr>
              <a:t>ReAct</a:t>
            </a:r>
            <a:r>
              <a:rPr lang="en-US" sz="1800" spc="-5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lang="en-US" sz="18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architecture.</a:t>
            </a:r>
            <a:endParaRPr lang="en-US" sz="18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06" y="1509807"/>
            <a:ext cx="43770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1670" algn="l"/>
              </a:tabLst>
            </a:pPr>
            <a:r>
              <a:rPr sz="3300" b="1" spc="-10" dirty="0">
                <a:latin typeface="Arial"/>
                <a:cs typeface="Arial"/>
              </a:rPr>
              <a:t>TECHNOLOGY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20" dirty="0">
                <a:latin typeface="Arial"/>
                <a:cs typeface="Arial"/>
              </a:rPr>
              <a:t>USED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7778" y="2997261"/>
            <a:ext cx="6044565" cy="249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4795" indent="-252095">
              <a:lnSpc>
                <a:spcPct val="100000"/>
              </a:lnSpc>
              <a:spcBef>
                <a:spcPts val="114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IBM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Watsonx.ai</a:t>
            </a:r>
            <a:r>
              <a:rPr sz="2300" spc="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(LangGraph</a:t>
            </a:r>
            <a:r>
              <a:rPr sz="2300" spc="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+</a:t>
            </a:r>
            <a:r>
              <a:rPr sz="2300" spc="2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ReAct)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Granite</a:t>
            </a:r>
            <a:r>
              <a:rPr sz="2300" spc="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LLM</a:t>
            </a:r>
            <a:r>
              <a:rPr sz="2300" spc="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(Natural</a:t>
            </a:r>
            <a:r>
              <a:rPr sz="2300" spc="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Language</a:t>
            </a:r>
            <a:r>
              <a:rPr sz="2300" spc="7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Generation)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5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Natural</a:t>
            </a:r>
            <a:r>
              <a:rPr sz="2300" spc="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Language</a:t>
            </a:r>
            <a:r>
              <a:rPr sz="2300" spc="8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Processing</a:t>
            </a:r>
            <a:r>
              <a:rPr sz="2300" spc="4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(NLP)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Prompt</a:t>
            </a:r>
            <a:r>
              <a:rPr sz="2300" spc="2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Engineering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Python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(logic</a:t>
            </a:r>
            <a:r>
              <a:rPr sz="2300" spc="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simulation)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5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IBM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Cloud</a:t>
            </a:r>
            <a:r>
              <a:rPr sz="2300" spc="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Lite</a:t>
            </a:r>
            <a:r>
              <a:rPr sz="2300" spc="-10" dirty="0">
                <a:latin typeface="Arial MT"/>
                <a:cs typeface="Arial MT"/>
              </a:rPr>
              <a:t> Services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Jupyter</a:t>
            </a:r>
            <a:r>
              <a:rPr sz="2300" spc="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Notebook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35" y="1663761"/>
            <a:ext cx="368744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95" dirty="0">
                <a:solidFill>
                  <a:srgbClr val="1CACE4"/>
                </a:solidFill>
                <a:latin typeface="Franklin Gothic Medium"/>
                <a:cs typeface="Franklin Gothic Medium"/>
              </a:rPr>
              <a:t>IBM</a:t>
            </a:r>
            <a:r>
              <a:rPr sz="2300" spc="7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 </a:t>
            </a:r>
            <a:r>
              <a:rPr sz="230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CLOUD</a:t>
            </a:r>
            <a:r>
              <a:rPr sz="2300" spc="8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 </a:t>
            </a:r>
            <a:r>
              <a:rPr sz="2300" spc="5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SERVICES</a:t>
            </a:r>
            <a:r>
              <a:rPr sz="2300" spc="45" dirty="0">
                <a:solidFill>
                  <a:srgbClr val="1CACE4"/>
                </a:solidFill>
                <a:latin typeface="Franklin Gothic Medium"/>
                <a:cs typeface="Franklin Gothic Medium"/>
              </a:rPr>
              <a:t> </a:t>
            </a:r>
            <a:r>
              <a:rPr sz="2300" spc="3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USED</a:t>
            </a:r>
            <a:endParaRPr sz="23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24" y="2918791"/>
            <a:ext cx="4010025" cy="210629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4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IBM</a:t>
            </a:r>
            <a:r>
              <a:rPr sz="23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Cloud</a:t>
            </a:r>
            <a:r>
              <a:rPr sz="23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Watsonx</a:t>
            </a:r>
            <a:r>
              <a:rPr sz="2300" spc="-7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AI </a:t>
            </a:r>
            <a:r>
              <a:rPr sz="23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Studio</a:t>
            </a:r>
            <a:endParaRPr sz="2300">
              <a:latin typeface="Franklin Gothic Medium"/>
              <a:cs typeface="Franklin Gothic Medium"/>
            </a:endParaRPr>
          </a:p>
          <a:p>
            <a:pPr marL="263525" indent="-250825">
              <a:lnSpc>
                <a:spcPct val="100000"/>
              </a:lnSpc>
              <a:spcBef>
                <a:spcPts val="13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IBM</a:t>
            </a:r>
            <a:r>
              <a:rPr sz="2300" spc="-4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Cloud</a:t>
            </a:r>
            <a:r>
              <a:rPr sz="23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4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Watsonx</a:t>
            </a:r>
            <a:r>
              <a:rPr sz="2300" spc="-7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6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AI </a:t>
            </a:r>
            <a:r>
              <a:rPr sz="23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runtime</a:t>
            </a:r>
            <a:endParaRPr sz="2300">
              <a:latin typeface="Franklin Gothic Medium"/>
              <a:cs typeface="Franklin Gothic Medium"/>
            </a:endParaRPr>
          </a:p>
          <a:p>
            <a:pPr marL="263525" indent="-250825">
              <a:lnSpc>
                <a:spcPct val="100000"/>
              </a:lnSpc>
              <a:spcBef>
                <a:spcPts val="134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IBM</a:t>
            </a:r>
            <a:r>
              <a:rPr sz="2300" spc="-5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Cloud</a:t>
            </a:r>
            <a:r>
              <a:rPr sz="2300" spc="-7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Agent</a:t>
            </a:r>
            <a:r>
              <a:rPr sz="2300" spc="-6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2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Lab</a:t>
            </a:r>
            <a:endParaRPr sz="2300">
              <a:latin typeface="Franklin Gothic Medium"/>
              <a:cs typeface="Franklin Gothic Medium"/>
            </a:endParaRPr>
          </a:p>
          <a:p>
            <a:pPr marL="263525" indent="-250825">
              <a:lnSpc>
                <a:spcPct val="100000"/>
              </a:lnSpc>
              <a:spcBef>
                <a:spcPts val="13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IBM</a:t>
            </a:r>
            <a:r>
              <a:rPr sz="2300" spc="-3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Granite</a:t>
            </a:r>
            <a:r>
              <a:rPr sz="2300" spc="-7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2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foundation</a:t>
            </a:r>
            <a:r>
              <a:rPr sz="2300" spc="-55" dirty="0">
                <a:solidFill>
                  <a:srgbClr val="3F3F3F"/>
                </a:solidFill>
                <a:latin typeface="Franklin Gothic Medium"/>
                <a:cs typeface="Franklin Gothic Medium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Franklin Gothic Medium"/>
                <a:cs typeface="Franklin Gothic Medium"/>
              </a:rPr>
              <a:t>model</a:t>
            </a:r>
            <a:endParaRPr sz="23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85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Arial"/>
                <a:cs typeface="Arial"/>
              </a:rPr>
              <a:t>WOW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FACTORS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35" y="2806678"/>
            <a:ext cx="8065134" cy="249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4795" indent="-252095">
              <a:lnSpc>
                <a:spcPct val="100000"/>
              </a:lnSpc>
              <a:spcBef>
                <a:spcPts val="114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AI-powered</a:t>
            </a:r>
            <a:r>
              <a:rPr sz="2300" spc="50" dirty="0"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personalized</a:t>
            </a:r>
            <a:r>
              <a:rPr sz="2300" b="1" spc="10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travel</a:t>
            </a:r>
            <a:r>
              <a:rPr sz="2300" spc="6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planning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Uses</a:t>
            </a:r>
            <a:r>
              <a:rPr sz="2300" spc="-10" dirty="0"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IBM</a:t>
            </a:r>
            <a:r>
              <a:rPr sz="2300" b="1" spc="1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Granite</a:t>
            </a:r>
            <a:r>
              <a:rPr sz="2300" b="1" spc="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LLM</a:t>
            </a:r>
            <a:r>
              <a:rPr sz="2300" b="1" spc="10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for</a:t>
            </a:r>
            <a:r>
              <a:rPr sz="2300" spc="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natural</a:t>
            </a:r>
            <a:r>
              <a:rPr sz="2300" spc="4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conversation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5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Works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without</a:t>
            </a:r>
            <a:r>
              <a:rPr sz="2300" spc="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external</a:t>
            </a:r>
            <a:r>
              <a:rPr sz="2300" spc="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tools</a:t>
            </a:r>
            <a:r>
              <a:rPr sz="2300" spc="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—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logic</a:t>
            </a:r>
            <a:r>
              <a:rPr sz="2300" spc="-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simulated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via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b="1" spc="-10" dirty="0">
                <a:latin typeface="Arial"/>
                <a:cs typeface="Arial"/>
              </a:rPr>
              <a:t>prompts</a:t>
            </a:r>
            <a:endParaRPr sz="2300">
              <a:latin typeface="Arial"/>
              <a:cs typeface="Arial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Built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with</a:t>
            </a:r>
            <a:r>
              <a:rPr sz="2300" spc="10" dirty="0"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LangGraph</a:t>
            </a:r>
            <a:r>
              <a:rPr sz="2300" b="1" spc="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+</a:t>
            </a:r>
            <a:r>
              <a:rPr sz="2300" b="1" spc="2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ReAct</a:t>
            </a:r>
            <a:r>
              <a:rPr sz="2300" b="1" spc="40" dirty="0">
                <a:latin typeface="Arial"/>
                <a:cs typeface="Arial"/>
              </a:rPr>
              <a:t> </a:t>
            </a:r>
            <a:r>
              <a:rPr sz="2300" spc="-10" dirty="0">
                <a:latin typeface="Arial MT"/>
                <a:cs typeface="Arial MT"/>
              </a:rPr>
              <a:t>architecture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5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Budget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estimation &amp;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itinerary</a:t>
            </a:r>
            <a:r>
              <a:rPr sz="2300" spc="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suggestions</a:t>
            </a:r>
            <a:r>
              <a:rPr sz="2300" spc="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</a:t>
            </a:r>
            <a:r>
              <a:rPr sz="2300" spc="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real-</a:t>
            </a:r>
            <a:r>
              <a:rPr sz="2300" spc="-20" dirty="0">
                <a:latin typeface="Arial MT"/>
                <a:cs typeface="Arial MT"/>
              </a:rPr>
              <a:t>time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Designed</a:t>
            </a:r>
            <a:r>
              <a:rPr sz="2300" spc="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for</a:t>
            </a:r>
            <a:r>
              <a:rPr sz="2300" spc="35" dirty="0"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low-resource</a:t>
            </a:r>
            <a:r>
              <a:rPr sz="2300" b="1" spc="2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cloud</a:t>
            </a:r>
            <a:r>
              <a:rPr sz="2300" b="1" spc="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environment</a:t>
            </a:r>
            <a:r>
              <a:rPr sz="2300" b="1" spc="2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(Lite</a:t>
            </a:r>
            <a:r>
              <a:rPr sz="2300" b="1" spc="70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tier)</a:t>
            </a:r>
            <a:endParaRPr sz="2300">
              <a:latin typeface="Arial"/>
              <a:cs typeface="Arial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Minimal</a:t>
            </a:r>
            <a:r>
              <a:rPr sz="2300" spc="2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UI,</a:t>
            </a:r>
            <a:r>
              <a:rPr sz="2300" spc="25" dirty="0">
                <a:latin typeface="Arial MT"/>
                <a:cs typeface="Arial MT"/>
              </a:rPr>
              <a:t> </a:t>
            </a:r>
            <a:r>
              <a:rPr sz="2300" b="1" dirty="0">
                <a:latin typeface="Arial"/>
                <a:cs typeface="Arial"/>
              </a:rPr>
              <a:t>maximum</a:t>
            </a:r>
            <a:r>
              <a:rPr sz="2300" b="1" spc="-1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impact</a:t>
            </a:r>
            <a:r>
              <a:rPr sz="2300" b="1" spc="15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–</a:t>
            </a:r>
            <a:r>
              <a:rPr sz="2300" spc="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beginner-friendly</a:t>
            </a:r>
            <a:r>
              <a:rPr sz="2300" spc="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&amp;</a:t>
            </a:r>
            <a:r>
              <a:rPr sz="2300" spc="15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fast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35" y="1663761"/>
            <a:ext cx="153797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END</a:t>
            </a:r>
            <a:r>
              <a:rPr sz="2300" spc="4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 </a:t>
            </a:r>
            <a:r>
              <a:rPr sz="2300" spc="35" dirty="0">
                <a:solidFill>
                  <a:srgbClr val="1CACE4"/>
                </a:solidFill>
                <a:latin typeface="Franklin Gothic Medium"/>
                <a:cs typeface="Franklin Gothic Medium"/>
              </a:rPr>
              <a:t>USERS</a:t>
            </a:r>
            <a:endParaRPr sz="23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35" y="3335482"/>
            <a:ext cx="7286625" cy="1435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4795" indent="-252095">
              <a:lnSpc>
                <a:spcPct val="100000"/>
              </a:lnSpc>
              <a:spcBef>
                <a:spcPts val="114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b="1" dirty="0">
                <a:latin typeface="Arial"/>
                <a:cs typeface="Arial"/>
              </a:rPr>
              <a:t>Travel</a:t>
            </a:r>
            <a:r>
              <a:rPr sz="2300" b="1" spc="4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Enthusiasts</a:t>
            </a:r>
            <a:r>
              <a:rPr sz="2300" b="1" spc="35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needing</a:t>
            </a:r>
            <a:r>
              <a:rPr sz="2300" spc="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quick</a:t>
            </a:r>
            <a:r>
              <a:rPr sz="2300" spc="4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plans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b="1" dirty="0">
                <a:latin typeface="Arial"/>
                <a:cs typeface="Arial"/>
              </a:rPr>
              <a:t>Busy</a:t>
            </a:r>
            <a:r>
              <a:rPr sz="2300" b="1" spc="2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professionals</a:t>
            </a:r>
            <a:r>
              <a:rPr sz="2300" b="1" spc="15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with</a:t>
            </a:r>
            <a:r>
              <a:rPr sz="2300" spc="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no</a:t>
            </a:r>
            <a:r>
              <a:rPr sz="2300" spc="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time</a:t>
            </a:r>
            <a:r>
              <a:rPr sz="2300" spc="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for</a:t>
            </a:r>
            <a:r>
              <a:rPr sz="2300" spc="3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research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5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b="1" dirty="0">
                <a:latin typeface="Arial"/>
                <a:cs typeface="Arial"/>
              </a:rPr>
              <a:t>Students</a:t>
            </a:r>
            <a:r>
              <a:rPr sz="2300" b="1" spc="2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&amp;</a:t>
            </a:r>
            <a:r>
              <a:rPr sz="2300" b="1" spc="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solo</a:t>
            </a:r>
            <a:r>
              <a:rPr sz="2300" b="1" spc="3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travelers</a:t>
            </a:r>
            <a:r>
              <a:rPr sz="2300" b="1" spc="60" dirty="0">
                <a:latin typeface="Arial"/>
                <a:cs typeface="Arial"/>
              </a:rPr>
              <a:t> </a:t>
            </a:r>
            <a:r>
              <a:rPr sz="2300" dirty="0">
                <a:latin typeface="Arial MT"/>
                <a:cs typeface="Arial MT"/>
              </a:rPr>
              <a:t>planning</a:t>
            </a:r>
            <a:r>
              <a:rPr sz="2300" spc="7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low-budget</a:t>
            </a:r>
            <a:r>
              <a:rPr sz="2300" spc="4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trips</a:t>
            </a:r>
            <a:endParaRPr sz="23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10"/>
              </a:spcBef>
              <a:buClr>
                <a:srgbClr val="77CDEF"/>
              </a:buClr>
              <a:buFont typeface="Times New Roman"/>
              <a:buChar char="▪"/>
              <a:tabLst>
                <a:tab pos="264795" algn="l"/>
              </a:tabLst>
            </a:pPr>
            <a:r>
              <a:rPr sz="2300" dirty="0">
                <a:latin typeface="Arial MT"/>
                <a:cs typeface="Arial MT"/>
              </a:rPr>
              <a:t>Anyone</a:t>
            </a:r>
            <a:r>
              <a:rPr sz="2300" spc="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needing</a:t>
            </a:r>
            <a:r>
              <a:rPr sz="2300" spc="75" dirty="0">
                <a:latin typeface="Arial MT"/>
                <a:cs typeface="Arial MT"/>
              </a:rPr>
              <a:t> </a:t>
            </a:r>
            <a:r>
              <a:rPr sz="2300" b="1" spc="-10" dirty="0">
                <a:latin typeface="Arial"/>
                <a:cs typeface="Arial"/>
              </a:rPr>
              <a:t>AI-</a:t>
            </a:r>
            <a:r>
              <a:rPr sz="2300" b="1" dirty="0">
                <a:latin typeface="Arial"/>
                <a:cs typeface="Arial"/>
              </a:rPr>
              <a:t>driven</a:t>
            </a:r>
            <a:r>
              <a:rPr sz="2300" b="1" spc="6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trip</a:t>
            </a:r>
            <a:r>
              <a:rPr sz="2300" b="1" spc="3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suggestions</a:t>
            </a:r>
            <a:r>
              <a:rPr sz="2300" b="1" spc="55" dirty="0">
                <a:latin typeface="Arial"/>
                <a:cs typeface="Arial"/>
              </a:rPr>
              <a:t> </a:t>
            </a:r>
            <a:r>
              <a:rPr sz="2300" spc="-10" dirty="0">
                <a:latin typeface="Arial MT"/>
                <a:cs typeface="Arial MT"/>
              </a:rPr>
              <a:t>instantly</a:t>
            </a:r>
            <a:endParaRPr sz="2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35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558" y="2219952"/>
            <a:ext cx="1233170" cy="2527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Franklin Gothic Medium"/>
                <a:cs typeface="Franklin Gothic Medium"/>
              </a:rPr>
              <a:t>Backend</a:t>
            </a:r>
            <a:r>
              <a:rPr sz="1450" spc="10" dirty="0">
                <a:latin typeface="Franklin Gothic Medium"/>
                <a:cs typeface="Franklin Gothic Medium"/>
              </a:rPr>
              <a:t> </a:t>
            </a:r>
            <a:r>
              <a:rPr sz="1450" spc="-10" dirty="0">
                <a:latin typeface="Franklin Gothic Medium"/>
                <a:cs typeface="Franklin Gothic Medium"/>
              </a:rPr>
              <a:t>Logic:</a:t>
            </a:r>
            <a:endParaRPr sz="1450">
              <a:latin typeface="Franklin Gothic Medium"/>
              <a:cs typeface="Franklin Gothic Mediu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85F2C-FF95-E31B-8BA4-6A85DEE4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8"/>
          <a:stretch>
            <a:fillRect/>
          </a:stretch>
        </p:blipFill>
        <p:spPr>
          <a:xfrm>
            <a:off x="851418" y="2743199"/>
            <a:ext cx="8825982" cy="35193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F6A199-C5E3-5653-6DD1-0C42CAA4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9251"/>
            <a:ext cx="8803704" cy="4027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413</Words>
  <Application>Microsoft Office PowerPoint</Application>
  <PresentationFormat>Custom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</vt:lpstr>
      <vt:lpstr>Calibri</vt:lpstr>
      <vt:lpstr>Franklin Gothic Medium</vt:lpstr>
      <vt:lpstr>Times New Roman</vt:lpstr>
      <vt:lpstr>Office Theme</vt:lpstr>
      <vt:lpstr>IBM AICTE PROJECT</vt:lpstr>
      <vt:lpstr>OUTLINE</vt:lpstr>
      <vt:lpstr>PROBLEM STATEMENT</vt:lpstr>
      <vt:lpstr>TECHNOLOGY USED</vt:lpstr>
      <vt:lpstr>PowerPoint Presentation</vt:lpstr>
      <vt:lpstr>WOW FACTORS</vt:lpstr>
      <vt:lpstr>PowerPoint Presentation</vt:lpstr>
      <vt:lpstr>RESULTS</vt:lpstr>
      <vt:lpstr>RESULTS</vt:lpstr>
      <vt:lpstr>RESULTS</vt:lpstr>
      <vt:lpstr>PowerPoint Presentation</vt:lpstr>
      <vt:lpstr>GITHUB LINK</vt:lpstr>
      <vt:lpstr>FUTURE SCOPE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AICTE PROJECT.pptx</dc:title>
  <dc:creator>dharreddy thulasi</dc:creator>
  <cp:lastModifiedBy>dharreddy thulasi</cp:lastModifiedBy>
  <cp:revision>2</cp:revision>
  <dcterms:created xsi:type="dcterms:W3CDTF">2025-08-04T14:46:53Z</dcterms:created>
  <dcterms:modified xsi:type="dcterms:W3CDTF">2025-08-04T15:18:26Z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LastSaved">
    <vt:filetime>2025-08-04T00:00:00Z</vt:filetime>
  </property>
  <property fmtid="{D5CDD505-2E9C-101B-9397-08002B2CF9AE}" pid="4" name="Producer">
    <vt:lpwstr>Microsoft: Print To PDF</vt:lpwstr>
  </property>
</Properties>
</file>