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72" r:id="rId2"/>
    <p:sldId id="871" r:id="rId3"/>
    <p:sldId id="870" r:id="rId4"/>
    <p:sldId id="891" r:id="rId5"/>
    <p:sldId id="890" r:id="rId6"/>
    <p:sldId id="907" r:id="rId7"/>
    <p:sldId id="906" r:id="rId8"/>
    <p:sldId id="905" r:id="rId9"/>
    <p:sldId id="910" r:id="rId10"/>
    <p:sldId id="909" r:id="rId11"/>
    <p:sldId id="908" r:id="rId12"/>
    <p:sldId id="901" r:id="rId13"/>
    <p:sldId id="902" r:id="rId14"/>
    <p:sldId id="911" r:id="rId15"/>
    <p:sldId id="892" r:id="rId16"/>
    <p:sldId id="904" r:id="rId17"/>
  </p:sldIdLst>
  <p:sldSz cx="9144000" cy="6858000" type="screen4x3"/>
  <p:notesSz cx="69469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8"/>
    <a:srgbClr val="0000AC"/>
    <a:srgbClr val="CCECFF"/>
    <a:srgbClr val="000066"/>
    <a:srgbClr val="000099"/>
    <a:srgbClr val="CCFFCC"/>
    <a:srgbClr val="D7EB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79" autoAdjust="0"/>
  </p:normalViewPr>
  <p:slideViewPr>
    <p:cSldViewPr>
      <p:cViewPr varScale="1">
        <p:scale>
          <a:sx n="82" d="100"/>
          <a:sy n="82" d="100"/>
        </p:scale>
        <p:origin x="14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310" y="139"/>
      </p:cViewPr>
      <p:guideLst>
        <p:guide orient="horz" pos="2909"/>
        <p:guide pos="218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6E1BE4E7-69D7-30A7-744A-D05560D8BBB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50300"/>
            <a:ext cx="30146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75" tIns="0" rIns="19275" bIns="0" numCol="1" anchor="b" anchorCtr="0" compatLnSpc="1">
            <a:prstTxWarp prst="textNoShape">
              <a:avLst/>
            </a:prstTxWarp>
          </a:bodyPr>
          <a:lstStyle>
            <a:lvl1pPr defTabSz="925513">
              <a:spcBef>
                <a:spcPct val="0"/>
              </a:spcBef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3B85649-63C7-0621-876C-295DF9B05D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3825" y="8750300"/>
            <a:ext cx="27749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75" tIns="0" rIns="19275" bIns="0" numCol="1" anchor="b" anchorCtr="0" compatLnSpc="1">
            <a:prstTxWarp prst="textNoShape">
              <a:avLst/>
            </a:prstTxWarp>
          </a:bodyPr>
          <a:lstStyle>
            <a:lvl1pPr algn="r" defTabSz="925513">
              <a:defRPr sz="1000" i="1"/>
            </a:lvl1pPr>
          </a:lstStyle>
          <a:p>
            <a:fld id="{D6F35F25-BF2F-46B8-A47C-2A12EACF88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69293ED3-7614-BE42-A718-9F1BD956842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14363"/>
            <a:ext cx="5334000" cy="400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A4F3771-ED59-D95D-7E46-8A18DF20DC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68300" y="4808538"/>
            <a:ext cx="6330950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9" tIns="46591" rIns="93179" bIns="465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endParaRPr lang="en-US" noProof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7164E2C-90A5-863B-BF73-8C4BC071A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8955088"/>
            <a:ext cx="1274763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179" tIns="46591" rIns="93179" bIns="46591" anchor="b">
            <a:spAutoFit/>
          </a:bodyPr>
          <a:lstStyle>
            <a:lvl1pPr defTabSz="925513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5513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5513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5513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5513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900" i="1"/>
              <a:t>Page </a:t>
            </a:r>
            <a:fld id="{277EA862-1D9C-432E-93A9-368991F98DFB}" type="slidenum">
              <a:rPr lang="en-US" altLang="en-US" sz="900" i="1"/>
              <a:pPr algn="r">
                <a:spcBef>
                  <a:spcPct val="0"/>
                </a:spcBef>
              </a:pPr>
              <a:t>‹#›</a:t>
            </a:fld>
            <a:endParaRPr lang="en-US" altLang="en-US" sz="900" i="1"/>
          </a:p>
        </p:txBody>
      </p:sp>
      <p:sp>
        <p:nvSpPr>
          <p:cNvPr id="4101" name="Text Box 10">
            <a:extLst>
              <a:ext uri="{FF2B5EF4-FFF2-40B4-BE49-F238E27FC236}">
                <a16:creationId xmlns:a16="http://schemas.microsoft.com/office/drawing/2014/main" id="{15D16C40-9CC5-448E-D971-D4F20CC04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" y="8956675"/>
            <a:ext cx="31511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539" tIns="46266" rIns="92539" bIns="46266">
            <a:spAutoFit/>
          </a:bodyPr>
          <a:lstStyle>
            <a:lvl1pPr defTabSz="925513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5513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5513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5513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5513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900" i="1"/>
              <a:t>The Johns Hopkins University Applied Physics Laboratory</a:t>
            </a:r>
          </a:p>
        </p:txBody>
      </p:sp>
      <p:sp>
        <p:nvSpPr>
          <p:cNvPr id="4102" name="Text Box 11">
            <a:extLst>
              <a:ext uri="{FF2B5EF4-FFF2-40B4-BE49-F238E27FC236}">
                <a16:creationId xmlns:a16="http://schemas.microsoft.com/office/drawing/2014/main" id="{B5AD08CB-3464-A367-6783-B2538137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8783638"/>
            <a:ext cx="1825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315" tIns="45653" rIns="91315" bIns="45653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000" i="1"/>
          </a:p>
          <a:p>
            <a:pPr>
              <a:spcBef>
                <a:spcPct val="0"/>
              </a:spcBef>
            </a:pPr>
            <a:endParaRPr lang="en-US" altLang="en-US" sz="1000" i="1"/>
          </a:p>
        </p:txBody>
      </p:sp>
      <p:sp>
        <p:nvSpPr>
          <p:cNvPr id="4103" name="Rectangle 12">
            <a:extLst>
              <a:ext uri="{FF2B5EF4-FFF2-40B4-BE49-F238E27FC236}">
                <a16:creationId xmlns:a16="http://schemas.microsoft.com/office/drawing/2014/main" id="{2E47B336-5394-E159-3BE1-9E80D5D70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8671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315" tIns="45653" rIns="91315" bIns="45653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000" i="1"/>
          </a:p>
          <a:p>
            <a:pPr>
              <a:spcBef>
                <a:spcPct val="0"/>
              </a:spcBef>
            </a:pPr>
            <a:endParaRPr lang="en-US" altLang="en-US" sz="1000" i="1"/>
          </a:p>
          <a:p>
            <a:pPr>
              <a:spcBef>
                <a:spcPct val="0"/>
              </a:spcBef>
            </a:pPr>
            <a:endParaRPr lang="en-US" altLang="en-US" sz="1000" i="1"/>
          </a:p>
          <a:p>
            <a:pPr>
              <a:spcBef>
                <a:spcPct val="0"/>
              </a:spcBef>
            </a:pPr>
            <a:endParaRPr lang="en-US" altLang="en-US" sz="1000" i="1"/>
          </a:p>
        </p:txBody>
      </p:sp>
      <p:sp>
        <p:nvSpPr>
          <p:cNvPr id="4104" name="Text Box 13">
            <a:extLst>
              <a:ext uri="{FF2B5EF4-FFF2-40B4-BE49-F238E27FC236}">
                <a16:creationId xmlns:a16="http://schemas.microsoft.com/office/drawing/2014/main" id="{0DF23207-0CEF-7D9C-6F45-2D72025F6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213" y="0"/>
            <a:ext cx="180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315" tIns="45653" rIns="91315" bIns="45653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000" i="1"/>
          </a:p>
          <a:p>
            <a:pPr>
              <a:spcBef>
                <a:spcPct val="0"/>
              </a:spcBef>
            </a:pPr>
            <a:endParaRPr lang="en-US" altLang="en-US" sz="1000" i="1"/>
          </a:p>
          <a:p>
            <a:pPr>
              <a:spcBef>
                <a:spcPct val="0"/>
              </a:spcBef>
            </a:pPr>
            <a:endParaRPr lang="en-US" altLang="en-US" sz="1000" i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22250" indent="-2222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576263" indent="-239713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indent="-2238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263650" indent="-2349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431D6A3-5CED-BDD3-C29D-5825EAD05C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9D364AA-0DD0-95B4-EC57-2AD89CEC1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54D6F5B-298E-4266-BDEF-611C84EA0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165B0C8-9CFC-72D0-A0B0-0A9E6225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25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54D6F5B-298E-4266-BDEF-611C84EA0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165B0C8-9CFC-72D0-A0B0-0A9E6225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888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54D6F5B-298E-4266-BDEF-611C84EA0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165B0C8-9CFC-72D0-A0B0-0A9E6225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62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54D6F5B-298E-4266-BDEF-611C84EA0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165B0C8-9CFC-72D0-A0B0-0A9E6225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62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54D6F5B-298E-4266-BDEF-611C84EA0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165B0C8-9CFC-72D0-A0B0-0A9E6225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0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758D465-A673-CA2D-3002-B0F530F18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C6D8AC0-3E8D-954B-99B7-7C6D84670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85AEF7C-61CA-87BA-8B12-F465BF2EF9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97F9F20-192C-FE5A-3D38-7169AAAB6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6EE83A1-2E62-5946-D255-FFA1142AB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2F4C448-8C63-E30A-9FCE-B7BCBFECF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ED6DDB0-8236-D930-B33A-DDBA31DEE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9341A0C-C5A9-5FDC-A7D5-502E6641B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54D6F5B-298E-4266-BDEF-611C84EA0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165B0C8-9CFC-72D0-A0B0-0A9E6225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54D6F5B-298E-4266-BDEF-611C84EA0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165B0C8-9CFC-72D0-A0B0-0A9E6225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3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54D6F5B-298E-4266-BDEF-611C84EA0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165B0C8-9CFC-72D0-A0B0-0A9E6225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23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54D6F5B-298E-4266-BDEF-611C84EA0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165B0C8-9CFC-72D0-A0B0-0A9E6225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2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54D6F5B-298E-4266-BDEF-611C84EA0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165B0C8-9CFC-72D0-A0B0-0A9E6225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2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>
            <a:extLst>
              <a:ext uri="{FF2B5EF4-FFF2-40B4-BE49-F238E27FC236}">
                <a16:creationId xmlns:a16="http://schemas.microsoft.com/office/drawing/2014/main" id="{8CCEA111-6101-5F65-EE18-F4798C20F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56388"/>
            <a:ext cx="9144000" cy="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0162E00C-D435-01BB-B3C4-6F79364864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9525"/>
            <a:ext cx="2894012" cy="6645275"/>
          </a:xfrm>
          <a:prstGeom prst="rect">
            <a:avLst/>
          </a:prstGeom>
          <a:gradFill rotWithShape="0">
            <a:gsLst>
              <a:gs pos="0">
                <a:srgbClr val="A7D3FF"/>
              </a:gs>
              <a:gs pos="100000">
                <a:srgbClr val="D7EB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Text Box 34">
            <a:extLst>
              <a:ext uri="{FF2B5EF4-FFF2-40B4-BE49-F238E27FC236}">
                <a16:creationId xmlns:a16="http://schemas.microsoft.com/office/drawing/2014/main" id="{AFCAA270-529F-0410-812B-7652120824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30913" y="25019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800" b="1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A77F651D-4082-FCFC-CDDB-734EF6A549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6563" y="6629400"/>
            <a:ext cx="13128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6" tIns="45713" rIns="91426" bIns="45713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900"/>
              <a:t>Planning Presentation</a:t>
            </a:r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ctrTitle" sz="quarter"/>
          </p:nvPr>
        </p:nvSpPr>
        <p:spPr>
          <a:xfrm>
            <a:off x="3657600" y="533400"/>
            <a:ext cx="4724400" cy="1143000"/>
          </a:xfrm>
          <a:solidFill>
            <a:schemeClr val="bg1"/>
          </a:solidFill>
          <a:ln w="12700">
            <a:solidFill>
              <a:schemeClr val="tx1"/>
            </a:solidFill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1440" tIns="45720" rIns="91440" bIns="45720" anchorCtr="1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13" name="Rectangle 4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33800" y="2514600"/>
            <a:ext cx="4648200" cy="2590800"/>
          </a:xfrm>
          <a:ln w="12700"/>
        </p:spPr>
        <p:txBody>
          <a:bodyPr lIns="91440" tIns="45720" rIns="91440" bIns="45720"/>
          <a:lstStyle>
            <a:lvl1pPr marL="228600" indent="-228600">
              <a:spcBef>
                <a:spcPct val="0"/>
              </a:spcBef>
              <a:buSzTx/>
              <a:buFontTx/>
              <a:buChar char="•"/>
              <a:defRPr sz="1800" i="1"/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11EE9AAA-926F-1865-2456-BD93C7A4081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624263" y="6643688"/>
            <a:ext cx="1905000" cy="204787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06A38E10-8053-C02B-DA07-56871579A4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- </a:t>
            </a:r>
            <a:fld id="{A81C3C3A-C7C4-4B14-BBA0-0D8701BD5D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42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F3E0E86-BF14-A2C4-A893-BCA0BCE0899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13, 2010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D7EC5A1-1940-7A80-E4B5-3DB2A4AEA4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- </a:t>
            </a:r>
            <a:fld id="{60432832-B98E-44EA-80B2-5292FB4D4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08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C3B9EC3-0070-0346-9D1A-3FBF5B5C688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13, 2010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DE32B6D-A710-CDC6-8552-BA814328CA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- </a:t>
            </a:r>
            <a:fld id="{741E5504-9C49-455C-8850-69E09EDE7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74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56793F3-D4FE-6148-32E7-1D2506F5B16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13, 2010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09DF34B-E738-9017-3DFB-FE648E3B48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- </a:t>
            </a:r>
            <a:fld id="{D6897330-ECAF-4AFC-9FD0-297EBE4471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48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D47CDD0-1CDB-FCBC-EAED-2E9A9690CC6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50C626B-1E95-7ACE-9B96-72581ABB35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- </a:t>
            </a:r>
            <a:fld id="{C267D8CB-A6AD-413F-BE71-B575E37DCF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50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5A9CD3F-8403-C55F-1F92-B5F92DFE80C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13, 2010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F68FA62-FEEA-B6E7-9ADD-AA0AFE3324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- </a:t>
            </a:r>
            <a:fld id="{E191ACE5-DFAB-487D-BB06-5EBA606DB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17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275AFAB-C423-5A7C-DD9A-A2E5756B849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13, 2010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AB437BC-8592-AE8F-CF93-250BEF4FE5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- </a:t>
            </a:r>
            <a:fld id="{C0027C88-AD89-4BB3-940A-2E6250ED3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0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D70431AF-4672-AD75-8AE8-2ED9E714809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13, 2010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1AEDE50-1F2A-6627-0954-1991536314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- </a:t>
            </a:r>
            <a:fld id="{3BB4E802-AFC8-46FE-8F4E-6E31FF58D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9EC97F4-9021-AFEE-CC94-2C22E8B451A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13, 2010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68B3ED5-1D88-9A7B-2A96-99F7663626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- </a:t>
            </a:r>
            <a:fld id="{C8C9D415-E450-4B63-B304-07F5EDF3BC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84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570CDA2-0452-7C54-5C77-D8DCEE8EC84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13, 2010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641C0D38-ADA7-2ED6-6364-991569F87C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- </a:t>
            </a:r>
            <a:fld id="{1A42E85B-07E9-4DC6-950E-258EF2A08C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46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242ED08-FC4B-D7D2-ABE1-AD1030C78D1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13, 2010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EFE5629-772A-1072-C24D-AFE75A7AAF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- </a:t>
            </a:r>
            <a:fld id="{6C29789C-EFFD-466A-B83E-B8D29FCBC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43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2E4B619-7912-772B-DE0D-E7AC401B81F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13, 2010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4DE7061-D88F-3130-DF18-4DD43F9726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- </a:t>
            </a:r>
            <a:fld id="{7B0C3314-E8D1-4B82-ACCE-D477210610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9D89563-1957-F9C1-BD84-05925AFBF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2" tIns="46032" rIns="92062" bIns="460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52BD97-AF3C-0438-F2F2-448C9DB16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2" tIns="46032" rIns="92062" bIns="46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 (Arial 24)</a:t>
            </a:r>
          </a:p>
          <a:p>
            <a:pPr lvl="1"/>
            <a:r>
              <a:rPr lang="en-US" altLang="en-US"/>
              <a:t>Second level (Arial 20)</a:t>
            </a:r>
          </a:p>
          <a:p>
            <a:pPr lvl="2"/>
            <a:r>
              <a:rPr lang="en-US" altLang="en-US"/>
              <a:t>Third level  (Arial 18)</a:t>
            </a:r>
          </a:p>
          <a:p>
            <a:pPr lvl="3"/>
            <a:r>
              <a:rPr lang="en-US" altLang="en-US"/>
              <a:t>Fourth level (Arial 16)</a:t>
            </a:r>
          </a:p>
          <a:p>
            <a:pPr lvl="4"/>
            <a:r>
              <a:rPr lang="en-US" altLang="en-US"/>
              <a:t>Fifth level (Arial 14)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5CBD14D9-5214-17AF-2E37-A92BE29883BA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657600" y="6653213"/>
            <a:ext cx="19050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2" tIns="46032" rIns="92062" bIns="46032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April 13, 2010</a:t>
            </a:r>
          </a:p>
        </p:txBody>
      </p:sp>
      <p:sp>
        <p:nvSpPr>
          <p:cNvPr id="1029" name="Rectangle 14">
            <a:extLst>
              <a:ext uri="{FF2B5EF4-FFF2-40B4-BE49-F238E27FC236}">
                <a16:creationId xmlns:a16="http://schemas.microsoft.com/office/drawing/2014/main" id="{CCCBA3A7-7044-0122-75D0-4A7F831AE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6630988"/>
            <a:ext cx="1282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6" tIns="45713" rIns="91426" bIns="45713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900"/>
              <a:t>Project Requirements</a:t>
            </a:r>
          </a:p>
        </p:txBody>
      </p:sp>
      <p:sp>
        <p:nvSpPr>
          <p:cNvPr id="1030" name="Line 15">
            <a:extLst>
              <a:ext uri="{FF2B5EF4-FFF2-40B4-BE49-F238E27FC236}">
                <a16:creationId xmlns:a16="http://schemas.microsoft.com/office/drawing/2014/main" id="{B9E3CFFA-65E9-5AAB-1BC4-0116C2E9F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56388"/>
            <a:ext cx="9144000" cy="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91C2A52C-263C-31E4-4F1D-29EE0CF88D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4800" y="66246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2" tIns="46032" rIns="92062" bIns="46032" numCol="1" anchor="ctr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r>
              <a:rPr lang="en-US" altLang="en-US"/>
              <a:t>Slide - </a:t>
            </a:r>
            <a:fld id="{9A776DE2-A5DB-4462-8442-5D68356DCC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84163" indent="-284163" algn="l" rtl="0" eaLnBrk="0" fontAlgn="base" hangingPunct="0">
        <a:spcBef>
          <a:spcPct val="50000"/>
        </a:spcBef>
        <a:spcAft>
          <a:spcPct val="0"/>
        </a:spcAft>
        <a:buSzPct val="90000"/>
        <a:buFont typeface="Symbol" panose="05050102010706020507" pitchFamily="18" charset="2"/>
        <a:buChar char="¨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8600" algn="l" rtl="0" eaLnBrk="0" fontAlgn="base" hangingPunct="0">
        <a:spcBef>
          <a:spcPct val="3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914400" indent="-169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>
          <a:solidFill>
            <a:schemeClr val="tx1"/>
          </a:solidFill>
          <a:latin typeface="+mn-lt"/>
        </a:defRPr>
      </a:lvl3pPr>
      <a:lvl4pPr marL="1255713" indent="-1778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</a:defRPr>
      </a:lvl4pPr>
      <a:lvl5pPr marL="1541463" indent="-115888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5pPr>
      <a:lvl6pPr marL="1998663" indent="-115888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455863" indent="-115888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913063" indent="-115888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370263" indent="-115888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inilcoder/netflix-stock-price-predi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4">
            <a:extLst>
              <a:ext uri="{FF2B5EF4-FFF2-40B4-BE49-F238E27FC236}">
                <a16:creationId xmlns:a16="http://schemas.microsoft.com/office/drawing/2014/main" id="{24F20CC4-1620-1F0D-34AD-8C40FD296F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/>
              <a:t>Slide - </a:t>
            </a:r>
            <a:fld id="{C89696D2-51CF-46A8-B525-BF77A74AC97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  <p:sp>
        <p:nvSpPr>
          <p:cNvPr id="6147" name="Rectangle 8">
            <a:extLst>
              <a:ext uri="{FF2B5EF4-FFF2-40B4-BE49-F238E27FC236}">
                <a16:creationId xmlns:a16="http://schemas.microsoft.com/office/drawing/2014/main" id="{7BFC8C5A-8B77-A99A-32A1-4F1FD4D1C9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00400" y="458787"/>
            <a:ext cx="5410200" cy="22098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z="3200" dirty="0"/>
              <a:t>Netflix Stock price analysis</a:t>
            </a:r>
          </a:p>
        </p:txBody>
      </p:sp>
      <p:sp>
        <p:nvSpPr>
          <p:cNvPr id="6148" name="Text Box 10">
            <a:extLst>
              <a:ext uri="{FF2B5EF4-FFF2-40B4-BE49-F238E27FC236}">
                <a16:creationId xmlns:a16="http://schemas.microsoft.com/office/drawing/2014/main" id="{630A57DF-B714-5770-9E7F-D7411842D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107" y="3429000"/>
            <a:ext cx="5105400" cy="18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en-US" sz="2000" b="1" dirty="0"/>
              <a:t>Thulasi Gabbita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en-US" sz="2000" b="1" dirty="0"/>
              <a:t>Campus ID: NU01134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en-US" sz="2000" b="1" dirty="0"/>
              <a:t>DATA606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en-US" sz="2000" b="1" dirty="0"/>
              <a:t>Instructor: Dr </a:t>
            </a:r>
            <a:r>
              <a:rPr lang="en-US" altLang="en-US" sz="2000" b="1" dirty="0" err="1"/>
              <a:t>Chaojie</a:t>
            </a:r>
            <a:r>
              <a:rPr lang="en-US" altLang="en-US" sz="2000" b="1" dirty="0"/>
              <a:t> Wang</a:t>
            </a:r>
          </a:p>
        </p:txBody>
      </p:sp>
      <p:pic>
        <p:nvPicPr>
          <p:cNvPr id="6150" name="Picture 27" descr="UMBC Logo">
            <a:extLst>
              <a:ext uri="{FF2B5EF4-FFF2-40B4-BE49-F238E27FC236}">
                <a16:creationId xmlns:a16="http://schemas.microsoft.com/office/drawing/2014/main" id="{4AC30C91-3790-C732-9B27-8C94ED7A6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5859463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83AB19F1-DBBD-32B0-7468-D4A1BBFA1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Slide - </a:t>
            </a:r>
            <a:fld id="{7FD81E42-5836-425A-8693-A80D02E74CFB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D2B0B55-AEE8-5ECF-DC30-BC61C14CB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z="3600" b="1" dirty="0"/>
              <a:t>EDA (Continued)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E8025D5-DC0C-6D49-C571-C431648D6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7345363"/>
            <a:ext cx="7132320" cy="39489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en-US" sz="1600" dirty="0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E8EAA4D0-E5F6-1EBA-F834-A5DB1184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169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1D2B4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3BB74-80B7-8D5B-4484-F91EE2E0CD46}"/>
              </a:ext>
            </a:extLst>
          </p:cNvPr>
          <p:cNvSpPr txBox="1"/>
          <p:nvPr/>
        </p:nvSpPr>
        <p:spPr>
          <a:xfrm>
            <a:off x="2277294" y="5301130"/>
            <a:ext cx="457671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en-US" sz="1800" b="1" dirty="0"/>
              <a:t>Cumulative returns of Netflix share </a:t>
            </a:r>
            <a:endParaRPr lang="en-US" altLang="en-US" sz="1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3BD42BD-D620-2E7A-F1BF-EBC613B2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8" y="1634292"/>
            <a:ext cx="8001000" cy="301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42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83AB19F1-DBBD-32B0-7468-D4A1BBFA1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Slide - </a:t>
            </a:r>
            <a:fld id="{7FD81E42-5836-425A-8693-A80D02E74CFB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D2B0B55-AEE8-5ECF-DC30-BC61C14CB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z="3600" b="1" dirty="0"/>
              <a:t>EDA (Continued)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E8025D5-DC0C-6D49-C571-C431648D6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7345363"/>
            <a:ext cx="7132320" cy="39489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en-US" sz="1600" dirty="0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E8EAA4D0-E5F6-1EBA-F834-A5DB1184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169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1D2B4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3BB74-80B7-8D5B-4484-F91EE2E0CD46}"/>
              </a:ext>
            </a:extLst>
          </p:cNvPr>
          <p:cNvSpPr txBox="1"/>
          <p:nvPr/>
        </p:nvSpPr>
        <p:spPr>
          <a:xfrm>
            <a:off x="914400" y="5301130"/>
            <a:ext cx="76454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en-US" b="1" dirty="0"/>
              <a:t>Comparison of Close price and 30 day moving averages of Netflix</a:t>
            </a:r>
            <a:endParaRPr lang="en-US" altLang="en-US" sz="1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EA2FAAC-3037-BDEF-5570-CA78FAEF7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596518"/>
            <a:ext cx="8077200" cy="305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6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83AB19F1-DBBD-32B0-7468-D4A1BBFA1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Slide - </a:t>
            </a:r>
            <a:fld id="{7FD81E42-5836-425A-8693-A80D02E74CFB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D2B0B55-AEE8-5ECF-DC30-BC61C14CB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z="3600" b="1" dirty="0"/>
              <a:t>ML models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E8025D5-DC0C-6D49-C571-C431648D6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2466656"/>
            <a:ext cx="3186404" cy="259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600" b="1" dirty="0"/>
              <a:t>Linear regression</a:t>
            </a:r>
          </a:p>
          <a:p>
            <a:pPr>
              <a:lnSpc>
                <a:spcPct val="150000"/>
              </a:lnSpc>
            </a:pPr>
            <a:endParaRPr lang="en-US" altLang="en-US" sz="1600" b="1" dirty="0"/>
          </a:p>
          <a:p>
            <a:pPr>
              <a:lnSpc>
                <a:spcPct val="150000"/>
              </a:lnSpc>
            </a:pPr>
            <a:r>
              <a:rPr lang="en-US" altLang="en-US" sz="1600" b="1" dirty="0"/>
              <a:t>Random Forest</a:t>
            </a:r>
          </a:p>
          <a:p>
            <a:pPr>
              <a:lnSpc>
                <a:spcPct val="150000"/>
              </a:lnSpc>
            </a:pPr>
            <a:endParaRPr lang="en-US" altLang="en-US" sz="1600" b="1" dirty="0"/>
          </a:p>
          <a:p>
            <a:pPr>
              <a:lnSpc>
                <a:spcPct val="150000"/>
              </a:lnSpc>
            </a:pPr>
            <a:r>
              <a:rPr lang="en-US" altLang="en-US" sz="1600" b="1" dirty="0"/>
              <a:t>ARIMA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E8EAA4D0-E5F6-1EBA-F834-A5DB1184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169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1D2B4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36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83AB19F1-DBBD-32B0-7468-D4A1BBFA1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Slide - </a:t>
            </a:r>
            <a:fld id="{7FD81E42-5836-425A-8693-A80D02E74CFB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D2B0B55-AEE8-5ECF-DC30-BC61C14CB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z="3600" b="1" dirty="0"/>
              <a:t>ARIMA model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E8025D5-DC0C-6D49-C571-C431648D6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6467669" cy="317862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en-US" sz="1600" dirty="0"/>
          </a:p>
          <a:p>
            <a:pPr>
              <a:lnSpc>
                <a:spcPct val="150000"/>
              </a:lnSpc>
            </a:pPr>
            <a:r>
              <a:rPr lang="en-US" altLang="en-US" sz="1600" dirty="0"/>
              <a:t>Testing for data stationarity using </a:t>
            </a:r>
            <a:r>
              <a:rPr lang="en-US" altLang="en-US" sz="1600" dirty="0" err="1"/>
              <a:t>ADFuller</a:t>
            </a:r>
            <a:r>
              <a:rPr lang="en-US" altLang="en-US" sz="1600" dirty="0"/>
              <a:t> test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Differencing and performing </a:t>
            </a:r>
            <a:r>
              <a:rPr lang="en-US" altLang="en-US" sz="1600" dirty="0" err="1"/>
              <a:t>ADFuller</a:t>
            </a:r>
            <a:r>
              <a:rPr lang="en-US" altLang="en-US" sz="1600" dirty="0"/>
              <a:t> test again to make the data stationary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Fit data using ARIMA model and predict test values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E8EAA4D0-E5F6-1EBA-F834-A5DB1184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169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1D2B4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94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83AB19F1-DBBD-32B0-7468-D4A1BBFA1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Slide - </a:t>
            </a:r>
            <a:fld id="{7FD81E42-5836-425A-8693-A80D02E74CFB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D2B0B55-AEE8-5ECF-DC30-BC61C14CB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z="3600" b="1" dirty="0"/>
              <a:t>ARIMA model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E8025D5-DC0C-6D49-C571-C431648D6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5652066"/>
            <a:ext cx="6467669" cy="583067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en-US" sz="1600" b="1" dirty="0"/>
              <a:t>Original price values vs Predicted price values from ARIMA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E8EAA4D0-E5F6-1EBA-F834-A5DB1184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169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1D2B4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7D2341-663E-EF7F-3AAA-E1E58AE75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60390"/>
            <a:ext cx="7467600" cy="42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52601-96EC-D161-C00E-CC0A43044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85875"/>
            <a:ext cx="7315200" cy="39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2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572B3CEA-AE44-DFD0-461A-25132D057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Slide - </a:t>
            </a:r>
            <a:fld id="{82ABFC9D-F039-4C7E-B440-5DF4B7B76272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24036BA-B385-9B35-5D63-3A12C3ACC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500" y="116681"/>
            <a:ext cx="8229600" cy="762000"/>
          </a:xfrm>
        </p:spPr>
        <p:txBody>
          <a:bodyPr/>
          <a:lstStyle/>
          <a:p>
            <a:r>
              <a:rPr lang="en-US" altLang="en-US" sz="3600" b="1" dirty="0"/>
              <a:t>Challenges and Lessons Learned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0DE6FA6-E9EF-2833-2FC5-A1122580E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1600" b="1" dirty="0"/>
              <a:t>Challenges:</a:t>
            </a:r>
            <a:endParaRPr lang="en-US" altLang="en-US" sz="1200" b="1" dirty="0"/>
          </a:p>
          <a:p>
            <a:pPr>
              <a:lnSpc>
                <a:spcPct val="150000"/>
              </a:lnSpc>
            </a:pPr>
            <a:r>
              <a:rPr lang="en-US" altLang="en-US" sz="1400" dirty="0"/>
              <a:t>Performing EDA with an unconventional approach of using statistical data like cumulative returns, moving average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Training and prediction of time series data using ARIMA model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600" b="1" dirty="0"/>
              <a:t>Lessons Learned: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Analysis of time series data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Finding different parameters and their scope in analyzing stock price data 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Time series forecast using ARIMA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1400" dirty="0"/>
          </a:p>
          <a:p>
            <a:pPr>
              <a:lnSpc>
                <a:spcPct val="150000"/>
              </a:lnSpc>
            </a:pPr>
            <a:endParaRPr lang="en-US" altLang="en-US" sz="1200" dirty="0"/>
          </a:p>
          <a:p>
            <a:pPr>
              <a:lnSpc>
                <a:spcPct val="150000"/>
              </a:lnSpc>
            </a:pPr>
            <a:endParaRPr lang="en-US" altLang="en-US" sz="1200" dirty="0"/>
          </a:p>
          <a:p>
            <a:pPr>
              <a:lnSpc>
                <a:spcPct val="150000"/>
              </a:lnSpc>
            </a:pPr>
            <a:endParaRPr lang="en-US" altLang="en-US" sz="1600" dirty="0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3F5DDBD5-04E2-CB1A-7F09-B3E9BB652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169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1D2B4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E7C6-52CE-4BAC-E95A-10B3EFA8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6" name="Content Placeholder 5" descr="A person shaking hands with a thank you sign&#10;&#10;Description automatically generated">
            <a:extLst>
              <a:ext uri="{FF2B5EF4-FFF2-40B4-BE49-F238E27FC236}">
                <a16:creationId xmlns:a16="http://schemas.microsoft.com/office/drawing/2014/main" id="{B508610E-BFAF-A363-99BA-0E4643D24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229600" cy="46291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7F9E-E96F-FE3F-3BC9-00E61C0FDB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- </a:t>
            </a:r>
            <a:fld id="{C267D8CB-A6AD-413F-BE71-B575E37DCF5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3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4">
            <a:extLst>
              <a:ext uri="{FF2B5EF4-FFF2-40B4-BE49-F238E27FC236}">
                <a16:creationId xmlns:a16="http://schemas.microsoft.com/office/drawing/2014/main" id="{A568F0BC-E73B-8A47-3E0B-E7E9BD31E6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/>
              <a:t>Slide - </a:t>
            </a:r>
            <a:fld id="{89A1A12D-176C-47D9-B0FF-CE7F853F75DA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 dirty="0"/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F1AC6D93-D3E7-D3F5-F662-11B935762C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Research Questions</a:t>
            </a:r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2BF9DD3F-01A9-BCA5-4368-96539234B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2743200"/>
            <a:ext cx="47625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/>
              <a:t>What insights can we gain from exploratory data analysis of stock price data</a:t>
            </a:r>
          </a:p>
          <a:p>
            <a:pP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/>
              <a:t>Common data quality issues</a:t>
            </a:r>
          </a:p>
          <a:p>
            <a:pP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/>
              <a:t>Which machine learning models are most suitable </a:t>
            </a:r>
          </a:p>
          <a:p>
            <a:pP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/>
              <a:t>Scope for ethical considerations</a:t>
            </a:r>
          </a:p>
          <a:p>
            <a:pPr>
              <a:buSzPct val="90000"/>
              <a:buFont typeface="Symbol" panose="05050102010706020507" pitchFamily="18" charset="2"/>
              <a:buChar char="¨"/>
            </a:pPr>
            <a:r>
              <a:rPr lang="en-US" altLang="en-US" sz="1600" dirty="0"/>
              <a:t>Challenges associated in a real time</a:t>
            </a:r>
          </a:p>
          <a:p>
            <a:pPr>
              <a:buSzPct val="90000"/>
              <a:buFont typeface="Symbol" panose="05050102010706020507" pitchFamily="18" charset="2"/>
              <a:buChar char="¨"/>
            </a:pPr>
            <a:endParaRPr lang="en-US" altLang="en-US" sz="1600" dirty="0"/>
          </a:p>
          <a:p>
            <a:pPr>
              <a:buSzPct val="90000"/>
              <a:buFont typeface="Symbol" panose="05050102010706020507" pitchFamily="18" charset="2"/>
              <a:buChar char="¨"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D908A8AA-587E-C55D-D8E2-7C945BF53C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/>
              <a:t>Slide - </a:t>
            </a:r>
            <a:fld id="{E90C976C-F8B8-497E-9CF6-08EB15F886A7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15D50E5-F7EF-9B9A-EDA0-45EF1A7AA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r>
              <a:rPr lang="en-US" altLang="en-US" sz="3600" b="1" dirty="0"/>
              <a:t>Data Overview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9E60048-9594-4443-506C-C20C0467D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5169" y="1371600"/>
            <a:ext cx="8229600" cy="52530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600" dirty="0"/>
              <a:t>Netflix stock price data from 05</a:t>
            </a:r>
            <a:r>
              <a:rPr lang="en-US" altLang="en-US" sz="1600" baseline="30000" dirty="0"/>
              <a:t>th</a:t>
            </a:r>
            <a:r>
              <a:rPr lang="en-US" altLang="en-US" sz="1600" dirty="0"/>
              <a:t> Feb 2018 to 05</a:t>
            </a:r>
            <a:r>
              <a:rPr lang="en-US" altLang="en-US" sz="1600" baseline="30000" dirty="0"/>
              <a:t>th</a:t>
            </a:r>
            <a:r>
              <a:rPr lang="en-US" altLang="en-US" sz="1600" dirty="0"/>
              <a:t> Feb 2022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D</a:t>
            </a:r>
            <a:r>
              <a:rPr lang="en-US" sz="1600" dirty="0"/>
              <a:t>ata sources: 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https://www.kaggle.com/datasets/jainilcoder/netflix-stock-price-prediction</a:t>
            </a:r>
            <a:r>
              <a:rPr lang="en-US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Data Size – 74kb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Shape – 1009 rows and 7 columns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Columns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Date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Open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High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Low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b="1" dirty="0"/>
              <a:t>Close (Target Variable)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Adj Close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Volume</a:t>
            </a:r>
            <a:r>
              <a:rPr lang="en-US" altLang="en-US" sz="1000" dirty="0"/>
              <a:t>	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630FBC18-BC30-16D9-A76E-C1C72783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169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1D2B4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4E730716-C95D-AA45-EB10-9D5F641EC9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Slide - </a:t>
            </a:r>
            <a:fld id="{ED54EC91-6DEF-4F81-A701-BFEE2F1B340D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34E51EA-00E5-B5BF-961B-FF8476D40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r>
              <a:rPr lang="en-US" altLang="en-US" sz="3600" b="1" dirty="0"/>
              <a:t>EDA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D955D07-FB97-9682-09D6-02848F5FA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4478694" cy="4953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1600" b="1" dirty="0"/>
              <a:t>Data Cleaning and Sanitary checks:</a:t>
            </a:r>
          </a:p>
          <a:p>
            <a:pPr marL="571500" lvl="2" indent="-284163">
              <a:lnSpc>
                <a:spcPct val="150000"/>
              </a:lnSpc>
              <a:spcBef>
                <a:spcPct val="50000"/>
              </a:spcBef>
              <a:buSzPct val="90000"/>
              <a:buFont typeface="Symbol" panose="05050102010706020507" pitchFamily="18" charset="2"/>
              <a:buChar char="¨"/>
            </a:pPr>
            <a:r>
              <a:rPr lang="en-US" altLang="en-US" sz="1400" dirty="0">
                <a:ea typeface="+mn-ea"/>
                <a:cs typeface="+mn-cs"/>
              </a:rPr>
              <a:t>Checking for missing values</a:t>
            </a:r>
          </a:p>
          <a:p>
            <a:pPr marL="571500" lvl="2" indent="-284163">
              <a:lnSpc>
                <a:spcPct val="150000"/>
              </a:lnSpc>
              <a:spcBef>
                <a:spcPct val="50000"/>
              </a:spcBef>
              <a:buSzPct val="90000"/>
              <a:buFont typeface="Symbol" panose="05050102010706020507" pitchFamily="18" charset="2"/>
              <a:buChar char="¨"/>
            </a:pPr>
            <a:r>
              <a:rPr lang="en-US" altLang="en-US" sz="1400" dirty="0">
                <a:ea typeface="+mn-ea"/>
                <a:cs typeface="+mn-cs"/>
              </a:rPr>
              <a:t>Statistical summary observation</a:t>
            </a:r>
          </a:p>
          <a:p>
            <a:pPr marL="571500" lvl="2" indent="-284163">
              <a:lnSpc>
                <a:spcPct val="150000"/>
              </a:lnSpc>
              <a:spcBef>
                <a:spcPct val="50000"/>
              </a:spcBef>
              <a:buSzPct val="90000"/>
              <a:buFont typeface="Symbol" panose="05050102010706020507" pitchFamily="18" charset="2"/>
              <a:buChar char="¨"/>
            </a:pPr>
            <a:r>
              <a:rPr lang="en-US" altLang="en-US" sz="1400" dirty="0">
                <a:ea typeface="+mn-ea"/>
                <a:cs typeface="+mn-cs"/>
              </a:rPr>
              <a:t>Formatting for correct data type of colu</a:t>
            </a:r>
            <a:r>
              <a:rPr lang="en-US" altLang="en-US" sz="1400" dirty="0"/>
              <a:t>mns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600" b="1" dirty="0"/>
              <a:t>Data Analysis:</a:t>
            </a:r>
          </a:p>
          <a:p>
            <a:pPr marL="571500" lvl="2" indent="-284163">
              <a:lnSpc>
                <a:spcPct val="150000"/>
              </a:lnSpc>
              <a:spcBef>
                <a:spcPct val="50000"/>
              </a:spcBef>
              <a:buSzPct val="90000"/>
              <a:buFont typeface="Symbol" panose="05050102010706020507" pitchFamily="18" charset="2"/>
              <a:buChar char="¨"/>
            </a:pPr>
            <a:r>
              <a:rPr lang="en-US" altLang="en-US" sz="1400" dirty="0">
                <a:ea typeface="+mn-ea"/>
                <a:cs typeface="+mn-cs"/>
              </a:rPr>
              <a:t>Distribution of each type of price </a:t>
            </a:r>
          </a:p>
          <a:p>
            <a:pPr marL="571500" lvl="2" indent="-284163">
              <a:lnSpc>
                <a:spcPct val="150000"/>
              </a:lnSpc>
              <a:spcBef>
                <a:spcPct val="50000"/>
              </a:spcBef>
              <a:buSzPct val="90000"/>
              <a:buFont typeface="Symbol" panose="05050102010706020507" pitchFamily="18" charset="2"/>
              <a:buChar char="¨"/>
            </a:pPr>
            <a:r>
              <a:rPr lang="en-US" altLang="en-US" sz="1400" dirty="0">
                <a:ea typeface="+mn-ea"/>
                <a:cs typeface="+mn-cs"/>
              </a:rPr>
              <a:t>Calculating Daily returns</a:t>
            </a:r>
          </a:p>
          <a:p>
            <a:pPr marL="571500" lvl="2" indent="-284163">
              <a:lnSpc>
                <a:spcPct val="150000"/>
              </a:lnSpc>
              <a:spcBef>
                <a:spcPct val="50000"/>
              </a:spcBef>
              <a:buSzPct val="90000"/>
              <a:buFont typeface="Symbol" panose="05050102010706020507" pitchFamily="18" charset="2"/>
              <a:buChar char="¨"/>
            </a:pPr>
            <a:r>
              <a:rPr lang="en-US" altLang="en-US" sz="1400" dirty="0">
                <a:ea typeface="+mn-ea"/>
                <a:cs typeface="+mn-cs"/>
              </a:rPr>
              <a:t>Cumulative returns</a:t>
            </a:r>
          </a:p>
          <a:p>
            <a:pPr marL="571500" lvl="2" indent="-284163">
              <a:lnSpc>
                <a:spcPct val="150000"/>
              </a:lnSpc>
              <a:spcBef>
                <a:spcPct val="50000"/>
              </a:spcBef>
              <a:buSzPct val="90000"/>
              <a:buFont typeface="Symbol" panose="05050102010706020507" pitchFamily="18" charset="2"/>
              <a:buChar char="¨"/>
            </a:pPr>
            <a:r>
              <a:rPr lang="en-US" altLang="en-US" sz="1400" dirty="0">
                <a:ea typeface="+mn-ea"/>
                <a:cs typeface="+mn-cs"/>
              </a:rPr>
              <a:t>Finding Moving average and comparing with Close price</a:t>
            </a:r>
          </a:p>
          <a:p>
            <a:pPr marL="398463" lvl="1" indent="0">
              <a:lnSpc>
                <a:spcPct val="150000"/>
              </a:lnSpc>
              <a:buNone/>
            </a:pPr>
            <a:r>
              <a:rPr lang="en-US" altLang="en-US" sz="1400" dirty="0"/>
              <a:t>	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69F76546-CA50-8FF4-79E8-02D28809A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169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1D2B4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83AB19F1-DBBD-32B0-7468-D4A1BBFA1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Slide - </a:t>
            </a:r>
            <a:fld id="{7FD81E42-5836-425A-8693-A80D02E74CFB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D2B0B55-AEE8-5ECF-DC30-BC61C14CB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z="3600" b="1" dirty="0"/>
              <a:t>EDA (Continued)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E8025D5-DC0C-6D49-C571-C431648D6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en-US" sz="1600" b="1" dirty="0"/>
              <a:t>Visualization of all Price values</a:t>
            </a:r>
          </a:p>
          <a:p>
            <a:pPr>
              <a:lnSpc>
                <a:spcPct val="150000"/>
              </a:lnSpc>
            </a:pPr>
            <a:endParaRPr lang="en-US" altLang="en-US" sz="1600" dirty="0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E8EAA4D0-E5F6-1EBA-F834-A5DB1184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169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1D2B4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C84539-2A05-4E90-4B0C-B99B758CF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3498"/>
            <a:ext cx="5571503" cy="37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83AB19F1-DBBD-32B0-7468-D4A1BBFA1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Slide - </a:t>
            </a:r>
            <a:fld id="{7FD81E42-5836-425A-8693-A80D02E74CFB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D2B0B55-AEE8-5ECF-DC30-BC61C14CB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z="3600" b="1" dirty="0"/>
              <a:t>EDA (Continued)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E8025D5-DC0C-6D49-C571-C431648D6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524100"/>
            <a:ext cx="8229600" cy="7243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en-US" sz="1600" b="1" dirty="0"/>
              <a:t>Distribution of Close price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E8EAA4D0-E5F6-1EBA-F834-A5DB1184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169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1D2B4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2D9D04-3539-1FC2-FFC4-E2220C395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10099"/>
            <a:ext cx="4929187" cy="39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0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83AB19F1-DBBD-32B0-7468-D4A1BBFA1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Slide - </a:t>
            </a:r>
            <a:fld id="{7FD81E42-5836-425A-8693-A80D02E74CFB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D2B0B55-AEE8-5ECF-DC30-BC61C14CB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z="3600" b="1" dirty="0"/>
              <a:t>EDA (Continued)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E8025D5-DC0C-6D49-C571-C431648D6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en-US" sz="1600" b="1" dirty="0"/>
              <a:t>Variation of Close price over 5 years</a:t>
            </a:r>
            <a:endParaRPr lang="en-US" altLang="en-US" sz="1600" dirty="0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E8EAA4D0-E5F6-1EBA-F834-A5DB1184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169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1D2B4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8CD5CF-8F8D-E66A-8146-11993C614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6" y="1219200"/>
            <a:ext cx="8458200" cy="349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3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83AB19F1-DBBD-32B0-7468-D4A1BBFA1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Slide - </a:t>
            </a:r>
            <a:fld id="{7FD81E42-5836-425A-8693-A80D02E74CFB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D2B0B55-AEE8-5ECF-DC30-BC61C14CB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z="3600" b="1" dirty="0"/>
              <a:t>EDA (Continued)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E8025D5-DC0C-6D49-C571-C431648D6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7345363"/>
            <a:ext cx="7132320" cy="39489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en-US" sz="1600" dirty="0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E8EAA4D0-E5F6-1EBA-F834-A5DB1184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169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1D2B4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D75EBF-CF16-6CBD-296F-7DA665AB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00" y="1717315"/>
            <a:ext cx="8377019" cy="31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A3BB74-80B7-8D5B-4484-F91EE2E0CD46}"/>
              </a:ext>
            </a:extLst>
          </p:cNvPr>
          <p:cNvSpPr txBox="1"/>
          <p:nvPr/>
        </p:nvSpPr>
        <p:spPr>
          <a:xfrm>
            <a:off x="2277294" y="5301130"/>
            <a:ext cx="457671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en-US" sz="1800" b="1" dirty="0"/>
              <a:t>Distribution of Daily returns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1629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83AB19F1-DBBD-32B0-7468-D4A1BBFA1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Slide - </a:t>
            </a:r>
            <a:fld id="{7FD81E42-5836-425A-8693-A80D02E74CFB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D2B0B55-AEE8-5ECF-DC30-BC61C14CB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z="3600" b="1" dirty="0"/>
              <a:t>EDA (Continued)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E8025D5-DC0C-6D49-C571-C431648D6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7345363"/>
            <a:ext cx="7132320" cy="39489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en-US" sz="1600" dirty="0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E8EAA4D0-E5F6-1EBA-F834-A5DB1184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169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1D2B4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3BB74-80B7-8D5B-4484-F91EE2E0CD46}"/>
              </a:ext>
            </a:extLst>
          </p:cNvPr>
          <p:cNvSpPr txBox="1"/>
          <p:nvPr/>
        </p:nvSpPr>
        <p:spPr>
          <a:xfrm>
            <a:off x="2277294" y="5301130"/>
            <a:ext cx="457671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en-US" b="1" dirty="0"/>
              <a:t>Visualizing Daily returns over 5 years</a:t>
            </a:r>
            <a:endParaRPr lang="en-US" altLang="en-US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B89731-0AAD-4DCC-C992-F19E2F5F5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619399"/>
            <a:ext cx="8216900" cy="306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934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FFFF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E7B9"/>
        </a:accent6>
        <a:hlink>
          <a:srgbClr val="FF33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99C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E7E7B9"/>
        </a:accent6>
        <a:hlink>
          <a:srgbClr val="FF33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CBCBCB"/>
      </a:lt2>
      <a:accent1>
        <a:srgbClr val="FFFF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B9"/>
      </a:accent6>
      <a:hlink>
        <a:srgbClr val="FF33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44325</TotalTime>
  <Words>373</Words>
  <Application>Microsoft Office PowerPoint</Application>
  <PresentationFormat>On-screen Show (4:3)</PresentationFormat>
  <Paragraphs>90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Wingdings</vt:lpstr>
      <vt:lpstr>Symbol</vt:lpstr>
      <vt:lpstr>Default Design</vt:lpstr>
      <vt:lpstr>Netflix Stock price analysis</vt:lpstr>
      <vt:lpstr>Research Questions</vt:lpstr>
      <vt:lpstr>Data Overview</vt:lpstr>
      <vt:lpstr>EDA</vt:lpstr>
      <vt:lpstr>EDA (Continued)</vt:lpstr>
      <vt:lpstr>EDA (Continued)</vt:lpstr>
      <vt:lpstr>EDA (Continued)</vt:lpstr>
      <vt:lpstr>EDA (Continued)</vt:lpstr>
      <vt:lpstr>EDA (Continued)</vt:lpstr>
      <vt:lpstr>EDA (Continued)</vt:lpstr>
      <vt:lpstr>EDA (Continued)</vt:lpstr>
      <vt:lpstr>ML models</vt:lpstr>
      <vt:lpstr>ARIMA model</vt:lpstr>
      <vt:lpstr>ARIMA model</vt:lpstr>
      <vt:lpstr>Challenges and Lessons Learned</vt:lpstr>
      <vt:lpstr>   </vt:lpstr>
    </vt:vector>
  </TitlesOfParts>
  <Company>UMBC ENMG 650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Course</dc:title>
  <dc:creator>alic@aegismechanical.com</dc:creator>
  <cp:lastModifiedBy>Thulasi Gabbita</cp:lastModifiedBy>
  <cp:revision>1360</cp:revision>
  <cp:lastPrinted>2000-09-20T15:51:04Z</cp:lastPrinted>
  <dcterms:created xsi:type="dcterms:W3CDTF">2000-01-21T16:04:27Z</dcterms:created>
  <dcterms:modified xsi:type="dcterms:W3CDTF">2023-12-17T22:05:56Z</dcterms:modified>
</cp:coreProperties>
</file>