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lasi ram" userId="90ddc92669a227e1" providerId="LiveId" clId="{764B58F8-AB1F-4CF8-A9AD-FFF1B1288584}"/>
    <pc:docChg chg="undo custSel modSld">
      <pc:chgData name="Thulasi ram" userId="90ddc92669a227e1" providerId="LiveId" clId="{764B58F8-AB1F-4CF8-A9AD-FFF1B1288584}" dt="2023-12-01T09:09:42.571" v="139" actId="123"/>
      <pc:docMkLst>
        <pc:docMk/>
      </pc:docMkLst>
      <pc:sldChg chg="addSp modSp mod">
        <pc:chgData name="Thulasi ram" userId="90ddc92669a227e1" providerId="LiveId" clId="{764B58F8-AB1F-4CF8-A9AD-FFF1B1288584}" dt="2023-12-01T08:51:43.006" v="44" actId="14100"/>
        <pc:sldMkLst>
          <pc:docMk/>
          <pc:sldMk cId="0" sldId="256"/>
        </pc:sldMkLst>
        <pc:picChg chg="add mod">
          <ac:chgData name="Thulasi ram" userId="90ddc92669a227e1" providerId="LiveId" clId="{764B58F8-AB1F-4CF8-A9AD-FFF1B1288584}" dt="2023-12-01T08:51:43.006" v="44" actId="14100"/>
          <ac:picMkLst>
            <pc:docMk/>
            <pc:sldMk cId="0" sldId="256"/>
            <ac:picMk id="9" creationId="{E214213E-75BB-F82F-C018-C8021FB1039A}"/>
          </ac:picMkLst>
        </pc:picChg>
      </pc:sldChg>
      <pc:sldChg chg="modSp mod">
        <pc:chgData name="Thulasi ram" userId="90ddc92669a227e1" providerId="LiveId" clId="{764B58F8-AB1F-4CF8-A9AD-FFF1B1288584}" dt="2023-12-01T09:05:25.697" v="80" actId="123"/>
        <pc:sldMkLst>
          <pc:docMk/>
          <pc:sldMk cId="0" sldId="257"/>
        </pc:sldMkLst>
        <pc:spChg chg="mod">
          <ac:chgData name="Thulasi ram" userId="90ddc92669a227e1" providerId="LiveId" clId="{764B58F8-AB1F-4CF8-A9AD-FFF1B1288584}" dt="2023-12-01T09:05:25.697" v="80" actId="123"/>
          <ac:spMkLst>
            <pc:docMk/>
            <pc:sldMk cId="0" sldId="257"/>
            <ac:spMk id="2" creationId="{00000000-0000-0000-0000-000000000000}"/>
          </ac:spMkLst>
        </pc:spChg>
        <pc:spChg chg="mod">
          <ac:chgData name="Thulasi ram" userId="90ddc92669a227e1" providerId="LiveId" clId="{764B58F8-AB1F-4CF8-A9AD-FFF1B1288584}" dt="2023-12-01T08:54:24.342" v="48" actId="1076"/>
          <ac:spMkLst>
            <pc:docMk/>
            <pc:sldMk cId="0" sldId="257"/>
            <ac:spMk id="3" creationId="{00000000-0000-0000-0000-000000000000}"/>
          </ac:spMkLst>
        </pc:spChg>
      </pc:sldChg>
      <pc:sldChg chg="modSp mod">
        <pc:chgData name="Thulasi ram" userId="90ddc92669a227e1" providerId="LiveId" clId="{764B58F8-AB1F-4CF8-A9AD-FFF1B1288584}" dt="2023-12-01T09:01:00.518" v="74" actId="1076"/>
        <pc:sldMkLst>
          <pc:docMk/>
          <pc:sldMk cId="0" sldId="258"/>
        </pc:sldMkLst>
        <pc:spChg chg="mod">
          <ac:chgData name="Thulasi ram" userId="90ddc92669a227e1" providerId="LiveId" clId="{764B58F8-AB1F-4CF8-A9AD-FFF1B1288584}" dt="2023-12-01T08:55:00.653" v="50" actId="14100"/>
          <ac:spMkLst>
            <pc:docMk/>
            <pc:sldMk cId="0" sldId="258"/>
            <ac:spMk id="2" creationId="{00000000-0000-0000-0000-000000000000}"/>
          </ac:spMkLst>
        </pc:spChg>
        <pc:spChg chg="mod">
          <ac:chgData name="Thulasi ram" userId="90ddc92669a227e1" providerId="LiveId" clId="{764B58F8-AB1F-4CF8-A9AD-FFF1B1288584}" dt="2023-12-01T09:01:00.518" v="74" actId="1076"/>
          <ac:spMkLst>
            <pc:docMk/>
            <pc:sldMk cId="0" sldId="258"/>
            <ac:spMk id="3" creationId="{00000000-0000-0000-0000-000000000000}"/>
          </ac:spMkLst>
        </pc:spChg>
      </pc:sldChg>
      <pc:sldChg chg="modSp mod">
        <pc:chgData name="Thulasi ram" userId="90ddc92669a227e1" providerId="LiveId" clId="{764B58F8-AB1F-4CF8-A9AD-FFF1B1288584}" dt="2023-12-01T09:05:45.189" v="82" actId="20577"/>
        <pc:sldMkLst>
          <pc:docMk/>
          <pc:sldMk cId="0" sldId="259"/>
        </pc:sldMkLst>
        <pc:spChg chg="mod">
          <ac:chgData name="Thulasi ram" userId="90ddc92669a227e1" providerId="LiveId" clId="{764B58F8-AB1F-4CF8-A9AD-FFF1B1288584}" dt="2023-12-01T08:55:41.310" v="55" actId="20577"/>
          <ac:spMkLst>
            <pc:docMk/>
            <pc:sldMk cId="0" sldId="259"/>
            <ac:spMk id="5" creationId="{00000000-0000-0000-0000-000000000000}"/>
          </ac:spMkLst>
        </pc:spChg>
        <pc:spChg chg="mod">
          <ac:chgData name="Thulasi ram" userId="90ddc92669a227e1" providerId="LiveId" clId="{764B58F8-AB1F-4CF8-A9AD-FFF1B1288584}" dt="2023-12-01T09:05:45.189" v="82" actId="20577"/>
          <ac:spMkLst>
            <pc:docMk/>
            <pc:sldMk cId="0" sldId="259"/>
            <ac:spMk id="6" creationId="{00000000-0000-0000-0000-000000000000}"/>
          </ac:spMkLst>
        </pc:spChg>
        <pc:spChg chg="mod">
          <ac:chgData name="Thulasi ram" userId="90ddc92669a227e1" providerId="LiveId" clId="{764B58F8-AB1F-4CF8-A9AD-FFF1B1288584}" dt="2023-12-01T08:55:56.533" v="59" actId="5793"/>
          <ac:spMkLst>
            <pc:docMk/>
            <pc:sldMk cId="0" sldId="259"/>
            <ac:spMk id="8" creationId="{00000000-0000-0000-0000-000000000000}"/>
          </ac:spMkLst>
        </pc:spChg>
      </pc:sldChg>
      <pc:sldChg chg="modSp mod">
        <pc:chgData name="Thulasi ram" userId="90ddc92669a227e1" providerId="LiveId" clId="{764B58F8-AB1F-4CF8-A9AD-FFF1B1288584}" dt="2023-12-01T09:09:42.571" v="139" actId="123"/>
        <pc:sldMkLst>
          <pc:docMk/>
          <pc:sldMk cId="0" sldId="260"/>
        </pc:sldMkLst>
        <pc:spChg chg="mod">
          <ac:chgData name="Thulasi ram" userId="90ddc92669a227e1" providerId="LiveId" clId="{764B58F8-AB1F-4CF8-A9AD-FFF1B1288584}" dt="2023-12-01T09:01:12.356" v="75" actId="1076"/>
          <ac:spMkLst>
            <pc:docMk/>
            <pc:sldMk cId="0" sldId="260"/>
            <ac:spMk id="2" creationId="{00000000-0000-0000-0000-000000000000}"/>
          </ac:spMkLst>
        </pc:spChg>
        <pc:spChg chg="mod">
          <ac:chgData name="Thulasi ram" userId="90ddc92669a227e1" providerId="LiveId" clId="{764B58F8-AB1F-4CF8-A9AD-FFF1B1288584}" dt="2023-12-01T09:09:42.571" v="139" actId="123"/>
          <ac:spMkLst>
            <pc:docMk/>
            <pc:sldMk cId="0" sldId="260"/>
            <ac:spMk id="5" creationId="{00000000-0000-0000-0000-000000000000}"/>
          </ac:spMkLst>
        </pc:spChg>
      </pc:sldChg>
      <pc:sldChg chg="modSp mod">
        <pc:chgData name="Thulasi ram" userId="90ddc92669a227e1" providerId="LiveId" clId="{764B58F8-AB1F-4CF8-A9AD-FFF1B1288584}" dt="2023-12-01T09:09:34.341" v="138" actId="123"/>
        <pc:sldMkLst>
          <pc:docMk/>
          <pc:sldMk cId="0" sldId="261"/>
        </pc:sldMkLst>
        <pc:spChg chg="mod">
          <ac:chgData name="Thulasi ram" userId="90ddc92669a227e1" providerId="LiveId" clId="{764B58F8-AB1F-4CF8-A9AD-FFF1B1288584}" dt="2023-12-01T09:09:34.341" v="138" actId="123"/>
          <ac:spMkLst>
            <pc:docMk/>
            <pc:sldMk cId="0" sldId="261"/>
            <ac:spMk id="2" creationId="{00000000-0000-0000-0000-000000000000}"/>
          </ac:spMkLst>
        </pc:spChg>
      </pc:sldChg>
      <pc:sldChg chg="addSp modSp mod">
        <pc:chgData name="Thulasi ram" userId="90ddc92669a227e1" providerId="LiveId" clId="{764B58F8-AB1F-4CF8-A9AD-FFF1B1288584}" dt="2023-12-01T08:43:12.719" v="34" actId="1035"/>
        <pc:sldMkLst>
          <pc:docMk/>
          <pc:sldMk cId="0" sldId="262"/>
        </pc:sldMkLst>
        <pc:picChg chg="add mod">
          <ac:chgData name="Thulasi ram" userId="90ddc92669a227e1" providerId="LiveId" clId="{764B58F8-AB1F-4CF8-A9AD-FFF1B1288584}" dt="2023-12-01T08:43:12.719" v="34" actId="1035"/>
          <ac:picMkLst>
            <pc:docMk/>
            <pc:sldMk cId="0" sldId="262"/>
            <ac:picMk id="6" creationId="{F3CC08DB-2540-5B22-A9A4-FBC78FCADE60}"/>
          </ac:picMkLst>
        </pc:picChg>
      </pc:sldChg>
      <pc:sldChg chg="addSp delSp modSp mod">
        <pc:chgData name="Thulasi ram" userId="90ddc92669a227e1" providerId="LiveId" clId="{764B58F8-AB1F-4CF8-A9AD-FFF1B1288584}" dt="2023-12-01T09:09:26.841" v="137" actId="123"/>
        <pc:sldMkLst>
          <pc:docMk/>
          <pc:sldMk cId="0" sldId="263"/>
        </pc:sldMkLst>
        <pc:spChg chg="mod">
          <ac:chgData name="Thulasi ram" userId="90ddc92669a227e1" providerId="LiveId" clId="{764B58F8-AB1F-4CF8-A9AD-FFF1B1288584}" dt="2023-12-01T09:09:26.841" v="137" actId="123"/>
          <ac:spMkLst>
            <pc:docMk/>
            <pc:sldMk cId="0" sldId="263"/>
            <ac:spMk id="5" creationId="{00000000-0000-0000-0000-000000000000}"/>
          </ac:spMkLst>
        </pc:spChg>
        <pc:spChg chg="add del mod">
          <ac:chgData name="Thulasi ram" userId="90ddc92669a227e1" providerId="LiveId" clId="{764B58F8-AB1F-4CF8-A9AD-FFF1B1288584}" dt="2023-12-01T09:07:13.579" v="92" actId="22"/>
          <ac:spMkLst>
            <pc:docMk/>
            <pc:sldMk cId="0" sldId="263"/>
            <ac:spMk id="7" creationId="{B4C774DA-E15E-31DE-6A4F-ED49C5A1CD31}"/>
          </ac:spMkLst>
        </pc:spChg>
      </pc:sldChg>
      <pc:sldChg chg="modSp mod">
        <pc:chgData name="Thulasi ram" userId="90ddc92669a227e1" providerId="LiveId" clId="{764B58F8-AB1F-4CF8-A9AD-FFF1B1288584}" dt="2023-12-01T09:01:32.450" v="76" actId="113"/>
        <pc:sldMkLst>
          <pc:docMk/>
          <pc:sldMk cId="0" sldId="264"/>
        </pc:sldMkLst>
        <pc:spChg chg="mod">
          <ac:chgData name="Thulasi ram" userId="90ddc92669a227e1" providerId="LiveId" clId="{764B58F8-AB1F-4CF8-A9AD-FFF1B1288584}" dt="2023-12-01T09:01:32.450" v="76" actId="113"/>
          <ac:spMkLst>
            <pc:docMk/>
            <pc:sldMk cId="0" sldId="264"/>
            <ac:spMk id="4" creationId="{00000000-0000-0000-0000-000000000000}"/>
          </ac:spMkLst>
        </pc:spChg>
        <pc:picChg chg="mod">
          <ac:chgData name="Thulasi ram" userId="90ddc92669a227e1" providerId="LiveId" clId="{764B58F8-AB1F-4CF8-A9AD-FFF1B1288584}" dt="2023-12-01T08:57:38.535" v="65" actId="14100"/>
          <ac:picMkLst>
            <pc:docMk/>
            <pc:sldMk cId="0" sldId="264"/>
            <ac:picMk id="6" creationId="{1B2FB415-AA19-F92D-1564-6E11C1F908E3}"/>
          </ac:picMkLst>
        </pc:picChg>
        <pc:picChg chg="mod">
          <ac:chgData name="Thulasi ram" userId="90ddc92669a227e1" providerId="LiveId" clId="{764B58F8-AB1F-4CF8-A9AD-FFF1B1288584}" dt="2023-12-01T08:57:48.116" v="66" actId="1076"/>
          <ac:picMkLst>
            <pc:docMk/>
            <pc:sldMk cId="0" sldId="264"/>
            <ac:picMk id="10" creationId="{B34AF1A0-A5FD-A94E-DF6D-758348F5AED5}"/>
          </ac:picMkLst>
        </pc:picChg>
      </pc:sldChg>
      <pc:sldChg chg="modSp mod">
        <pc:chgData name="Thulasi ram" userId="90ddc92669a227e1" providerId="LiveId" clId="{764B58F8-AB1F-4CF8-A9AD-FFF1B1288584}" dt="2023-12-01T08:58:30.392" v="71" actId="1076"/>
        <pc:sldMkLst>
          <pc:docMk/>
          <pc:sldMk cId="0" sldId="265"/>
        </pc:sldMkLst>
        <pc:spChg chg="mod">
          <ac:chgData name="Thulasi ram" userId="90ddc92669a227e1" providerId="LiveId" clId="{764B58F8-AB1F-4CF8-A9AD-FFF1B1288584}" dt="2023-12-01T08:58:30.392" v="71" actId="1076"/>
          <ac:spMkLst>
            <pc:docMk/>
            <pc:sldMk cId="0" sldId="265"/>
            <ac:spMk id="4" creationId="{00000000-0000-0000-0000-000000000000}"/>
          </ac:spMkLst>
        </pc:spChg>
        <pc:spChg chg="mod">
          <ac:chgData name="Thulasi ram" userId="90ddc92669a227e1" providerId="LiveId" clId="{764B58F8-AB1F-4CF8-A9AD-FFF1B1288584}" dt="2023-12-01T08:58:22.149" v="70" actId="14100"/>
          <ac:spMkLst>
            <pc:docMk/>
            <pc:sldMk cId="0" sldId="265"/>
            <ac:spMk id="5" creationId="{00000000-0000-0000-0000-000000000000}"/>
          </ac:spMkLst>
        </pc:spChg>
      </pc:sldChg>
      <pc:sldChg chg="addSp delSp modSp mod">
        <pc:chgData name="Thulasi ram" userId="90ddc92669a227e1" providerId="LiveId" clId="{764B58F8-AB1F-4CF8-A9AD-FFF1B1288584}" dt="2023-12-01T09:01:43.695" v="78" actId="113"/>
        <pc:sldMkLst>
          <pc:docMk/>
          <pc:sldMk cId="0" sldId="267"/>
        </pc:sldMkLst>
        <pc:spChg chg="mod">
          <ac:chgData name="Thulasi ram" userId="90ddc92669a227e1" providerId="LiveId" clId="{764B58F8-AB1F-4CF8-A9AD-FFF1B1288584}" dt="2023-12-01T09:01:43.695" v="78" actId="113"/>
          <ac:spMkLst>
            <pc:docMk/>
            <pc:sldMk cId="0" sldId="267"/>
            <ac:spMk id="4" creationId="{00000000-0000-0000-0000-000000000000}"/>
          </ac:spMkLst>
        </pc:spChg>
        <pc:picChg chg="del">
          <ac:chgData name="Thulasi ram" userId="90ddc92669a227e1" providerId="LiveId" clId="{764B58F8-AB1F-4CF8-A9AD-FFF1B1288584}" dt="2023-12-01T08:31:18.179" v="0" actId="21"/>
          <ac:picMkLst>
            <pc:docMk/>
            <pc:sldMk cId="0" sldId="267"/>
            <ac:picMk id="6" creationId="{2C727F75-F998-54E8-5BD9-496C014F9F07}"/>
          </ac:picMkLst>
        </pc:picChg>
        <pc:picChg chg="add mod">
          <ac:chgData name="Thulasi ram" userId="90ddc92669a227e1" providerId="LiveId" clId="{764B58F8-AB1F-4CF8-A9AD-FFF1B1288584}" dt="2023-12-01T08:31:39.695" v="6" actId="1076"/>
          <ac:picMkLst>
            <pc:docMk/>
            <pc:sldMk cId="0" sldId="267"/>
            <ac:picMk id="9" creationId="{6A472D8E-DB0F-7E4C-6B23-B9ED4B82E6B1}"/>
          </ac:picMkLst>
        </pc:picChg>
      </pc:sldChg>
      <pc:sldChg chg="modSp mod">
        <pc:chgData name="Thulasi ram" userId="90ddc92669a227e1" providerId="LiveId" clId="{764B58F8-AB1F-4CF8-A9AD-FFF1B1288584}" dt="2023-12-01T09:09:04.889" v="136" actId="123"/>
        <pc:sldMkLst>
          <pc:docMk/>
          <pc:sldMk cId="0" sldId="268"/>
        </pc:sldMkLst>
        <pc:spChg chg="mod">
          <ac:chgData name="Thulasi ram" userId="90ddc92669a227e1" providerId="LiveId" clId="{764B58F8-AB1F-4CF8-A9AD-FFF1B1288584}" dt="2023-12-01T09:09:04.889" v="136" actId="123"/>
          <ac:spMkLst>
            <pc:docMk/>
            <pc:sldMk cId="0" sldId="268"/>
            <ac:spMk id="4" creationId="{00000000-0000-0000-0000-000000000000}"/>
          </ac:spMkLst>
        </pc:spChg>
      </pc:sldChg>
      <pc:sldChg chg="modSp mod">
        <pc:chgData name="Thulasi ram" userId="90ddc92669a227e1" providerId="LiveId" clId="{764B58F8-AB1F-4CF8-A9AD-FFF1B1288584}" dt="2023-12-01T09:08:21.928" v="131" actId="5793"/>
        <pc:sldMkLst>
          <pc:docMk/>
          <pc:sldMk cId="0" sldId="269"/>
        </pc:sldMkLst>
        <pc:spChg chg="mod">
          <ac:chgData name="Thulasi ram" userId="90ddc92669a227e1" providerId="LiveId" clId="{764B58F8-AB1F-4CF8-A9AD-FFF1B1288584}" dt="2023-12-01T09:08:21.928" v="131" actId="5793"/>
          <ac:spMkLst>
            <pc:docMk/>
            <pc:sldMk cId="0" sldId="269"/>
            <ac:spMk id="2" creationId="{00000000-0000-0000-0000-000000000000}"/>
          </ac:spMkLst>
        </pc:spChg>
      </pc:sldChg>
      <pc:sldChg chg="modSp mod">
        <pc:chgData name="Thulasi ram" userId="90ddc92669a227e1" providerId="LiveId" clId="{764B58F8-AB1F-4CF8-A9AD-FFF1B1288584}" dt="2023-12-01T09:08:38.189" v="135" actId="20577"/>
        <pc:sldMkLst>
          <pc:docMk/>
          <pc:sldMk cId="0" sldId="270"/>
        </pc:sldMkLst>
        <pc:spChg chg="mod">
          <ac:chgData name="Thulasi ram" userId="90ddc92669a227e1" providerId="LiveId" clId="{764B58F8-AB1F-4CF8-A9AD-FFF1B1288584}" dt="2023-12-01T09:02:00.461" v="79" actId="255"/>
          <ac:spMkLst>
            <pc:docMk/>
            <pc:sldMk cId="0" sldId="270"/>
            <ac:spMk id="6" creationId="{00000000-0000-0000-0000-000000000000}"/>
          </ac:spMkLst>
        </pc:spChg>
        <pc:spChg chg="mod">
          <ac:chgData name="Thulasi ram" userId="90ddc92669a227e1" providerId="LiveId" clId="{764B58F8-AB1F-4CF8-A9AD-FFF1B1288584}" dt="2023-12-01T09:08:38.189" v="135" actId="20577"/>
          <ac:spMkLst>
            <pc:docMk/>
            <pc:sldMk cId="0" sldId="270"/>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1293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179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319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07252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0056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71322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72062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6183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1108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525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8511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6534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9765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464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7775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12/1/2023</a:t>
            </a:fld>
            <a:endParaRPr lang="en-US"/>
          </a:p>
        </p:txBody>
      </p:sp>
    </p:spTree>
    <p:extLst>
      <p:ext uri="{BB962C8B-B14F-4D97-AF65-F5344CB8AC3E}">
        <p14:creationId xmlns:p14="http://schemas.microsoft.com/office/powerpoint/2010/main" val="883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t>12/1/2023</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93508129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File_Explorer#cite_ref-3" TargetMode="External"/><Relationship Id="rId3" Type="http://schemas.openxmlformats.org/officeDocument/2006/relationships/image" Target="../media/image2.png"/><Relationship Id="rId7" Type="http://schemas.openxmlformats.org/officeDocument/2006/relationships/hyperlink" Target="https://blogs.windows.com/windows-insider/2023/11/16/releasing-windows-11-builds-22621-2787-and-22631-2787-to-the-release-preview-channel" TargetMode="External"/><Relationship Id="rId12" Type="http://schemas.openxmlformats.org/officeDocument/2006/relationships/hyperlink" Target="https://blogs.windows.com/windows-insider/2023/11/29/announcing-windows-11-insider-preview-build-23595-dev-channel"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en.wikipedia.org/wiki/File_Explorer#cite_ref-2" TargetMode="External"/><Relationship Id="rId11" Type="http://schemas.openxmlformats.org/officeDocument/2006/relationships/hyperlink" Target="https://en.wikipedia.org/wiki/File_Explorer#cite_ref-5" TargetMode="External"/><Relationship Id="rId5" Type="http://schemas.openxmlformats.org/officeDocument/2006/relationships/hyperlink" Target="https://en.wikipedia.org/wiki/Microsoft" TargetMode="External"/><Relationship Id="rId10" Type="http://schemas.openxmlformats.org/officeDocument/2006/relationships/hyperlink" Target="https://blogs.windows.com/windows-insider/2023/11/28/announcing-windows-11-insider-preview-build-22635-2776-beta-channel" TargetMode="External"/><Relationship Id="rId4" Type="http://schemas.openxmlformats.org/officeDocument/2006/relationships/hyperlink" Target="https://support.microsoft.com/help/5032190" TargetMode="External"/><Relationship Id="rId9" Type="http://schemas.openxmlformats.org/officeDocument/2006/relationships/hyperlink" Target="https://en.wikipedia.org/wiki/File_Explorer#cite_ref-4"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24200" y="843344"/>
            <a:ext cx="4164965" cy="391160"/>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0070C0"/>
                </a:solidFill>
                <a:latin typeface="Arial"/>
                <a:cs typeface="Arial"/>
              </a:rPr>
              <a:t>File Explorer </a:t>
            </a:r>
            <a:endParaRPr sz="2400" b="1" dirty="0">
              <a:solidFill>
                <a:srgbClr val="0070C0"/>
              </a:solidFill>
              <a:latin typeface="Arial"/>
              <a:cs typeface="Arial"/>
            </a:endParaRPr>
          </a:p>
        </p:txBody>
      </p:sp>
      <p:pic>
        <p:nvPicPr>
          <p:cNvPr id="3" name="object 3"/>
          <p:cNvPicPr/>
          <p:nvPr/>
        </p:nvPicPr>
        <p:blipFill>
          <a:blip r:embed="rId2" cstate="print"/>
          <a:stretch>
            <a:fillRect/>
          </a:stretch>
        </p:blipFill>
        <p:spPr>
          <a:xfrm>
            <a:off x="0" y="3533"/>
            <a:ext cx="801099" cy="801099"/>
          </a:xfrm>
          <a:prstGeom prst="rect">
            <a:avLst/>
          </a:prstGeom>
        </p:spPr>
      </p:pic>
      <p:pic>
        <p:nvPicPr>
          <p:cNvPr id="4" name="object 4"/>
          <p:cNvPicPr/>
          <p:nvPr/>
        </p:nvPicPr>
        <p:blipFill>
          <a:blip r:embed="rId3" cstate="print"/>
          <a:stretch>
            <a:fillRect/>
          </a:stretch>
        </p:blipFill>
        <p:spPr>
          <a:xfrm>
            <a:off x="8236949" y="53725"/>
            <a:ext cx="832742" cy="985199"/>
          </a:xfrm>
          <a:prstGeom prst="rect">
            <a:avLst/>
          </a:prstGeom>
        </p:spPr>
      </p:pic>
      <p:sp>
        <p:nvSpPr>
          <p:cNvPr id="5" name="object 5"/>
          <p:cNvSpPr txBox="1">
            <a:spLocks noGrp="1"/>
          </p:cNvSpPr>
          <p:nvPr>
            <p:ph type="title"/>
          </p:nvPr>
        </p:nvSpPr>
        <p:spPr>
          <a:xfrm>
            <a:off x="2053012" y="404082"/>
            <a:ext cx="5340487" cy="330200"/>
          </a:xfrm>
          <a:prstGeom prst="rect">
            <a:avLst/>
          </a:prstGeom>
        </p:spPr>
        <p:txBody>
          <a:bodyPr vert="horz" wrap="square" lIns="0" tIns="12700" rIns="0" bIns="0" rtlCol="0">
            <a:spAutoFit/>
          </a:bodyPr>
          <a:lstStyle/>
          <a:p>
            <a:pPr marL="12700">
              <a:lnSpc>
                <a:spcPct val="100000"/>
              </a:lnSpc>
              <a:spcBef>
                <a:spcPts val="100"/>
              </a:spcBef>
            </a:pPr>
            <a:r>
              <a:rPr sz="2000" u="none" spc="-5" dirty="0">
                <a:solidFill>
                  <a:schemeClr val="accent5"/>
                </a:solidFill>
              </a:rPr>
              <a:t>CSA081</a:t>
            </a:r>
            <a:r>
              <a:rPr lang="en-IN" sz="2000" u="none" spc="-5" dirty="0">
                <a:solidFill>
                  <a:schemeClr val="accent5"/>
                </a:solidFill>
              </a:rPr>
              <a:t>1</a:t>
            </a:r>
            <a:r>
              <a:rPr sz="2000" u="none" spc="-20" dirty="0">
                <a:solidFill>
                  <a:schemeClr val="accent5"/>
                </a:solidFill>
              </a:rPr>
              <a:t> </a:t>
            </a:r>
            <a:r>
              <a:rPr sz="2000" u="none" dirty="0">
                <a:solidFill>
                  <a:schemeClr val="accent5"/>
                </a:solidFill>
              </a:rPr>
              <a:t>–</a:t>
            </a:r>
            <a:r>
              <a:rPr sz="2000" u="none" spc="-10" dirty="0">
                <a:solidFill>
                  <a:schemeClr val="accent5"/>
                </a:solidFill>
              </a:rPr>
              <a:t> </a:t>
            </a:r>
            <a:r>
              <a:rPr sz="2000" u="none" spc="-5" dirty="0">
                <a:solidFill>
                  <a:schemeClr val="accent5"/>
                </a:solidFill>
              </a:rPr>
              <a:t>Python</a:t>
            </a:r>
            <a:r>
              <a:rPr sz="2000" u="none" spc="-20" dirty="0">
                <a:solidFill>
                  <a:schemeClr val="accent5"/>
                </a:solidFill>
              </a:rPr>
              <a:t> </a:t>
            </a:r>
            <a:r>
              <a:rPr sz="2000" u="none" spc="-5" dirty="0">
                <a:solidFill>
                  <a:schemeClr val="accent5"/>
                </a:solidFill>
              </a:rPr>
              <a:t>Programming</a:t>
            </a:r>
            <a:r>
              <a:rPr sz="2000" u="none" spc="-10" dirty="0">
                <a:solidFill>
                  <a:schemeClr val="accent5"/>
                </a:solidFill>
              </a:rPr>
              <a:t> </a:t>
            </a:r>
            <a:r>
              <a:rPr sz="2000" u="none" dirty="0">
                <a:solidFill>
                  <a:schemeClr val="accent5"/>
                </a:solidFill>
              </a:rPr>
              <a:t>–</a:t>
            </a:r>
            <a:r>
              <a:rPr sz="2000" u="none" spc="-10" dirty="0">
                <a:solidFill>
                  <a:schemeClr val="accent5"/>
                </a:solidFill>
              </a:rPr>
              <a:t> </a:t>
            </a:r>
            <a:r>
              <a:rPr sz="2000" u="none" spc="-5" dirty="0">
                <a:solidFill>
                  <a:schemeClr val="accent5"/>
                </a:solidFill>
              </a:rPr>
              <a:t>Slot</a:t>
            </a:r>
            <a:r>
              <a:rPr sz="2000" u="none" spc="-20" dirty="0">
                <a:solidFill>
                  <a:schemeClr val="accent5"/>
                </a:solidFill>
              </a:rPr>
              <a:t> </a:t>
            </a:r>
            <a:r>
              <a:rPr lang="en-US" sz="2000" spc="-20" dirty="0">
                <a:solidFill>
                  <a:schemeClr val="accent5"/>
                </a:solidFill>
              </a:rPr>
              <a:t>D</a:t>
            </a:r>
            <a:endParaRPr sz="2000" dirty="0">
              <a:solidFill>
                <a:schemeClr val="accent5"/>
              </a:solidFill>
            </a:endParaRPr>
          </a:p>
        </p:txBody>
      </p:sp>
      <p:sp>
        <p:nvSpPr>
          <p:cNvPr id="6" name="object 6"/>
          <p:cNvSpPr txBox="1"/>
          <p:nvPr/>
        </p:nvSpPr>
        <p:spPr>
          <a:xfrm>
            <a:off x="304800" y="3105150"/>
            <a:ext cx="1986914" cy="139700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Guided</a:t>
            </a:r>
            <a:r>
              <a:rPr sz="1800" b="1" spc="-45" dirty="0">
                <a:latin typeface="Times New Roman"/>
                <a:cs typeface="Times New Roman"/>
              </a:rPr>
              <a:t> </a:t>
            </a:r>
            <a:r>
              <a:rPr sz="1800" b="1" spc="-40" dirty="0">
                <a:latin typeface="Times New Roman"/>
                <a:cs typeface="Times New Roman"/>
              </a:rPr>
              <a:t>By,</a:t>
            </a:r>
            <a:endParaRPr sz="1800" dirty="0">
              <a:latin typeface="Times New Roman"/>
              <a:cs typeface="Times New Roman"/>
            </a:endParaRPr>
          </a:p>
          <a:p>
            <a:pPr marL="12700" marR="5080">
              <a:lnSpc>
                <a:spcPct val="100000"/>
              </a:lnSpc>
            </a:pPr>
            <a:r>
              <a:rPr sz="1800" spc="-135" dirty="0">
                <a:latin typeface="Times New Roman"/>
                <a:cs typeface="Times New Roman"/>
              </a:rPr>
              <a:t>T</a:t>
            </a:r>
            <a:r>
              <a:rPr sz="1800" dirty="0">
                <a:latin typeface="Times New Roman"/>
                <a:cs typeface="Times New Roman"/>
              </a:rPr>
              <a:t>.</a:t>
            </a:r>
            <a:r>
              <a:rPr sz="1800" spc="-35" dirty="0">
                <a:latin typeface="Times New Roman"/>
                <a:cs typeface="Times New Roman"/>
              </a:rPr>
              <a:t> </a:t>
            </a:r>
            <a:r>
              <a:rPr sz="1800" spc="-110" dirty="0">
                <a:latin typeface="Times New Roman"/>
                <a:cs typeface="Times New Roman"/>
              </a:rPr>
              <a:t>V</a:t>
            </a:r>
            <a:r>
              <a:rPr sz="1800" spc="-5" dirty="0">
                <a:latin typeface="Times New Roman"/>
                <a:cs typeface="Times New Roman"/>
              </a:rPr>
              <a:t>incen</a:t>
            </a:r>
            <a:r>
              <a:rPr sz="1800" dirty="0">
                <a:latin typeface="Times New Roman"/>
                <a:cs typeface="Times New Roman"/>
              </a:rPr>
              <a:t>t</a:t>
            </a:r>
            <a:r>
              <a:rPr sz="1800" spc="-5" dirty="0">
                <a:latin typeface="Times New Roman"/>
                <a:cs typeface="Times New Roman"/>
              </a:rPr>
              <a:t> Gnanaraj  </a:t>
            </a:r>
            <a:r>
              <a:rPr sz="1800" i="1" dirty="0">
                <a:latin typeface="Times New Roman"/>
                <a:cs typeface="Times New Roman"/>
              </a:rPr>
              <a:t>(Course </a:t>
            </a:r>
            <a:r>
              <a:rPr sz="1800" i="1" spc="-5" dirty="0">
                <a:latin typeface="Times New Roman"/>
                <a:cs typeface="Times New Roman"/>
              </a:rPr>
              <a:t>Faculty) </a:t>
            </a:r>
            <a:r>
              <a:rPr sz="1800" i="1" dirty="0">
                <a:latin typeface="Times New Roman"/>
                <a:cs typeface="Times New Roman"/>
              </a:rPr>
              <a:t> </a:t>
            </a:r>
            <a:r>
              <a:rPr sz="1800" spc="-5" dirty="0">
                <a:latin typeface="Times New Roman"/>
                <a:cs typeface="Times New Roman"/>
              </a:rPr>
              <a:t>Python</a:t>
            </a:r>
            <a:r>
              <a:rPr sz="1800" spc="-85" dirty="0">
                <a:latin typeface="Times New Roman"/>
                <a:cs typeface="Times New Roman"/>
              </a:rPr>
              <a:t> </a:t>
            </a:r>
            <a:r>
              <a:rPr sz="1800" spc="-5" dirty="0">
                <a:latin typeface="Times New Roman"/>
                <a:cs typeface="Times New Roman"/>
              </a:rPr>
              <a:t>Programming </a:t>
            </a:r>
            <a:r>
              <a:rPr sz="1800" spc="-434" dirty="0">
                <a:latin typeface="Times New Roman"/>
                <a:cs typeface="Times New Roman"/>
              </a:rPr>
              <a:t> </a:t>
            </a:r>
            <a:r>
              <a:rPr sz="1800" spc="-5" dirty="0">
                <a:latin typeface="Times New Roman"/>
                <a:cs typeface="Times New Roman"/>
              </a:rPr>
              <a:t>SSE,</a:t>
            </a:r>
            <a:r>
              <a:rPr sz="1800" spc="-15" dirty="0">
                <a:latin typeface="Times New Roman"/>
                <a:cs typeface="Times New Roman"/>
              </a:rPr>
              <a:t> </a:t>
            </a:r>
            <a:r>
              <a:rPr sz="1800" spc="-40" dirty="0">
                <a:latin typeface="Times New Roman"/>
                <a:cs typeface="Times New Roman"/>
              </a:rPr>
              <a:t>SIMATS</a:t>
            </a:r>
            <a:endParaRPr sz="1800" dirty="0">
              <a:latin typeface="Times New Roman"/>
              <a:cs typeface="Times New Roman"/>
            </a:endParaRPr>
          </a:p>
        </p:txBody>
      </p:sp>
      <p:sp>
        <p:nvSpPr>
          <p:cNvPr id="7" name="object 7"/>
          <p:cNvSpPr txBox="1"/>
          <p:nvPr/>
        </p:nvSpPr>
        <p:spPr>
          <a:xfrm>
            <a:off x="5958826" y="3105150"/>
            <a:ext cx="3110865" cy="1397000"/>
          </a:xfrm>
          <a:prstGeom prst="rect">
            <a:avLst/>
          </a:prstGeom>
        </p:spPr>
        <p:txBody>
          <a:bodyPr vert="horz" wrap="square" lIns="0" tIns="12700" rIns="0" bIns="0" rtlCol="0">
            <a:spAutoFit/>
          </a:bodyPr>
          <a:lstStyle/>
          <a:p>
            <a:pPr marL="19050">
              <a:lnSpc>
                <a:spcPct val="100000"/>
              </a:lnSpc>
              <a:spcBef>
                <a:spcPts val="100"/>
              </a:spcBef>
            </a:pPr>
            <a:r>
              <a:rPr sz="1800" b="1" spc="-10" dirty="0">
                <a:latin typeface="Times New Roman"/>
                <a:cs typeface="Times New Roman"/>
              </a:rPr>
              <a:t>Project</a:t>
            </a:r>
            <a:r>
              <a:rPr sz="1800" b="1" spc="-30" dirty="0">
                <a:latin typeface="Times New Roman"/>
                <a:cs typeface="Times New Roman"/>
              </a:rPr>
              <a:t> </a:t>
            </a:r>
            <a:r>
              <a:rPr sz="1800" b="1" spc="-35" dirty="0">
                <a:latin typeface="Times New Roman"/>
                <a:cs typeface="Times New Roman"/>
              </a:rPr>
              <a:t>by,</a:t>
            </a:r>
            <a:endParaRPr sz="1800" dirty="0">
              <a:latin typeface="Times New Roman"/>
              <a:cs typeface="Times New Roman"/>
            </a:endParaRPr>
          </a:p>
          <a:p>
            <a:pPr marL="18415">
              <a:lnSpc>
                <a:spcPct val="100000"/>
              </a:lnSpc>
            </a:pPr>
            <a:r>
              <a:rPr lang="en-IN" spc="-5" dirty="0">
                <a:latin typeface="Times New Roman"/>
                <a:cs typeface="Times New Roman"/>
              </a:rPr>
              <a:t>C </a:t>
            </a:r>
            <a:r>
              <a:rPr lang="en-US" sz="1800" spc="-5" dirty="0">
                <a:latin typeface="Times New Roman"/>
                <a:cs typeface="Times New Roman"/>
              </a:rPr>
              <a:t>Thulasi Ram</a:t>
            </a:r>
            <a:endParaRPr sz="1800" dirty="0">
              <a:latin typeface="Times New Roman"/>
              <a:cs typeface="Times New Roman"/>
            </a:endParaRPr>
          </a:p>
          <a:p>
            <a:pPr marL="34290">
              <a:lnSpc>
                <a:spcPct val="100000"/>
              </a:lnSpc>
            </a:pPr>
            <a:r>
              <a:rPr sz="1800" i="1" spc="-15" dirty="0">
                <a:latin typeface="Times New Roman"/>
                <a:cs typeface="Times New Roman"/>
              </a:rPr>
              <a:t>(19</a:t>
            </a:r>
            <a:r>
              <a:rPr lang="en-US" sz="1800" i="1" spc="-15" dirty="0">
                <a:latin typeface="Times New Roman"/>
                <a:cs typeface="Times New Roman"/>
              </a:rPr>
              <a:t>1711057</a:t>
            </a:r>
            <a:r>
              <a:rPr sz="1800" i="1" spc="-15" dirty="0">
                <a:latin typeface="Times New Roman"/>
                <a:cs typeface="Times New Roman"/>
              </a:rPr>
              <a:t>)</a:t>
            </a:r>
            <a:endParaRPr sz="1800" dirty="0">
              <a:latin typeface="Times New Roman"/>
              <a:cs typeface="Times New Roman"/>
            </a:endParaRPr>
          </a:p>
          <a:p>
            <a:pPr marL="12700" marR="5080">
              <a:lnSpc>
                <a:spcPct val="100000"/>
              </a:lnSpc>
            </a:pPr>
            <a:r>
              <a:rPr sz="1800" spc="-5" dirty="0">
                <a:latin typeface="Times New Roman"/>
                <a:cs typeface="Times New Roman"/>
              </a:rPr>
              <a:t>Computer</a:t>
            </a:r>
            <a:r>
              <a:rPr sz="1800" spc="-35" dirty="0">
                <a:latin typeface="Times New Roman"/>
                <a:cs typeface="Times New Roman"/>
              </a:rPr>
              <a:t> </a:t>
            </a:r>
            <a:r>
              <a:rPr sz="1800" spc="-5" dirty="0">
                <a:latin typeface="Times New Roman"/>
                <a:cs typeface="Times New Roman"/>
              </a:rPr>
              <a:t>Science</a:t>
            </a:r>
            <a:r>
              <a:rPr sz="1800" spc="-35" dirty="0">
                <a:latin typeface="Times New Roman"/>
                <a:cs typeface="Times New Roman"/>
              </a:rPr>
              <a:t> </a:t>
            </a:r>
            <a:r>
              <a:rPr sz="1800" dirty="0">
                <a:latin typeface="Times New Roman"/>
                <a:cs typeface="Times New Roman"/>
              </a:rPr>
              <a:t>&amp;</a:t>
            </a:r>
            <a:r>
              <a:rPr sz="1800" spc="-30" dirty="0">
                <a:latin typeface="Times New Roman"/>
                <a:cs typeface="Times New Roman"/>
              </a:rPr>
              <a:t> </a:t>
            </a:r>
            <a:r>
              <a:rPr sz="1800" spc="-5" dirty="0">
                <a:latin typeface="Times New Roman"/>
                <a:cs typeface="Times New Roman"/>
              </a:rPr>
              <a:t>Engineering </a:t>
            </a:r>
            <a:r>
              <a:rPr sz="1800" spc="-434" dirty="0">
                <a:latin typeface="Times New Roman"/>
                <a:cs typeface="Times New Roman"/>
              </a:rPr>
              <a:t> </a:t>
            </a:r>
            <a:r>
              <a:rPr sz="1800" spc="-5" dirty="0">
                <a:latin typeface="Times New Roman"/>
                <a:cs typeface="Times New Roman"/>
              </a:rPr>
              <a:t>SSE,</a:t>
            </a:r>
            <a:r>
              <a:rPr sz="1800" spc="-10" dirty="0">
                <a:latin typeface="Times New Roman"/>
                <a:cs typeface="Times New Roman"/>
              </a:rPr>
              <a:t> </a:t>
            </a:r>
            <a:r>
              <a:rPr sz="1800" spc="-40" dirty="0">
                <a:latin typeface="Times New Roman"/>
                <a:cs typeface="Times New Roman"/>
              </a:rPr>
              <a:t>SIMATS</a:t>
            </a:r>
            <a:endParaRPr sz="1800" dirty="0">
              <a:latin typeface="Times New Roman"/>
              <a:cs typeface="Times New Roman"/>
            </a:endParaRPr>
          </a:p>
        </p:txBody>
      </p:sp>
      <p:pic>
        <p:nvPicPr>
          <p:cNvPr id="9" name="Picture 8">
            <a:extLst>
              <a:ext uri="{FF2B5EF4-FFF2-40B4-BE49-F238E27FC236}">
                <a16:creationId xmlns:a16="http://schemas.microsoft.com/office/drawing/2014/main" id="{E214213E-75BB-F82F-C018-C8021FB10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3012" y="1269815"/>
            <a:ext cx="4042988" cy="17314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250" y="53725"/>
            <a:ext cx="801099" cy="801099"/>
          </a:xfrm>
          <a:prstGeom prst="rect">
            <a:avLst/>
          </a:prstGeom>
        </p:spPr>
      </p:pic>
      <p:pic>
        <p:nvPicPr>
          <p:cNvPr id="3" name="object 3"/>
          <p:cNvPicPr/>
          <p:nvPr/>
        </p:nvPicPr>
        <p:blipFill>
          <a:blip r:embed="rId3" cstate="print"/>
          <a:stretch>
            <a:fillRect/>
          </a:stretch>
        </p:blipFill>
        <p:spPr>
          <a:xfrm>
            <a:off x="8236949" y="53725"/>
            <a:ext cx="801099" cy="947755"/>
          </a:xfrm>
          <a:prstGeom prst="rect">
            <a:avLst/>
          </a:prstGeom>
        </p:spPr>
      </p:pic>
      <p:sp>
        <p:nvSpPr>
          <p:cNvPr id="4" name="object 4"/>
          <p:cNvSpPr txBox="1">
            <a:spLocks noGrp="1"/>
          </p:cNvSpPr>
          <p:nvPr>
            <p:ph type="title"/>
          </p:nvPr>
        </p:nvSpPr>
        <p:spPr>
          <a:xfrm>
            <a:off x="3557270" y="465704"/>
            <a:ext cx="1014730" cy="320601"/>
          </a:xfrm>
          <a:prstGeom prst="rect">
            <a:avLst/>
          </a:prstGeom>
        </p:spPr>
        <p:txBody>
          <a:bodyPr vert="horz" wrap="square" lIns="0" tIns="12700" rIns="0" bIns="0" rtlCol="0">
            <a:spAutoFit/>
          </a:bodyPr>
          <a:lstStyle/>
          <a:p>
            <a:pPr marL="12700" algn="ctr">
              <a:lnSpc>
                <a:spcPct val="100000"/>
              </a:lnSpc>
              <a:spcBef>
                <a:spcPts val="100"/>
              </a:spcBef>
            </a:pPr>
            <a:r>
              <a:rPr lang="en-IN" sz="2000" spc="-5" dirty="0">
                <a:solidFill>
                  <a:schemeClr val="accent5"/>
                </a:solidFill>
                <a:latin typeface="Times New Roman" panose="02020603050405020304" pitchFamily="18" charset="0"/>
                <a:cs typeface="Times New Roman" panose="02020603050405020304" pitchFamily="18" charset="0"/>
              </a:rPr>
              <a:t>T</a:t>
            </a:r>
            <a:r>
              <a:rPr lang="en-IN" sz="2000" u="none" spc="-5" dirty="0">
                <a:solidFill>
                  <a:schemeClr val="accent5"/>
                </a:solidFill>
                <a:latin typeface="Times New Roman" panose="02020603050405020304" pitchFamily="18" charset="0"/>
                <a:cs typeface="Times New Roman" panose="02020603050405020304" pitchFamily="18" charset="0"/>
              </a:rPr>
              <a:t>esting</a:t>
            </a:r>
            <a:endParaRPr lang="en-IN" sz="2000" dirty="0">
              <a:solidFill>
                <a:schemeClr val="accent5"/>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485799" y="1114941"/>
            <a:ext cx="6524601" cy="2913618"/>
          </a:xfrm>
          <a:prstGeom prst="rect">
            <a:avLst/>
          </a:prstGeom>
        </p:spPr>
        <p:txBody>
          <a:bodyPr vert="horz" wrap="square" lIns="0" tIns="12700" rIns="0" bIns="0" rtlCol="0">
            <a:spAutoFit/>
          </a:bodyPr>
          <a:lstStyle/>
          <a:p>
            <a:pPr algn="just"/>
            <a:r>
              <a:rPr lang="en-US" b="1" i="0" dirty="0">
                <a:solidFill>
                  <a:srgbClr val="00B0F0"/>
                </a:solidFill>
                <a:effectLst/>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a:t>
            </a:r>
            <a:r>
              <a:rPr lang="en-US" b="1" i="0" dirty="0">
                <a:solidFill>
                  <a:srgbClr val="00B0F0"/>
                </a:solidFill>
                <a:effectLst/>
                <a:latin typeface="Times New Roman" panose="02020603050405020304" pitchFamily="18" charset="0"/>
                <a:cs typeface="Times New Roman" panose="02020603050405020304" pitchFamily="18" charset="0"/>
              </a:rPr>
              <a:t>Functional Testing:</a:t>
            </a:r>
          </a:p>
          <a:p>
            <a:pPr algn="just"/>
            <a:r>
              <a:rPr lang="en-US" b="1" i="0" dirty="0">
                <a:solidFill>
                  <a:srgbClr val="374151"/>
                </a:solidFill>
                <a:effectLst/>
                <a:latin typeface="Times New Roman" panose="02020603050405020304" pitchFamily="18" charset="0"/>
                <a:cs typeface="Times New Roman" panose="02020603050405020304" pitchFamily="18" charset="0"/>
              </a:rPr>
              <a:t>         File Operations:</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Verify that the text editor can create new files, open existing files, and save changes correctly.</a:t>
            </a:r>
          </a:p>
          <a:p>
            <a:pPr marL="742950" lvl="1"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Test the "Save As" functionality with various file types.</a:t>
            </a:r>
          </a:p>
          <a:p>
            <a:pPr marL="363855" indent="-351790" algn="just">
              <a:lnSpc>
                <a:spcPct val="100000"/>
              </a:lnSpc>
              <a:spcBef>
                <a:spcPts val="100"/>
              </a:spcBef>
              <a:buChar char="●"/>
              <a:tabLst>
                <a:tab pos="363855" algn="l"/>
                <a:tab pos="364490" algn="l"/>
              </a:tabLst>
            </a:pPr>
            <a:endParaRPr lang="en-US" sz="1600" dirty="0">
              <a:latin typeface="Times New Roman" panose="02020603050405020304" pitchFamily="18" charset="0"/>
              <a:cs typeface="Times New Roman" panose="02020603050405020304" pitchFamily="18" charset="0"/>
            </a:endParaRPr>
          </a:p>
          <a:p>
            <a:pPr marL="12065" algn="just">
              <a:spcBef>
                <a:spcPts val="100"/>
              </a:spcBef>
              <a:tabLst>
                <a:tab pos="363855" algn="l"/>
                <a:tab pos="364490" algn="l"/>
              </a:tabLst>
            </a:pPr>
            <a:r>
              <a:rPr lang="en-IN" sz="1600" b="1" i="0" dirty="0">
                <a:solidFill>
                  <a:srgbClr val="00B0F0"/>
                </a:solidFill>
                <a:effectLst/>
                <a:latin typeface="Times New Roman" panose="02020603050405020304" pitchFamily="18" charset="0"/>
                <a:cs typeface="Times New Roman" panose="02020603050405020304" pitchFamily="18" charset="0"/>
              </a:rPr>
              <a:t>2. Usability Testing:</a:t>
            </a:r>
          </a:p>
          <a:p>
            <a:pPr algn="just"/>
            <a:r>
              <a:rPr lang="en-US" sz="1600" b="1" i="0" dirty="0">
                <a:solidFill>
                  <a:srgbClr val="374151"/>
                </a:solidFill>
                <a:effectLst/>
                <a:latin typeface="Times New Roman" panose="02020603050405020304" pitchFamily="18" charset="0"/>
                <a:cs typeface="Times New Roman" panose="02020603050405020304" pitchFamily="18" charset="0"/>
              </a:rPr>
              <a:t>    	Accessibility:</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Verify that the text editor is accessible to users with disabilities.</a:t>
            </a:r>
          </a:p>
          <a:p>
            <a:pPr lvl="1"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Test with screen readers and ensure keyboard navigation is effective</a:t>
            </a:r>
          </a:p>
          <a:p>
            <a:pPr marL="12065" algn="just">
              <a:lnSpc>
                <a:spcPct val="100000"/>
              </a:lnSpc>
              <a:spcBef>
                <a:spcPts val="100"/>
              </a:spcBef>
              <a:tabLst>
                <a:tab pos="363855" algn="l"/>
                <a:tab pos="364490" algn="l"/>
              </a:tabLst>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250" y="53725"/>
            <a:ext cx="801099" cy="801099"/>
          </a:xfrm>
          <a:prstGeom prst="rect">
            <a:avLst/>
          </a:prstGeom>
        </p:spPr>
      </p:pic>
      <p:pic>
        <p:nvPicPr>
          <p:cNvPr id="3" name="object 3"/>
          <p:cNvPicPr/>
          <p:nvPr/>
        </p:nvPicPr>
        <p:blipFill>
          <a:blip r:embed="rId3" cstate="print"/>
          <a:stretch>
            <a:fillRect/>
          </a:stretch>
        </p:blipFill>
        <p:spPr>
          <a:xfrm>
            <a:off x="8236949" y="53725"/>
            <a:ext cx="801099" cy="947755"/>
          </a:xfrm>
          <a:prstGeom prst="rect">
            <a:avLst/>
          </a:prstGeom>
        </p:spPr>
      </p:pic>
      <p:sp>
        <p:nvSpPr>
          <p:cNvPr id="4" name="object 4"/>
          <p:cNvSpPr txBox="1">
            <a:spLocks noGrp="1"/>
          </p:cNvSpPr>
          <p:nvPr>
            <p:ph type="title"/>
          </p:nvPr>
        </p:nvSpPr>
        <p:spPr>
          <a:xfrm>
            <a:off x="3222844" y="433230"/>
            <a:ext cx="2046605" cy="299720"/>
          </a:xfrm>
          <a:prstGeom prst="rect">
            <a:avLst/>
          </a:prstGeom>
        </p:spPr>
        <p:txBody>
          <a:bodyPr vert="horz" wrap="square" lIns="0" tIns="12700" rIns="0" bIns="0" rtlCol="0">
            <a:spAutoFit/>
          </a:bodyPr>
          <a:lstStyle/>
          <a:p>
            <a:pPr marL="12700">
              <a:lnSpc>
                <a:spcPct val="100000"/>
              </a:lnSpc>
              <a:spcBef>
                <a:spcPts val="100"/>
              </a:spcBef>
            </a:pPr>
            <a:r>
              <a:rPr lang="en-IN" sz="1800" u="none" spc="-25" dirty="0">
                <a:solidFill>
                  <a:schemeClr val="accent5"/>
                </a:solidFill>
                <a:latin typeface="Arial"/>
                <a:cs typeface="Arial"/>
              </a:rPr>
              <a:t>Implementation</a:t>
            </a:r>
            <a:endParaRPr sz="1800" dirty="0">
              <a:solidFill>
                <a:schemeClr val="accent5"/>
              </a:solidFill>
              <a:latin typeface="Arial"/>
              <a:cs typeface="Arial"/>
            </a:endParaRPr>
          </a:p>
        </p:txBody>
      </p:sp>
      <p:sp>
        <p:nvSpPr>
          <p:cNvPr id="5" name="object 5"/>
          <p:cNvSpPr txBox="1"/>
          <p:nvPr/>
        </p:nvSpPr>
        <p:spPr>
          <a:xfrm>
            <a:off x="838200" y="1123950"/>
            <a:ext cx="6324600" cy="4031232"/>
          </a:xfrm>
          <a:prstGeom prst="rect">
            <a:avLst/>
          </a:prstGeom>
        </p:spPr>
        <p:txBody>
          <a:bodyPr vert="horz" wrap="square" lIns="0" tIns="12700" rIns="0" bIns="0" rtlCol="0">
            <a:spAutoFit/>
          </a:bodyPr>
          <a:lstStyle/>
          <a:p>
            <a:pPr marL="363855" marR="210820" indent="-351790" algn="just">
              <a:lnSpc>
                <a:spcPct val="114999"/>
              </a:lnSpc>
              <a:spcBef>
                <a:spcPts val="100"/>
              </a:spcBef>
              <a:buChar char="●"/>
              <a:tabLst>
                <a:tab pos="363855" algn="l"/>
                <a:tab pos="364490" algn="l"/>
              </a:tabLst>
            </a:pPr>
            <a:r>
              <a:rPr lang="en-US" sz="1600" b="0" i="0" dirty="0">
                <a:effectLst/>
                <a:latin typeface="Times New Roman" panose="02020603050405020304" pitchFamily="18" charset="0"/>
                <a:cs typeface="Times New Roman" panose="02020603050405020304" pitchFamily="18" charset="0"/>
              </a:rPr>
              <a:t>Implementing a file explorer involves creating a software application that can navigate, manage, and interact with files and directories on a computer's storage system. Below is a simplified outline of steps for implementing a basic file explorer using a hypothetical programming language.</a:t>
            </a:r>
          </a:p>
          <a:p>
            <a:pPr marL="363855" marR="210820" indent="-351790" algn="just">
              <a:lnSpc>
                <a:spcPct val="114999"/>
              </a:lnSpc>
              <a:spcBef>
                <a:spcPts val="100"/>
              </a:spcBef>
              <a:buChar char="●"/>
              <a:tabLst>
                <a:tab pos="363855" algn="l"/>
                <a:tab pos="364490" algn="l"/>
              </a:tabLst>
            </a:pPr>
            <a:r>
              <a:rPr lang="en-US" sz="1600" b="0" i="0" dirty="0">
                <a:effectLst/>
                <a:latin typeface="Times New Roman" panose="02020603050405020304" pitchFamily="18" charset="0"/>
                <a:cs typeface="Times New Roman" panose="02020603050405020304" pitchFamily="18" charset="0"/>
              </a:rPr>
              <a:t>Note that the actual implementation details may vary based on the chosen programming language, platform, and specific requirements.</a:t>
            </a:r>
          </a:p>
          <a:p>
            <a:pPr marL="363855" marR="210820" indent="-351790" algn="just">
              <a:lnSpc>
                <a:spcPct val="114999"/>
              </a:lnSpc>
              <a:spcBef>
                <a:spcPts val="100"/>
              </a:spcBef>
              <a:buFontTx/>
              <a:buChar char="●"/>
              <a:tabLst>
                <a:tab pos="363855" algn="l"/>
                <a:tab pos="364490" algn="l"/>
              </a:tabLst>
            </a:pPr>
            <a:r>
              <a:rPr lang="en-US" sz="1600" b="0" i="0" dirty="0">
                <a:effectLst/>
                <a:latin typeface="Times New Roman" panose="02020603050405020304" pitchFamily="18" charset="0"/>
                <a:cs typeface="Times New Roman" panose="02020603050405020304" pitchFamily="18" charset="0"/>
              </a:rPr>
              <a:t>Read the file system to populate the navigation panel with drive and directory information.</a:t>
            </a:r>
          </a:p>
          <a:p>
            <a:pPr marL="363855" marR="210820" indent="-351790" algn="just">
              <a:lnSpc>
                <a:spcPct val="114999"/>
              </a:lnSpc>
              <a:spcBef>
                <a:spcPts val="100"/>
              </a:spcBef>
              <a:buFontTx/>
              <a:buChar char="●"/>
              <a:tabLst>
                <a:tab pos="363855" algn="l"/>
                <a:tab pos="364490" algn="l"/>
              </a:tabLst>
            </a:pPr>
            <a:r>
              <a:rPr lang="en-US" sz="1600" b="0" i="0" dirty="0">
                <a:effectLst/>
                <a:latin typeface="Times New Roman" panose="02020603050405020304" pitchFamily="18" charset="0"/>
                <a:cs typeface="Times New Roman" panose="02020603050405020304" pitchFamily="18" charset="0"/>
              </a:rPr>
              <a:t>Implement functions to handle directory navigation events, allowing users to click on folders to view their contents.</a:t>
            </a:r>
          </a:p>
          <a:p>
            <a:pPr marL="363855" marR="210820" indent="-351790" algn="just">
              <a:lnSpc>
                <a:spcPct val="114999"/>
              </a:lnSpc>
              <a:spcBef>
                <a:spcPts val="100"/>
              </a:spcBef>
              <a:buFontTx/>
              <a:buChar char="●"/>
              <a:tabLst>
                <a:tab pos="363855" algn="l"/>
                <a:tab pos="364490" algn="l"/>
              </a:tabLst>
            </a:pPr>
            <a:endParaRPr lang="en-US" sz="1600" b="0" i="0" dirty="0">
              <a:effectLst/>
              <a:latin typeface="Times New Roman" panose="02020603050405020304" pitchFamily="18" charset="0"/>
              <a:cs typeface="Times New Roman" panose="02020603050405020304" pitchFamily="18" charset="0"/>
            </a:endParaRPr>
          </a:p>
          <a:p>
            <a:pPr marL="363855" marR="210820" indent="-351790" algn="just">
              <a:lnSpc>
                <a:spcPct val="114999"/>
              </a:lnSpc>
              <a:spcBef>
                <a:spcPts val="100"/>
              </a:spcBef>
              <a:buChar char="●"/>
              <a:tabLst>
                <a:tab pos="363855" algn="l"/>
                <a:tab pos="364490" algn="l"/>
              </a:tabLst>
            </a:pPr>
            <a:endParaRPr lang="en-US" sz="1600" b="0" i="0" dirty="0">
              <a:effectLst/>
              <a:latin typeface="Times New Roman" panose="02020603050405020304" pitchFamily="18" charset="0"/>
              <a:cs typeface="Times New Roman" panose="02020603050405020304" pitchFamily="18" charset="0"/>
            </a:endParaRPr>
          </a:p>
          <a:p>
            <a:pPr marL="12065" marR="210820" algn="just">
              <a:lnSpc>
                <a:spcPct val="114999"/>
              </a:lnSpc>
              <a:spcBef>
                <a:spcPts val="100"/>
              </a:spcBef>
              <a:tabLst>
                <a:tab pos="363855" algn="l"/>
                <a:tab pos="364490" algn="l"/>
              </a:tabLst>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250" y="53725"/>
            <a:ext cx="801099" cy="801099"/>
          </a:xfrm>
          <a:prstGeom prst="rect">
            <a:avLst/>
          </a:prstGeom>
        </p:spPr>
      </p:pic>
      <p:pic>
        <p:nvPicPr>
          <p:cNvPr id="3" name="object 3"/>
          <p:cNvPicPr/>
          <p:nvPr/>
        </p:nvPicPr>
        <p:blipFill>
          <a:blip r:embed="rId3" cstate="print"/>
          <a:stretch>
            <a:fillRect/>
          </a:stretch>
        </p:blipFill>
        <p:spPr>
          <a:xfrm>
            <a:off x="8236949" y="53725"/>
            <a:ext cx="801099" cy="947755"/>
          </a:xfrm>
          <a:prstGeom prst="rect">
            <a:avLst/>
          </a:prstGeom>
        </p:spPr>
      </p:pic>
      <p:sp>
        <p:nvSpPr>
          <p:cNvPr id="4" name="object 4"/>
          <p:cNvSpPr txBox="1"/>
          <p:nvPr/>
        </p:nvSpPr>
        <p:spPr>
          <a:xfrm>
            <a:off x="3437094" y="457005"/>
            <a:ext cx="1695450" cy="320601"/>
          </a:xfrm>
          <a:prstGeom prst="rect">
            <a:avLst/>
          </a:prstGeom>
        </p:spPr>
        <p:txBody>
          <a:bodyPr vert="horz" wrap="square" lIns="0" tIns="12700" rIns="0" bIns="0" rtlCol="0">
            <a:spAutoFit/>
          </a:bodyPr>
          <a:lstStyle/>
          <a:p>
            <a:pPr marL="12700">
              <a:lnSpc>
                <a:spcPct val="100000"/>
              </a:lnSpc>
              <a:spcBef>
                <a:spcPts val="100"/>
              </a:spcBef>
            </a:pPr>
            <a:r>
              <a:rPr lang="en-IN" sz="2000" spc="-5" dirty="0">
                <a:solidFill>
                  <a:schemeClr val="accent5"/>
                </a:solidFill>
                <a:latin typeface="Times New Roman" panose="02020603050405020304" pitchFamily="18" charset="0"/>
                <a:cs typeface="Times New Roman" panose="02020603050405020304" pitchFamily="18" charset="0"/>
              </a:rPr>
              <a:t>Final</a:t>
            </a:r>
            <a:r>
              <a:rPr lang="en-IN" sz="2000" b="1" spc="-114" dirty="0">
                <a:solidFill>
                  <a:schemeClr val="accent5"/>
                </a:solidFill>
                <a:latin typeface="Times New Roman" panose="02020603050405020304" pitchFamily="18" charset="0"/>
                <a:cs typeface="Times New Roman" panose="02020603050405020304" pitchFamily="18" charset="0"/>
              </a:rPr>
              <a:t> </a:t>
            </a:r>
            <a:r>
              <a:rPr lang="en-IN" sz="2000" spc="-5" dirty="0">
                <a:solidFill>
                  <a:schemeClr val="accent5"/>
                </a:solidFill>
                <a:latin typeface="Times New Roman" panose="02020603050405020304" pitchFamily="18" charset="0"/>
                <a:cs typeface="Times New Roman" panose="02020603050405020304" pitchFamily="18" charset="0"/>
              </a:rPr>
              <a:t>Output</a:t>
            </a:r>
            <a:endParaRPr lang="en-IN" sz="2000" dirty="0">
              <a:solidFill>
                <a:schemeClr val="accent5"/>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A472D8E-DB0F-7E4C-6B23-B9ED4B82E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1123950"/>
            <a:ext cx="3162574" cy="3733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250" y="53725"/>
            <a:ext cx="801099" cy="801099"/>
          </a:xfrm>
          <a:prstGeom prst="rect">
            <a:avLst/>
          </a:prstGeom>
        </p:spPr>
      </p:pic>
      <p:pic>
        <p:nvPicPr>
          <p:cNvPr id="3" name="object 3"/>
          <p:cNvPicPr/>
          <p:nvPr/>
        </p:nvPicPr>
        <p:blipFill>
          <a:blip r:embed="rId3" cstate="print"/>
          <a:stretch>
            <a:fillRect/>
          </a:stretch>
        </p:blipFill>
        <p:spPr>
          <a:xfrm>
            <a:off x="8236949" y="53725"/>
            <a:ext cx="801099" cy="947755"/>
          </a:xfrm>
          <a:prstGeom prst="rect">
            <a:avLst/>
          </a:prstGeom>
        </p:spPr>
      </p:pic>
      <p:sp>
        <p:nvSpPr>
          <p:cNvPr id="4" name="object 4"/>
          <p:cNvSpPr txBox="1"/>
          <p:nvPr/>
        </p:nvSpPr>
        <p:spPr>
          <a:xfrm>
            <a:off x="381000" y="1034817"/>
            <a:ext cx="6801879" cy="3213700"/>
          </a:xfrm>
          <a:prstGeom prst="rect">
            <a:avLst/>
          </a:prstGeom>
        </p:spPr>
        <p:txBody>
          <a:bodyPr vert="horz" wrap="square" lIns="0" tIns="12700" rIns="0" bIns="0" rtlCol="0">
            <a:spAutoFit/>
          </a:bodyPr>
          <a:lstStyle/>
          <a:p>
            <a:pPr algn="just"/>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In conclusion,  a file explorer is a crucial component of modern computing systems, providing users with a graphical interface to navigate, manage, and interact with their digital files and folders</a:t>
            </a:r>
          </a:p>
          <a:p>
            <a:pPr algn="just"/>
            <a:r>
              <a:rPr lang="en-US" sz="1600" b="0" i="0" dirty="0">
                <a:solidFill>
                  <a:srgbClr val="374151"/>
                </a:solidFill>
                <a:effectLst/>
                <a:latin typeface="Times New Roman" panose="02020603050405020304" pitchFamily="18" charset="0"/>
                <a:cs typeface="Times New Roman" panose="02020603050405020304" pitchFamily="18" charset="0"/>
              </a:rPr>
              <a:t>Key components and features that can enhance a text editor include:</a:t>
            </a:r>
          </a:p>
          <a:p>
            <a:pPr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User Interface (UI) and Experience (UX):</a:t>
            </a:r>
            <a:r>
              <a:rPr lang="en-US" sz="1600" b="0" i="0" dirty="0">
                <a:solidFill>
                  <a:srgbClr val="374151"/>
                </a:solidFill>
                <a:effectLst/>
                <a:latin typeface="Times New Roman" panose="02020603050405020304" pitchFamily="18" charset="0"/>
                <a:cs typeface="Times New Roman" panose="02020603050405020304" pitchFamily="18" charset="0"/>
              </a:rPr>
              <a:t> A well-designed UI with an intuitive and user-friendly experience is essential for a file explorer. Visual clarity, ease of navigation, and thoughtful placement of features contribute to a positive user experience.</a:t>
            </a:r>
          </a:p>
          <a:p>
            <a:pPr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Functionality and Features:</a:t>
            </a:r>
            <a:r>
              <a:rPr lang="en-US" sz="1600" b="0" i="0" dirty="0">
                <a:solidFill>
                  <a:srgbClr val="374151"/>
                </a:solidFill>
                <a:effectLst/>
                <a:latin typeface="Times New Roman" panose="02020603050405020304" pitchFamily="18" charset="0"/>
                <a:cs typeface="Times New Roman" panose="02020603050405020304" pitchFamily="18" charset="0"/>
              </a:rPr>
              <a:t> File explorers should offer a range of features to cater to diverse user needs. This includes basic file operations (copy, paste, delete), search capabilities, preview options, and integration with external services like cloud storage.</a:t>
            </a:r>
          </a:p>
          <a:p>
            <a:pPr algn="just"/>
            <a:endParaRPr lang="en-US" sz="1600" b="0" i="0" dirty="0">
              <a:solidFill>
                <a:srgbClr val="374151"/>
              </a:solidFill>
              <a:effectLst/>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2819400" y="463919"/>
            <a:ext cx="2091689" cy="320601"/>
          </a:xfrm>
          <a:prstGeom prst="rect">
            <a:avLst/>
          </a:prstGeom>
        </p:spPr>
        <p:txBody>
          <a:bodyPr vert="horz" wrap="square" lIns="0" tIns="12700" rIns="0" bIns="0" rtlCol="0">
            <a:spAutoFit/>
          </a:bodyPr>
          <a:lstStyle/>
          <a:p>
            <a:pPr marL="12700" algn="ctr">
              <a:lnSpc>
                <a:spcPct val="100000"/>
              </a:lnSpc>
              <a:spcBef>
                <a:spcPts val="100"/>
              </a:spcBef>
            </a:pPr>
            <a:r>
              <a:rPr lang="en-IN" sz="2000" spc="-5" dirty="0">
                <a:solidFill>
                  <a:schemeClr val="accent5"/>
                </a:solidFill>
                <a:latin typeface="Times New Roman" panose="02020603050405020304" pitchFamily="18" charset="0"/>
                <a:cs typeface="Times New Roman" panose="02020603050405020304" pitchFamily="18" charset="0"/>
              </a:rPr>
              <a:t>Conclusion</a:t>
            </a:r>
            <a:endParaRPr lang="en-IN" sz="2000" dirty="0">
              <a:solidFill>
                <a:schemeClr val="accent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8171" y="1300521"/>
            <a:ext cx="6354629" cy="2721258"/>
          </a:xfrm>
          <a:prstGeom prst="rect">
            <a:avLst/>
          </a:prstGeom>
        </p:spPr>
        <p:txBody>
          <a:bodyPr vert="horz" wrap="square" lIns="0" tIns="12700" rIns="0" bIns="0" rtlCol="0">
            <a:spAutoFit/>
          </a:bodyPr>
          <a:lstStyle/>
          <a:p>
            <a:pPr algn="just"/>
            <a:r>
              <a:rPr lang="en-US" sz="1600" b="0" i="0" dirty="0">
                <a:solidFill>
                  <a:srgbClr val="374151"/>
                </a:solidFill>
                <a:effectLst/>
                <a:latin typeface="Times New Roman" panose="02020603050405020304" pitchFamily="18" charset="0"/>
                <a:cs typeface="Times New Roman" panose="02020603050405020304" pitchFamily="18" charset="0"/>
              </a:rPr>
              <a:t>	The future scope of file explorers involves continuous evolution to meet the changing needs of users and adapt to advancements in technology. Several trends and potential developments can shape the future of file explorers:</a:t>
            </a:r>
          </a:p>
          <a:p>
            <a:pPr algn="l"/>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Enhanced integration with cloud services to facilitate seamless file storage, synchronization, and collaboration across multiple devices.</a:t>
            </a:r>
          </a:p>
          <a:p>
            <a:pPr marL="742950" lvl="1" indent="-28575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Real-time collaboration features within the file explorer, allowing multiple users to edit and work on documents simultaneously.</a:t>
            </a:r>
          </a:p>
          <a:p>
            <a:br>
              <a:rPr lang="en-US" sz="1600" dirty="0">
                <a:latin typeface="Times New Roman" panose="02020603050405020304" pitchFamily="18" charset="0"/>
                <a:cs typeface="Times New Roman" panose="02020603050405020304" pitchFamily="18" charset="0"/>
              </a:rPr>
            </a:br>
            <a:endParaRPr lang="en-US" sz="1600" b="0" i="0" dirty="0">
              <a:solidFill>
                <a:srgbClr val="374151"/>
              </a:solidFill>
              <a:effectLst/>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85250" y="53725"/>
            <a:ext cx="801099" cy="801099"/>
          </a:xfrm>
          <a:prstGeom prst="rect">
            <a:avLst/>
          </a:prstGeom>
        </p:spPr>
      </p:pic>
      <p:pic>
        <p:nvPicPr>
          <p:cNvPr id="4" name="object 4"/>
          <p:cNvPicPr/>
          <p:nvPr/>
        </p:nvPicPr>
        <p:blipFill>
          <a:blip r:embed="rId3" cstate="print"/>
          <a:stretch>
            <a:fillRect/>
          </a:stretch>
        </p:blipFill>
        <p:spPr>
          <a:xfrm>
            <a:off x="8236949" y="53725"/>
            <a:ext cx="801099" cy="947755"/>
          </a:xfrm>
          <a:prstGeom prst="rect">
            <a:avLst/>
          </a:prstGeom>
        </p:spPr>
      </p:pic>
      <p:sp>
        <p:nvSpPr>
          <p:cNvPr id="5" name="object 5"/>
          <p:cNvSpPr txBox="1">
            <a:spLocks noGrp="1"/>
          </p:cNvSpPr>
          <p:nvPr>
            <p:ph type="title"/>
          </p:nvPr>
        </p:nvSpPr>
        <p:spPr>
          <a:xfrm>
            <a:off x="2801527" y="361950"/>
            <a:ext cx="2367915" cy="391160"/>
          </a:xfrm>
          <a:prstGeom prst="rect">
            <a:avLst/>
          </a:prstGeom>
        </p:spPr>
        <p:txBody>
          <a:bodyPr vert="horz" wrap="square" lIns="0" tIns="12700" rIns="0" bIns="0" rtlCol="0">
            <a:spAutoFit/>
          </a:bodyPr>
          <a:lstStyle/>
          <a:p>
            <a:pPr marL="12700" algn="ctr">
              <a:lnSpc>
                <a:spcPct val="100000"/>
              </a:lnSpc>
              <a:spcBef>
                <a:spcPts val="100"/>
              </a:spcBef>
            </a:pPr>
            <a:r>
              <a:rPr lang="en-IN" sz="2400" spc="-5" dirty="0">
                <a:solidFill>
                  <a:schemeClr val="accent5"/>
                </a:solidFill>
                <a:latin typeface="Times New Roman" panose="02020603050405020304" pitchFamily="18" charset="0"/>
                <a:cs typeface="Times New Roman" panose="02020603050405020304" pitchFamily="18" charset="0"/>
              </a:rPr>
              <a:t>Future</a:t>
            </a:r>
            <a:r>
              <a:rPr lang="en-IN" sz="2400" spc="-85" dirty="0">
                <a:solidFill>
                  <a:schemeClr val="accent5"/>
                </a:solidFill>
                <a:latin typeface="Times New Roman" panose="02020603050405020304" pitchFamily="18" charset="0"/>
                <a:cs typeface="Times New Roman" panose="02020603050405020304" pitchFamily="18" charset="0"/>
              </a:rPr>
              <a:t> </a:t>
            </a:r>
            <a:r>
              <a:rPr lang="en-IN" sz="2400" spc="-5" dirty="0">
                <a:solidFill>
                  <a:schemeClr val="accent5"/>
                </a:solidFill>
                <a:latin typeface="Times New Roman" panose="02020603050405020304" pitchFamily="18" charset="0"/>
                <a:cs typeface="Times New Roman" panose="02020603050405020304" pitchFamily="18" charset="0"/>
              </a:rPr>
              <a:t>Scope</a:t>
            </a:r>
            <a:endParaRPr lang="en-IN" sz="2400" dirty="0">
              <a:solidFill>
                <a:schemeClr val="accent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250" y="53725"/>
            <a:ext cx="717874" cy="717874"/>
          </a:xfrm>
          <a:prstGeom prst="rect">
            <a:avLst/>
          </a:prstGeom>
        </p:spPr>
      </p:pic>
      <p:pic>
        <p:nvPicPr>
          <p:cNvPr id="4" name="object 4"/>
          <p:cNvPicPr/>
          <p:nvPr/>
        </p:nvPicPr>
        <p:blipFill>
          <a:blip r:embed="rId3" cstate="print"/>
          <a:stretch>
            <a:fillRect/>
          </a:stretch>
        </p:blipFill>
        <p:spPr>
          <a:xfrm>
            <a:off x="8340875" y="53725"/>
            <a:ext cx="677142" cy="801099"/>
          </a:xfrm>
          <a:prstGeom prst="rect">
            <a:avLst/>
          </a:prstGeom>
        </p:spPr>
      </p:pic>
      <p:sp>
        <p:nvSpPr>
          <p:cNvPr id="6" name="object 6"/>
          <p:cNvSpPr txBox="1">
            <a:spLocks noGrp="1"/>
          </p:cNvSpPr>
          <p:nvPr>
            <p:ph type="title"/>
          </p:nvPr>
        </p:nvSpPr>
        <p:spPr>
          <a:xfrm>
            <a:off x="2819400" y="333752"/>
            <a:ext cx="2159635" cy="320601"/>
          </a:xfrm>
          <a:prstGeom prst="rect">
            <a:avLst/>
          </a:prstGeom>
        </p:spPr>
        <p:txBody>
          <a:bodyPr vert="horz" wrap="square" lIns="0" tIns="12700" rIns="0" bIns="0" rtlCol="0">
            <a:spAutoFit/>
          </a:bodyPr>
          <a:lstStyle/>
          <a:p>
            <a:pPr marL="12700" algn="ctr">
              <a:lnSpc>
                <a:spcPct val="100000"/>
              </a:lnSpc>
              <a:spcBef>
                <a:spcPts val="100"/>
              </a:spcBef>
            </a:pPr>
            <a:r>
              <a:rPr lang="en-IN" sz="2000" spc="-5" dirty="0">
                <a:solidFill>
                  <a:schemeClr val="accent5"/>
                </a:solidFill>
                <a:latin typeface="Times New Roman" panose="02020603050405020304" pitchFamily="18" charset="0"/>
                <a:cs typeface="Times New Roman" panose="02020603050405020304" pitchFamily="18" charset="0"/>
              </a:rPr>
              <a:t>References</a:t>
            </a:r>
          </a:p>
        </p:txBody>
      </p:sp>
      <p:sp>
        <p:nvSpPr>
          <p:cNvPr id="7" name="object 7"/>
          <p:cNvSpPr txBox="1"/>
          <p:nvPr/>
        </p:nvSpPr>
        <p:spPr>
          <a:xfrm>
            <a:off x="444187" y="971550"/>
            <a:ext cx="6566213" cy="3733201"/>
          </a:xfrm>
          <a:prstGeom prst="rect">
            <a:avLst/>
          </a:prstGeom>
        </p:spPr>
        <p:txBody>
          <a:bodyPr vert="horz" wrap="square" lIns="0" tIns="12700" rIns="0" bIns="0" rtlCol="0">
            <a:spAutoFit/>
          </a:bodyPr>
          <a:lstStyle/>
          <a:p>
            <a:pPr marL="285750" indent="-285750" algn="just">
              <a:buFont typeface="Wingdings" panose="05000000000000000000" pitchFamily="2" charset="2"/>
              <a:buChar char="v"/>
            </a:pPr>
            <a:r>
              <a:rPr lang="en-IN" sz="1600" b="0" dirty="0">
                <a:effectLst/>
                <a:latin typeface="Times New Roman" panose="02020603050405020304" pitchFamily="18" charset="0"/>
                <a:cs typeface="Times New Roman" panose="02020603050405020304" pitchFamily="18" charset="0"/>
              </a:rPr>
              <a:t> </a:t>
            </a:r>
            <a:r>
              <a:rPr lang="en-IN" sz="1600" b="0"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"November 14, 2023—KB5032190 (OS Builds 22621.2715 and 22631.2715)"</a:t>
            </a:r>
            <a:r>
              <a:rPr lang="en-IN" sz="1600" b="0" dirty="0">
                <a:effectLst/>
                <a:latin typeface="Times New Roman" panose="02020603050405020304" pitchFamily="18" charset="0"/>
                <a:cs typeface="Times New Roman" panose="02020603050405020304" pitchFamily="18" charset="0"/>
              </a:rPr>
              <a:t>. Microsoft Support. </a:t>
            </a:r>
            <a:r>
              <a:rPr lang="en-IN" sz="1600" b="0" strike="noStrike" dirty="0">
                <a:effectLst/>
                <a:latin typeface="Times New Roman" panose="02020603050405020304" pitchFamily="18" charset="0"/>
                <a:cs typeface="Times New Roman" panose="02020603050405020304" pitchFamily="18" charset="0"/>
                <a:hlinkClick r:id="rId5" tooltip="Microsoft">
                  <a:extLst>
                    <a:ext uri="{A12FA001-AC4F-418D-AE19-62706E023703}">
                      <ahyp:hlinkClr xmlns:ahyp="http://schemas.microsoft.com/office/drawing/2018/hyperlinkcolor" val="tx"/>
                    </a:ext>
                  </a:extLst>
                </a:hlinkClick>
              </a:rPr>
              <a:t>Microsoft</a:t>
            </a:r>
            <a:r>
              <a:rPr lang="en-IN" sz="1600" b="0" dirty="0">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IN" sz="1600" b="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1600" b="1"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a:t>
            </a:r>
            <a:r>
              <a:rPr lang="en-IN" sz="1600" b="0" dirty="0">
                <a:effectLst/>
                <a:latin typeface="Times New Roman" panose="02020603050405020304" pitchFamily="18" charset="0"/>
                <a:cs typeface="Times New Roman" panose="02020603050405020304" pitchFamily="18" charset="0"/>
              </a:rPr>
              <a:t> </a:t>
            </a:r>
            <a:r>
              <a:rPr lang="en-IN" sz="1600" b="0"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"Releasing Windows 11 Builds 22621.2787 and 22631.2787 to the Release Preview Channel"</a:t>
            </a:r>
            <a:r>
              <a:rPr lang="en-IN" sz="1600" b="0" dirty="0">
                <a:effectLst/>
                <a:latin typeface="Times New Roman" panose="02020603050405020304" pitchFamily="18" charset="0"/>
                <a:cs typeface="Times New Roman" panose="02020603050405020304" pitchFamily="18" charset="0"/>
              </a:rPr>
              <a:t>. Windows Insider Blog. November 16, 2023.</a:t>
            </a:r>
          </a:p>
          <a:p>
            <a:pPr marL="285750" indent="-285750" algn="just">
              <a:buFont typeface="Wingdings" panose="05000000000000000000" pitchFamily="2" charset="2"/>
              <a:buChar char="v"/>
            </a:pPr>
            <a:endParaRPr lang="en-IN" sz="1600" b="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1600" b="1"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a:t>
            </a:r>
            <a:r>
              <a:rPr lang="en-IN" sz="1600" b="0" dirty="0">
                <a:effectLst/>
                <a:latin typeface="Times New Roman" panose="02020603050405020304" pitchFamily="18" charset="0"/>
                <a:cs typeface="Times New Roman" panose="02020603050405020304" pitchFamily="18" charset="0"/>
              </a:rPr>
              <a:t> </a:t>
            </a:r>
            <a:r>
              <a:rPr lang="en-IN" sz="1600" b="0"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"November 14, 2023—KB5032190 (OS Builds 22621.2715 and 22631.2715)"</a:t>
            </a:r>
            <a:r>
              <a:rPr lang="en-IN" sz="1600" b="0" dirty="0">
                <a:effectLst/>
                <a:latin typeface="Times New Roman" panose="02020603050405020304" pitchFamily="18" charset="0"/>
                <a:cs typeface="Times New Roman" panose="02020603050405020304" pitchFamily="18" charset="0"/>
              </a:rPr>
              <a:t>. Microsoft Support. </a:t>
            </a:r>
            <a:r>
              <a:rPr lang="en-IN" sz="1600" b="0" strike="noStrike" dirty="0">
                <a:effectLst/>
                <a:latin typeface="Times New Roman" panose="02020603050405020304" pitchFamily="18" charset="0"/>
                <a:cs typeface="Times New Roman" panose="02020603050405020304" pitchFamily="18" charset="0"/>
                <a:hlinkClick r:id="rId5" tooltip="Microsoft">
                  <a:extLst>
                    <a:ext uri="{A12FA001-AC4F-418D-AE19-62706E023703}">
                      <ahyp:hlinkClr xmlns:ahyp="http://schemas.microsoft.com/office/drawing/2018/hyperlinkcolor" val="tx"/>
                    </a:ext>
                  </a:extLst>
                </a:hlinkClick>
              </a:rPr>
              <a:t>Microsoft</a:t>
            </a:r>
            <a:r>
              <a:rPr lang="en-IN" sz="1600" b="0" dirty="0">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IN" sz="1600" b="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1600" b="1" strike="noStrike" dirty="0">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a:t>
            </a:r>
            <a:r>
              <a:rPr lang="en-IN" sz="1600" b="0" dirty="0">
                <a:effectLst/>
                <a:latin typeface="Times New Roman" panose="02020603050405020304" pitchFamily="18" charset="0"/>
                <a:cs typeface="Times New Roman" panose="02020603050405020304" pitchFamily="18" charset="0"/>
              </a:rPr>
              <a:t> </a:t>
            </a:r>
            <a:r>
              <a:rPr lang="en-IN" sz="1600" b="0" strike="noStrike" dirty="0">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"Announcing Windows 11 Insider Preview Build 22635.2776 (Beta Channel)"</a:t>
            </a:r>
            <a:r>
              <a:rPr lang="en-IN" sz="1600" b="0" dirty="0">
                <a:effectLst/>
                <a:latin typeface="Times New Roman" panose="02020603050405020304" pitchFamily="18" charset="0"/>
                <a:cs typeface="Times New Roman" panose="02020603050405020304" pitchFamily="18" charset="0"/>
              </a:rPr>
              <a:t>. Windows Insider Blog. November 28, 2023.</a:t>
            </a:r>
          </a:p>
          <a:p>
            <a:pPr marL="285750" indent="-285750" algn="just">
              <a:buFont typeface="Wingdings" panose="05000000000000000000" pitchFamily="2" charset="2"/>
              <a:buChar char="v"/>
            </a:pPr>
            <a:endParaRPr lang="en-IN" sz="1600" b="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1600" b="1" strike="noStrike" dirty="0">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a:t>
            </a:r>
            <a:r>
              <a:rPr lang="en-IN" sz="1600" b="0" dirty="0">
                <a:effectLst/>
                <a:latin typeface="Times New Roman" panose="02020603050405020304" pitchFamily="18" charset="0"/>
                <a:cs typeface="Times New Roman" panose="02020603050405020304" pitchFamily="18" charset="0"/>
              </a:rPr>
              <a:t> </a:t>
            </a:r>
            <a:r>
              <a:rPr lang="en-IN" sz="1600" b="0" strike="noStrike" dirty="0">
                <a:effectLst/>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"Announcing Windows 11 Insider Preview Build 23595 (Dev Channel)"</a:t>
            </a:r>
            <a:r>
              <a:rPr lang="en-IN" sz="1600" b="0" dirty="0">
                <a:effectLst/>
                <a:latin typeface="Times New Roman" panose="02020603050405020304" pitchFamily="18" charset="0"/>
                <a:cs typeface="Times New Roman" panose="02020603050405020304" pitchFamily="18" charset="0"/>
              </a:rPr>
              <a:t>. Windows Insider Blog. November 29, 2023.</a:t>
            </a:r>
          </a:p>
          <a:p>
            <a:pPr marL="441325" marR="384175" indent="-428625" algn="just">
              <a:lnSpc>
                <a:spcPct val="114999"/>
              </a:lnSpc>
              <a:spcBef>
                <a:spcPts val="100"/>
              </a:spcBef>
              <a:buFont typeface="Wingdings" panose="05000000000000000000" pitchFamily="2" charset="2"/>
              <a:buChar char="v"/>
              <a:tabLst>
                <a:tab pos="440690" algn="l"/>
                <a:tab pos="441325" algn="l"/>
              </a:tabLst>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250" y="53725"/>
            <a:ext cx="717874" cy="717874"/>
          </a:xfrm>
          <a:prstGeom prst="rect">
            <a:avLst/>
          </a:prstGeom>
        </p:spPr>
      </p:pic>
      <p:pic>
        <p:nvPicPr>
          <p:cNvPr id="3" name="object 3"/>
          <p:cNvPicPr/>
          <p:nvPr/>
        </p:nvPicPr>
        <p:blipFill>
          <a:blip r:embed="rId3" cstate="print"/>
          <a:stretch>
            <a:fillRect/>
          </a:stretch>
        </p:blipFill>
        <p:spPr>
          <a:xfrm>
            <a:off x="8340875" y="53725"/>
            <a:ext cx="677142" cy="801100"/>
          </a:xfrm>
          <a:prstGeom prst="rect">
            <a:avLst/>
          </a:prstGeom>
        </p:spPr>
      </p:pic>
      <p:pic>
        <p:nvPicPr>
          <p:cNvPr id="1026" name="Picture 2">
            <a:extLst>
              <a:ext uri="{FF2B5EF4-FFF2-40B4-BE49-F238E27FC236}">
                <a16:creationId xmlns:a16="http://schemas.microsoft.com/office/drawing/2014/main" id="{5008607D-C92D-1E11-6CBD-C523A0A1A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1714500"/>
            <a:ext cx="34290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1142415"/>
            <a:ext cx="7297616" cy="2475037"/>
          </a:xfrm>
          <a:prstGeom prst="rect">
            <a:avLst/>
          </a:prstGeom>
        </p:spPr>
        <p:txBody>
          <a:bodyPr vert="horz" wrap="square" lIns="0" tIns="12700" rIns="0" bIns="0" rtlCol="0">
            <a:spAutoFit/>
          </a:bodyPr>
          <a:lstStyle/>
          <a:p>
            <a:pPr algn="just"/>
            <a:r>
              <a:rPr lang="en-US" sz="1600" b="0" i="0" dirty="0">
                <a:effectLst/>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A file explorer, also commonly known as a file manager, is a software application that facilitates the organization and manipulation of files and folders on a computer's storage system. Its primary function is to provide users with a graphical interface to navigate through the file hierarchy, manage files, and perform various operations such as copying, moving, deleting, and renaming.It play a crucial role in facilitating file management tasks, streamlining workflows, and providing users with a convenient way to interact with the digital content stored on their devices. They are an integral part of modern operating systems, contributing to a user-friendly computing experience.</a:t>
            </a:r>
          </a:p>
          <a:p>
            <a:pPr algn="just"/>
            <a:br>
              <a:rPr lang="en-US" sz="1600" dirty="0">
                <a:latin typeface="Times New Roman" panose="02020603050405020304" pitchFamily="18" charset="0"/>
                <a:cs typeface="Times New Roman" panose="02020603050405020304" pitchFamily="18" charset="0"/>
              </a:rPr>
            </a:br>
            <a:endParaRPr sz="1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52400" y="3327629"/>
            <a:ext cx="7001350" cy="289823"/>
          </a:xfrm>
          <a:prstGeom prst="rect">
            <a:avLst/>
          </a:prstGeom>
        </p:spPr>
        <p:txBody>
          <a:bodyPr vert="horz" wrap="square" lIns="0" tIns="12700" rIns="0" bIns="0" rtlCol="0">
            <a:spAutoFit/>
          </a:bodyPr>
          <a:lstStyle/>
          <a:p>
            <a:pPr algn="l"/>
            <a:r>
              <a:rPr sz="1800" b="1" spc="-5" dirty="0">
                <a:solidFill>
                  <a:srgbClr val="00B0F0"/>
                </a:solidFill>
                <a:uFill>
                  <a:solidFill>
                    <a:srgbClr val="212121"/>
                  </a:solidFill>
                </a:uFill>
                <a:latin typeface="Times New Roman"/>
                <a:cs typeface="Times New Roman"/>
              </a:rPr>
              <a:t>Keywords</a:t>
            </a:r>
            <a:r>
              <a:rPr sz="1800" b="1" spc="-20" dirty="0">
                <a:solidFill>
                  <a:srgbClr val="00B0F0"/>
                </a:solidFill>
                <a:latin typeface="Times New Roman"/>
                <a:cs typeface="Times New Roman"/>
              </a:rPr>
              <a:t> </a:t>
            </a:r>
            <a:r>
              <a:rPr lang="en-US" b="1" spc="-20" dirty="0">
                <a:solidFill>
                  <a:srgbClr val="00B0F0"/>
                </a:solidFill>
                <a:uFill>
                  <a:solidFill>
                    <a:srgbClr val="212121"/>
                  </a:solidFill>
                </a:uFill>
                <a:latin typeface="Times New Roman"/>
                <a:cs typeface="Times New Roman"/>
              </a:rPr>
              <a:t>:</a:t>
            </a:r>
            <a:r>
              <a:rPr lang="en-US" b="1" spc="-20" dirty="0">
                <a:uFill>
                  <a:solidFill>
                    <a:srgbClr val="212121"/>
                  </a:solidFill>
                </a:uFill>
                <a:latin typeface="Times New Roman"/>
                <a:cs typeface="Times New Roman"/>
              </a:rPr>
              <a:t> </a:t>
            </a:r>
            <a:r>
              <a:rPr lang="en-US" sz="1400" b="1" spc="-20" dirty="0">
                <a:uFill>
                  <a:solidFill>
                    <a:srgbClr val="212121"/>
                  </a:solidFill>
                </a:uFill>
                <a:latin typeface="Times New Roman"/>
                <a:cs typeface="Times New Roman"/>
              </a:rPr>
              <a:t>Python,Navigation,Search,Sort,File Operations.</a:t>
            </a:r>
            <a:endParaRPr lang="en-US" sz="1400" b="0" i="0" dirty="0">
              <a:effectLst/>
              <a:latin typeface="Söhne"/>
            </a:endParaRPr>
          </a:p>
        </p:txBody>
      </p:sp>
      <p:pic>
        <p:nvPicPr>
          <p:cNvPr id="4" name="object 4"/>
          <p:cNvPicPr/>
          <p:nvPr/>
        </p:nvPicPr>
        <p:blipFill>
          <a:blip r:embed="rId2" cstate="print"/>
          <a:stretch>
            <a:fillRect/>
          </a:stretch>
        </p:blipFill>
        <p:spPr>
          <a:xfrm>
            <a:off x="85250" y="53725"/>
            <a:ext cx="801099" cy="801099"/>
          </a:xfrm>
          <a:prstGeom prst="rect">
            <a:avLst/>
          </a:prstGeom>
        </p:spPr>
      </p:pic>
      <p:pic>
        <p:nvPicPr>
          <p:cNvPr id="5" name="object 5"/>
          <p:cNvPicPr/>
          <p:nvPr/>
        </p:nvPicPr>
        <p:blipFill>
          <a:blip r:embed="rId3" cstate="print"/>
          <a:stretch>
            <a:fillRect/>
          </a:stretch>
        </p:blipFill>
        <p:spPr>
          <a:xfrm>
            <a:off x="8236949" y="53725"/>
            <a:ext cx="832742" cy="985199"/>
          </a:xfrm>
          <a:prstGeom prst="rect">
            <a:avLst/>
          </a:prstGeom>
        </p:spPr>
      </p:pic>
      <p:sp>
        <p:nvSpPr>
          <p:cNvPr id="6" name="object 6"/>
          <p:cNvSpPr txBox="1">
            <a:spLocks noGrp="1"/>
          </p:cNvSpPr>
          <p:nvPr>
            <p:ph type="title"/>
          </p:nvPr>
        </p:nvSpPr>
        <p:spPr>
          <a:xfrm>
            <a:off x="3429000" y="498607"/>
            <a:ext cx="1270000" cy="320601"/>
          </a:xfrm>
          <a:prstGeom prst="rect">
            <a:avLst/>
          </a:prstGeom>
        </p:spPr>
        <p:txBody>
          <a:bodyPr vert="horz" wrap="square" lIns="0" tIns="12700" rIns="0" bIns="0" rtlCol="0">
            <a:spAutoFit/>
          </a:bodyPr>
          <a:lstStyle/>
          <a:p>
            <a:pPr marL="12700" algn="ctr">
              <a:lnSpc>
                <a:spcPct val="100000"/>
              </a:lnSpc>
              <a:spcBef>
                <a:spcPts val="100"/>
              </a:spcBef>
            </a:pPr>
            <a:r>
              <a:rPr lang="en-IN" sz="2000" spc="-5" dirty="0">
                <a:solidFill>
                  <a:schemeClr val="accent5"/>
                </a:solidFill>
                <a:latin typeface="Times New Roman" panose="02020603050405020304" pitchFamily="18" charset="0"/>
                <a:cs typeface="Times New Roman" panose="02020603050405020304" pitchFamily="18" charset="0"/>
              </a:rPr>
              <a:t>A</a:t>
            </a:r>
            <a:r>
              <a:rPr lang="en-IN" sz="2000" u="none" spc="-5" dirty="0">
                <a:solidFill>
                  <a:schemeClr val="accent5"/>
                </a:solidFill>
                <a:latin typeface="Times New Roman" panose="02020603050405020304" pitchFamily="18" charset="0"/>
                <a:cs typeface="Times New Roman" panose="02020603050405020304" pitchFamily="18" charset="0"/>
              </a:rPr>
              <a:t>bstract</a:t>
            </a:r>
            <a:endParaRPr lang="en-IN" sz="2000" dirty="0">
              <a:solidFill>
                <a:schemeClr val="accent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0138" y="1047750"/>
            <a:ext cx="6786462" cy="3706143"/>
          </a:xfrm>
          <a:prstGeom prst="rect">
            <a:avLst/>
          </a:prstGeom>
        </p:spPr>
        <p:txBody>
          <a:bodyPr vert="horz" wrap="square" lIns="0" tIns="12700" rIns="0" bIns="0" rtlCol="0">
            <a:spAutoFit/>
          </a:bodyPr>
          <a:lstStyle/>
          <a:p>
            <a:pPr marL="285750" indent="-28575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A file explorer, sometimes referred to as a file manager, is a fundamental software tool designed to simplify the organization and manipulation of digital files and folders within a computer's storage system</a:t>
            </a:r>
            <a:r>
              <a:rPr lang="en-US" sz="1600" b="0" i="0" dirty="0">
                <a:solidFill>
                  <a:srgbClr val="374151"/>
                </a:solidFill>
                <a:effectLst/>
                <a:latin typeface="Söhne"/>
              </a:rPr>
              <a:t>.</a:t>
            </a: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A</a:t>
            </a:r>
            <a:r>
              <a:rPr lang="en-US" sz="1600" b="0" i="0" dirty="0">
                <a:solidFill>
                  <a:srgbClr val="374151"/>
                </a:solidFill>
                <a:effectLst/>
                <a:latin typeface="Times New Roman" panose="02020603050405020304" pitchFamily="18" charset="0"/>
                <a:cs typeface="Times New Roman" panose="02020603050405020304" pitchFamily="18" charset="0"/>
              </a:rPr>
              <a:t> file explorer offers a range of functionalities aimed at enhancing user control over their digital content</a:t>
            </a: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Key aspects of a file explorer include its ability to display the file hierarchy, allowing users to visualize the relationships between different folders and files.</a:t>
            </a:r>
          </a:p>
          <a:p>
            <a:pPr marL="285750" indent="-285750" algn="just">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With the prevalence of digital content and the increasing complexity of file systems, file explorers have become integral components of operating systems across various platforms</a:t>
            </a:r>
            <a:endParaRPr lang="en-US" sz="1600" b="0" i="0" dirty="0">
              <a:effectLst/>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b="0" i="0" dirty="0">
                <a:effectLst/>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2819400" y="462881"/>
            <a:ext cx="2380668" cy="320601"/>
          </a:xfrm>
          <a:prstGeom prst="rect">
            <a:avLst/>
          </a:prstGeom>
        </p:spPr>
        <p:txBody>
          <a:bodyPr vert="horz" wrap="square" lIns="0" tIns="12700" rIns="0" bIns="0" rtlCol="0">
            <a:spAutoFit/>
          </a:bodyPr>
          <a:lstStyle/>
          <a:p>
            <a:pPr marL="12700" algn="ctr">
              <a:lnSpc>
                <a:spcPct val="100000"/>
              </a:lnSpc>
              <a:spcBef>
                <a:spcPts val="100"/>
              </a:spcBef>
            </a:pPr>
            <a:r>
              <a:rPr lang="en-IN" sz="2000" spc="-5" dirty="0">
                <a:solidFill>
                  <a:schemeClr val="accent5"/>
                </a:solidFill>
                <a:latin typeface="Times New Roman" panose="02020603050405020304" pitchFamily="18" charset="0"/>
                <a:cs typeface="Times New Roman" panose="02020603050405020304" pitchFamily="18" charset="0"/>
              </a:rPr>
              <a:t>I</a:t>
            </a:r>
            <a:r>
              <a:rPr lang="en-IN" sz="2000" u="none" spc="-5" dirty="0">
                <a:solidFill>
                  <a:schemeClr val="accent5"/>
                </a:solidFill>
                <a:latin typeface="Times New Roman" panose="02020603050405020304" pitchFamily="18" charset="0"/>
                <a:cs typeface="Times New Roman" panose="02020603050405020304" pitchFamily="18" charset="0"/>
              </a:rPr>
              <a:t>ntroduction</a:t>
            </a:r>
            <a:endParaRPr lang="en-IN" sz="2000" dirty="0">
              <a:solidFill>
                <a:schemeClr val="accent5"/>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5250" y="53725"/>
            <a:ext cx="801099" cy="801099"/>
          </a:xfrm>
          <a:prstGeom prst="rect">
            <a:avLst/>
          </a:prstGeom>
        </p:spPr>
      </p:pic>
      <p:pic>
        <p:nvPicPr>
          <p:cNvPr id="5" name="object 5"/>
          <p:cNvPicPr/>
          <p:nvPr/>
        </p:nvPicPr>
        <p:blipFill>
          <a:blip r:embed="rId3" cstate="print"/>
          <a:stretch>
            <a:fillRect/>
          </a:stretch>
        </p:blipFill>
        <p:spPr>
          <a:xfrm>
            <a:off x="8236949" y="53725"/>
            <a:ext cx="821799" cy="8816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1046" y="549909"/>
            <a:ext cx="4149090" cy="299720"/>
          </a:xfrm>
          <a:prstGeom prst="rect">
            <a:avLst/>
          </a:prstGeom>
        </p:spPr>
        <p:txBody>
          <a:bodyPr vert="horz" wrap="square" lIns="0" tIns="12700" rIns="0" bIns="0" rtlCol="0">
            <a:spAutoFit/>
          </a:bodyPr>
          <a:lstStyle/>
          <a:p>
            <a:pPr marL="12700">
              <a:lnSpc>
                <a:spcPct val="100000"/>
              </a:lnSpc>
              <a:spcBef>
                <a:spcPts val="100"/>
              </a:spcBef>
            </a:pPr>
            <a:r>
              <a:rPr sz="1800" u="none" spc="-5" dirty="0">
                <a:solidFill>
                  <a:schemeClr val="accent5"/>
                </a:solidFill>
                <a:latin typeface="Arial"/>
                <a:cs typeface="Arial"/>
              </a:rPr>
              <a:t>Hardware</a:t>
            </a:r>
            <a:r>
              <a:rPr sz="1800" u="none" spc="-30" dirty="0">
                <a:solidFill>
                  <a:schemeClr val="accent5"/>
                </a:solidFill>
                <a:latin typeface="Arial"/>
                <a:cs typeface="Arial"/>
              </a:rPr>
              <a:t> </a:t>
            </a:r>
            <a:r>
              <a:rPr sz="1800" u="none" spc="-5" dirty="0">
                <a:solidFill>
                  <a:schemeClr val="accent5"/>
                </a:solidFill>
                <a:latin typeface="Arial"/>
                <a:cs typeface="Arial"/>
              </a:rPr>
              <a:t>and</a:t>
            </a:r>
            <a:r>
              <a:rPr sz="1800" u="none" spc="-30" dirty="0">
                <a:solidFill>
                  <a:schemeClr val="accent5"/>
                </a:solidFill>
                <a:latin typeface="Arial"/>
                <a:cs typeface="Arial"/>
              </a:rPr>
              <a:t> </a:t>
            </a:r>
            <a:r>
              <a:rPr sz="1800" u="none" spc="-5" dirty="0">
                <a:solidFill>
                  <a:schemeClr val="accent5"/>
                </a:solidFill>
                <a:latin typeface="Arial"/>
                <a:cs typeface="Arial"/>
              </a:rPr>
              <a:t>Software</a:t>
            </a:r>
            <a:r>
              <a:rPr sz="1800" u="none" spc="-35" dirty="0">
                <a:solidFill>
                  <a:schemeClr val="accent5"/>
                </a:solidFill>
                <a:latin typeface="Arial"/>
                <a:cs typeface="Arial"/>
              </a:rPr>
              <a:t> </a:t>
            </a:r>
            <a:r>
              <a:rPr sz="1800" u="none" spc="-5" dirty="0">
                <a:solidFill>
                  <a:schemeClr val="accent5"/>
                </a:solidFill>
                <a:latin typeface="Arial"/>
                <a:cs typeface="Arial"/>
              </a:rPr>
              <a:t>Requirements</a:t>
            </a:r>
            <a:endParaRPr sz="1800" dirty="0">
              <a:solidFill>
                <a:schemeClr val="accent5"/>
              </a:solidFill>
              <a:latin typeface="Arial"/>
              <a:cs typeface="Arial"/>
            </a:endParaRPr>
          </a:p>
        </p:txBody>
      </p:sp>
      <p:sp>
        <p:nvSpPr>
          <p:cNvPr id="6" name="object 6"/>
          <p:cNvSpPr txBox="1">
            <a:spLocks noGrp="1"/>
          </p:cNvSpPr>
          <p:nvPr>
            <p:ph idx="1"/>
          </p:nvPr>
        </p:nvSpPr>
        <p:spPr>
          <a:xfrm>
            <a:off x="85251" y="2419350"/>
            <a:ext cx="4943950" cy="1551707"/>
          </a:xfrm>
          <a:prstGeom prst="rect">
            <a:avLst/>
          </a:prstGeom>
        </p:spPr>
        <p:txBody>
          <a:bodyPr vert="horz" wrap="square" lIns="0" tIns="12700" rIns="0" bIns="0" rtlCol="0">
            <a:spAutoFit/>
          </a:bodyPr>
          <a:lstStyle/>
          <a:p>
            <a:pPr marL="379095" indent="-367030">
              <a:lnSpc>
                <a:spcPct val="100000"/>
              </a:lnSpc>
              <a:spcBef>
                <a:spcPts val="100"/>
              </a:spcBef>
              <a:buFont typeface="Wingdings" panose="05000000000000000000" pitchFamily="2" charset="2"/>
              <a:buChar char="v"/>
              <a:tabLst>
                <a:tab pos="379095" algn="l"/>
                <a:tab pos="379730" algn="l"/>
                <a:tab pos="1877060" algn="l"/>
              </a:tabLst>
            </a:pPr>
            <a:r>
              <a:rPr lang="en-IN" sz="1600" spc="-5" dirty="0">
                <a:latin typeface="Times New Roman" panose="02020603050405020304" pitchFamily="18" charset="0"/>
                <a:cs typeface="Times New Roman" panose="02020603050405020304" pitchFamily="18" charset="0"/>
              </a:rPr>
              <a:t>Processor         </a:t>
            </a:r>
            <a:r>
              <a:rPr lang="en-IN" sz="1600" dirty="0">
                <a:latin typeface="Times New Roman" panose="02020603050405020304" pitchFamily="18" charset="0"/>
                <a:cs typeface="Times New Roman" panose="02020603050405020304" pitchFamily="18" charset="0"/>
              </a:rPr>
              <a:t>:</a:t>
            </a:r>
            <a:r>
              <a:rPr lang="en-IN" sz="1600" spc="475" dirty="0">
                <a:latin typeface="Times New Roman" panose="02020603050405020304" pitchFamily="18" charset="0"/>
                <a:cs typeface="Times New Roman" panose="02020603050405020304" pitchFamily="18" charset="0"/>
              </a:rPr>
              <a:t> </a:t>
            </a:r>
            <a:r>
              <a:rPr lang="en-IN" sz="1600" spc="-40" dirty="0">
                <a:latin typeface="Times New Roman" panose="02020603050405020304" pitchFamily="18" charset="0"/>
                <a:cs typeface="Times New Roman" panose="02020603050405020304" pitchFamily="18" charset="0"/>
              </a:rPr>
              <a:t>11th</a:t>
            </a:r>
            <a:r>
              <a:rPr lang="en-IN" sz="1600" spc="-1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Gen</a:t>
            </a:r>
            <a:r>
              <a:rPr lang="en-IN" sz="1600" spc="-1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Intel(R)</a:t>
            </a:r>
            <a:r>
              <a:rPr lang="en-IN" sz="1600" spc="-1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Core(TM)</a:t>
            </a:r>
            <a:r>
              <a:rPr lang="en-IN" sz="1600" spc="-10" dirty="0">
                <a:latin typeface="Times New Roman" panose="02020603050405020304" pitchFamily="18" charset="0"/>
                <a:cs typeface="Times New Roman" panose="02020603050405020304" pitchFamily="18" charset="0"/>
              </a:rPr>
              <a:t> </a:t>
            </a:r>
            <a:r>
              <a:rPr lang="en-IN" sz="1600" spc="-20" dirty="0">
                <a:latin typeface="Times New Roman" panose="02020603050405020304" pitchFamily="18" charset="0"/>
                <a:cs typeface="Times New Roman" panose="02020603050405020304" pitchFamily="18" charset="0"/>
              </a:rPr>
              <a:t>i5-		1135G7</a:t>
            </a:r>
            <a:r>
              <a:rPr lang="en-IN" sz="1600" spc="-1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t>
            </a:r>
            <a:r>
              <a:rPr lang="en-IN" sz="1600" spc="48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2.4GHz</a:t>
            </a:r>
          </a:p>
          <a:p>
            <a:pPr marL="379095" indent="-367030">
              <a:lnSpc>
                <a:spcPct val="100000"/>
              </a:lnSpc>
              <a:buFont typeface="Wingdings" panose="05000000000000000000" pitchFamily="2" charset="2"/>
              <a:buChar char="v"/>
              <a:tabLst>
                <a:tab pos="379095" algn="l"/>
                <a:tab pos="379730" algn="l"/>
              </a:tabLst>
            </a:pPr>
            <a:r>
              <a:rPr lang="en-IN" sz="1600" spc="-5" dirty="0">
                <a:latin typeface="Times New Roman" panose="02020603050405020304" pitchFamily="18" charset="0"/>
                <a:cs typeface="Times New Roman" panose="02020603050405020304" pitchFamily="18" charset="0"/>
              </a:rPr>
              <a:t>Installed</a:t>
            </a:r>
            <a:r>
              <a:rPr lang="en-IN" sz="1600" spc="-1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RAM </a:t>
            </a:r>
            <a:r>
              <a:rPr lang="en-IN" sz="1600" dirty="0">
                <a:latin typeface="Times New Roman" panose="02020603050405020304" pitchFamily="18" charset="0"/>
                <a:cs typeface="Times New Roman" panose="02020603050405020304" pitchFamily="18" charset="0"/>
              </a:rPr>
              <a:t>:</a:t>
            </a:r>
            <a:r>
              <a:rPr lang="en-IN" sz="1600" spc="47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8.0</a:t>
            </a:r>
            <a:r>
              <a:rPr lang="en-IN" sz="1600" spc="-1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GB</a:t>
            </a:r>
            <a:r>
              <a:rPr lang="en-IN" sz="1600" spc="-15" dirty="0">
                <a:latin typeface="Times New Roman" panose="02020603050405020304" pitchFamily="18" charset="0"/>
                <a:cs typeface="Times New Roman" panose="02020603050405020304" pitchFamily="18" charset="0"/>
              </a:rPr>
              <a:t> </a:t>
            </a:r>
            <a:endParaRPr lang="en-IN" sz="1600" spc="-5" dirty="0">
              <a:latin typeface="Times New Roman" panose="02020603050405020304" pitchFamily="18" charset="0"/>
              <a:cs typeface="Times New Roman" panose="02020603050405020304" pitchFamily="18" charset="0"/>
            </a:endParaRPr>
          </a:p>
          <a:p>
            <a:pPr marL="379095" indent="-367030">
              <a:lnSpc>
                <a:spcPct val="100000"/>
              </a:lnSpc>
              <a:buFont typeface="Wingdings" panose="05000000000000000000" pitchFamily="2" charset="2"/>
              <a:buChar char="v"/>
              <a:tabLst>
                <a:tab pos="379095" algn="l"/>
                <a:tab pos="379730" algn="l"/>
              </a:tabLst>
            </a:pPr>
            <a:r>
              <a:rPr lang="en-IN" sz="1600" spc="-5" dirty="0">
                <a:latin typeface="Times New Roman" panose="02020603050405020304" pitchFamily="18" charset="0"/>
                <a:cs typeface="Times New Roman" panose="02020603050405020304" pitchFamily="18" charset="0"/>
              </a:rPr>
              <a:t>System</a:t>
            </a:r>
            <a:r>
              <a:rPr lang="en-IN" sz="1600" spc="-5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type     :  64-bit</a:t>
            </a:r>
            <a:r>
              <a:rPr lang="en-IN" sz="1600" spc="-3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operating</a:t>
            </a:r>
            <a:r>
              <a:rPr lang="en-IN" sz="1600" spc="-25"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system</a:t>
            </a:r>
            <a:r>
              <a:rPr lang="en-IN" sz="1600" spc="-5" dirty="0">
                <a:latin typeface="Times New Roman" panose="02020603050405020304" pitchFamily="18" charset="0"/>
                <a:cs typeface="Times New Roman" panose="02020603050405020304" pitchFamily="18" charset="0"/>
              </a:rPr>
              <a:t>	</a:t>
            </a:r>
          </a:p>
          <a:p>
            <a:pPr marL="379095" indent="-367030">
              <a:lnSpc>
                <a:spcPct val="100000"/>
              </a:lnSpc>
              <a:buFont typeface="Wingdings" panose="05000000000000000000" pitchFamily="2" charset="2"/>
              <a:buChar char="v"/>
              <a:tabLst>
                <a:tab pos="379095" algn="l"/>
                <a:tab pos="379730" algn="l"/>
              </a:tabLst>
            </a:pPr>
            <a:r>
              <a:rPr lang="en-IN" sz="1600" spc="-5" dirty="0">
                <a:latin typeface="Times New Roman" panose="02020603050405020304" pitchFamily="18" charset="0"/>
                <a:cs typeface="Times New Roman" panose="02020603050405020304" pitchFamily="18" charset="0"/>
              </a:rPr>
              <a:t>GPU	            :   Intel® Iris® Xe Graphics</a:t>
            </a:r>
          </a:p>
        </p:txBody>
      </p:sp>
      <p:pic>
        <p:nvPicPr>
          <p:cNvPr id="3" name="object 3"/>
          <p:cNvPicPr/>
          <p:nvPr/>
        </p:nvPicPr>
        <p:blipFill>
          <a:blip r:embed="rId2" cstate="print"/>
          <a:stretch>
            <a:fillRect/>
          </a:stretch>
        </p:blipFill>
        <p:spPr>
          <a:xfrm>
            <a:off x="85250" y="53725"/>
            <a:ext cx="801099" cy="801099"/>
          </a:xfrm>
          <a:prstGeom prst="rect">
            <a:avLst/>
          </a:prstGeom>
        </p:spPr>
      </p:pic>
      <p:pic>
        <p:nvPicPr>
          <p:cNvPr id="4" name="object 4"/>
          <p:cNvPicPr/>
          <p:nvPr/>
        </p:nvPicPr>
        <p:blipFill>
          <a:blip r:embed="rId3" cstate="print"/>
          <a:stretch>
            <a:fillRect/>
          </a:stretch>
        </p:blipFill>
        <p:spPr>
          <a:xfrm>
            <a:off x="8236949" y="53725"/>
            <a:ext cx="801099" cy="947755"/>
          </a:xfrm>
          <a:prstGeom prst="rect">
            <a:avLst/>
          </a:prstGeom>
        </p:spPr>
      </p:pic>
      <p:sp>
        <p:nvSpPr>
          <p:cNvPr id="5" name="object 5"/>
          <p:cNvSpPr txBox="1"/>
          <p:nvPr/>
        </p:nvSpPr>
        <p:spPr>
          <a:xfrm>
            <a:off x="453190" y="1955692"/>
            <a:ext cx="3038475" cy="269240"/>
          </a:xfrm>
          <a:prstGeom prst="rect">
            <a:avLst/>
          </a:prstGeom>
        </p:spPr>
        <p:txBody>
          <a:bodyPr vert="horz" wrap="square" lIns="0" tIns="12700" rIns="0" bIns="0" rtlCol="0">
            <a:spAutoFit/>
          </a:bodyPr>
          <a:lstStyle/>
          <a:p>
            <a:pPr marL="12700">
              <a:lnSpc>
                <a:spcPct val="100000"/>
              </a:lnSpc>
              <a:spcBef>
                <a:spcPts val="100"/>
              </a:spcBef>
            </a:pPr>
            <a:r>
              <a:rPr lang="en-IN" sz="1600" b="1" spc="-15" dirty="0">
                <a:solidFill>
                  <a:srgbClr val="0070C0"/>
                </a:solidFill>
                <a:latin typeface="Times New Roman" panose="02020603050405020304" pitchFamily="18" charset="0"/>
                <a:cs typeface="Times New Roman" panose="02020603050405020304" pitchFamily="18" charset="0"/>
              </a:rPr>
              <a:t>Hardware</a:t>
            </a:r>
            <a:r>
              <a:rPr lang="en-IN" sz="1600" b="1" spc="-45" dirty="0">
                <a:solidFill>
                  <a:srgbClr val="0070C0"/>
                </a:solidFill>
                <a:latin typeface="Times New Roman" panose="02020603050405020304" pitchFamily="18" charset="0"/>
                <a:cs typeface="Times New Roman" panose="02020603050405020304" pitchFamily="18" charset="0"/>
              </a:rPr>
              <a:t> </a:t>
            </a:r>
            <a:r>
              <a:rPr lang="en-IN" sz="1600" b="1" spc="-5" dirty="0">
                <a:solidFill>
                  <a:srgbClr val="0070C0"/>
                </a:solidFill>
                <a:latin typeface="Times New Roman" panose="02020603050405020304" pitchFamily="18" charset="0"/>
                <a:cs typeface="Times New Roman" panose="02020603050405020304" pitchFamily="18" charset="0"/>
              </a:rPr>
              <a:t>Requirements</a:t>
            </a:r>
            <a:endParaRPr lang="en-IN" sz="1600" dirty="0">
              <a:solidFill>
                <a:srgbClr val="0070C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5275309" y="1697151"/>
            <a:ext cx="2992120" cy="1749197"/>
          </a:xfrm>
          <a:prstGeom prst="rect">
            <a:avLst/>
          </a:prstGeom>
        </p:spPr>
        <p:txBody>
          <a:bodyPr vert="horz" wrap="square" lIns="0" tIns="12700" rIns="0" bIns="0" rtlCol="0" anchor="t">
            <a:spAutoFit/>
          </a:bodyPr>
          <a:lstStyle/>
          <a:p>
            <a:pPr marL="12700" algn="just">
              <a:spcBef>
                <a:spcPts val="100"/>
              </a:spcBef>
            </a:pPr>
            <a:endParaRPr lang="en-US" sz="1600" b="1" spc="-15" dirty="0">
              <a:solidFill>
                <a:srgbClr val="212121"/>
              </a:solidFill>
              <a:latin typeface="Times New Roman" panose="02020603050405020304" pitchFamily="18" charset="0"/>
              <a:cs typeface="Times New Roman" panose="02020603050405020304" pitchFamily="18" charset="0"/>
            </a:endParaRPr>
          </a:p>
          <a:p>
            <a:pPr marL="12700" algn="just">
              <a:spcBef>
                <a:spcPts val="100"/>
              </a:spcBef>
            </a:pPr>
            <a:r>
              <a:rPr lang="en-US" sz="1600" b="1" spc="-15" dirty="0">
                <a:solidFill>
                  <a:srgbClr val="0070C0"/>
                </a:solidFill>
                <a:latin typeface="Times New Roman" panose="02020603050405020304" pitchFamily="18" charset="0"/>
                <a:cs typeface="Times New Roman" panose="02020603050405020304" pitchFamily="18" charset="0"/>
              </a:rPr>
              <a:t>Software</a:t>
            </a:r>
            <a:r>
              <a:rPr lang="en-US" sz="1600" b="1" spc="-45" dirty="0">
                <a:solidFill>
                  <a:srgbClr val="0070C0"/>
                </a:solidFill>
                <a:latin typeface="Times New Roman" panose="02020603050405020304" pitchFamily="18" charset="0"/>
                <a:cs typeface="Times New Roman" panose="02020603050405020304" pitchFamily="18" charset="0"/>
              </a:rPr>
              <a:t> </a:t>
            </a:r>
            <a:r>
              <a:rPr lang="en-US" sz="1600" b="1" spc="-5" dirty="0">
                <a:solidFill>
                  <a:srgbClr val="0070C0"/>
                </a:solidFill>
                <a:latin typeface="Times New Roman" panose="02020603050405020304" pitchFamily="18" charset="0"/>
                <a:cs typeface="Times New Roman" panose="02020603050405020304" pitchFamily="18" charset="0"/>
              </a:rPr>
              <a:t>requirements</a:t>
            </a:r>
            <a:r>
              <a:rPr lang="en-US" sz="1600" b="1" spc="-45" dirty="0">
                <a:solidFill>
                  <a:srgbClr val="0070C0"/>
                </a:solidFill>
                <a:latin typeface="Times New Roman" panose="02020603050405020304" pitchFamily="18" charset="0"/>
                <a:cs typeface="Times New Roman" panose="02020603050405020304" pitchFamily="18" charset="0"/>
              </a:rPr>
              <a:t> </a:t>
            </a:r>
            <a:endParaRPr lang="en-US" sz="1600" dirty="0">
              <a:solidFill>
                <a:srgbClr val="0070C0"/>
              </a:solidFill>
              <a:latin typeface="Times New Roman" panose="02020603050405020304" pitchFamily="18" charset="0"/>
              <a:cs typeface="Times New Roman" panose="02020603050405020304" pitchFamily="18" charset="0"/>
            </a:endParaRPr>
          </a:p>
          <a:p>
            <a:pPr marL="117475" algn="just">
              <a:tabLst>
                <a:tab pos="525780" algn="l"/>
                <a:tab pos="526415" algn="l"/>
              </a:tabLst>
            </a:pPr>
            <a:endParaRPr lang="en-US" sz="1600" spc="-5" dirty="0">
              <a:latin typeface="Times New Roman" panose="02020603050405020304" pitchFamily="18" charset="0"/>
              <a:cs typeface="Times New Roman" panose="02020603050405020304" pitchFamily="18" charset="0"/>
            </a:endParaRPr>
          </a:p>
          <a:p>
            <a:pPr marL="525780" indent="-408305" algn="just">
              <a:buChar char="●"/>
              <a:tabLst>
                <a:tab pos="525780" algn="l"/>
                <a:tab pos="526415" algn="l"/>
              </a:tabLst>
            </a:pPr>
            <a:r>
              <a:rPr lang="en-US" sz="1600" spc="-5" dirty="0">
                <a:latin typeface="Times New Roman" panose="02020603050405020304" pitchFamily="18" charset="0"/>
                <a:cs typeface="Times New Roman" panose="02020603050405020304" pitchFamily="18" charset="0"/>
              </a:rPr>
              <a:t>Pycharm</a:t>
            </a:r>
            <a:endParaRPr lang="en-US" sz="1600" dirty="0">
              <a:latin typeface="Times New Roman" panose="02020603050405020304" pitchFamily="18" charset="0"/>
              <a:cs typeface="Times New Roman" panose="02020603050405020304" pitchFamily="18" charset="0"/>
            </a:endParaRPr>
          </a:p>
          <a:p>
            <a:pPr marL="469900" indent="-351790" algn="just">
              <a:buChar char="●"/>
              <a:tabLst>
                <a:tab pos="469265" algn="l"/>
                <a:tab pos="469900" algn="l"/>
              </a:tabLst>
            </a:pPr>
            <a:r>
              <a:rPr lang="en-US" sz="1600" spc="-10" dirty="0">
                <a:latin typeface="Times New Roman" panose="02020603050405020304" pitchFamily="18" charset="0"/>
                <a:cs typeface="Times New Roman" panose="02020603050405020304" pitchFamily="18" charset="0"/>
              </a:rPr>
              <a:t>VS</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code</a:t>
            </a:r>
          </a:p>
          <a:p>
            <a:pPr marL="469900" indent="-351790" algn="just">
              <a:buChar char="●"/>
              <a:tabLst>
                <a:tab pos="469265" algn="l"/>
                <a:tab pos="469900" algn="l"/>
              </a:tabLst>
            </a:pPr>
            <a:r>
              <a:rPr lang="en-US" sz="1600" spc="-5" dirty="0">
                <a:latin typeface="Times New Roman" panose="02020603050405020304" pitchFamily="18" charset="0"/>
                <a:cs typeface="Times New Roman" panose="02020603050405020304" pitchFamily="18" charset="0"/>
              </a:rPr>
              <a:t>Sdk</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2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3.11.6</a:t>
            </a:r>
            <a:endParaRPr lang="en-US" sz="1600" dirty="0">
              <a:latin typeface="Times New Roman" panose="02020603050405020304" pitchFamily="18" charset="0"/>
              <a:cs typeface="Times New Roman" panose="02020603050405020304" pitchFamily="18" charset="0"/>
            </a:endParaRPr>
          </a:p>
          <a:p>
            <a:pPr marL="469900" indent="-351790" algn="just">
              <a:buFont typeface="Arial MT"/>
              <a:buChar char="●"/>
              <a:tabLst>
                <a:tab pos="469265" algn="l"/>
                <a:tab pos="469900" algn="l"/>
              </a:tabLst>
            </a:pPr>
            <a:r>
              <a:rPr lang="en-US" sz="1600" spc="-15" dirty="0">
                <a:latin typeface="Times New Roman" panose="02020603050405020304" pitchFamily="18" charset="0"/>
                <a:cs typeface="Times New Roman" panose="02020603050405020304" pitchFamily="18" charset="0"/>
              </a:rPr>
              <a:t>Pygame</a:t>
            </a:r>
            <a:r>
              <a:rPr lang="en-US" sz="1600" spc="-35" dirty="0">
                <a:latin typeface="Times New Roman" panose="02020603050405020304" pitchFamily="18" charset="0"/>
                <a:cs typeface="Times New Roman" panose="02020603050405020304" pitchFamily="18" charset="0"/>
              </a:rPr>
              <a:t> </a:t>
            </a:r>
            <a:r>
              <a:rPr lang="en-US" sz="1600" spc="-30" dirty="0">
                <a:latin typeface="Times New Roman" panose="02020603050405020304" pitchFamily="18" charset="0"/>
                <a:cs typeface="Times New Roman" panose="02020603050405020304" pitchFamily="18" charset="0"/>
              </a:rPr>
              <a:t>library</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454274"/>
            <a:ext cx="2958465" cy="320601"/>
          </a:xfrm>
          <a:prstGeom prst="rect">
            <a:avLst/>
          </a:prstGeom>
        </p:spPr>
        <p:txBody>
          <a:bodyPr vert="horz" wrap="square" lIns="0" tIns="12700" rIns="0" bIns="0" rtlCol="0">
            <a:spAutoFit/>
          </a:bodyPr>
          <a:lstStyle/>
          <a:p>
            <a:pPr marL="12700" algn="ctr">
              <a:lnSpc>
                <a:spcPct val="100000"/>
              </a:lnSpc>
              <a:spcBef>
                <a:spcPts val="100"/>
              </a:spcBef>
            </a:pPr>
            <a:r>
              <a:rPr lang="en-IN" sz="2000" spc="-5" dirty="0">
                <a:solidFill>
                  <a:schemeClr val="accent5"/>
                </a:solidFill>
                <a:latin typeface="Times New Roman" panose="02020603050405020304" pitchFamily="18" charset="0"/>
                <a:cs typeface="Times New Roman" panose="02020603050405020304" pitchFamily="18" charset="0"/>
              </a:rPr>
              <a:t>Existing</a:t>
            </a:r>
            <a:r>
              <a:rPr lang="en-IN" sz="2000" spc="-85" dirty="0">
                <a:solidFill>
                  <a:schemeClr val="accent5"/>
                </a:solidFill>
                <a:latin typeface="Times New Roman" panose="02020603050405020304" pitchFamily="18" charset="0"/>
                <a:cs typeface="Times New Roman" panose="02020603050405020304" pitchFamily="18" charset="0"/>
              </a:rPr>
              <a:t> </a:t>
            </a:r>
            <a:r>
              <a:rPr lang="en-IN" sz="2000" spc="-5" dirty="0">
                <a:solidFill>
                  <a:schemeClr val="accent5"/>
                </a:solidFill>
                <a:latin typeface="Times New Roman" panose="02020603050405020304" pitchFamily="18" charset="0"/>
                <a:cs typeface="Times New Roman" panose="02020603050405020304" pitchFamily="18" charset="0"/>
              </a:rPr>
              <a:t>System</a:t>
            </a:r>
          </a:p>
        </p:txBody>
      </p:sp>
      <p:pic>
        <p:nvPicPr>
          <p:cNvPr id="3" name="object 3"/>
          <p:cNvPicPr/>
          <p:nvPr/>
        </p:nvPicPr>
        <p:blipFill>
          <a:blip r:embed="rId2" cstate="print"/>
          <a:stretch>
            <a:fillRect/>
          </a:stretch>
        </p:blipFill>
        <p:spPr>
          <a:xfrm>
            <a:off x="85250" y="53725"/>
            <a:ext cx="801099" cy="801099"/>
          </a:xfrm>
          <a:prstGeom prst="rect">
            <a:avLst/>
          </a:prstGeom>
        </p:spPr>
      </p:pic>
      <p:pic>
        <p:nvPicPr>
          <p:cNvPr id="4" name="object 4"/>
          <p:cNvPicPr/>
          <p:nvPr/>
        </p:nvPicPr>
        <p:blipFill>
          <a:blip r:embed="rId3" cstate="print"/>
          <a:stretch>
            <a:fillRect/>
          </a:stretch>
        </p:blipFill>
        <p:spPr>
          <a:xfrm>
            <a:off x="8236949" y="53725"/>
            <a:ext cx="801099" cy="947755"/>
          </a:xfrm>
          <a:prstGeom prst="rect">
            <a:avLst/>
          </a:prstGeom>
        </p:spPr>
      </p:pic>
      <p:sp>
        <p:nvSpPr>
          <p:cNvPr id="5" name="object 5"/>
          <p:cNvSpPr txBox="1"/>
          <p:nvPr/>
        </p:nvSpPr>
        <p:spPr>
          <a:xfrm>
            <a:off x="737621" y="1172947"/>
            <a:ext cx="6272779" cy="3711272"/>
          </a:xfrm>
          <a:prstGeom prst="rect">
            <a:avLst/>
          </a:prstGeom>
        </p:spPr>
        <p:txBody>
          <a:bodyPr vert="horz" wrap="square" lIns="0" tIns="12700" rIns="0" bIns="0" rtlCol="0">
            <a:spAutoFit/>
          </a:bodyPr>
          <a:lstStyle/>
          <a:p>
            <a:pPr algn="just">
              <a:lnSpc>
                <a:spcPct val="100000"/>
              </a:lnSpc>
              <a:spcBef>
                <a:spcPts val="55"/>
              </a:spcBef>
            </a:pPr>
            <a:r>
              <a:rPr lang="en-US" sz="1600" dirty="0">
                <a:solidFill>
                  <a:srgbClr val="374151"/>
                </a:solidFill>
                <a:latin typeface="Times New Roman" panose="02020603050405020304" pitchFamily="18" charset="0"/>
                <a:cs typeface="Times New Roman" panose="02020603050405020304" pitchFamily="18" charset="0"/>
              </a:rPr>
              <a:t>	T</a:t>
            </a:r>
            <a:r>
              <a:rPr lang="en-US" sz="1600" b="0" i="0" dirty="0">
                <a:solidFill>
                  <a:srgbClr val="374151"/>
                </a:solidFill>
                <a:effectLst/>
                <a:latin typeface="Times New Roman" panose="02020603050405020304" pitchFamily="18" charset="0"/>
                <a:cs typeface="Times New Roman" panose="02020603050405020304" pitchFamily="18" charset="0"/>
              </a:rPr>
              <a:t>he file explorer systems in popular operating systems such as Windows, macOS, and Linux have undergone various updates and improvements. Keep in mind that the information provided here might not reflect the most recent developments after that date.</a:t>
            </a:r>
          </a:p>
          <a:p>
            <a:pPr algn="just">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Interface Updates:</a:t>
            </a:r>
            <a:r>
              <a:rPr lang="en-US" sz="1600" b="0" i="0" dirty="0">
                <a:solidFill>
                  <a:srgbClr val="374151"/>
                </a:solidFill>
                <a:effectLst/>
                <a:latin typeface="Times New Roman" panose="02020603050405020304" pitchFamily="18" charset="0"/>
                <a:cs typeface="Times New Roman" panose="02020603050405020304" pitchFamily="18" charset="0"/>
              </a:rPr>
              <a:t> Windows File Explorer has undergone several interface updates, with efforts to make it more user-friendly and visually appealing. The introduction of the Fluent Design System in Windows 10 brought a cleaner and more modern look.</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Quick Access:</a:t>
            </a:r>
            <a:r>
              <a:rPr lang="en-US" sz="1600" b="0" i="0" dirty="0">
                <a:solidFill>
                  <a:srgbClr val="374151"/>
                </a:solidFill>
                <a:effectLst/>
                <a:latin typeface="Times New Roman" panose="02020603050405020304" pitchFamily="18" charset="0"/>
                <a:cs typeface="Times New Roman" panose="02020603050405020304" pitchFamily="18" charset="0"/>
              </a:rPr>
              <a:t> Windows 10 introduced the Quick Access feature, allowing users to quickly navigate to frequently used folders and recently accessed files.</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OneDrive Integration:</a:t>
            </a:r>
            <a:r>
              <a:rPr lang="en-US" sz="1600" b="0" i="0" dirty="0">
                <a:solidFill>
                  <a:srgbClr val="374151"/>
                </a:solidFill>
                <a:effectLst/>
                <a:latin typeface="Times New Roman" panose="02020603050405020304" pitchFamily="18" charset="0"/>
                <a:cs typeface="Times New Roman" panose="02020603050405020304" pitchFamily="18" charset="0"/>
              </a:rPr>
              <a:t> Enhanced integration with Microsoft's cloud storage service, OneDrive, allows for seamless file access and synchronization across devices.</a:t>
            </a:r>
          </a:p>
          <a:p>
            <a:pPr algn="just">
              <a:lnSpc>
                <a:spcPct val="100000"/>
              </a:lnSpc>
              <a:spcBef>
                <a:spcPts val="55"/>
              </a:spcBef>
            </a:pPr>
            <a:endParaRPr sz="15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0621" y="1066377"/>
            <a:ext cx="6612179" cy="3306033"/>
          </a:xfrm>
          <a:prstGeom prst="rect">
            <a:avLst/>
          </a:prstGeom>
        </p:spPr>
        <p:txBody>
          <a:bodyPr vert="horz" wrap="square" lIns="0" tIns="12700" rIns="0" bIns="0" rtlCol="0">
            <a:spAutoFit/>
          </a:bodyPr>
          <a:lstStyle/>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Enhanced Search and Filtering:</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Implement advanced search capabilities, including natural language processing for more intuitive searches.</a:t>
            </a: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Introduce customizable filters to refine search results based on file attributes, tags, and metadata.</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Integration with AI and Machine Learning:</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Utilize AI algorithms to provide intelligent file categorization and organization suggestions.</a:t>
            </a: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Implement machine learning algorithms for predictive features, such as suggesting folders for file storage based on usage patterns.</a:t>
            </a:r>
          </a:p>
          <a:p>
            <a:pPr algn="just"/>
            <a:endParaRPr lang="en-US" sz="1600" b="0" i="0" dirty="0">
              <a:solidFill>
                <a:srgbClr val="374151"/>
              </a:solidFill>
              <a:effectLst/>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85250" y="53725"/>
            <a:ext cx="801099" cy="801099"/>
          </a:xfrm>
          <a:prstGeom prst="rect">
            <a:avLst/>
          </a:prstGeom>
        </p:spPr>
      </p:pic>
      <p:pic>
        <p:nvPicPr>
          <p:cNvPr id="4" name="object 4"/>
          <p:cNvPicPr/>
          <p:nvPr/>
        </p:nvPicPr>
        <p:blipFill>
          <a:blip r:embed="rId3" cstate="print"/>
          <a:stretch>
            <a:fillRect/>
          </a:stretch>
        </p:blipFill>
        <p:spPr>
          <a:xfrm>
            <a:off x="8236949" y="53725"/>
            <a:ext cx="801099" cy="947755"/>
          </a:xfrm>
          <a:prstGeom prst="rect">
            <a:avLst/>
          </a:prstGeom>
        </p:spPr>
      </p:pic>
      <p:sp>
        <p:nvSpPr>
          <p:cNvPr id="5" name="object 5"/>
          <p:cNvSpPr txBox="1">
            <a:spLocks noGrp="1"/>
          </p:cNvSpPr>
          <p:nvPr>
            <p:ph type="title"/>
          </p:nvPr>
        </p:nvSpPr>
        <p:spPr>
          <a:xfrm>
            <a:off x="3276600" y="293973"/>
            <a:ext cx="3134995" cy="320601"/>
          </a:xfrm>
          <a:prstGeom prst="rect">
            <a:avLst/>
          </a:prstGeom>
        </p:spPr>
        <p:txBody>
          <a:bodyPr vert="horz" wrap="square" lIns="0" tIns="12700" rIns="0" bIns="0" rtlCol="0">
            <a:spAutoFit/>
          </a:bodyPr>
          <a:lstStyle/>
          <a:p>
            <a:pPr marL="12700">
              <a:lnSpc>
                <a:spcPct val="100000"/>
              </a:lnSpc>
              <a:spcBef>
                <a:spcPts val="100"/>
              </a:spcBef>
            </a:pPr>
            <a:r>
              <a:rPr lang="en-IN" sz="2000" spc="-5" dirty="0">
                <a:solidFill>
                  <a:schemeClr val="accent5"/>
                </a:solidFill>
                <a:latin typeface="Times New Roman" panose="02020603050405020304" pitchFamily="18" charset="0"/>
                <a:cs typeface="Times New Roman" panose="02020603050405020304" pitchFamily="18" charset="0"/>
              </a:rPr>
              <a:t>Proposed</a:t>
            </a:r>
            <a:r>
              <a:rPr lang="en-IN" sz="2000" spc="-85" dirty="0">
                <a:solidFill>
                  <a:schemeClr val="accent5"/>
                </a:solidFill>
                <a:latin typeface="Times New Roman" panose="02020603050405020304" pitchFamily="18" charset="0"/>
                <a:cs typeface="Times New Roman" panose="02020603050405020304" pitchFamily="18" charset="0"/>
              </a:rPr>
              <a:t> </a:t>
            </a:r>
            <a:r>
              <a:rPr lang="en-IN" sz="2000" spc="-5" dirty="0">
                <a:solidFill>
                  <a:schemeClr val="accent5"/>
                </a:solidFill>
                <a:latin typeface="Times New Roman" panose="02020603050405020304" pitchFamily="18" charset="0"/>
                <a:cs typeface="Times New Roman" panose="02020603050405020304" pitchFamily="18" charset="0"/>
              </a:rPr>
              <a:t>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67301"/>
            <a:ext cx="2411095" cy="320601"/>
          </a:xfrm>
          <a:prstGeom prst="rect">
            <a:avLst/>
          </a:prstGeom>
        </p:spPr>
        <p:txBody>
          <a:bodyPr vert="horz" wrap="square" lIns="0" tIns="12700" rIns="0" bIns="0" rtlCol="0">
            <a:spAutoFit/>
          </a:bodyPr>
          <a:lstStyle/>
          <a:p>
            <a:pPr marL="12700" algn="ctr">
              <a:lnSpc>
                <a:spcPct val="100000"/>
              </a:lnSpc>
              <a:spcBef>
                <a:spcPts val="100"/>
              </a:spcBef>
            </a:pPr>
            <a:r>
              <a:rPr lang="en-IN" sz="2000" spc="-5" dirty="0">
                <a:solidFill>
                  <a:schemeClr val="accent5"/>
                </a:solidFill>
                <a:latin typeface="Times New Roman" panose="02020603050405020304" pitchFamily="18" charset="0"/>
                <a:cs typeface="Times New Roman" panose="02020603050405020304" pitchFamily="18" charset="0"/>
              </a:rPr>
              <a:t>A</a:t>
            </a:r>
            <a:r>
              <a:rPr lang="en-IN" sz="2000" u="none" spc="-5" dirty="0">
                <a:solidFill>
                  <a:schemeClr val="accent5"/>
                </a:solidFill>
                <a:latin typeface="Times New Roman" panose="02020603050405020304" pitchFamily="18" charset="0"/>
                <a:cs typeface="Times New Roman" panose="02020603050405020304" pitchFamily="18" charset="0"/>
              </a:rPr>
              <a:t>rchitecture</a:t>
            </a:r>
            <a:endParaRPr lang="en-IN" sz="2000" dirty="0">
              <a:solidFill>
                <a:schemeClr val="accent5"/>
              </a:solidFill>
              <a:latin typeface="Times New Roman" panose="02020603050405020304" pitchFamily="18" charset="0"/>
              <a:cs typeface="Times New Roman" panose="02020603050405020304" pitchFamily="18" charset="0"/>
            </a:endParaRPr>
          </a:p>
        </p:txBody>
      </p:sp>
      <p:pic>
        <p:nvPicPr>
          <p:cNvPr id="3" name="object 3">
            <a:extLst>
              <a:ext uri="{FF2B5EF4-FFF2-40B4-BE49-F238E27FC236}">
                <a16:creationId xmlns:a16="http://schemas.microsoft.com/office/drawing/2014/main" id="{F4A69EBC-2F9F-EFD3-46A4-4EA0C3057A96}"/>
              </a:ext>
            </a:extLst>
          </p:cNvPr>
          <p:cNvPicPr/>
          <p:nvPr/>
        </p:nvPicPr>
        <p:blipFill>
          <a:blip r:embed="rId2" cstate="print"/>
          <a:stretch>
            <a:fillRect/>
          </a:stretch>
        </p:blipFill>
        <p:spPr>
          <a:xfrm>
            <a:off x="85250" y="53725"/>
            <a:ext cx="801099" cy="801099"/>
          </a:xfrm>
          <a:prstGeom prst="rect">
            <a:avLst/>
          </a:prstGeom>
        </p:spPr>
      </p:pic>
      <p:pic>
        <p:nvPicPr>
          <p:cNvPr id="4" name="object 4">
            <a:extLst>
              <a:ext uri="{FF2B5EF4-FFF2-40B4-BE49-F238E27FC236}">
                <a16:creationId xmlns:a16="http://schemas.microsoft.com/office/drawing/2014/main" id="{77A72BB4-55AD-E26E-2B5E-1463D0F0EB2B}"/>
              </a:ext>
            </a:extLst>
          </p:cNvPr>
          <p:cNvPicPr/>
          <p:nvPr/>
        </p:nvPicPr>
        <p:blipFill>
          <a:blip r:embed="rId3" cstate="print"/>
          <a:stretch>
            <a:fillRect/>
          </a:stretch>
        </p:blipFill>
        <p:spPr>
          <a:xfrm>
            <a:off x="8236949" y="53725"/>
            <a:ext cx="801099" cy="947755"/>
          </a:xfrm>
          <a:prstGeom prst="rect">
            <a:avLst/>
          </a:prstGeom>
        </p:spPr>
      </p:pic>
      <p:pic>
        <p:nvPicPr>
          <p:cNvPr id="6" name="Picture 5">
            <a:extLst>
              <a:ext uri="{FF2B5EF4-FFF2-40B4-BE49-F238E27FC236}">
                <a16:creationId xmlns:a16="http://schemas.microsoft.com/office/drawing/2014/main" id="{F3CC08DB-2540-5B22-A9A4-FBC78FCADE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200150"/>
            <a:ext cx="5029200" cy="2819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250" y="53725"/>
            <a:ext cx="801099" cy="801099"/>
          </a:xfrm>
          <a:prstGeom prst="rect">
            <a:avLst/>
          </a:prstGeom>
        </p:spPr>
      </p:pic>
      <p:pic>
        <p:nvPicPr>
          <p:cNvPr id="3" name="object 3"/>
          <p:cNvPicPr/>
          <p:nvPr/>
        </p:nvPicPr>
        <p:blipFill>
          <a:blip r:embed="rId3" cstate="print"/>
          <a:stretch>
            <a:fillRect/>
          </a:stretch>
        </p:blipFill>
        <p:spPr>
          <a:xfrm>
            <a:off x="8236949" y="53725"/>
            <a:ext cx="725199" cy="857949"/>
          </a:xfrm>
          <a:prstGeom prst="rect">
            <a:avLst/>
          </a:prstGeom>
        </p:spPr>
      </p:pic>
      <p:sp>
        <p:nvSpPr>
          <p:cNvPr id="4" name="object 4"/>
          <p:cNvSpPr txBox="1">
            <a:spLocks noGrp="1"/>
          </p:cNvSpPr>
          <p:nvPr>
            <p:ph type="title"/>
          </p:nvPr>
        </p:nvSpPr>
        <p:spPr>
          <a:xfrm>
            <a:off x="3659313" y="361950"/>
            <a:ext cx="902335" cy="320601"/>
          </a:xfrm>
          <a:prstGeom prst="rect">
            <a:avLst/>
          </a:prstGeom>
        </p:spPr>
        <p:txBody>
          <a:bodyPr vert="horz" wrap="square" lIns="0" tIns="12700" rIns="0" bIns="0" rtlCol="0">
            <a:spAutoFit/>
          </a:bodyPr>
          <a:lstStyle/>
          <a:p>
            <a:pPr marL="12700" algn="ctr">
              <a:lnSpc>
                <a:spcPct val="100000"/>
              </a:lnSpc>
              <a:spcBef>
                <a:spcPts val="100"/>
              </a:spcBef>
            </a:pPr>
            <a:r>
              <a:rPr lang="en-IN" sz="2000" spc="-5" dirty="0">
                <a:solidFill>
                  <a:schemeClr val="accent5"/>
                </a:solidFill>
                <a:latin typeface="Times New Roman" panose="02020603050405020304" pitchFamily="18" charset="0"/>
                <a:cs typeface="Times New Roman" panose="02020603050405020304" pitchFamily="18" charset="0"/>
              </a:rPr>
              <a:t>D</a:t>
            </a:r>
            <a:r>
              <a:rPr lang="en-IN" sz="2000" u="none" spc="-5" dirty="0">
                <a:solidFill>
                  <a:schemeClr val="accent5"/>
                </a:solidFill>
                <a:latin typeface="Times New Roman" panose="02020603050405020304" pitchFamily="18" charset="0"/>
                <a:cs typeface="Times New Roman" panose="02020603050405020304" pitchFamily="18" charset="0"/>
              </a:rPr>
              <a:t>esign</a:t>
            </a:r>
            <a:endParaRPr lang="en-IN" sz="2000" dirty="0">
              <a:solidFill>
                <a:schemeClr val="accent5"/>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1065271" y="1058222"/>
            <a:ext cx="6021329" cy="3952364"/>
          </a:xfrm>
          <a:prstGeom prst="rect">
            <a:avLst/>
          </a:prstGeom>
        </p:spPr>
        <p:txBody>
          <a:bodyPr vert="horz" wrap="square" lIns="0" tIns="12700" rIns="0" bIns="0" rtlCol="0">
            <a:spAutoFit/>
          </a:bodyPr>
          <a:lstStyle/>
          <a:p>
            <a:pPr algn="just"/>
            <a:r>
              <a:rPr lang="en-US" sz="1600" b="0" i="0" dirty="0">
                <a:solidFill>
                  <a:srgbClr val="374151"/>
                </a:solidFill>
                <a:effectLst/>
                <a:latin typeface="Times New Roman" panose="02020603050405020304" pitchFamily="18" charset="0"/>
                <a:cs typeface="Times New Roman" panose="02020603050405020304" pitchFamily="18" charset="0"/>
              </a:rPr>
              <a:t>	Designing a file explorer involves considering both the user interface (UI) and user experience (UX) aspects to ensure an intuitive and efficient tool for managing files. Below is a high-level design outline with key elements to consider.</a:t>
            </a:r>
          </a:p>
          <a:p>
            <a:pPr algn="just"/>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1. Navigation Panel</a:t>
            </a:r>
          </a:p>
          <a:p>
            <a:pPr algn="l"/>
            <a:r>
              <a:rPr lang="en-US" sz="1600" b="1" i="0" dirty="0">
                <a:solidFill>
                  <a:srgbClr val="374151"/>
                </a:solidFill>
                <a:effectLst/>
                <a:latin typeface="Times New Roman" panose="02020603050405020304" pitchFamily="18" charset="0"/>
                <a:cs typeface="Times New Roman" panose="02020603050405020304" pitchFamily="18" charset="0"/>
              </a:rPr>
              <a:t>Favorites/Quick Access:</a:t>
            </a:r>
            <a:r>
              <a:rPr lang="en-US" sz="1600" b="0" i="0" dirty="0">
                <a:solidFill>
                  <a:srgbClr val="374151"/>
                </a:solidFill>
                <a:effectLst/>
                <a:latin typeface="Times New Roman" panose="02020603050405020304" pitchFamily="18" charset="0"/>
                <a:cs typeface="Times New Roman" panose="02020603050405020304" pitchFamily="18" charset="0"/>
              </a:rPr>
              <a:t> Provide a section for users to pin their frequently accessed folders or directories for quick navigation.</a:t>
            </a:r>
          </a:p>
          <a:p>
            <a:pPr algn="l"/>
            <a:r>
              <a:rPr lang="en-US" sz="1600" b="1" i="0" dirty="0">
                <a:effectLst/>
                <a:latin typeface="Times New Roman" panose="02020603050405020304" pitchFamily="18" charset="0"/>
                <a:cs typeface="Times New Roman" panose="02020603050405020304" pitchFamily="18" charset="0"/>
              </a:rPr>
              <a:t>2. File and Folder Display</a:t>
            </a:r>
          </a:p>
          <a:p>
            <a:pPr algn="l"/>
            <a:r>
              <a:rPr lang="en-US" sz="1600" b="1" i="0" dirty="0">
                <a:solidFill>
                  <a:srgbClr val="374151"/>
                </a:solidFill>
                <a:effectLst/>
                <a:latin typeface="Times New Roman" panose="02020603050405020304" pitchFamily="18" charset="0"/>
                <a:cs typeface="Times New Roman" panose="02020603050405020304" pitchFamily="18" charset="0"/>
              </a:rPr>
              <a:t>Grid and List Views:</a:t>
            </a:r>
            <a:r>
              <a:rPr lang="en-US" sz="1600" b="0" i="0" dirty="0">
                <a:solidFill>
                  <a:srgbClr val="374151"/>
                </a:solidFill>
                <a:effectLst/>
                <a:latin typeface="Times New Roman" panose="02020603050405020304" pitchFamily="18" charset="0"/>
                <a:cs typeface="Times New Roman" panose="02020603050405020304" pitchFamily="18" charset="0"/>
              </a:rPr>
              <a:t> Allow users to toggle between grid and list views for file and folder display.</a:t>
            </a:r>
          </a:p>
          <a:p>
            <a:pPr algn="l"/>
            <a:r>
              <a:rPr lang="en-US" sz="1600" b="1" i="0" dirty="0">
                <a:solidFill>
                  <a:srgbClr val="374151"/>
                </a:solidFill>
                <a:effectLst/>
                <a:latin typeface="Times New Roman" panose="02020603050405020304" pitchFamily="18" charset="0"/>
                <a:cs typeface="Times New Roman" panose="02020603050405020304" pitchFamily="18" charset="0"/>
              </a:rPr>
              <a:t>Thumbnail Previews:</a:t>
            </a:r>
            <a:r>
              <a:rPr lang="en-US" sz="1600" b="0" i="0" dirty="0">
                <a:solidFill>
                  <a:srgbClr val="374151"/>
                </a:solidFill>
                <a:effectLst/>
                <a:latin typeface="Times New Roman" panose="02020603050405020304" pitchFamily="18" charset="0"/>
                <a:cs typeface="Times New Roman" panose="02020603050405020304" pitchFamily="18" charset="0"/>
              </a:rPr>
              <a:t> Include thumbnail previews for image and document files to aid visual identification.</a:t>
            </a:r>
          </a:p>
          <a:p>
            <a:pPr algn="l">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1600" b="1" i="0" dirty="0">
              <a:solidFill>
                <a:srgbClr val="00B0F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250" y="53725"/>
            <a:ext cx="801099" cy="801099"/>
          </a:xfrm>
          <a:prstGeom prst="rect">
            <a:avLst/>
          </a:prstGeom>
        </p:spPr>
      </p:pic>
      <p:pic>
        <p:nvPicPr>
          <p:cNvPr id="3" name="object 3"/>
          <p:cNvPicPr/>
          <p:nvPr/>
        </p:nvPicPr>
        <p:blipFill>
          <a:blip r:embed="rId3" cstate="print"/>
          <a:stretch>
            <a:fillRect/>
          </a:stretch>
        </p:blipFill>
        <p:spPr>
          <a:xfrm>
            <a:off x="8236949" y="53725"/>
            <a:ext cx="801099" cy="947755"/>
          </a:xfrm>
          <a:prstGeom prst="rect">
            <a:avLst/>
          </a:prstGeom>
        </p:spPr>
      </p:pic>
      <p:sp>
        <p:nvSpPr>
          <p:cNvPr id="4" name="object 4"/>
          <p:cNvSpPr txBox="1"/>
          <p:nvPr/>
        </p:nvSpPr>
        <p:spPr>
          <a:xfrm>
            <a:off x="2037397" y="367301"/>
            <a:ext cx="3531870" cy="320601"/>
          </a:xfrm>
          <a:prstGeom prst="rect">
            <a:avLst/>
          </a:prstGeom>
        </p:spPr>
        <p:txBody>
          <a:bodyPr vert="horz" wrap="square" lIns="0" tIns="12700" rIns="0" bIns="0" rtlCol="0">
            <a:spAutoFit/>
          </a:bodyPr>
          <a:lstStyle/>
          <a:p>
            <a:pPr marR="5080" algn="ctr">
              <a:lnSpc>
                <a:spcPct val="100000"/>
              </a:lnSpc>
              <a:spcBef>
                <a:spcPts val="100"/>
              </a:spcBef>
            </a:pPr>
            <a:r>
              <a:rPr lang="en-IN" sz="2000" spc="-5" dirty="0">
                <a:solidFill>
                  <a:schemeClr val="accent5"/>
                </a:solidFill>
                <a:latin typeface="Times New Roman"/>
                <a:cs typeface="Times New Roman"/>
              </a:rPr>
              <a:t>Coding</a:t>
            </a:r>
            <a:endParaRPr lang="en-IN" sz="2000" dirty="0">
              <a:solidFill>
                <a:schemeClr val="accent5"/>
              </a:solidFill>
              <a:latin typeface="Times New Roman"/>
              <a:cs typeface="Times New Roman"/>
            </a:endParaRPr>
          </a:p>
        </p:txBody>
      </p:sp>
      <p:pic>
        <p:nvPicPr>
          <p:cNvPr id="6" name="Picture 5">
            <a:extLst>
              <a:ext uri="{FF2B5EF4-FFF2-40B4-BE49-F238E27FC236}">
                <a16:creationId xmlns:a16="http://schemas.microsoft.com/office/drawing/2014/main" id="{1B2FB415-AA19-F92D-1564-6E11C1F908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001480"/>
            <a:ext cx="3352800" cy="3627670"/>
          </a:xfrm>
          <a:prstGeom prst="rect">
            <a:avLst/>
          </a:prstGeom>
          <a:ln>
            <a:solidFill>
              <a:schemeClr val="tx1"/>
            </a:solidFill>
          </a:ln>
        </p:spPr>
      </p:pic>
      <p:pic>
        <p:nvPicPr>
          <p:cNvPr id="10" name="Picture 9">
            <a:extLst>
              <a:ext uri="{FF2B5EF4-FFF2-40B4-BE49-F238E27FC236}">
                <a16:creationId xmlns:a16="http://schemas.microsoft.com/office/drawing/2014/main" id="{B34AF1A0-A5FD-A94E-DF6D-758348F5AE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2" y="1001480"/>
            <a:ext cx="3200399" cy="3627670"/>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741</TotalTime>
  <Words>1171</Words>
  <Application>Microsoft Office PowerPoint</Application>
  <PresentationFormat>On-screen Show (16:9)</PresentationFormat>
  <Paragraphs>96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MT</vt:lpstr>
      <vt:lpstr>Söhne</vt:lpstr>
      <vt:lpstr>Times New Roman</vt:lpstr>
      <vt:lpstr>Trebuchet MS</vt:lpstr>
      <vt:lpstr>Wingdings</vt:lpstr>
      <vt:lpstr>Wingdings 3</vt:lpstr>
      <vt:lpstr>Facet</vt:lpstr>
      <vt:lpstr>CSA0811 – Python Programming – Slot D</vt:lpstr>
      <vt:lpstr>Abstract</vt:lpstr>
      <vt:lpstr>Introduction</vt:lpstr>
      <vt:lpstr>Hardware and Software Requirements</vt:lpstr>
      <vt:lpstr>Existing System</vt:lpstr>
      <vt:lpstr>Proposed System</vt:lpstr>
      <vt:lpstr>Architecture</vt:lpstr>
      <vt:lpstr>Design</vt:lpstr>
      <vt:lpstr>PowerPoint Presentation</vt:lpstr>
      <vt:lpstr>Testing</vt:lpstr>
      <vt:lpstr>Implementation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VAMSI REDDY(192211925)</dc:title>
  <dc:creator>ramesh reddy</dc:creator>
  <cp:lastModifiedBy>Thulasi ram</cp:lastModifiedBy>
  <cp:revision>9</cp:revision>
  <dcterms:created xsi:type="dcterms:W3CDTF">2023-11-27T13:38:48Z</dcterms:created>
  <dcterms:modified xsi:type="dcterms:W3CDTF">2023-12-01T09:10:04Z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