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9"/>
  </p:notesMasterIdLst>
  <p:handoutMasterIdLst>
    <p:handoutMasterId r:id="rId20"/>
  </p:handoutMasterIdLst>
  <p:sldIdLst>
    <p:sldId id="529" r:id="rId2"/>
    <p:sldId id="495" r:id="rId3"/>
    <p:sldId id="514" r:id="rId4"/>
    <p:sldId id="497" r:id="rId5"/>
    <p:sldId id="515" r:id="rId6"/>
    <p:sldId id="516" r:id="rId7"/>
    <p:sldId id="536" r:id="rId8"/>
    <p:sldId id="538" r:id="rId9"/>
    <p:sldId id="518" r:id="rId10"/>
    <p:sldId id="520" r:id="rId11"/>
    <p:sldId id="530" r:id="rId12"/>
    <p:sldId id="532" r:id="rId13"/>
    <p:sldId id="533" r:id="rId14"/>
    <p:sldId id="534" r:id="rId15"/>
    <p:sldId id="537" r:id="rId16"/>
    <p:sldId id="535" r:id="rId17"/>
    <p:sldId id="528" r:id="rId1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3595" autoAdjust="0"/>
  </p:normalViewPr>
  <p:slideViewPr>
    <p:cSldViewPr>
      <p:cViewPr varScale="1">
        <p:scale>
          <a:sx n="102" d="100"/>
          <a:sy n="102" d="100"/>
        </p:scale>
        <p:origin x="782"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12/4/2024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12/4/2024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4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4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4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4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4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4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4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4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838200" y="1123950"/>
            <a:ext cx="7772400" cy="34290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Computer Science and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:8115U23AM055</a:t>
            </a:r>
          </a:p>
          <a:p>
            <a:pPr>
              <a:defRPr/>
            </a:pPr>
            <a:r>
              <a:rPr lang="en-US" sz="2500" b="1" dirty="0">
                <a:solidFill>
                  <a:schemeClr val="tx1"/>
                </a:solidFill>
                <a:latin typeface="Times New Roman" pitchFamily="18" charset="0"/>
                <a:cs typeface="Times New Roman" pitchFamily="18" charset="0"/>
              </a:rPr>
              <a:t>Name					:K.THULASINATH</a:t>
            </a:r>
          </a:p>
          <a:p>
            <a:pPr>
              <a:defRPr/>
            </a:pPr>
            <a:r>
              <a:rPr lang="en-US" sz="2500" b="1" dirty="0">
                <a:solidFill>
                  <a:schemeClr val="tx1"/>
                </a:solidFill>
                <a:latin typeface="Times New Roman" pitchFamily="18" charset="0"/>
                <a:cs typeface="Times New Roman" pitchFamily="18" charset="0"/>
              </a:rPr>
              <a:t>Year					:2nd</a:t>
            </a:r>
          </a:p>
          <a:p>
            <a:pPr>
              <a:defRPr/>
            </a:pPr>
            <a:r>
              <a:rPr lang="en-US" sz="2500" b="1" dirty="0">
                <a:solidFill>
                  <a:schemeClr val="tx1"/>
                </a:solidFill>
                <a:latin typeface="Times New Roman" pitchFamily="18" charset="0"/>
                <a:cs typeface="Times New Roman" pitchFamily="18" charset="0"/>
              </a:rPr>
              <a:t>Semester				:3</a:t>
            </a:r>
            <a:r>
              <a:rPr lang="en-US" sz="2500" b="1" baseline="30000" dirty="0">
                <a:solidFill>
                  <a:schemeClr val="tx1"/>
                </a:solidFill>
                <a:latin typeface="Times New Roman" pitchFamily="18" charset="0"/>
                <a:cs typeface="Times New Roman" pitchFamily="18" charset="0"/>
              </a:rPr>
              <a:t>rd </a:t>
            </a:r>
            <a:endParaRPr lang="en-US" sz="2500" b="1" dirty="0">
              <a:solidFill>
                <a:schemeClr val="tx1"/>
              </a:solidFill>
              <a:latin typeface="Times New Roman" pitchFamily="18" charset="0"/>
              <a:cs typeface="Times New Roman" pitchFamily="18" charset="0"/>
            </a:endParaRPr>
          </a:p>
          <a:p>
            <a:pPr>
              <a:defRPr/>
            </a:pPr>
            <a:r>
              <a:rPr lang="en-US" sz="2800" b="1" dirty="0">
                <a:solidFill>
                  <a:schemeClr val="tx1"/>
                </a:solidFill>
                <a:latin typeface="Times New Roman" pitchFamily="18" charset="0"/>
                <a:cs typeface="Times New Roman" pitchFamily="18" charset="0"/>
              </a:rPr>
              <a:t>Department		:</a:t>
            </a:r>
            <a:r>
              <a:rPr lang="en-US" sz="2800" b="1" dirty="0" err="1">
                <a:solidFill>
                  <a:schemeClr val="tx1"/>
                </a:solidFill>
                <a:latin typeface="Times New Roman" pitchFamily="18" charset="0"/>
                <a:cs typeface="Times New Roman" pitchFamily="18" charset="0"/>
              </a:rPr>
              <a:t>Cse-Aiml</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Date					:5/12/2024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209800" y="4710708"/>
            <a:ext cx="4724400" cy="330876"/>
          </a:xfrm>
        </p:spPr>
        <p:txBody>
          <a:bodyPr/>
          <a:lstStyle/>
          <a:p>
            <a:pPr>
              <a:defRPr/>
            </a:pPr>
            <a:r>
              <a:rPr lang="en-US" sz="1200" dirty="0">
                <a:latin typeface="Times New Roman" pitchFamily="18" charset="0"/>
                <a:cs typeface="Times New Roman" pitchFamily="18" charset="0"/>
              </a:rPr>
              <a:t>CGB1201 – JAVA PROGRAMMING –PROJECT FINAL REVIWE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419600" cy="242887"/>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4" name="Rectangle 1">
            <a:extLst>
              <a:ext uri="{FF2B5EF4-FFF2-40B4-BE49-F238E27FC236}">
                <a16:creationId xmlns:a16="http://schemas.microsoft.com/office/drawing/2014/main" id="{8719B85D-5D5F-3081-A066-DC037023606E}"/>
              </a:ext>
            </a:extLst>
          </p:cNvPr>
          <p:cNvSpPr>
            <a:spLocks noGrp="1" noChangeArrowheads="1"/>
          </p:cNvSpPr>
          <p:nvPr>
            <p:ph sz="quarter" idx="1"/>
          </p:nvPr>
        </p:nvSpPr>
        <p:spPr bwMode="auto">
          <a:xfrm>
            <a:off x="457200" y="1181013"/>
            <a:ext cx="851386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 and Authorization: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login, registration, and </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ole-based access control for different users.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Creation and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users to create, update, and manage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events with essential details.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Scheduling and Conflict Resolution: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scheduling conflicts and suggests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alternatives to avoid overlaps.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and Alerts: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Sends timely reminders and updates to users about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events and changes.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event, user, and scheduling data in a relational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for persistent access. </a:t>
            </a:r>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26" y="96679"/>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rm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Event Creation and Management:</a:t>
            </a:r>
            <a:r>
              <a:rPr lang="en-US" sz="2400" dirty="0">
                <a:latin typeface="Times New Roman" panose="02020603050405020304" pitchFamily="18" charset="0"/>
                <a:cs typeface="Times New Roman" panose="02020603050405020304" pitchFamily="18" charset="0"/>
              </a:rPr>
              <a:t> Allows users to create, update, and manage event details such as time, date, location, and participants.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Scheduling and Conflict Resolution:</a:t>
            </a:r>
            <a:r>
              <a:rPr lang="en-US" sz="2400" dirty="0">
                <a:latin typeface="Times New Roman" panose="02020603050405020304" pitchFamily="18" charset="0"/>
                <a:cs typeface="Times New Roman" panose="02020603050405020304" pitchFamily="18" charset="0"/>
              </a:rPr>
              <a:t> Automatically detects and resolves scheduling conflicts, optimizing event times and resources..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Notifications and Alerts:</a:t>
            </a:r>
            <a:r>
              <a:rPr lang="en-US" sz="2400" dirty="0">
                <a:latin typeface="Times New Roman" panose="02020603050405020304" pitchFamily="18" charset="0"/>
                <a:cs typeface="Times New Roman" panose="02020603050405020304" pitchFamily="18" charset="0"/>
              </a:rPr>
              <a:t> Sends automated reminders and updates to users about event changes and upcoming activities.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4"/>
            <a:ext cx="4419600" cy="274320"/>
          </a:xfrm>
        </p:spPr>
        <p:txBody>
          <a:bodyPr/>
          <a:lstStyle/>
          <a:p>
            <a:pPr>
              <a:defRPr/>
            </a:pPr>
            <a:r>
              <a:rPr lang="en-US" sz="1200" dirty="0">
                <a:latin typeface="Times New Roman" pitchFamily="18" charset="0"/>
                <a:cs typeface="Times New Roman" pitchFamily="18" charset="0"/>
              </a:rPr>
              <a:t>CGB1201 – JAVA PROGRAMMING –PROJECT FINAL REVIWE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a:norm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Improved Event Management Efficiency:</a:t>
            </a:r>
            <a:r>
              <a:rPr lang="en-US" sz="2000" dirty="0">
                <a:latin typeface="Times New Roman" panose="02020603050405020304" pitchFamily="18" charset="0"/>
                <a:cs typeface="Times New Roman" panose="02020603050405020304" pitchFamily="18" charset="0"/>
              </a:rPr>
              <a:t> The system automates event creation, scheduling, and conflict resolution, significantly reducing manual errors and time spent on scheduling tasks.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Enhanced User Experience:</a:t>
            </a:r>
            <a:r>
              <a:rPr lang="en-US" sz="2000" dirty="0">
                <a:latin typeface="Times New Roman" panose="02020603050405020304" pitchFamily="18" charset="0"/>
                <a:cs typeface="Times New Roman" panose="02020603050405020304" pitchFamily="18" charset="0"/>
              </a:rPr>
              <a:t> The intuitive GUI and timely notifications ensure a smooth and efficient user experience, making event management accessible to a wide range of users.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Scalability and Performance:</a:t>
            </a:r>
            <a:r>
              <a:rPr lang="en-US" sz="2000" dirty="0">
                <a:latin typeface="Times New Roman" panose="02020603050405020304" pitchFamily="18" charset="0"/>
                <a:cs typeface="Times New Roman" panose="02020603050405020304" pitchFamily="18" charset="0"/>
              </a:rPr>
              <a:t> The database integration supports efficient handling of large datasets, ensuring the system can scale to accommodate both small and large event management needs.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4"/>
            <a:ext cx="4572000" cy="274320"/>
          </a:xfrm>
        </p:spPr>
        <p:txBody>
          <a:bodyPr/>
          <a:lstStyle/>
          <a:p>
            <a:pPr>
              <a:defRPr/>
            </a:pPr>
            <a:r>
              <a:rPr lang="en-US" sz="1200" dirty="0">
                <a:latin typeface="Times New Roman" pitchFamily="18" charset="0"/>
                <a:cs typeface="Times New Roman" pitchFamily="18" charset="0"/>
              </a:rPr>
              <a:t>CGB1201 – JAVA PROGRAMMING –PROJECT FINAL REVIWE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rm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Conflict Detection and Resolution:</a:t>
            </a:r>
            <a:r>
              <a:rPr lang="en-US" sz="2000" dirty="0">
                <a:latin typeface="Times New Roman" panose="02020603050405020304" pitchFamily="18" charset="0"/>
                <a:cs typeface="Times New Roman" panose="02020603050405020304" pitchFamily="18" charset="0"/>
              </a:rPr>
              <a:t> The system effectively identifies scheduling conflicts and suggests alternative time slots, ensuring better resource utilization and smoother event coordination. This feature is particularly beneficial in environments with multiple overlapping events or limited resources.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Database Reliability:</a:t>
            </a:r>
            <a:r>
              <a:rPr lang="en-US" sz="2000" dirty="0">
                <a:latin typeface="Times New Roman" panose="02020603050405020304" pitchFamily="18" charset="0"/>
                <a:cs typeface="Times New Roman" panose="02020603050405020304" pitchFamily="18" charset="0"/>
              </a:rPr>
              <a:t> The system’s integration with a relational database (MySQL) ensures data integrity, persistent storage, and reliable access to event and user information. It also allows for easy backup and recovery, safeguarding against data loss.</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1752600" y="4767263"/>
            <a:ext cx="5407152" cy="376237"/>
          </a:xfrm>
        </p:spPr>
        <p:txBody>
          <a:bodyPr/>
          <a:lstStyle/>
          <a:p>
            <a:pPr>
              <a:defRPr/>
            </a:pPr>
            <a:r>
              <a:rPr lang="en-US" sz="1200" dirty="0">
                <a:latin typeface="Times New Roman" pitchFamily="18" charset="0"/>
                <a:cs typeface="Times New Roman" pitchFamily="18" charset="0"/>
              </a:rPr>
              <a:t>CGB1201 – JAVA PROGRAMMING –PROJECT FINAL REVIWE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defTabSz="914400"/>
            <a:r>
              <a:rPr lang="en-IN" b="1" dirty="0">
                <a:solidFill>
                  <a:schemeClr val="tx1"/>
                </a:solidFill>
                <a:latin typeface="Times New Roman" pitchFamily="18" charset="0"/>
                <a:cs typeface="Times New Roman" pitchFamily="18" charset="0"/>
              </a:rPr>
              <a:t>Result(Screenshot)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365248" y="4767263"/>
            <a:ext cx="4495800" cy="376237"/>
          </a:xfrm>
        </p:spPr>
        <p:txBody>
          <a:bodyPr/>
          <a:lstStyle/>
          <a:p>
            <a:pPr>
              <a:defRPr/>
            </a:pPr>
            <a:r>
              <a:rPr lang="en-US" sz="1200" dirty="0">
                <a:latin typeface="Times New Roman" pitchFamily="18" charset="0"/>
                <a:cs typeface="Times New Roman" pitchFamily="18" charset="0"/>
              </a:rPr>
              <a:t>CGB1201 – JAVA PROGRAMMING –PROJECT FINAL REVIWE</a:t>
            </a:r>
          </a:p>
        </p:txBody>
      </p:sp>
      <p:pic>
        <p:nvPicPr>
          <p:cNvPr id="5" name="Picture 4">
            <a:extLst>
              <a:ext uri="{FF2B5EF4-FFF2-40B4-BE49-F238E27FC236}">
                <a16:creationId xmlns:a16="http://schemas.microsoft.com/office/drawing/2014/main" id="{E2E75FDE-8F05-027A-1940-0718C981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870372"/>
            <a:ext cx="4651248" cy="39030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22E26D-AA8D-EB44-0B15-5697A5CCD1C2}"/>
              </a:ext>
            </a:extLst>
          </p:cNvPr>
          <p:cNvSpPr>
            <a:spLocks noGrp="1"/>
          </p:cNvSpPr>
          <p:nvPr>
            <p:ph type="ftr" sz="quarter" idx="11"/>
          </p:nvPr>
        </p:nvSpPr>
        <p:spPr>
          <a:xfrm>
            <a:off x="1676400" y="4782644"/>
            <a:ext cx="5559552" cy="274320"/>
          </a:xfrm>
        </p:spPr>
        <p:txBody>
          <a:bodyPr/>
          <a:lstStyle/>
          <a:p>
            <a:pPr>
              <a:defRPr/>
            </a:pPr>
            <a:r>
              <a:rPr lang="en-US" sz="1400" dirty="0">
                <a:latin typeface="Times New Roman" pitchFamily="18" charset="0"/>
                <a:cs typeface="Times New Roman" pitchFamily="18" charset="0"/>
              </a:rPr>
              <a:t>CGB1201 – JAVA PROGRAMMING –PROJECT FINAL REVIWE</a:t>
            </a:r>
          </a:p>
        </p:txBody>
      </p:sp>
      <p:sp>
        <p:nvSpPr>
          <p:cNvPr id="4" name="Slide Number Placeholder 3">
            <a:extLst>
              <a:ext uri="{FF2B5EF4-FFF2-40B4-BE49-F238E27FC236}">
                <a16:creationId xmlns:a16="http://schemas.microsoft.com/office/drawing/2014/main" id="{24CDA280-F84E-3543-3EC8-A7EE4926411B}"/>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pic>
        <p:nvPicPr>
          <p:cNvPr id="8" name="Content Placeholder 7">
            <a:extLst>
              <a:ext uri="{FF2B5EF4-FFF2-40B4-BE49-F238E27FC236}">
                <a16:creationId xmlns:a16="http://schemas.microsoft.com/office/drawing/2014/main" id="{CDA4073B-6D0B-2115-D4B4-29EC49AB0D6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52410"/>
            <a:ext cx="8229600" cy="1970467"/>
          </a:xfrm>
        </p:spPr>
      </p:pic>
      <p:sp>
        <p:nvSpPr>
          <p:cNvPr id="6" name="Title 1">
            <a:extLst>
              <a:ext uri="{FF2B5EF4-FFF2-40B4-BE49-F238E27FC236}">
                <a16:creationId xmlns:a16="http://schemas.microsoft.com/office/drawing/2014/main" id="{0C5DD667-5B43-46BD-476F-FD3B9AD80790}"/>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defTabSz="914400"/>
            <a:r>
              <a:rPr lang="en-IN" b="1" dirty="0">
                <a:latin typeface="Times New Roman" panose="02020603050405020304" pitchFamily="18" charset="0"/>
                <a:cs typeface="Times New Roman" panose="02020603050405020304" pitchFamily="18" charset="0"/>
              </a:rPr>
              <a:t>Admin view Bookings page</a:t>
            </a:r>
            <a:endParaRPr lang="en-US" b="1"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98989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22DE5-EB2D-2CB8-E2F3-D2BE8FD9A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935DD8-E98C-133D-2358-580F5DD0F56A}"/>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5AD9054-D7EB-F198-2378-1CE707CD27BE}"/>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5" name="Content Placeholder 4">
            <a:extLst>
              <a:ext uri="{FF2B5EF4-FFF2-40B4-BE49-F238E27FC236}">
                <a16:creationId xmlns:a16="http://schemas.microsoft.com/office/drawing/2014/main" id="{772A99AE-BF63-981E-EE22-27B0C04C9057}"/>
              </a:ext>
            </a:extLst>
          </p:cNvPr>
          <p:cNvSpPr>
            <a:spLocks noGrp="1"/>
          </p:cNvSpPr>
          <p:nvPr>
            <p:ph sz="quarter" idx="1"/>
          </p:nvPr>
        </p:nvSpPr>
        <p:spPr/>
        <p:txBody>
          <a:bodyPr>
            <a:normAutofit fontScale="92500" lnSpcReduction="20000"/>
          </a:bodyPr>
          <a:lstStyle/>
          <a:p>
            <a:endParaRPr lang="en-US" dirty="0"/>
          </a:p>
          <a:p>
            <a:r>
              <a:rPr lang="en-US" dirty="0">
                <a:latin typeface="Times New Roman" panose="02020603050405020304" pitchFamily="18" charset="0"/>
                <a:cs typeface="Times New Roman" panose="02020603050405020304" pitchFamily="18" charset="0"/>
              </a:rPr>
              <a:t>The Event Scheduling System effectively automates event management, improving efficiency and reducing errors. It uses Java frameworks and database integration to ensure reliable scheduling and data management. The system's intuitive interface and real-time notifications enhance user experience and accessibility. Conflict resolution features help optimize resource usage and prevent overlaps. Future improvements, such as AI-based scheduling and mobile integration, can further optimize functionality. Overall, the system is scalable and adaptable, making it suitable for a variety of event management needs.</a:t>
            </a:r>
          </a:p>
          <a:p>
            <a:endParaRPr lang="en-US" dirty="0"/>
          </a:p>
        </p:txBody>
      </p:sp>
      <p:sp>
        <p:nvSpPr>
          <p:cNvPr id="6" name="Footer Placeholder 4">
            <a:extLst>
              <a:ext uri="{FF2B5EF4-FFF2-40B4-BE49-F238E27FC236}">
                <a16:creationId xmlns:a16="http://schemas.microsoft.com/office/drawing/2014/main" id="{30EB57A3-4B1B-DFFA-A9E6-D1E79225DB94}"/>
              </a:ext>
            </a:extLst>
          </p:cNvPr>
          <p:cNvSpPr>
            <a:spLocks noGrp="1"/>
          </p:cNvSpPr>
          <p:nvPr>
            <p:ph type="ftr" sz="quarter" idx="11"/>
          </p:nvPr>
        </p:nvSpPr>
        <p:spPr>
          <a:xfrm>
            <a:off x="2438400" y="4807785"/>
            <a:ext cx="4648200" cy="376237"/>
          </a:xfrm>
        </p:spPr>
        <p:txBody>
          <a:bodyPr/>
          <a:lstStyle/>
          <a:p>
            <a:pPr>
              <a:defRPr/>
            </a:pPr>
            <a:r>
              <a:rPr lang="en-US" sz="1200" dirty="0">
                <a:latin typeface="Times New Roman" pitchFamily="18" charset="0"/>
                <a:cs typeface="Times New Roman" pitchFamily="18" charset="0"/>
              </a:rPr>
              <a:t>CGB1201 – JAVA PROGRAMMING –PROJECT FINAL REVIWE</a:t>
            </a:r>
          </a:p>
        </p:txBody>
      </p:sp>
    </p:spTree>
    <p:extLst>
      <p:ext uri="{BB962C8B-B14F-4D97-AF65-F5344CB8AC3E}">
        <p14:creationId xmlns:p14="http://schemas.microsoft.com/office/powerpoint/2010/main" val="19281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533400" y="1898984"/>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dirty="0"/>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2286000" y="4767263"/>
            <a:ext cx="4724400" cy="376237"/>
          </a:xfrm>
        </p:spPr>
        <p:txBody>
          <a:bodyPr/>
          <a:lstStyle/>
          <a:p>
            <a:pPr>
              <a:defRPr/>
            </a:pPr>
            <a:r>
              <a:rPr lang="en-US" sz="1200" dirty="0">
                <a:latin typeface="Times New Roman" pitchFamily="18" charset="0"/>
                <a:cs typeface="Times New Roman" pitchFamily="18" charset="0"/>
              </a:rPr>
              <a:t>CGB1201 – JAVA PROGRAMMING –PROJECT FINAL REVIWE</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724400" cy="204787"/>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indent="0">
              <a:buNone/>
            </a:pPr>
            <a:r>
              <a:rPr lang="en-US"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sz="4000" b="1" dirty="0">
                <a:latin typeface="Times New Roman" pitchFamily="18" charset="0"/>
                <a:cs typeface="Times New Roman" pitchFamily="18" charset="0"/>
              </a:rPr>
              <a:t>Event Scheduling System</a:t>
            </a:r>
          </a:p>
          <a:p>
            <a:pPr marL="0" indent="0">
              <a:buNone/>
            </a:pPr>
            <a:r>
              <a:rPr lang="en-US" sz="2400" dirty="0">
                <a:latin typeface="Times New Roman" panose="02020603050405020304" pitchFamily="18" charset="0"/>
                <a:cs typeface="Times New Roman" panose="02020603050405020304" pitchFamily="18" charset="0"/>
              </a:rPr>
              <a:t>         A practical guide to streamlining event management with 			Java programming</a:t>
            </a:r>
            <a:endParaRPr lang="en-IN"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4"/>
            <a:ext cx="4495800" cy="274320"/>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endParaRPr lang="en-US" sz="2200" dirty="0"/>
          </a:p>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Event Scheduling System</a:t>
            </a:r>
            <a:r>
              <a:rPr lang="en-US" sz="2200" dirty="0">
                <a:latin typeface="Times New Roman" panose="02020603050405020304" pitchFamily="18" charset="0"/>
                <a:cs typeface="Times New Roman" panose="02020603050405020304" pitchFamily="18" charset="0"/>
              </a:rPr>
              <a:t> is a Java-based application designed to simplify organizing and managing events efficiently. It enables users to create, update, and delete events while preventing scheduling conflicts through intelligent algorithms. Features like automated notifications, role-based access, and calendar integration enhance user convenience. Built using Java Swing/JavaFX, MySQL, and APIs, the system ensures scalability and reliability. This tool is ideal for personal, academic, and corporate event management, improving coordination and reducing errors.</a:t>
            </a:r>
          </a:p>
          <a:p>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495800" cy="204787"/>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52478106"/>
              </p:ext>
            </p:extLst>
          </p:nvPr>
        </p:nvGraphicFramePr>
        <p:xfrm>
          <a:off x="533400" y="1123950"/>
          <a:ext cx="8153400" cy="3238502"/>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endParaRPr lang="en-US" sz="1800" dirty="0">
                        <a:solidFill>
                          <a:schemeClr val="tx1"/>
                        </a:solidFill>
                        <a:latin typeface="Times New Roman" pitchFamily="18" charset="0"/>
                        <a:cs typeface="Times New Roman" pitchFamily="18" charset="0"/>
                      </a:endParaRPr>
                    </a:p>
                    <a:p>
                      <a:r>
                        <a:rPr kumimoji="0" lang="en-US" b="0" i="0" kern="1200" dirty="0">
                          <a:solidFill>
                            <a:schemeClr val="dk1"/>
                          </a:solidFill>
                          <a:effectLst/>
                          <a:latin typeface="Times New Roman" panose="02020603050405020304" pitchFamily="18" charset="0"/>
                          <a:ea typeface="+mn-ea"/>
                          <a:cs typeface="Times New Roman" panose="02020603050405020304" pitchFamily="18" charset="0"/>
                        </a:rPr>
                        <a:t>Apply object-oriented programming concepts to solve real-world problems</a:t>
                      </a:r>
                    </a:p>
                    <a:p>
                      <a:endParaRPr kumimoji="0"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itchFamily="18" charset="0"/>
                          <a:cs typeface="Times New Roman" pitchFamily="18" charset="0"/>
                        </a:rPr>
                        <a:t>Use modern tools to enhance professional practice in engineering.</a:t>
                      </a: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 CO3</a:t>
                      </a: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  PO5</a:t>
                      </a:r>
                    </a:p>
                  </a:txBody>
                  <a:tcPr>
                    <a:solidFill>
                      <a:schemeClr val="bg2"/>
                    </a:solidFill>
                  </a:tcPr>
                </a:tc>
                <a:tc>
                  <a:txBody>
                    <a:bodyPr/>
                    <a:lstStyle/>
                    <a:p>
                      <a:endParaRPr lang="en-US" sz="1800" dirty="0">
                        <a:solidFill>
                          <a:schemeClr val="tx1"/>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4"/>
            <a:ext cx="4495800" cy="274320"/>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Event scheduling is the process of planning and organizing events by assigning specific dates, times, and resources. It ensures efficient coordination among participants and avoids conflicts through structured planning. Modern systems leverage technology to automate scheduling, send reminders, and manage resources effectively. These tools are widely used in personal, academic, and corporate settings to streamline event management. A well-designed scheduling system enhances productivity and ensures seamless event execution.</a:t>
            </a:r>
            <a:endParaRPr lang="en-IN"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2" y="4782645"/>
            <a:ext cx="4495798" cy="246556"/>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lnSpcReduction="10000"/>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Object-Oriented Programming (OOP):</a:t>
            </a:r>
            <a:r>
              <a:rPr lang="en-US" sz="2000" dirty="0">
                <a:latin typeface="Times New Roman" panose="02020603050405020304" pitchFamily="18" charset="0"/>
                <a:cs typeface="Times New Roman" panose="02020603050405020304" pitchFamily="18" charset="0"/>
              </a:rPr>
              <a:t> Facilitates  modular design through classes like Event, User, and Scheduler, ensuring scalability and reusability.</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Java Collections Framework:</a:t>
            </a:r>
            <a:r>
              <a:rPr lang="en-US" sz="2000" dirty="0">
                <a:latin typeface="Times New Roman" panose="02020603050405020304" pitchFamily="18" charset="0"/>
                <a:cs typeface="Times New Roman" panose="02020603050405020304" pitchFamily="18" charset="0"/>
              </a:rPr>
              <a:t> Efficiently manages data structures like lists and maps to handle event details and user data.</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Swing/JavaFX:</a:t>
            </a:r>
            <a:r>
              <a:rPr lang="en-US" sz="2000" dirty="0">
                <a:latin typeface="Times New Roman" panose="02020603050405020304" pitchFamily="18" charset="0"/>
                <a:cs typeface="Times New Roman" panose="02020603050405020304" pitchFamily="18" charset="0"/>
              </a:rPr>
              <a:t> Provides a user-friendly graphical interface for scheduling and managing events.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JDBC (Java Database Connectivity):</a:t>
            </a:r>
            <a:r>
              <a:rPr lang="en-US" sz="2000" dirty="0">
                <a:latin typeface="Times New Roman" panose="02020603050405020304" pitchFamily="18" charset="0"/>
                <a:cs typeface="Times New Roman" panose="02020603050405020304" pitchFamily="18" charset="0"/>
              </a:rPr>
              <a:t> Connects the system to a database for storing and retrieving event-related information persistently.</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Exception Handling:</a:t>
            </a:r>
            <a:r>
              <a:rPr lang="en-US" sz="2000" dirty="0">
                <a:latin typeface="Times New Roman" panose="02020603050405020304" pitchFamily="18" charset="0"/>
                <a:cs typeface="Times New Roman" panose="02020603050405020304" pitchFamily="18" charset="0"/>
              </a:rPr>
              <a:t> Ensures smooth operation by managing errors like invalid inputs or scheduling conflicts.</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522BAC-A7D2-1E29-C25B-9F9345FCBC19}"/>
              </a:ext>
            </a:extLst>
          </p:cNvPr>
          <p:cNvSpPr>
            <a:spLocks noGrp="1"/>
          </p:cNvSpPr>
          <p:nvPr>
            <p:ph type="ftr" sz="quarter" idx="11"/>
          </p:nvPr>
        </p:nvSpPr>
        <p:spPr>
          <a:xfrm>
            <a:off x="1905000" y="4767263"/>
            <a:ext cx="5638800" cy="261937"/>
          </a:xfrm>
        </p:spPr>
        <p:txBody>
          <a:bodyPr/>
          <a:lstStyle/>
          <a:p>
            <a:pPr>
              <a:defRPr/>
            </a:pPr>
            <a:r>
              <a:rPr lang="en-US" sz="1400" dirty="0">
                <a:latin typeface="Times New Roman" pitchFamily="18" charset="0"/>
                <a:cs typeface="Times New Roman" pitchFamily="18" charset="0"/>
              </a:rPr>
              <a:t>CGB1201 – JAVA PROGRAMMING –PROJECT FINAL REVIWE</a:t>
            </a:r>
          </a:p>
        </p:txBody>
      </p:sp>
      <p:sp>
        <p:nvSpPr>
          <p:cNvPr id="4" name="Slide Number Placeholder 3">
            <a:extLst>
              <a:ext uri="{FF2B5EF4-FFF2-40B4-BE49-F238E27FC236}">
                <a16:creationId xmlns:a16="http://schemas.microsoft.com/office/drawing/2014/main" id="{D2175986-823F-B57A-5512-0B3CB3688933}"/>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8" name="Content Placeholder 7">
            <a:extLst>
              <a:ext uri="{FF2B5EF4-FFF2-40B4-BE49-F238E27FC236}">
                <a16:creationId xmlns:a16="http://schemas.microsoft.com/office/drawing/2014/main" id="{1ADA63CB-A2EE-37B7-AB9C-F983FD68831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55182" y="914400"/>
            <a:ext cx="6233636" cy="3703638"/>
          </a:xfrm>
        </p:spPr>
      </p:pic>
      <p:sp>
        <p:nvSpPr>
          <p:cNvPr id="6" name="Title 1">
            <a:extLst>
              <a:ext uri="{FF2B5EF4-FFF2-40B4-BE49-F238E27FC236}">
                <a16:creationId xmlns:a16="http://schemas.microsoft.com/office/drawing/2014/main" id="{ED6199F9-D12B-64FF-17E6-01232185D2C0}"/>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sz="4000" b="1" dirty="0">
                <a:solidFill>
                  <a:schemeClr val="tx1"/>
                </a:solidFill>
                <a:latin typeface="Times New Roman" pitchFamily="18" charset="0"/>
                <a:cs typeface="Times New Roman" pitchFamily="18" charset="0"/>
              </a:rPr>
              <a:t>Proposed Architecture</a:t>
            </a:r>
          </a:p>
        </p:txBody>
      </p:sp>
    </p:spTree>
    <p:extLst>
      <p:ext uri="{BB962C8B-B14F-4D97-AF65-F5344CB8AC3E}">
        <p14:creationId xmlns:p14="http://schemas.microsoft.com/office/powerpoint/2010/main" val="422476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463FBF-2A87-BBF2-FF98-33329FE20AC8}"/>
              </a:ext>
            </a:extLst>
          </p:cNvPr>
          <p:cNvSpPr>
            <a:spLocks noGrp="1"/>
          </p:cNvSpPr>
          <p:nvPr>
            <p:ph type="ftr" sz="quarter" idx="11"/>
          </p:nvPr>
        </p:nvSpPr>
        <p:spPr>
          <a:xfrm>
            <a:off x="1752600" y="4779646"/>
            <a:ext cx="5407152" cy="261937"/>
          </a:xfrm>
        </p:spPr>
        <p:txBody>
          <a:bodyPr/>
          <a:lstStyle/>
          <a:p>
            <a:pPr>
              <a:defRPr/>
            </a:pPr>
            <a:r>
              <a:rPr lang="en-US" sz="1400" dirty="0">
                <a:latin typeface="Times New Roman" pitchFamily="18" charset="0"/>
                <a:cs typeface="Times New Roman" pitchFamily="18" charset="0"/>
              </a:rPr>
              <a:t>CGB1201 – JAVA PROGRAMMING –PROJECT FINAL REVIWE</a:t>
            </a:r>
          </a:p>
        </p:txBody>
      </p:sp>
      <p:sp>
        <p:nvSpPr>
          <p:cNvPr id="4" name="Slide Number Placeholder 3">
            <a:extLst>
              <a:ext uri="{FF2B5EF4-FFF2-40B4-BE49-F238E27FC236}">
                <a16:creationId xmlns:a16="http://schemas.microsoft.com/office/drawing/2014/main" id="{0A566316-EF1C-8678-FA9F-D01667F300B1}"/>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pic>
        <p:nvPicPr>
          <p:cNvPr id="9" name="Content Placeholder 8">
            <a:extLst>
              <a:ext uri="{FF2B5EF4-FFF2-40B4-BE49-F238E27FC236}">
                <a16:creationId xmlns:a16="http://schemas.microsoft.com/office/drawing/2014/main" id="{8F39146B-2C44-F474-0F88-969065194E0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06640" y="914400"/>
            <a:ext cx="6530720" cy="3703638"/>
          </a:xfrm>
        </p:spPr>
      </p:pic>
      <p:sp>
        <p:nvSpPr>
          <p:cNvPr id="6" name="Title 1">
            <a:extLst>
              <a:ext uri="{FF2B5EF4-FFF2-40B4-BE49-F238E27FC236}">
                <a16:creationId xmlns:a16="http://schemas.microsoft.com/office/drawing/2014/main" id="{F3F98F78-9FB3-9459-D8A0-63AF4E9C50F4}"/>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sz="3600" dirty="0">
                <a:latin typeface="Times New Roman" panose="02020603050405020304" pitchFamily="18" charset="0"/>
                <a:cs typeface="Times New Roman" panose="02020603050405020304" pitchFamily="18" charset="0"/>
              </a:rPr>
              <a:t>Technical Architecture</a:t>
            </a:r>
            <a:endParaRPr lang="en-IN" sz="3600" b="1"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9203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648200" cy="261937"/>
          </a:xfrm>
        </p:spPr>
        <p:txBody>
          <a:bodyPr/>
          <a:lstStyle/>
          <a:p>
            <a:pPr>
              <a:defRPr/>
            </a:pPr>
            <a:r>
              <a:rPr lang="en-US" sz="1200" dirty="0">
                <a:latin typeface="Times New Roman" pitchFamily="18" charset="0"/>
                <a:cs typeface="Times New Roman" pitchFamily="18" charset="0"/>
              </a:rPr>
              <a:t>CGB1201 – JAVA PROGRAMMING –PROJECT FINAL REVIWE</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4" name="Rectangle 1">
            <a:extLst>
              <a:ext uri="{FF2B5EF4-FFF2-40B4-BE49-F238E27FC236}">
                <a16:creationId xmlns:a16="http://schemas.microsoft.com/office/drawing/2014/main" id="{AC163875-06A7-638C-1DB4-A19F27C6CA32}"/>
              </a:ext>
            </a:extLst>
          </p:cNvPr>
          <p:cNvSpPr>
            <a:spLocks noGrp="1" noChangeArrowheads="1"/>
          </p:cNvSpPr>
          <p:nvPr>
            <p:ph sz="quarter" idx="1"/>
          </p:nvPr>
        </p:nvSpPr>
        <p:spPr bwMode="auto">
          <a:xfrm>
            <a:off x="457200" y="1196403"/>
            <a:ext cx="86839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architecture of the Event Scheduling System follows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client-server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client (Java Swing/JavaFX) communicating with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server to handle event management tasks. It uses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layered architecture (MVC)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separate data management (Model), user interface (View), and user interactions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 for better organization.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JDBC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seamless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communication between the system and a relational database (e.g., MySQL)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persistent data storage. This structure improves maintainability, scalability,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performance. The system is designed for efficient scheduling, conflict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resolution, and user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201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1104</Words>
  <Application>Microsoft Office PowerPoint</Application>
  <PresentationFormat>On-screen Show (16:9)</PresentationFormat>
  <Paragraphs>119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Gill Sans MT</vt:lpstr>
      <vt:lpstr>Times New Roman</vt:lpstr>
      <vt:lpstr>Wingdings</vt:lpstr>
      <vt:lpstr>Wingdings 3</vt:lpstr>
      <vt:lpstr>Origin</vt:lpstr>
      <vt:lpstr>CGB1201 – JAVA PROGRAMMING PROJECT REVIEW-2</vt:lpstr>
      <vt:lpstr>Title of the Project</vt:lpstr>
      <vt:lpstr>Abstract </vt:lpstr>
      <vt:lpstr>Abstract with CO/PO Mapping</vt:lpstr>
      <vt:lpstr>Introduction</vt:lpstr>
      <vt:lpstr>Java Programming  - Concepts Used</vt:lpstr>
      <vt:lpstr>Proposed Architecture</vt:lpstr>
      <vt:lpstr>Technical Architecture</vt:lpstr>
      <vt:lpstr>Proposed Architecture - Description</vt:lpstr>
      <vt:lpstr>List of Modules</vt:lpstr>
      <vt:lpstr>Module Description</vt:lpstr>
      <vt:lpstr>Results and Discussion</vt:lpstr>
      <vt:lpstr>Results and Discussion (Cont..)</vt:lpstr>
      <vt:lpstr>Result(Screenshot)</vt:lpstr>
      <vt:lpstr>Admin view Bookings page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2024-12-04T14:57:38Z</dcterms:modified>
</cp:coreProperties>
</file>