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6" r:id="rId9"/>
    <p:sldId id="263" r:id="rId10"/>
    <p:sldId id="267"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443F342-E41B-46A4-9A75-25FDEB4BDA31}"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9020D7-57AB-4111-9EF6-3D19B6537630}" type="slidenum">
              <a:rPr lang="en-IN" smtClean="0"/>
              <a:t>‹#›</a:t>
            </a:fld>
            <a:endParaRPr lang="en-IN"/>
          </a:p>
        </p:txBody>
      </p:sp>
    </p:spTree>
    <p:extLst>
      <p:ext uri="{BB962C8B-B14F-4D97-AF65-F5344CB8AC3E}">
        <p14:creationId xmlns:p14="http://schemas.microsoft.com/office/powerpoint/2010/main" val="3243809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443F342-E41B-46A4-9A75-25FDEB4BDA31}"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9020D7-57AB-4111-9EF6-3D19B6537630}" type="slidenum">
              <a:rPr lang="en-IN" smtClean="0"/>
              <a:t>‹#›</a:t>
            </a:fld>
            <a:endParaRPr lang="en-IN"/>
          </a:p>
        </p:txBody>
      </p:sp>
    </p:spTree>
    <p:extLst>
      <p:ext uri="{BB962C8B-B14F-4D97-AF65-F5344CB8AC3E}">
        <p14:creationId xmlns:p14="http://schemas.microsoft.com/office/powerpoint/2010/main" val="3089791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443F342-E41B-46A4-9A75-25FDEB4BDA31}"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9020D7-57AB-4111-9EF6-3D19B6537630}" type="slidenum">
              <a:rPr lang="en-IN" smtClean="0"/>
              <a:t>‹#›</a:t>
            </a:fld>
            <a:endParaRPr lang="en-IN"/>
          </a:p>
        </p:txBody>
      </p:sp>
    </p:spTree>
    <p:extLst>
      <p:ext uri="{BB962C8B-B14F-4D97-AF65-F5344CB8AC3E}">
        <p14:creationId xmlns:p14="http://schemas.microsoft.com/office/powerpoint/2010/main" val="2799884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443F342-E41B-46A4-9A75-25FDEB4BDA31}"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9020D7-57AB-4111-9EF6-3D19B6537630}" type="slidenum">
              <a:rPr lang="en-IN" smtClean="0"/>
              <a:t>‹#›</a:t>
            </a:fld>
            <a:endParaRPr lang="en-IN"/>
          </a:p>
        </p:txBody>
      </p:sp>
    </p:spTree>
    <p:extLst>
      <p:ext uri="{BB962C8B-B14F-4D97-AF65-F5344CB8AC3E}">
        <p14:creationId xmlns:p14="http://schemas.microsoft.com/office/powerpoint/2010/main" val="3540432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443F342-E41B-46A4-9A75-25FDEB4BDA31}"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9020D7-57AB-4111-9EF6-3D19B6537630}" type="slidenum">
              <a:rPr lang="en-IN" smtClean="0"/>
              <a:t>‹#›</a:t>
            </a:fld>
            <a:endParaRPr lang="en-IN"/>
          </a:p>
        </p:txBody>
      </p:sp>
    </p:spTree>
    <p:extLst>
      <p:ext uri="{BB962C8B-B14F-4D97-AF65-F5344CB8AC3E}">
        <p14:creationId xmlns:p14="http://schemas.microsoft.com/office/powerpoint/2010/main" val="3941289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443F342-E41B-46A4-9A75-25FDEB4BDA31}" type="datetimeFigureOut">
              <a:rPr lang="en-IN" smtClean="0"/>
              <a:t>25-03-2024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9020D7-57AB-4111-9EF6-3D19B6537630}" type="slidenum">
              <a:rPr lang="en-IN" smtClean="0"/>
              <a:t>‹#›</a:t>
            </a:fld>
            <a:endParaRPr lang="en-IN"/>
          </a:p>
        </p:txBody>
      </p:sp>
    </p:spTree>
    <p:extLst>
      <p:ext uri="{BB962C8B-B14F-4D97-AF65-F5344CB8AC3E}">
        <p14:creationId xmlns:p14="http://schemas.microsoft.com/office/powerpoint/2010/main" val="475011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443F342-E41B-46A4-9A75-25FDEB4BDA31}" type="datetimeFigureOut">
              <a:rPr lang="en-IN" smtClean="0"/>
              <a:t>25-03-2024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9020D7-57AB-4111-9EF6-3D19B6537630}" type="slidenum">
              <a:rPr lang="en-IN" smtClean="0"/>
              <a:t>‹#›</a:t>
            </a:fld>
            <a:endParaRPr lang="en-IN"/>
          </a:p>
        </p:txBody>
      </p:sp>
    </p:spTree>
    <p:extLst>
      <p:ext uri="{BB962C8B-B14F-4D97-AF65-F5344CB8AC3E}">
        <p14:creationId xmlns:p14="http://schemas.microsoft.com/office/powerpoint/2010/main" val="2218905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443F342-E41B-46A4-9A75-25FDEB4BDA31}" type="datetimeFigureOut">
              <a:rPr lang="en-IN" smtClean="0"/>
              <a:t>25-03-2024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9020D7-57AB-4111-9EF6-3D19B6537630}" type="slidenum">
              <a:rPr lang="en-IN" smtClean="0"/>
              <a:t>‹#›</a:t>
            </a:fld>
            <a:endParaRPr lang="en-IN"/>
          </a:p>
        </p:txBody>
      </p:sp>
    </p:spTree>
    <p:extLst>
      <p:ext uri="{BB962C8B-B14F-4D97-AF65-F5344CB8AC3E}">
        <p14:creationId xmlns:p14="http://schemas.microsoft.com/office/powerpoint/2010/main" val="2553313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43F342-E41B-46A4-9A75-25FDEB4BDA31}" type="datetimeFigureOut">
              <a:rPr lang="en-IN" smtClean="0"/>
              <a:t>25-03-2024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9020D7-57AB-4111-9EF6-3D19B6537630}" type="slidenum">
              <a:rPr lang="en-IN" smtClean="0"/>
              <a:t>‹#›</a:t>
            </a:fld>
            <a:endParaRPr lang="en-IN"/>
          </a:p>
        </p:txBody>
      </p:sp>
    </p:spTree>
    <p:extLst>
      <p:ext uri="{BB962C8B-B14F-4D97-AF65-F5344CB8AC3E}">
        <p14:creationId xmlns:p14="http://schemas.microsoft.com/office/powerpoint/2010/main" val="564109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443F342-E41B-46A4-9A75-25FDEB4BDA31}" type="datetimeFigureOut">
              <a:rPr lang="en-IN" smtClean="0"/>
              <a:t>25-03-2024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9020D7-57AB-4111-9EF6-3D19B6537630}" type="slidenum">
              <a:rPr lang="en-IN" smtClean="0"/>
              <a:t>‹#›</a:t>
            </a:fld>
            <a:endParaRPr lang="en-IN"/>
          </a:p>
        </p:txBody>
      </p:sp>
    </p:spTree>
    <p:extLst>
      <p:ext uri="{BB962C8B-B14F-4D97-AF65-F5344CB8AC3E}">
        <p14:creationId xmlns:p14="http://schemas.microsoft.com/office/powerpoint/2010/main" val="4202577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443F342-E41B-46A4-9A75-25FDEB4BDA31}" type="datetimeFigureOut">
              <a:rPr lang="en-IN" smtClean="0"/>
              <a:t>25-03-2024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9020D7-57AB-4111-9EF6-3D19B6537630}" type="slidenum">
              <a:rPr lang="en-IN" smtClean="0"/>
              <a:t>‹#›</a:t>
            </a:fld>
            <a:endParaRPr lang="en-IN"/>
          </a:p>
        </p:txBody>
      </p:sp>
    </p:spTree>
    <p:extLst>
      <p:ext uri="{BB962C8B-B14F-4D97-AF65-F5344CB8AC3E}">
        <p14:creationId xmlns:p14="http://schemas.microsoft.com/office/powerpoint/2010/main" val="813343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43F342-E41B-46A4-9A75-25FDEB4BDA31}" type="datetimeFigureOut">
              <a:rPr lang="en-IN" smtClean="0"/>
              <a:t>25-03-2024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9020D7-57AB-4111-9EF6-3D19B6537630}" type="slidenum">
              <a:rPr lang="en-IN" smtClean="0"/>
              <a:t>‹#›</a:t>
            </a:fld>
            <a:endParaRPr lang="en-IN"/>
          </a:p>
        </p:txBody>
      </p:sp>
    </p:spTree>
    <p:extLst>
      <p:ext uri="{BB962C8B-B14F-4D97-AF65-F5344CB8AC3E}">
        <p14:creationId xmlns:p14="http://schemas.microsoft.com/office/powerpoint/2010/main" val="30553890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api.semanticscholar.org/CorpusID:8161528" TargetMode="External"/><Relationship Id="rId13" Type="http://schemas.openxmlformats.org/officeDocument/2006/relationships/hyperlink" Target="https://www.worldcat.org/issn/1560-4292" TargetMode="External"/><Relationship Id="rId18" Type="http://schemas.openxmlformats.org/officeDocument/2006/relationships/hyperlink" Target="https://web.archive.org/web/20130911175015/http:/oxforddictionaries.com/definition/english/keylogger" TargetMode="External"/><Relationship Id="rId3" Type="http://schemas.openxmlformats.org/officeDocument/2006/relationships/hyperlink" Target="https://en.wikipedia.org/wiki/Doi_(identifier)" TargetMode="External"/><Relationship Id="rId21" Type="http://schemas.openxmlformats.org/officeDocument/2006/relationships/hyperlink" Target="https://securelist.com/keyloggers-how-they-work-and-how-to-detect-them-part-1/36138/" TargetMode="External"/><Relationship Id="rId7" Type="http://schemas.openxmlformats.org/officeDocument/2006/relationships/hyperlink" Target="https://en.wikipedia.org/wiki/S2CID_(identifier)" TargetMode="External"/><Relationship Id="rId12" Type="http://schemas.openxmlformats.org/officeDocument/2006/relationships/hyperlink" Target="https://hdl.handle.net/10067%2F1801420151162165141" TargetMode="External"/><Relationship Id="rId17" Type="http://schemas.openxmlformats.org/officeDocument/2006/relationships/hyperlink" Target="https://en.wikipedia.org/wiki/Keystroke_logging#cite_ref-4" TargetMode="External"/><Relationship Id="rId2" Type="http://schemas.openxmlformats.org/officeDocument/2006/relationships/hyperlink" Target="https://ieeexplore.ieee.org/document/6746187" TargetMode="External"/><Relationship Id="rId16" Type="http://schemas.openxmlformats.org/officeDocument/2006/relationships/hyperlink" Target="https://www.keylogger.org/keylogger.html#h_8" TargetMode="External"/><Relationship Id="rId20" Type="http://schemas.openxmlformats.org/officeDocument/2006/relationships/hyperlink" Target="https://en.wikipedia.org/wiki/Keystroke_logging#cite_ref-5" TargetMode="External"/><Relationship Id="rId1" Type="http://schemas.openxmlformats.org/officeDocument/2006/relationships/slideLayout" Target="../slideLayouts/slideLayout2.xml"/><Relationship Id="rId6" Type="http://schemas.openxmlformats.org/officeDocument/2006/relationships/hyperlink" Target="https://www.worldcat.org/issn/1536-1233" TargetMode="External"/><Relationship Id="rId11" Type="http://schemas.openxmlformats.org/officeDocument/2006/relationships/hyperlink" Target="https://en.wikipedia.org/wiki/Hdl_(identifier)" TargetMode="External"/><Relationship Id="rId5" Type="http://schemas.openxmlformats.org/officeDocument/2006/relationships/hyperlink" Target="https://en.wikipedia.org/wiki/ISSN_(identifier)" TargetMode="External"/><Relationship Id="rId15" Type="http://schemas.openxmlformats.org/officeDocument/2006/relationships/hyperlink" Target="https://en.wikipedia.org/wiki/Keystroke_logging#cite_ref-3" TargetMode="External"/><Relationship Id="rId10" Type="http://schemas.openxmlformats.org/officeDocument/2006/relationships/hyperlink" Target="https://doi.org/10.1007%2Fs40593-021-00268-w" TargetMode="External"/><Relationship Id="rId19" Type="http://schemas.openxmlformats.org/officeDocument/2006/relationships/hyperlink" Target="http://oxforddictionaries.com/definition/english/keylogger" TargetMode="External"/><Relationship Id="rId4" Type="http://schemas.openxmlformats.org/officeDocument/2006/relationships/hyperlink" Target="https://doi.org/10.1109%2FTMC.2014.2307331" TargetMode="External"/><Relationship Id="rId9" Type="http://schemas.openxmlformats.org/officeDocument/2006/relationships/hyperlink" Target="https://en.wikipedia.org/wiki/Keystroke_logging#cite_ref-2" TargetMode="External"/><Relationship Id="rId14" Type="http://schemas.openxmlformats.org/officeDocument/2006/relationships/hyperlink" Target="https://api.semanticscholar.org/CorpusID:238703970"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8347" y="-571500"/>
            <a:ext cx="9144000" cy="2387600"/>
          </a:xfrm>
        </p:spPr>
        <p:txBody>
          <a:bodyPr>
            <a:normAutofit/>
          </a:bodyPr>
          <a:lstStyle/>
          <a:p>
            <a:r>
              <a:rPr lang="en-IN" sz="5000" dirty="0" smtClean="0">
                <a:latin typeface="Arial Black" panose="020B0A04020102020204" pitchFamily="34" charset="0"/>
              </a:rPr>
              <a:t>CAPSTONE PROJECT</a:t>
            </a:r>
            <a:endParaRPr lang="en-IN" sz="5000" dirty="0">
              <a:latin typeface="Arial Black" panose="020B0A04020102020204" pitchFamily="34" charset="0"/>
            </a:endParaRPr>
          </a:p>
        </p:txBody>
      </p:sp>
      <p:sp>
        <p:nvSpPr>
          <p:cNvPr id="3" name="Subtitle 2"/>
          <p:cNvSpPr>
            <a:spLocks noGrp="1"/>
          </p:cNvSpPr>
          <p:nvPr>
            <p:ph type="subTitle" idx="1"/>
          </p:nvPr>
        </p:nvSpPr>
        <p:spPr>
          <a:xfrm>
            <a:off x="931985" y="2353530"/>
            <a:ext cx="9753600" cy="1655762"/>
          </a:xfrm>
        </p:spPr>
        <p:txBody>
          <a:bodyPr>
            <a:normAutofit/>
          </a:bodyPr>
          <a:lstStyle/>
          <a:p>
            <a:r>
              <a:rPr lang="en-IN" sz="3500" b="1" smtClean="0"/>
              <a:t> </a:t>
            </a:r>
            <a:r>
              <a:rPr lang="en-IN" sz="3500" b="1" smtClean="0"/>
              <a:t>KEYLOGGERS </a:t>
            </a:r>
            <a:r>
              <a:rPr lang="en-IN" sz="3500" b="1" dirty="0" smtClean="0"/>
              <a:t>AND IT’S SECURITY</a:t>
            </a:r>
            <a:endParaRPr lang="en-IN" sz="4000" b="1" dirty="0">
              <a:latin typeface="Arial Black" panose="020B0A04020102020204" pitchFamily="34" charset="0"/>
            </a:endParaRPr>
          </a:p>
        </p:txBody>
      </p:sp>
      <p:sp>
        <p:nvSpPr>
          <p:cNvPr id="5" name="TextBox 4"/>
          <p:cNvSpPr txBox="1"/>
          <p:nvPr/>
        </p:nvSpPr>
        <p:spPr>
          <a:xfrm>
            <a:off x="1811214" y="4369777"/>
            <a:ext cx="8352693" cy="646331"/>
          </a:xfrm>
          <a:prstGeom prst="rect">
            <a:avLst/>
          </a:prstGeom>
          <a:noFill/>
        </p:spPr>
        <p:txBody>
          <a:bodyPr wrap="square" rtlCol="0">
            <a:spAutoFit/>
          </a:bodyPr>
          <a:lstStyle/>
          <a:p>
            <a:r>
              <a:rPr lang="en-IN" dirty="0" smtClean="0"/>
              <a:t>Presented by</a:t>
            </a:r>
          </a:p>
          <a:p>
            <a:r>
              <a:rPr lang="en-IN" b="1" dirty="0" smtClean="0"/>
              <a:t>THULASIRAJAN T – MADHA ENGINEERING COLLEGE – INFORMATION TECNOLOGY</a:t>
            </a:r>
            <a:endParaRPr lang="en-IN" b="1" dirty="0"/>
          </a:p>
        </p:txBody>
      </p:sp>
    </p:spTree>
    <p:extLst>
      <p:ext uri="{BB962C8B-B14F-4D97-AF65-F5344CB8AC3E}">
        <p14:creationId xmlns:p14="http://schemas.microsoft.com/office/powerpoint/2010/main" val="21535553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Arial Black" panose="020B0A04020102020204" pitchFamily="34" charset="0"/>
              </a:rPr>
              <a:t>FUTURE SCOPE</a:t>
            </a:r>
            <a:endParaRPr lang="en-IN" sz="4000" dirty="0">
              <a:latin typeface="Arial Black" panose="020B0A04020102020204" pitchFamily="34" charset="0"/>
            </a:endParaRPr>
          </a:p>
        </p:txBody>
      </p:sp>
      <p:sp>
        <p:nvSpPr>
          <p:cNvPr id="3" name="Content Placeholder 2"/>
          <p:cNvSpPr>
            <a:spLocks noGrp="1"/>
          </p:cNvSpPr>
          <p:nvPr>
            <p:ph idx="1"/>
          </p:nvPr>
        </p:nvSpPr>
        <p:spPr/>
        <p:txBody>
          <a:bodyPr>
            <a:normAutofit/>
          </a:bodyPr>
          <a:lstStyle/>
          <a:p>
            <a:r>
              <a:rPr lang="en-US" sz="2000" b="1" dirty="0">
                <a:latin typeface="Arial" panose="020B0604020202020204" pitchFamily="34" charset="0"/>
                <a:cs typeface="Arial" panose="020B0604020202020204" pitchFamily="34" charset="0"/>
              </a:rPr>
              <a:t>Enhanced Stealth</a:t>
            </a:r>
            <a:r>
              <a:rPr lang="en-US" sz="2000" dirty="0">
                <a:latin typeface="Arial" panose="020B0604020202020204" pitchFamily="34" charset="0"/>
                <a:cs typeface="Arial" panose="020B0604020202020204" pitchFamily="34" charset="0"/>
              </a:rPr>
              <a:t>: Develop techniques to make the </a:t>
            </a:r>
            <a:r>
              <a:rPr lang="en-US" sz="2000" dirty="0" err="1">
                <a:latin typeface="Arial" panose="020B0604020202020204" pitchFamily="34" charset="0"/>
                <a:cs typeface="Arial" panose="020B0604020202020204" pitchFamily="34" charset="0"/>
              </a:rPr>
              <a:t>keylogger</a:t>
            </a:r>
            <a:r>
              <a:rPr lang="en-US" sz="2000" dirty="0">
                <a:latin typeface="Arial" panose="020B0604020202020204" pitchFamily="34" charset="0"/>
                <a:cs typeface="Arial" panose="020B0604020202020204" pitchFamily="34" charset="0"/>
              </a:rPr>
              <a:t> more covert and harder to detect by antivirus software and anti-malware programs. </a:t>
            </a:r>
            <a:endParaRPr lang="en-US" sz="2000" dirty="0" smtClean="0">
              <a:latin typeface="Arial" panose="020B0604020202020204" pitchFamily="34" charset="0"/>
              <a:cs typeface="Arial" panose="020B0604020202020204" pitchFamily="34" charset="0"/>
            </a:endParaRPr>
          </a:p>
          <a:p>
            <a:r>
              <a:rPr lang="en-US" sz="2000" b="1" dirty="0" smtClean="0">
                <a:latin typeface="Arial" panose="020B0604020202020204" pitchFamily="34" charset="0"/>
                <a:cs typeface="Arial" panose="020B0604020202020204" pitchFamily="34" charset="0"/>
              </a:rPr>
              <a:t>Remote </a:t>
            </a:r>
            <a:r>
              <a:rPr lang="en-US" sz="2000" b="1" dirty="0">
                <a:latin typeface="Arial" panose="020B0604020202020204" pitchFamily="34" charset="0"/>
                <a:cs typeface="Arial" panose="020B0604020202020204" pitchFamily="34" charset="0"/>
              </a:rPr>
              <a:t>Monitoring</a:t>
            </a:r>
            <a:r>
              <a:rPr lang="en-US" sz="2000" dirty="0">
                <a:latin typeface="Arial" panose="020B0604020202020204" pitchFamily="34" charset="0"/>
                <a:cs typeface="Arial" panose="020B0604020202020204" pitchFamily="34" charset="0"/>
              </a:rPr>
              <a:t>: Implement features to allow remote access to the captured keystrokes and system </a:t>
            </a:r>
            <a:r>
              <a:rPr lang="en-US" sz="2000" dirty="0" smtClean="0">
                <a:latin typeface="Arial" panose="020B0604020202020204" pitchFamily="34" charset="0"/>
                <a:cs typeface="Arial" panose="020B0604020202020204" pitchFamily="34" charset="0"/>
              </a:rPr>
              <a:t>logs.</a:t>
            </a:r>
          </a:p>
          <a:p>
            <a:r>
              <a:rPr lang="en-US" sz="2000" b="1" dirty="0" smtClean="0">
                <a:latin typeface="Arial" panose="020B0604020202020204" pitchFamily="34" charset="0"/>
                <a:cs typeface="Arial" panose="020B0604020202020204" pitchFamily="34" charset="0"/>
              </a:rPr>
              <a:t>Advanced </a:t>
            </a:r>
            <a:r>
              <a:rPr lang="en-US" sz="2000" b="1" dirty="0">
                <a:latin typeface="Arial" panose="020B0604020202020204" pitchFamily="34" charset="0"/>
                <a:cs typeface="Arial" panose="020B0604020202020204" pitchFamily="34" charset="0"/>
              </a:rPr>
              <a:t>Logging</a:t>
            </a:r>
            <a:r>
              <a:rPr lang="en-US" sz="2000" dirty="0">
                <a:latin typeface="Arial" panose="020B0604020202020204" pitchFamily="34" charset="0"/>
                <a:cs typeface="Arial" panose="020B0604020202020204" pitchFamily="34" charset="0"/>
              </a:rPr>
              <a:t>: Extend logging capabilities to capture more than just keystrokes. </a:t>
            </a:r>
          </a:p>
        </p:txBody>
      </p:sp>
    </p:spTree>
    <p:extLst>
      <p:ext uri="{BB962C8B-B14F-4D97-AF65-F5344CB8AC3E}">
        <p14:creationId xmlns:p14="http://schemas.microsoft.com/office/powerpoint/2010/main" val="2939707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Arial Black" panose="020B0A04020102020204" pitchFamily="34" charset="0"/>
              </a:rPr>
              <a:t>REFERENCES</a:t>
            </a:r>
            <a:endParaRPr lang="en-IN" sz="4000" dirty="0">
              <a:latin typeface="Arial Black" panose="020B0A04020102020204" pitchFamily="34" charset="0"/>
            </a:endParaRPr>
          </a:p>
        </p:txBody>
      </p:sp>
      <p:sp>
        <p:nvSpPr>
          <p:cNvPr id="3" name="Content Placeholder 2"/>
          <p:cNvSpPr>
            <a:spLocks noGrp="1"/>
          </p:cNvSpPr>
          <p:nvPr>
            <p:ph idx="1"/>
          </p:nvPr>
        </p:nvSpPr>
        <p:spPr>
          <a:xfrm>
            <a:off x="899746" y="1579440"/>
            <a:ext cx="10515600" cy="4351338"/>
          </a:xfrm>
        </p:spPr>
        <p:txBody>
          <a:bodyPr>
            <a:normAutofit lnSpcReduction="10000"/>
          </a:bodyPr>
          <a:lstStyle/>
          <a:p>
            <a:r>
              <a:rPr lang="en-IN" sz="2000" dirty="0" smtClean="0">
                <a:solidFill>
                  <a:srgbClr val="0F0F0F"/>
                </a:solidFill>
                <a:latin typeface="Arial" panose="020B0604020202020204" pitchFamily="34" charset="0"/>
                <a:ea typeface="+mn-lt"/>
                <a:cs typeface="Arial" panose="020B0604020202020204" pitchFamily="34" charset="0"/>
              </a:rPr>
              <a:t>	</a:t>
            </a:r>
            <a:r>
              <a:rPr lang="en-IN" sz="2000" dirty="0">
                <a:latin typeface="Arial" panose="020B0604020202020204" pitchFamily="34" charset="0"/>
                <a:cs typeface="Arial" panose="020B0604020202020204" pitchFamily="34" charset="0"/>
              </a:rPr>
              <a:t> </a:t>
            </a:r>
            <a:r>
              <a:rPr lang="en-IN" sz="2000" i="1" dirty="0" err="1">
                <a:latin typeface="Arial" panose="020B0604020202020204" pitchFamily="34" charset="0"/>
                <a:cs typeface="Arial" panose="020B0604020202020204" pitchFamily="34" charset="0"/>
              </a:rPr>
              <a:t>Nyang</a:t>
            </a:r>
            <a:r>
              <a:rPr lang="en-IN" sz="2000" i="1" dirty="0">
                <a:latin typeface="Arial" panose="020B0604020202020204" pitchFamily="34" charset="0"/>
                <a:cs typeface="Arial" panose="020B0604020202020204" pitchFamily="34" charset="0"/>
              </a:rPr>
              <a:t>, </a:t>
            </a:r>
            <a:r>
              <a:rPr lang="en-IN" sz="2000" i="1" dirty="0" err="1">
                <a:latin typeface="Arial" panose="020B0604020202020204" pitchFamily="34" charset="0"/>
                <a:cs typeface="Arial" panose="020B0604020202020204" pitchFamily="34" charset="0"/>
              </a:rPr>
              <a:t>DaeHun</a:t>
            </a:r>
            <a:r>
              <a:rPr lang="en-IN" sz="2000" i="1" dirty="0">
                <a:latin typeface="Arial" panose="020B0604020202020204" pitchFamily="34" charset="0"/>
                <a:cs typeface="Arial" panose="020B0604020202020204" pitchFamily="34" charset="0"/>
              </a:rPr>
              <a:t>; </a:t>
            </a:r>
            <a:r>
              <a:rPr lang="en-IN" sz="2000" i="1" dirty="0" err="1">
                <a:latin typeface="Arial" panose="020B0604020202020204" pitchFamily="34" charset="0"/>
                <a:cs typeface="Arial" panose="020B0604020202020204" pitchFamily="34" charset="0"/>
              </a:rPr>
              <a:t>Mohaisen</a:t>
            </a:r>
            <a:r>
              <a:rPr lang="en-IN" sz="2000" i="1" dirty="0">
                <a:latin typeface="Arial" panose="020B0604020202020204" pitchFamily="34" charset="0"/>
                <a:cs typeface="Arial" panose="020B0604020202020204" pitchFamily="34" charset="0"/>
              </a:rPr>
              <a:t>, Aziz; Kang, </a:t>
            </a:r>
            <a:r>
              <a:rPr lang="en-IN" sz="2000" i="1" dirty="0" err="1">
                <a:latin typeface="Arial" panose="020B0604020202020204" pitchFamily="34" charset="0"/>
                <a:cs typeface="Arial" panose="020B0604020202020204" pitchFamily="34" charset="0"/>
              </a:rPr>
              <a:t>Jeonil</a:t>
            </a:r>
            <a:r>
              <a:rPr lang="en-IN" sz="2000" i="1" dirty="0">
                <a:latin typeface="Arial" panose="020B0604020202020204" pitchFamily="34" charset="0"/>
                <a:cs typeface="Arial" panose="020B0604020202020204" pitchFamily="34" charset="0"/>
              </a:rPr>
              <a:t> (2014-11-01). </a:t>
            </a:r>
            <a:r>
              <a:rPr lang="en-IN" sz="2000" i="1" dirty="0">
                <a:latin typeface="Arial" panose="020B0604020202020204" pitchFamily="34" charset="0"/>
                <a:cs typeface="Arial" panose="020B0604020202020204" pitchFamily="34" charset="0"/>
                <a:hlinkClick r:id="rId2"/>
              </a:rPr>
              <a:t>"Keylogging-Resistant Visual Authentication Protocols"</a:t>
            </a:r>
            <a:r>
              <a:rPr lang="en-IN" sz="2000" i="1" dirty="0">
                <a:latin typeface="Arial" panose="020B0604020202020204" pitchFamily="34" charset="0"/>
                <a:cs typeface="Arial" panose="020B0604020202020204" pitchFamily="34" charset="0"/>
              </a:rPr>
              <a:t>. IEEE Transactions on Mobile Computing. </a:t>
            </a:r>
            <a:r>
              <a:rPr lang="en-IN" sz="2000" b="1" i="1" dirty="0">
                <a:latin typeface="Arial" panose="020B0604020202020204" pitchFamily="34" charset="0"/>
                <a:cs typeface="Arial" panose="020B0604020202020204" pitchFamily="34" charset="0"/>
              </a:rPr>
              <a:t>13</a:t>
            </a:r>
            <a:r>
              <a:rPr lang="en-IN" sz="2000" i="1" dirty="0">
                <a:latin typeface="Arial" panose="020B0604020202020204" pitchFamily="34" charset="0"/>
                <a:cs typeface="Arial" panose="020B0604020202020204" pitchFamily="34" charset="0"/>
              </a:rPr>
              <a:t> (11): 2566–2579. </a:t>
            </a:r>
            <a:r>
              <a:rPr lang="en-IN" sz="2000" i="1" dirty="0">
                <a:latin typeface="Arial" panose="020B0604020202020204" pitchFamily="34" charset="0"/>
                <a:cs typeface="Arial" panose="020B0604020202020204" pitchFamily="34" charset="0"/>
                <a:hlinkClick r:id="rId3" tooltip="Doi (identifier)"/>
              </a:rPr>
              <a:t>doi</a:t>
            </a:r>
            <a:r>
              <a:rPr lang="en-IN" sz="2000" i="1" dirty="0">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hlinkClick r:id="rId4"/>
              </a:rPr>
              <a:t>10.1109/TMC.2014.2307331</a:t>
            </a:r>
            <a:r>
              <a:rPr lang="en-IN" sz="2000" i="1"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hlinkClick r:id="rId5" tooltip="ISSN (identifier)"/>
              </a:rPr>
              <a:t>ISSN</a:t>
            </a:r>
            <a:r>
              <a:rPr lang="en-IN" sz="2000" i="1"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hlinkClick r:id="rId6"/>
              </a:rPr>
              <a:t>1536-1233</a:t>
            </a:r>
            <a:r>
              <a:rPr lang="en-IN" sz="2000" i="1"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hlinkClick r:id="rId7" tooltip="S2CID (identifier)"/>
              </a:rPr>
              <a:t>S2CID</a:t>
            </a:r>
            <a:r>
              <a:rPr lang="en-IN" sz="2000" i="1"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hlinkClick r:id="rId8"/>
              </a:rPr>
              <a:t>8161528</a:t>
            </a:r>
            <a:r>
              <a:rPr lang="en-IN" sz="2000" i="1" dirty="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hlinkClick r:id="rId9" tooltip="Jump up"/>
              </a:rPr>
              <a:t>^</a:t>
            </a:r>
            <a:r>
              <a:rPr lang="en-IN" sz="2000" dirty="0">
                <a:latin typeface="Arial" panose="020B0604020202020204" pitchFamily="34" charset="0"/>
                <a:cs typeface="Arial" panose="020B0604020202020204" pitchFamily="34" charset="0"/>
              </a:rPr>
              <a:t> </a:t>
            </a:r>
            <a:r>
              <a:rPr lang="en-IN" sz="2000" i="1" dirty="0" err="1">
                <a:latin typeface="Arial" panose="020B0604020202020204" pitchFamily="34" charset="0"/>
                <a:cs typeface="Arial" panose="020B0604020202020204" pitchFamily="34" charset="0"/>
              </a:rPr>
              <a:t>Conijn</a:t>
            </a:r>
            <a:r>
              <a:rPr lang="en-IN" sz="2000" i="1" dirty="0">
                <a:latin typeface="Arial" panose="020B0604020202020204" pitchFamily="34" charset="0"/>
                <a:cs typeface="Arial" panose="020B0604020202020204" pitchFamily="34" charset="0"/>
              </a:rPr>
              <a:t>, Rianne; Cook, Christine; van </a:t>
            </a:r>
            <a:r>
              <a:rPr lang="en-IN" sz="2000" i="1" dirty="0" err="1">
                <a:latin typeface="Arial" panose="020B0604020202020204" pitchFamily="34" charset="0"/>
                <a:cs typeface="Arial" panose="020B0604020202020204" pitchFamily="34" charset="0"/>
              </a:rPr>
              <a:t>Zaanen</a:t>
            </a:r>
            <a:r>
              <a:rPr lang="en-IN" sz="2000" i="1" dirty="0">
                <a:latin typeface="Arial" panose="020B0604020202020204" pitchFamily="34" charset="0"/>
                <a:cs typeface="Arial" panose="020B0604020202020204" pitchFamily="34" charset="0"/>
              </a:rPr>
              <a:t>, Menno; Van </a:t>
            </a:r>
            <a:r>
              <a:rPr lang="en-IN" sz="2000" i="1" dirty="0" err="1">
                <a:latin typeface="Arial" panose="020B0604020202020204" pitchFamily="34" charset="0"/>
                <a:cs typeface="Arial" panose="020B0604020202020204" pitchFamily="34" charset="0"/>
              </a:rPr>
              <a:t>Waes</a:t>
            </a:r>
            <a:r>
              <a:rPr lang="en-IN" sz="2000" i="1" dirty="0">
                <a:latin typeface="Arial" panose="020B0604020202020204" pitchFamily="34" charset="0"/>
                <a:cs typeface="Arial" panose="020B0604020202020204" pitchFamily="34" charset="0"/>
              </a:rPr>
              <a:t>, </a:t>
            </a:r>
            <a:r>
              <a:rPr lang="en-IN" sz="2000" i="1" dirty="0" err="1">
                <a:latin typeface="Arial" panose="020B0604020202020204" pitchFamily="34" charset="0"/>
                <a:cs typeface="Arial" panose="020B0604020202020204" pitchFamily="34" charset="0"/>
              </a:rPr>
              <a:t>Luuk</a:t>
            </a:r>
            <a:r>
              <a:rPr lang="en-IN" sz="2000" i="1" dirty="0">
                <a:latin typeface="Arial" panose="020B0604020202020204" pitchFamily="34" charset="0"/>
                <a:cs typeface="Arial" panose="020B0604020202020204" pitchFamily="34" charset="0"/>
              </a:rPr>
              <a:t> (2021-08-24). </a:t>
            </a:r>
            <a:r>
              <a:rPr lang="en-IN" sz="2000" i="1" dirty="0">
                <a:latin typeface="Arial" panose="020B0604020202020204" pitchFamily="34" charset="0"/>
                <a:cs typeface="Arial" panose="020B0604020202020204" pitchFamily="34" charset="0"/>
                <a:hlinkClick r:id="rId10"/>
              </a:rPr>
              <a:t>"Early prediction of writing quality using keystroke logging"</a:t>
            </a:r>
            <a:r>
              <a:rPr lang="en-IN" sz="2000" i="1" dirty="0">
                <a:latin typeface="Arial" panose="020B0604020202020204" pitchFamily="34" charset="0"/>
                <a:cs typeface="Arial" panose="020B0604020202020204" pitchFamily="34" charset="0"/>
              </a:rPr>
              <a:t>. International Journal of Artificial Intelligence in Education. </a:t>
            </a:r>
            <a:r>
              <a:rPr lang="en-IN" sz="2000" b="1" i="1" dirty="0">
                <a:latin typeface="Arial" panose="020B0604020202020204" pitchFamily="34" charset="0"/>
                <a:cs typeface="Arial" panose="020B0604020202020204" pitchFamily="34" charset="0"/>
              </a:rPr>
              <a:t>32</a:t>
            </a:r>
            <a:r>
              <a:rPr lang="en-IN" sz="2000" i="1" dirty="0">
                <a:latin typeface="Arial" panose="020B0604020202020204" pitchFamily="34" charset="0"/>
                <a:cs typeface="Arial" panose="020B0604020202020204" pitchFamily="34" charset="0"/>
              </a:rPr>
              <a:t> (4): 835–866. </a:t>
            </a:r>
            <a:r>
              <a:rPr lang="en-IN" sz="2000" i="1" dirty="0">
                <a:latin typeface="Arial" panose="020B0604020202020204" pitchFamily="34" charset="0"/>
                <a:cs typeface="Arial" panose="020B0604020202020204" pitchFamily="34" charset="0"/>
                <a:hlinkClick r:id="rId3" tooltip="Doi (identifier)"/>
              </a:rPr>
              <a:t>doi</a:t>
            </a:r>
            <a:r>
              <a:rPr lang="en-IN" sz="2000" i="1" dirty="0">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hlinkClick r:id="rId10"/>
              </a:rPr>
              <a:t>10.1007/s40593-021-00268-w</a:t>
            </a:r>
            <a:r>
              <a:rPr lang="en-IN" sz="2000" i="1"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hlinkClick r:id="rId11" tooltip="Hdl (identifier)"/>
              </a:rPr>
              <a:t>hdl</a:t>
            </a:r>
            <a:r>
              <a:rPr lang="en-IN" sz="2000" i="1" dirty="0">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hlinkClick r:id="rId12"/>
              </a:rPr>
              <a:t>10067/1801420151162165141</a:t>
            </a:r>
            <a:r>
              <a:rPr lang="en-IN" sz="2000" i="1"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hlinkClick r:id="rId5" tooltip="ISSN (identifier)"/>
              </a:rPr>
              <a:t>ISSN</a:t>
            </a:r>
            <a:r>
              <a:rPr lang="en-IN" sz="2000" i="1"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hlinkClick r:id="rId13"/>
              </a:rPr>
              <a:t>1560-4292</a:t>
            </a:r>
            <a:r>
              <a:rPr lang="en-IN" sz="2000" i="1"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hlinkClick r:id="rId7" tooltip="S2CID (identifier)"/>
              </a:rPr>
              <a:t>S2CID</a:t>
            </a:r>
            <a:r>
              <a:rPr lang="en-IN" sz="2000" i="1"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hlinkClick r:id="rId14"/>
              </a:rPr>
              <a:t>238703970</a:t>
            </a:r>
            <a:r>
              <a:rPr lang="en-IN" sz="2000" i="1" dirty="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hlinkClick r:id="rId15" tooltip="Jump up"/>
              </a:rPr>
              <a:t>^</a:t>
            </a:r>
            <a:r>
              <a:rPr lang="en-IN" sz="2000"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hlinkClick r:id="rId16"/>
              </a:rPr>
              <a:t>Use of legal software products for computer monitoring</a:t>
            </a:r>
            <a:r>
              <a:rPr lang="en-IN" sz="2000" dirty="0">
                <a:latin typeface="Arial" panose="020B0604020202020204" pitchFamily="34" charset="0"/>
                <a:cs typeface="Arial" panose="020B0604020202020204" pitchFamily="34" charset="0"/>
              </a:rPr>
              <a:t>, keylogger.org</a:t>
            </a:r>
          </a:p>
          <a:p>
            <a:r>
              <a:rPr lang="en-IN" sz="2000" b="1" dirty="0">
                <a:latin typeface="Arial" panose="020B0604020202020204" pitchFamily="34" charset="0"/>
                <a:cs typeface="Arial" panose="020B0604020202020204" pitchFamily="34" charset="0"/>
                <a:hlinkClick r:id="rId17" tooltip="Jump up"/>
              </a:rPr>
              <a:t>^</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hlinkClick r:id="rId18"/>
              </a:rPr>
              <a:t>"</a:t>
            </a:r>
            <a:r>
              <a:rPr lang="en-IN" sz="2000" i="1" dirty="0" err="1">
                <a:latin typeface="Arial" panose="020B0604020202020204" pitchFamily="34" charset="0"/>
                <a:cs typeface="Arial" panose="020B0604020202020204" pitchFamily="34" charset="0"/>
                <a:hlinkClick r:id="rId18"/>
              </a:rPr>
              <a:t>Keylogger</a:t>
            </a:r>
            <a:r>
              <a:rPr lang="en-IN" sz="2000" i="1" dirty="0">
                <a:latin typeface="Arial" panose="020B0604020202020204" pitchFamily="34" charset="0"/>
                <a:cs typeface="Arial" panose="020B0604020202020204" pitchFamily="34" charset="0"/>
                <a:hlinkClick r:id="rId18"/>
              </a:rPr>
              <a:t>"</a:t>
            </a:r>
            <a:r>
              <a:rPr lang="en-IN" sz="2000" i="1" dirty="0">
                <a:latin typeface="Arial" panose="020B0604020202020204" pitchFamily="34" charset="0"/>
                <a:cs typeface="Arial" panose="020B0604020202020204" pitchFamily="34" charset="0"/>
              </a:rPr>
              <a:t>. Oxford dictionaries. Archived from </a:t>
            </a:r>
            <a:r>
              <a:rPr lang="en-IN" sz="2000" i="1" dirty="0">
                <a:latin typeface="Arial" panose="020B0604020202020204" pitchFamily="34" charset="0"/>
                <a:cs typeface="Arial" panose="020B0604020202020204" pitchFamily="34" charset="0"/>
                <a:hlinkClick r:id="rId19"/>
              </a:rPr>
              <a:t>the original</a:t>
            </a:r>
            <a:r>
              <a:rPr lang="en-IN" sz="2000" i="1" dirty="0">
                <a:latin typeface="Arial" panose="020B0604020202020204" pitchFamily="34" charset="0"/>
                <a:cs typeface="Arial" panose="020B0604020202020204" pitchFamily="34" charset="0"/>
              </a:rPr>
              <a:t> on 2013-09-11. Retrieved 2013-08-03.</a:t>
            </a:r>
            <a:endParaRPr lang="en-IN" sz="20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hlinkClick r:id="rId20" tooltip="Jump up"/>
              </a:rPr>
              <a:t>^</a:t>
            </a:r>
            <a:r>
              <a:rPr lang="en-IN" sz="2000" dirty="0">
                <a:latin typeface="Arial" panose="020B0604020202020204" pitchFamily="34" charset="0"/>
                <a:cs typeface="Arial" panose="020B0604020202020204" pitchFamily="34" charset="0"/>
              </a:rPr>
              <a:t> </a:t>
            </a:r>
            <a:r>
              <a:rPr lang="en-IN" sz="2000" dirty="0" err="1">
                <a:latin typeface="Arial" panose="020B0604020202020204" pitchFamily="34" charset="0"/>
                <a:cs typeface="Arial" panose="020B0604020202020204" pitchFamily="34" charset="0"/>
                <a:hlinkClick r:id="rId21"/>
              </a:rPr>
              <a:t>Keyloggers</a:t>
            </a:r>
            <a:r>
              <a:rPr lang="en-IN" sz="2000" dirty="0">
                <a:latin typeface="Arial" panose="020B0604020202020204" pitchFamily="34" charset="0"/>
                <a:cs typeface="Arial" panose="020B0604020202020204" pitchFamily="34" charset="0"/>
                <a:hlinkClick r:id="rId21"/>
              </a:rPr>
              <a:t>: How they work and how to detect them (Part 1)</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Secure List</a:t>
            </a:r>
            <a:r>
              <a:rPr lang="en-IN" sz="2000" dirty="0">
                <a:latin typeface="Arial" panose="020B0604020202020204" pitchFamily="34" charset="0"/>
                <a:cs typeface="Arial" panose="020B0604020202020204" pitchFamily="34" charset="0"/>
              </a:rPr>
              <a:t>, "Today, </a:t>
            </a:r>
            <a:r>
              <a:rPr lang="en-IN" sz="2000" dirty="0" err="1">
                <a:latin typeface="Arial" panose="020B0604020202020204" pitchFamily="34" charset="0"/>
                <a:cs typeface="Arial" panose="020B0604020202020204" pitchFamily="34" charset="0"/>
              </a:rPr>
              <a:t>keyloggers</a:t>
            </a:r>
            <a:r>
              <a:rPr lang="en-IN" sz="2000" dirty="0">
                <a:latin typeface="Arial" panose="020B0604020202020204" pitchFamily="34" charset="0"/>
                <a:cs typeface="Arial" panose="020B0604020202020204" pitchFamily="34" charset="0"/>
              </a:rPr>
              <a:t> are mainly used to steal user data relating to various online payment systems, and virus writers are constantly writing new </a:t>
            </a:r>
            <a:r>
              <a:rPr lang="en-IN" sz="2000" dirty="0" err="1">
                <a:latin typeface="Arial" panose="020B0604020202020204" pitchFamily="34" charset="0"/>
                <a:cs typeface="Arial" panose="020B0604020202020204" pitchFamily="34" charset="0"/>
              </a:rPr>
              <a:t>keylogger</a:t>
            </a:r>
            <a:r>
              <a:rPr lang="en-IN" sz="2000" dirty="0">
                <a:latin typeface="Arial" panose="020B0604020202020204" pitchFamily="34" charset="0"/>
                <a:cs typeface="Arial" panose="020B0604020202020204" pitchFamily="34" charset="0"/>
              </a:rPr>
              <a:t> Trojans for this very purpose."</a:t>
            </a: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715357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8469" y="2162908"/>
            <a:ext cx="5353004" cy="1015663"/>
          </a:xfrm>
          <a:prstGeom prst="rect">
            <a:avLst/>
          </a:prstGeom>
          <a:noFill/>
        </p:spPr>
        <p:txBody>
          <a:bodyPr wrap="none" rtlCol="0">
            <a:spAutoFit/>
          </a:bodyPr>
          <a:lstStyle/>
          <a:p>
            <a:pPr algn="ctr"/>
            <a:r>
              <a:rPr lang="en-IN" sz="6000" dirty="0" smtClean="0">
                <a:latin typeface="Arial Black" panose="020B0A04020102020204" pitchFamily="34" charset="0"/>
              </a:rPr>
              <a:t>THANK YOU</a:t>
            </a:r>
            <a:endParaRPr lang="en-IN" sz="6000" dirty="0">
              <a:latin typeface="Arial Black" panose="020B0A04020102020204" pitchFamily="34" charset="0"/>
            </a:endParaRPr>
          </a:p>
        </p:txBody>
      </p:sp>
    </p:spTree>
    <p:extLst>
      <p:ext uri="{BB962C8B-B14F-4D97-AF65-F5344CB8AC3E}">
        <p14:creationId xmlns:p14="http://schemas.microsoft.com/office/powerpoint/2010/main" val="42682340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9154" y="-970206"/>
            <a:ext cx="9144000" cy="2387600"/>
          </a:xfrm>
        </p:spPr>
        <p:txBody>
          <a:bodyPr/>
          <a:lstStyle/>
          <a:p>
            <a:r>
              <a:rPr lang="en-IN" dirty="0">
                <a:latin typeface="Arial Black" panose="020B0A04020102020204" pitchFamily="34" charset="0"/>
              </a:rPr>
              <a:t>O</a:t>
            </a:r>
            <a:r>
              <a:rPr lang="en-IN" dirty="0" smtClean="0">
                <a:latin typeface="Arial Black" panose="020B0A04020102020204" pitchFamily="34" charset="0"/>
              </a:rPr>
              <a:t>UTLINE</a:t>
            </a:r>
            <a:endParaRPr lang="en-IN" dirty="0">
              <a:latin typeface="Arial Black" panose="020B0A04020102020204" pitchFamily="34" charset="0"/>
            </a:endParaRPr>
          </a:p>
        </p:txBody>
      </p:sp>
      <p:sp>
        <p:nvSpPr>
          <p:cNvPr id="3" name="Subtitle 2"/>
          <p:cNvSpPr>
            <a:spLocks noGrp="1"/>
          </p:cNvSpPr>
          <p:nvPr>
            <p:ph type="subTitle" idx="1"/>
          </p:nvPr>
        </p:nvSpPr>
        <p:spPr>
          <a:xfrm>
            <a:off x="1093177" y="1949085"/>
            <a:ext cx="5588977" cy="4249492"/>
          </a:xfrm>
        </p:spPr>
        <p:txBody>
          <a:bodyPr/>
          <a:lstStyle/>
          <a:p>
            <a:pPr algn="l"/>
            <a:r>
              <a:rPr lang="en-IN" dirty="0" smtClean="0"/>
              <a:t>Problem Statement</a:t>
            </a:r>
          </a:p>
          <a:p>
            <a:pPr algn="l"/>
            <a:r>
              <a:rPr lang="en-IN" dirty="0" smtClean="0"/>
              <a:t>Proposed System/Solution</a:t>
            </a:r>
          </a:p>
          <a:p>
            <a:pPr algn="l"/>
            <a:r>
              <a:rPr lang="en-IN" dirty="0" smtClean="0"/>
              <a:t>System Development Approach</a:t>
            </a:r>
          </a:p>
          <a:p>
            <a:pPr algn="l"/>
            <a:r>
              <a:rPr lang="en-IN" dirty="0" smtClean="0"/>
              <a:t>Algorithm and deployment</a:t>
            </a:r>
          </a:p>
          <a:p>
            <a:pPr algn="l"/>
            <a:r>
              <a:rPr lang="en-IN" dirty="0" smtClean="0"/>
              <a:t>Results</a:t>
            </a:r>
          </a:p>
          <a:p>
            <a:pPr algn="l"/>
            <a:r>
              <a:rPr lang="en-IN" dirty="0" smtClean="0"/>
              <a:t>Conclusion</a:t>
            </a:r>
          </a:p>
          <a:p>
            <a:pPr algn="l"/>
            <a:r>
              <a:rPr lang="en-US" dirty="0" smtClean="0"/>
              <a:t>Future Scope</a:t>
            </a:r>
            <a:endParaRPr lang="en-IN" dirty="0" smtClean="0"/>
          </a:p>
          <a:p>
            <a:pPr algn="l"/>
            <a:r>
              <a:rPr lang="en-IN" dirty="0" smtClean="0"/>
              <a:t>Reference</a:t>
            </a:r>
            <a:endParaRPr lang="en-IN" dirty="0"/>
          </a:p>
        </p:txBody>
      </p:sp>
    </p:spTree>
    <p:extLst>
      <p:ext uri="{BB962C8B-B14F-4D97-AF65-F5344CB8AC3E}">
        <p14:creationId xmlns:p14="http://schemas.microsoft.com/office/powerpoint/2010/main" val="8214438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9246" y="-1066922"/>
            <a:ext cx="9144000" cy="2387600"/>
          </a:xfrm>
        </p:spPr>
        <p:txBody>
          <a:bodyPr>
            <a:normAutofit/>
          </a:bodyPr>
          <a:lstStyle/>
          <a:p>
            <a:r>
              <a:rPr lang="en-IN" sz="4000" dirty="0" smtClean="0">
                <a:latin typeface="Arial Black" panose="020B0A04020102020204" pitchFamily="34" charset="0"/>
              </a:rPr>
              <a:t>PROBLEM STATEMENT</a:t>
            </a:r>
            <a:endParaRPr lang="en-IN" sz="4000" dirty="0">
              <a:latin typeface="Arial Black" panose="020B0A04020102020204" pitchFamily="34" charset="0"/>
            </a:endParaRPr>
          </a:p>
        </p:txBody>
      </p:sp>
      <p:sp>
        <p:nvSpPr>
          <p:cNvPr id="3" name="Subtitle 2"/>
          <p:cNvSpPr>
            <a:spLocks noGrp="1"/>
          </p:cNvSpPr>
          <p:nvPr>
            <p:ph type="subTitle" idx="1"/>
          </p:nvPr>
        </p:nvSpPr>
        <p:spPr>
          <a:xfrm>
            <a:off x="759070" y="1698747"/>
            <a:ext cx="9144000" cy="2122976"/>
          </a:xfrm>
        </p:spPr>
        <p:txBody>
          <a:bodyPr>
            <a:noAutofit/>
          </a:bodyPr>
          <a:lstStyle/>
          <a:p>
            <a:pPr algn="l"/>
            <a:r>
              <a:rPr lang="en-US" dirty="0"/>
              <a:t>The proliferation of </a:t>
            </a:r>
            <a:r>
              <a:rPr lang="en-US" dirty="0" err="1"/>
              <a:t>keyloggers</a:t>
            </a:r>
            <a:r>
              <a:rPr lang="en-US" dirty="0"/>
              <a:t> poses a significant threat to information security, as they are capable of stealthily capturing and transmitting sensitive data, including passwords, financial information, and personal correspondence. Despite advancements in antivirus and cybersecurity measures, </a:t>
            </a:r>
            <a:r>
              <a:rPr lang="en-US" dirty="0" err="1" smtClean="0"/>
              <a:t>keyloggers</a:t>
            </a:r>
            <a:r>
              <a:rPr lang="en-US" dirty="0" smtClean="0"/>
              <a:t> </a:t>
            </a:r>
            <a:r>
              <a:rPr lang="en-US" dirty="0"/>
              <a:t>continue to evolve, employing sophisticated techniques to evade detection and persist within systems</a:t>
            </a:r>
            <a:r>
              <a:rPr lang="en-US" dirty="0" smtClean="0"/>
              <a:t>.</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259396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 y="-1193800"/>
            <a:ext cx="9144000" cy="2387600"/>
          </a:xfrm>
        </p:spPr>
        <p:txBody>
          <a:bodyPr>
            <a:normAutofit/>
          </a:bodyPr>
          <a:lstStyle/>
          <a:p>
            <a:r>
              <a:rPr lang="en-IN" sz="4000" dirty="0" smtClean="0">
                <a:latin typeface="Arial Black" panose="020B0A04020102020204" pitchFamily="34" charset="0"/>
              </a:rPr>
              <a:t>PROPOSED SYSTEM/SOLUTION</a:t>
            </a:r>
          </a:p>
        </p:txBody>
      </p:sp>
      <p:sp>
        <p:nvSpPr>
          <p:cNvPr id="3" name="Subtitle 2"/>
          <p:cNvSpPr>
            <a:spLocks noGrp="1"/>
          </p:cNvSpPr>
          <p:nvPr>
            <p:ph type="subTitle" idx="1"/>
          </p:nvPr>
        </p:nvSpPr>
        <p:spPr>
          <a:xfrm>
            <a:off x="600807" y="1403962"/>
            <a:ext cx="9589477" cy="3156315"/>
          </a:xfrm>
          <a:ln>
            <a:solidFill>
              <a:schemeClr val="bg1"/>
            </a:solidFill>
          </a:ln>
        </p:spPr>
        <p:txBody>
          <a:bodyPr>
            <a:normAutofit/>
          </a:bodyPr>
          <a:lstStyle/>
          <a:p>
            <a:pPr algn="l"/>
            <a:r>
              <a:rPr lang="en-US" altLang="en-US" sz="2000" dirty="0">
                <a:latin typeface="Arial" panose="020B0604020202020204" pitchFamily="34" charset="0"/>
              </a:rPr>
              <a:t>Our proposed system entails the development of a </a:t>
            </a:r>
            <a:r>
              <a:rPr lang="en-US" altLang="en-US" sz="2000" dirty="0" err="1">
                <a:latin typeface="Arial" panose="020B0604020202020204" pitchFamily="34" charset="0"/>
              </a:rPr>
              <a:t>keylogger</a:t>
            </a:r>
            <a:r>
              <a:rPr lang="en-US" altLang="en-US" sz="2000" dirty="0">
                <a:latin typeface="Arial" panose="020B0604020202020204" pitchFamily="34" charset="0"/>
              </a:rPr>
              <a:t> using Python's </a:t>
            </a:r>
            <a:r>
              <a:rPr lang="en-US" altLang="en-US" sz="2000" dirty="0" err="1">
                <a:latin typeface="Arial" panose="020B0604020202020204" pitchFamily="34" charset="0"/>
              </a:rPr>
              <a:t>Tkinter</a:t>
            </a:r>
            <a:r>
              <a:rPr lang="en-US" altLang="en-US" sz="2000" dirty="0">
                <a:latin typeface="Arial" panose="020B0604020202020204" pitchFamily="34" charset="0"/>
              </a:rPr>
              <a:t> library for the GUI, alongside the </a:t>
            </a:r>
            <a:r>
              <a:rPr lang="en-US" altLang="en-US" sz="2000" dirty="0" err="1">
                <a:latin typeface="Arial" panose="020B0604020202020204" pitchFamily="34" charset="0"/>
              </a:rPr>
              <a:t>pynput</a:t>
            </a:r>
            <a:r>
              <a:rPr lang="en-US" altLang="en-US" sz="2000" dirty="0">
                <a:latin typeface="Arial" panose="020B0604020202020204" pitchFamily="34" charset="0"/>
              </a:rPr>
              <a:t> library for capturing keyboard inputs. The </a:t>
            </a:r>
            <a:r>
              <a:rPr lang="en-US" altLang="en-US" sz="2000" dirty="0" err="1">
                <a:latin typeface="Arial" panose="020B0604020202020204" pitchFamily="34" charset="0"/>
              </a:rPr>
              <a:t>keylogger</a:t>
            </a:r>
            <a:r>
              <a:rPr lang="en-US" altLang="en-US" sz="2000" dirty="0">
                <a:latin typeface="Arial" panose="020B0604020202020204" pitchFamily="34" charset="0"/>
              </a:rPr>
              <a:t> records keystrokes and saves them in both text and JSON formats for comprehensive </a:t>
            </a:r>
            <a:r>
              <a:rPr lang="en-US" altLang="en-US" sz="2000" dirty="0" smtClean="0">
                <a:latin typeface="Arial" panose="020B0604020202020204" pitchFamily="34" charset="0"/>
              </a:rPr>
              <a:t>analysis.</a:t>
            </a:r>
            <a:endParaRPr lang="en-US" sz="2000"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950037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Arial Black" panose="020B0A04020102020204" pitchFamily="34" charset="0"/>
              </a:rPr>
              <a:t>SYSTEM DEVELOPMENT APPROACH</a:t>
            </a:r>
          </a:p>
        </p:txBody>
      </p:sp>
      <p:sp>
        <p:nvSpPr>
          <p:cNvPr id="3" name="Content Placeholder 2"/>
          <p:cNvSpPr>
            <a:spLocks noGrp="1"/>
          </p:cNvSpPr>
          <p:nvPr>
            <p:ph idx="1"/>
          </p:nvPr>
        </p:nvSpPr>
        <p:spPr/>
        <p:txBody>
          <a:bodyPr>
            <a:normAutofit/>
          </a:bodyPr>
          <a:lstStyle/>
          <a:p>
            <a:pPr marL="0" indent="0">
              <a:buNone/>
            </a:pPr>
            <a:r>
              <a:rPr lang="en-IN" sz="2000" dirty="0">
                <a:solidFill>
                  <a:srgbClr val="0F0F0F"/>
                </a:solidFill>
                <a:latin typeface="Arial" panose="020B0604020202020204" pitchFamily="34" charset="0"/>
                <a:ea typeface="+mn-lt"/>
                <a:cs typeface="Arial" panose="020B0604020202020204" pitchFamily="34" charset="0"/>
              </a:rPr>
              <a:t>The "System Approach" section outlines the overall strategy and methodology for developing and implementing the </a:t>
            </a:r>
            <a:r>
              <a:rPr lang="en-IN" sz="2000" dirty="0" smtClean="0">
                <a:solidFill>
                  <a:srgbClr val="0F0F0F"/>
                </a:solidFill>
                <a:latin typeface="Arial" panose="020B0604020202020204" pitchFamily="34" charset="0"/>
                <a:ea typeface="+mn-lt"/>
                <a:cs typeface="Arial" panose="020B0604020202020204" pitchFamily="34" charset="0"/>
              </a:rPr>
              <a:t>phishing attack. </a:t>
            </a:r>
            <a:r>
              <a:rPr lang="en-IN" sz="2000" dirty="0">
                <a:solidFill>
                  <a:srgbClr val="0F0F0F"/>
                </a:solidFill>
                <a:latin typeface="Arial" panose="020B0604020202020204" pitchFamily="34" charset="0"/>
                <a:ea typeface="+mn-lt"/>
                <a:cs typeface="Arial" panose="020B0604020202020204" pitchFamily="34" charset="0"/>
              </a:rPr>
              <a:t>Here's a suggested structure for this section:</a:t>
            </a:r>
            <a:endParaRPr lang="en-US" sz="2000" dirty="0" smtClean="0">
              <a:latin typeface="Arial" panose="020B0604020202020204" pitchFamily="34" charset="0"/>
              <a:cs typeface="Arial" panose="020B0604020202020204" pitchFamily="34" charset="0"/>
            </a:endParaRPr>
          </a:p>
          <a:p>
            <a:pPr>
              <a:lnSpc>
                <a:spcPct val="107000"/>
              </a:lnSpc>
              <a:spcAft>
                <a:spcPts val="800"/>
              </a:spcAft>
            </a:pPr>
            <a:r>
              <a:rPr lang="en-IN" sz="2000" kern="100" dirty="0">
                <a:latin typeface="Arial" panose="020B0604020202020204" pitchFamily="34" charset="0"/>
                <a:ea typeface="Calibri" panose="020F0502020204030204" pitchFamily="34" charset="0"/>
                <a:cs typeface="Arial" panose="020B0604020202020204" pitchFamily="34" charset="0"/>
              </a:rPr>
              <a:t>Python: For programming the </a:t>
            </a:r>
            <a:r>
              <a:rPr lang="en-IN" sz="2000" kern="100" dirty="0" err="1">
                <a:latin typeface="Arial" panose="020B0604020202020204" pitchFamily="34" charset="0"/>
                <a:ea typeface="Calibri" panose="020F0502020204030204" pitchFamily="34" charset="0"/>
                <a:cs typeface="Arial" panose="020B0604020202020204" pitchFamily="34" charset="0"/>
              </a:rPr>
              <a:t>keylogger</a:t>
            </a:r>
            <a:r>
              <a:rPr lang="en-IN" sz="2000" kern="100" dirty="0">
                <a:latin typeface="Arial" panose="020B0604020202020204" pitchFamily="34" charset="0"/>
                <a:ea typeface="Calibri" panose="020F0502020204030204" pitchFamily="34" charset="0"/>
                <a:cs typeface="Arial" panose="020B0604020202020204" pitchFamily="34" charset="0"/>
              </a:rPr>
              <a:t> functionality.</a:t>
            </a:r>
          </a:p>
          <a:p>
            <a:pPr>
              <a:lnSpc>
                <a:spcPct val="107000"/>
              </a:lnSpc>
              <a:spcAft>
                <a:spcPts val="800"/>
              </a:spcAft>
            </a:pPr>
            <a:r>
              <a:rPr lang="en-IN" sz="2000" kern="100" dirty="0" err="1">
                <a:latin typeface="Arial" panose="020B0604020202020204" pitchFamily="34" charset="0"/>
                <a:ea typeface="Calibri" panose="020F0502020204030204" pitchFamily="34" charset="0"/>
                <a:cs typeface="Arial" panose="020B0604020202020204" pitchFamily="34" charset="0"/>
              </a:rPr>
              <a:t>Tkinter</a:t>
            </a:r>
            <a:r>
              <a:rPr lang="en-IN" sz="2000" kern="100" dirty="0">
                <a:latin typeface="Arial" panose="020B0604020202020204" pitchFamily="34" charset="0"/>
                <a:ea typeface="Calibri" panose="020F0502020204030204" pitchFamily="34" charset="0"/>
                <a:cs typeface="Arial" panose="020B0604020202020204" pitchFamily="34" charset="0"/>
              </a:rPr>
              <a:t>: For building the graphical user interface (GUI).</a:t>
            </a:r>
          </a:p>
          <a:p>
            <a:pPr>
              <a:lnSpc>
                <a:spcPct val="107000"/>
              </a:lnSpc>
              <a:spcAft>
                <a:spcPts val="800"/>
              </a:spcAft>
            </a:pPr>
            <a:r>
              <a:rPr lang="en-IN" sz="2000" kern="100" dirty="0" err="1">
                <a:latin typeface="Arial" panose="020B0604020202020204" pitchFamily="34" charset="0"/>
                <a:ea typeface="Calibri" panose="020F0502020204030204" pitchFamily="34" charset="0"/>
                <a:cs typeface="Arial" panose="020B0604020202020204" pitchFamily="34" charset="0"/>
              </a:rPr>
              <a:t>pynput</a:t>
            </a:r>
            <a:r>
              <a:rPr lang="en-IN" sz="2000" kern="100" dirty="0">
                <a:latin typeface="Arial" panose="020B0604020202020204" pitchFamily="34" charset="0"/>
                <a:ea typeface="Calibri" panose="020F0502020204030204" pitchFamily="34" charset="0"/>
                <a:cs typeface="Arial" panose="020B0604020202020204" pitchFamily="34" charset="0"/>
              </a:rPr>
              <a:t>: For capturing keyboard inputs.</a:t>
            </a:r>
          </a:p>
          <a:p>
            <a:pPr>
              <a:lnSpc>
                <a:spcPct val="107000"/>
              </a:lnSpc>
              <a:spcAft>
                <a:spcPts val="800"/>
              </a:spcAft>
            </a:pPr>
            <a:r>
              <a:rPr lang="en-IN" sz="2000" kern="100" dirty="0">
                <a:latin typeface="Arial" panose="020B0604020202020204" pitchFamily="34" charset="0"/>
                <a:ea typeface="Calibri" panose="020F0502020204030204" pitchFamily="34" charset="0"/>
                <a:cs typeface="Arial" panose="020B0604020202020204" pitchFamily="34" charset="0"/>
              </a:rPr>
              <a:t>JSON: For storing keystroke data in a structured format.</a:t>
            </a:r>
            <a:endParaRPr lang="en-IN" sz="1800" kern="100" dirty="0">
              <a:latin typeface="Arial" panose="020B0604020202020204" pitchFamily="34" charset="0"/>
              <a:ea typeface="Calibri" panose="020F0502020204030204" pitchFamily="34" charset="0"/>
              <a:cs typeface="Arial" panose="020B0604020202020204" pitchFamily="34" charset="0"/>
            </a:endParaRPr>
          </a:p>
          <a:p>
            <a:pPr marL="305435" indent="-305435"/>
            <a:endParaRPr lang="en-IN" sz="2000" dirty="0">
              <a:solidFill>
                <a:srgbClr val="0F0F0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35975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261" y="42861"/>
            <a:ext cx="10515600" cy="1325563"/>
          </a:xfrm>
        </p:spPr>
        <p:txBody>
          <a:bodyPr>
            <a:normAutofit/>
          </a:bodyPr>
          <a:lstStyle/>
          <a:p>
            <a:r>
              <a:rPr lang="en-IN" sz="4000" dirty="0" smtClean="0">
                <a:latin typeface="Arial Black" panose="020B0A04020102020204" pitchFamily="34" charset="0"/>
              </a:rPr>
              <a:t>ALGORITHM AND DEPLOYMENT</a:t>
            </a:r>
          </a:p>
        </p:txBody>
      </p:sp>
      <p:sp>
        <p:nvSpPr>
          <p:cNvPr id="3" name="Content Placeholder 2"/>
          <p:cNvSpPr>
            <a:spLocks noGrp="1"/>
          </p:cNvSpPr>
          <p:nvPr>
            <p:ph idx="1"/>
          </p:nvPr>
        </p:nvSpPr>
        <p:spPr>
          <a:xfrm>
            <a:off x="465992" y="1107832"/>
            <a:ext cx="10887808" cy="5583114"/>
          </a:xfrm>
        </p:spPr>
        <p:txBody>
          <a:bodyPr>
            <a:normAutofit/>
          </a:bodyPr>
          <a:lstStyle/>
          <a:p>
            <a:pPr marL="0" indent="0">
              <a:buNone/>
            </a:pPr>
            <a:r>
              <a:rPr lang="en-US" sz="2000" dirty="0">
                <a:latin typeface="Arial" panose="020B0604020202020204" pitchFamily="34" charset="0"/>
                <a:cs typeface="Arial" panose="020B0604020202020204" pitchFamily="34" charset="0"/>
              </a:rPr>
              <a:t>Below is an algorithm that outlines the functionality of the provided Python program, which is a basic </a:t>
            </a:r>
            <a:r>
              <a:rPr lang="en-US" sz="2000" dirty="0" err="1">
                <a:latin typeface="Arial" panose="020B0604020202020204" pitchFamily="34" charset="0"/>
                <a:cs typeface="Arial" panose="020B0604020202020204" pitchFamily="34" charset="0"/>
              </a:rPr>
              <a:t>keylogger</a:t>
            </a:r>
            <a:r>
              <a:rPr lang="en-US" sz="2000" dirty="0">
                <a:latin typeface="Arial" panose="020B0604020202020204" pitchFamily="34" charset="0"/>
                <a:cs typeface="Arial" panose="020B0604020202020204" pitchFamily="34" charset="0"/>
              </a:rPr>
              <a:t> implemented using the </a:t>
            </a:r>
            <a:r>
              <a:rPr lang="en-US" sz="2000" dirty="0" err="1">
                <a:latin typeface="Arial" panose="020B0604020202020204" pitchFamily="34" charset="0"/>
                <a:cs typeface="Arial" panose="020B0604020202020204" pitchFamily="34" charset="0"/>
              </a:rPr>
              <a:t>Tkinter</a:t>
            </a:r>
            <a:r>
              <a:rPr lang="en-US" sz="2000" dirty="0">
                <a:latin typeface="Arial" panose="020B0604020202020204" pitchFamily="34" charset="0"/>
                <a:cs typeface="Arial" panose="020B0604020202020204" pitchFamily="34" charset="0"/>
              </a:rPr>
              <a:t> GUI toolkit and the </a:t>
            </a:r>
            <a:r>
              <a:rPr lang="en-US" sz="2000" dirty="0" err="1">
                <a:latin typeface="Arial" panose="020B0604020202020204" pitchFamily="34" charset="0"/>
                <a:cs typeface="Arial" panose="020B0604020202020204" pitchFamily="34" charset="0"/>
              </a:rPr>
              <a:t>pynput</a:t>
            </a:r>
            <a:r>
              <a:rPr lang="en-US" sz="2000" dirty="0">
                <a:latin typeface="Arial" panose="020B0604020202020204" pitchFamily="34" charset="0"/>
                <a:cs typeface="Arial" panose="020B0604020202020204" pitchFamily="34" charset="0"/>
              </a:rPr>
              <a:t> library</a:t>
            </a:r>
            <a:r>
              <a:rPr lang="en-US" sz="2000" dirty="0" smtClean="0">
                <a:latin typeface="Arial" panose="020B0604020202020204" pitchFamily="34" charset="0"/>
                <a:cs typeface="Arial" panose="020B0604020202020204" pitchFamily="34" charset="0"/>
              </a:rPr>
              <a:t>:</a:t>
            </a:r>
          </a:p>
          <a:p>
            <a:pPr marL="0" indent="0">
              <a:buNone/>
            </a:pPr>
            <a:endParaRPr lang="en-US" sz="2000" dirty="0" smtClean="0">
              <a:latin typeface="Arial" panose="020B0604020202020204" pitchFamily="34" charset="0"/>
              <a:cs typeface="Arial" panose="020B0604020202020204" pitchFamily="34" charset="0"/>
            </a:endParaRPr>
          </a:p>
          <a:p>
            <a:pPr marL="0" indent="0">
              <a:buNone/>
            </a:pPr>
            <a:r>
              <a:rPr lang="en-US" sz="2000" b="1" dirty="0" smtClean="0">
                <a:latin typeface="Arial" panose="020B0604020202020204" pitchFamily="34" charset="0"/>
                <a:cs typeface="Arial" panose="020B0604020202020204" pitchFamily="34" charset="0"/>
              </a:rPr>
              <a:t>ALGORITHM:</a:t>
            </a:r>
            <a:endParaRPr lang="en-US" b="1" dirty="0"/>
          </a:p>
          <a:p>
            <a:pPr marL="0" indent="0">
              <a:buNone/>
            </a:pPr>
            <a:r>
              <a:rPr lang="en-US" sz="2000" dirty="0" smtClean="0">
                <a:latin typeface="Arial" panose="020B0604020202020204" pitchFamily="34" charset="0"/>
                <a:cs typeface="Arial" panose="020B0604020202020204" pitchFamily="34" charset="0"/>
              </a:rPr>
              <a:t>1.Import </a:t>
            </a:r>
            <a:r>
              <a:rPr lang="en-US" sz="2000" dirty="0">
                <a:latin typeface="Arial" panose="020B0604020202020204" pitchFamily="34" charset="0"/>
                <a:cs typeface="Arial" panose="020B0604020202020204" pitchFamily="34" charset="0"/>
              </a:rPr>
              <a:t>Necessary </a:t>
            </a:r>
            <a:r>
              <a:rPr lang="en-US" sz="2000" dirty="0" smtClean="0">
                <a:latin typeface="Arial" panose="020B0604020202020204" pitchFamily="34" charset="0"/>
                <a:cs typeface="Arial" panose="020B0604020202020204" pitchFamily="34" charset="0"/>
              </a:rPr>
              <a:t>Libraries:</a:t>
            </a:r>
            <a:endParaRPr lang="en-US" sz="2000" dirty="0">
              <a:latin typeface="Arial" panose="020B0604020202020204" pitchFamily="34" charset="0"/>
              <a:cs typeface="Arial" panose="020B0604020202020204" pitchFamily="34" charset="0"/>
            </a:endParaRPr>
          </a:p>
          <a:p>
            <a:pPr marL="0" indent="0">
              <a:buNone/>
            </a:pPr>
            <a:r>
              <a:rPr lang="en-US" sz="2000" dirty="0" smtClean="0">
                <a:latin typeface="Arial" panose="020B0604020202020204" pitchFamily="34" charset="0"/>
                <a:cs typeface="Arial" panose="020B0604020202020204" pitchFamily="34" charset="0"/>
              </a:rPr>
              <a:t>2.Global Variables:</a:t>
            </a:r>
            <a:endParaRPr lang="en-US" sz="2000" dirty="0">
              <a:latin typeface="Arial" panose="020B0604020202020204" pitchFamily="34" charset="0"/>
              <a:cs typeface="Arial" panose="020B0604020202020204" pitchFamily="34" charset="0"/>
            </a:endParaRPr>
          </a:p>
          <a:p>
            <a:pPr marL="0" indent="0">
              <a:buNone/>
            </a:pPr>
            <a:r>
              <a:rPr lang="en-US" sz="2000" dirty="0" smtClean="0">
                <a:latin typeface="Arial" panose="020B0604020202020204" pitchFamily="34" charset="0"/>
                <a:cs typeface="Arial" panose="020B0604020202020204" pitchFamily="34" charset="0"/>
              </a:rPr>
              <a:t>3.Define Functions:</a:t>
            </a:r>
            <a:endParaRPr lang="en-US" sz="2000" dirty="0">
              <a:latin typeface="Arial" panose="020B0604020202020204" pitchFamily="34" charset="0"/>
              <a:cs typeface="Arial" panose="020B0604020202020204" pitchFamily="34" charset="0"/>
            </a:endParaRPr>
          </a:p>
          <a:p>
            <a:pPr marL="0" indent="0">
              <a:buNone/>
            </a:pPr>
            <a:r>
              <a:rPr lang="en-US" sz="2000" dirty="0" smtClean="0">
                <a:latin typeface="Arial" panose="020B0604020202020204" pitchFamily="34" charset="0"/>
                <a:cs typeface="Arial" panose="020B0604020202020204" pitchFamily="34" charset="0"/>
              </a:rPr>
              <a:t>4.Define </a:t>
            </a:r>
            <a:r>
              <a:rPr lang="en-US" sz="2000" dirty="0">
                <a:latin typeface="Arial" panose="020B0604020202020204" pitchFamily="34" charset="0"/>
                <a:cs typeface="Arial" panose="020B0604020202020204" pitchFamily="34" charset="0"/>
              </a:rPr>
              <a:t>`</a:t>
            </a:r>
            <a:r>
              <a:rPr lang="en-US" sz="2000" dirty="0" err="1" smtClean="0">
                <a:latin typeface="Arial" panose="020B0604020202020204" pitchFamily="34" charset="0"/>
                <a:cs typeface="Arial" panose="020B0604020202020204" pitchFamily="34" charset="0"/>
              </a:rPr>
              <a:t>on_press</a:t>
            </a:r>
            <a:r>
              <a:rPr lang="en-US" sz="2000" dirty="0" smtClean="0">
                <a:latin typeface="Arial" panose="020B0604020202020204" pitchFamily="34" charset="0"/>
                <a:cs typeface="Arial" panose="020B0604020202020204" pitchFamily="34" charset="0"/>
              </a:rPr>
              <a:t>` Function:</a:t>
            </a:r>
            <a:endParaRPr lang="en-US" sz="2000" dirty="0">
              <a:latin typeface="Arial" panose="020B0604020202020204" pitchFamily="34" charset="0"/>
              <a:cs typeface="Arial" panose="020B0604020202020204" pitchFamily="34" charset="0"/>
            </a:endParaRPr>
          </a:p>
          <a:p>
            <a:pPr marL="0" indent="0">
              <a:buNone/>
            </a:pPr>
            <a:r>
              <a:rPr lang="en-US" sz="2000" dirty="0" smtClean="0">
                <a:latin typeface="Arial" panose="020B0604020202020204" pitchFamily="34" charset="0"/>
                <a:cs typeface="Arial" panose="020B0604020202020204" pitchFamily="34" charset="0"/>
              </a:rPr>
              <a:t>5.Define </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on_release</a:t>
            </a: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Function:</a:t>
            </a:r>
            <a:endParaRPr lang="en-US" sz="2000" dirty="0">
              <a:latin typeface="Arial" panose="020B0604020202020204" pitchFamily="34" charset="0"/>
              <a:cs typeface="Arial" panose="020B0604020202020204" pitchFamily="34" charset="0"/>
            </a:endParaRPr>
          </a:p>
          <a:p>
            <a:pPr marL="0" indent="0">
              <a:buNone/>
            </a:pPr>
            <a:r>
              <a:rPr lang="en-US" sz="2000" dirty="0" smtClean="0">
                <a:latin typeface="Arial" panose="020B0604020202020204" pitchFamily="34" charset="0"/>
                <a:cs typeface="Arial" panose="020B0604020202020204" pitchFamily="34" charset="0"/>
              </a:rPr>
              <a:t>6.Define </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start_keylogger</a:t>
            </a: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Function:</a:t>
            </a:r>
            <a:endParaRPr lang="en-US" sz="2000" dirty="0">
              <a:latin typeface="Arial" panose="020B0604020202020204" pitchFamily="34" charset="0"/>
              <a:cs typeface="Arial" panose="020B0604020202020204" pitchFamily="34" charset="0"/>
            </a:endParaRPr>
          </a:p>
          <a:p>
            <a:pPr marL="0" indent="0">
              <a:buNone/>
            </a:pPr>
            <a:r>
              <a:rPr lang="en-US" sz="2000" dirty="0" smtClean="0">
                <a:latin typeface="Arial" panose="020B0604020202020204" pitchFamily="34" charset="0"/>
                <a:cs typeface="Arial" panose="020B0604020202020204" pitchFamily="34" charset="0"/>
              </a:rPr>
              <a:t>7.Define </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stop_keylogger</a:t>
            </a: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Function:</a:t>
            </a: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8. </a:t>
            </a:r>
            <a:r>
              <a:rPr lang="en-US" sz="2000" dirty="0" smtClean="0">
                <a:latin typeface="Arial" panose="020B0604020202020204" pitchFamily="34" charset="0"/>
                <a:cs typeface="Arial" panose="020B0604020202020204" pitchFamily="34" charset="0"/>
              </a:rPr>
              <a:t>GUI Setup:</a:t>
            </a:r>
            <a:endParaRPr lang="en-US" sz="2000" dirty="0">
              <a:latin typeface="Arial" panose="020B0604020202020204" pitchFamily="34" charset="0"/>
              <a:cs typeface="Arial" panose="020B0604020202020204" pitchFamily="34" charset="0"/>
            </a:endParaRPr>
          </a:p>
          <a:p>
            <a:pPr marL="0" indent="0">
              <a:buNone/>
            </a:pPr>
            <a:endParaRPr lang="en-US" b="1" dirty="0"/>
          </a:p>
        </p:txBody>
      </p:sp>
    </p:spTree>
    <p:extLst>
      <p:ext uri="{BB962C8B-B14F-4D97-AF65-F5344CB8AC3E}">
        <p14:creationId xmlns:p14="http://schemas.microsoft.com/office/powerpoint/2010/main" val="21662299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3916" y="445594"/>
            <a:ext cx="6272197" cy="837184"/>
          </a:xfrm>
        </p:spPr>
        <p:txBody>
          <a:bodyPr>
            <a:normAutofit/>
          </a:bodyPr>
          <a:lstStyle/>
          <a:p>
            <a:r>
              <a:rPr lang="en-IN" sz="4000" dirty="0" smtClean="0">
                <a:latin typeface="Arial Black" panose="020B0A04020102020204" pitchFamily="34" charset="0"/>
              </a:rPr>
              <a:t>RESULT</a:t>
            </a:r>
          </a:p>
        </p:txBody>
      </p:sp>
      <p:sp>
        <p:nvSpPr>
          <p:cNvPr id="3" name="Subtitle 2"/>
          <p:cNvSpPr>
            <a:spLocks noGrp="1"/>
          </p:cNvSpPr>
          <p:nvPr>
            <p:ph type="subTitle" idx="1"/>
          </p:nvPr>
        </p:nvSpPr>
        <p:spPr>
          <a:xfrm>
            <a:off x="1321777" y="1502787"/>
            <a:ext cx="9144000" cy="1655762"/>
          </a:xfrm>
        </p:spPr>
        <p:txBody>
          <a:bodyPr>
            <a:normAutofit/>
          </a:bodyPr>
          <a:lstStyle/>
          <a:p>
            <a:pPr algn="l"/>
            <a:r>
              <a:rPr lang="en-US" sz="2000" dirty="0" smtClean="0">
                <a:latin typeface="Arial" panose="020B0604020202020204" pitchFamily="34" charset="0"/>
                <a:cs typeface="Arial" panose="020B0604020202020204" pitchFamily="34" charset="0"/>
              </a:rPr>
              <a:t>	The </a:t>
            </a:r>
            <a:r>
              <a:rPr lang="en-US" sz="2000" dirty="0">
                <a:latin typeface="Arial" panose="020B0604020202020204" pitchFamily="34" charset="0"/>
                <a:cs typeface="Arial" panose="020B0604020202020204" pitchFamily="34" charset="0"/>
              </a:rPr>
              <a:t>GUI presents "Start" and "Stop" buttons to control the keylogging process. Upon starting, the </a:t>
            </a:r>
            <a:r>
              <a:rPr lang="en-US" sz="2000" dirty="0" err="1">
                <a:latin typeface="Arial" panose="020B0604020202020204" pitchFamily="34" charset="0"/>
                <a:cs typeface="Arial" panose="020B0604020202020204" pitchFamily="34" charset="0"/>
              </a:rPr>
              <a:t>keylogger</a:t>
            </a:r>
            <a:r>
              <a:rPr lang="en-US" sz="2000" dirty="0">
                <a:latin typeface="Arial" panose="020B0604020202020204" pitchFamily="34" charset="0"/>
                <a:cs typeface="Arial" panose="020B0604020202020204" pitchFamily="34" charset="0"/>
              </a:rPr>
              <a:t> captures keystrokes and saves them in designated files. Stopping the </a:t>
            </a:r>
            <a:r>
              <a:rPr lang="en-US" sz="2000" dirty="0" err="1">
                <a:latin typeface="Arial" panose="020B0604020202020204" pitchFamily="34" charset="0"/>
                <a:cs typeface="Arial" panose="020B0604020202020204" pitchFamily="34" charset="0"/>
              </a:rPr>
              <a:t>keylogger</a:t>
            </a:r>
            <a:r>
              <a:rPr lang="en-US" sz="2000" dirty="0">
                <a:latin typeface="Arial" panose="020B0604020202020204" pitchFamily="34" charset="0"/>
                <a:cs typeface="Arial" panose="020B0604020202020204" pitchFamily="34" charset="0"/>
              </a:rPr>
              <a:t> halts the logging process.</a:t>
            </a:r>
            <a:endParaRPr lang="en-IN" sz="2000" dirty="0">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3938" y="2716822"/>
            <a:ext cx="8013638" cy="3930162"/>
          </a:xfrm>
          <a:prstGeom prst="rect">
            <a:avLst/>
          </a:prstGeom>
        </p:spPr>
      </p:pic>
    </p:spTree>
    <p:extLst>
      <p:ext uri="{BB962C8B-B14F-4D97-AF65-F5344CB8AC3E}">
        <p14:creationId xmlns:p14="http://schemas.microsoft.com/office/powerpoint/2010/main" val="39252896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071" y="1353192"/>
            <a:ext cx="5148417" cy="4212340"/>
          </a:xfrm>
          <a:prstGeom prst="rect">
            <a:avLst/>
          </a:prstGeom>
        </p:spPr>
      </p:pic>
      <p:sp>
        <p:nvSpPr>
          <p:cNvPr id="3" name="TextBox 2"/>
          <p:cNvSpPr txBox="1"/>
          <p:nvPr/>
        </p:nvSpPr>
        <p:spPr>
          <a:xfrm>
            <a:off x="589084" y="562707"/>
            <a:ext cx="3305908" cy="707886"/>
          </a:xfrm>
          <a:prstGeom prst="rect">
            <a:avLst/>
          </a:prstGeom>
          <a:noFill/>
        </p:spPr>
        <p:txBody>
          <a:bodyPr wrap="square" rtlCol="0">
            <a:spAutoFit/>
          </a:bodyPr>
          <a:lstStyle/>
          <a:p>
            <a:r>
              <a:rPr lang="en-US" sz="4000" dirty="0" smtClean="0">
                <a:latin typeface="Arial Black" panose="020B0A04020102020204" pitchFamily="34" charset="0"/>
              </a:rPr>
              <a:t>OUTPUT</a:t>
            </a:r>
            <a:endParaRPr lang="en-IN" sz="4000" dirty="0">
              <a:latin typeface="Arial Black" panose="020B0A04020102020204"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49107" y="1415561"/>
            <a:ext cx="5421924" cy="4149971"/>
          </a:xfrm>
          <a:prstGeom prst="rect">
            <a:avLst/>
          </a:prstGeom>
        </p:spPr>
      </p:pic>
    </p:spTree>
    <p:extLst>
      <p:ext uri="{BB962C8B-B14F-4D97-AF65-F5344CB8AC3E}">
        <p14:creationId xmlns:p14="http://schemas.microsoft.com/office/powerpoint/2010/main" val="2637243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Arial Black" panose="020B0A04020102020204" pitchFamily="34" charset="0"/>
              </a:rPr>
              <a:t>CONCLUSION</a:t>
            </a:r>
            <a:endParaRPr lang="en-IN" sz="4000" dirty="0">
              <a:latin typeface="Arial Black" panose="020B0A04020102020204" pitchFamily="34" charset="0"/>
            </a:endParaRPr>
          </a:p>
        </p:txBody>
      </p:sp>
      <p:sp>
        <p:nvSpPr>
          <p:cNvPr id="3" name="Content Placeholder 2"/>
          <p:cNvSpPr>
            <a:spLocks noGrp="1"/>
          </p:cNvSpPr>
          <p:nvPr>
            <p:ph idx="1"/>
          </p:nvPr>
        </p:nvSpPr>
        <p:spPr/>
        <p:txBody>
          <a:bodyPr>
            <a:normAutofit/>
          </a:bodyPr>
          <a:lstStyle/>
          <a:p>
            <a:pPr marL="0" indent="0">
              <a:lnSpc>
                <a:spcPct val="107000"/>
              </a:lnSpc>
              <a:spcAft>
                <a:spcPts val="800"/>
              </a:spcAft>
              <a:buNone/>
            </a:pPr>
            <a:r>
              <a:rPr lang="en-US" sz="2000" dirty="0" smtClean="0">
                <a:latin typeface="Arial" panose="020B0604020202020204" pitchFamily="34" charset="0"/>
                <a:cs typeface="Arial" panose="020B0604020202020204" pitchFamily="34" charset="0"/>
              </a:rPr>
              <a:t>	Implementing </a:t>
            </a:r>
            <a:r>
              <a:rPr lang="en-US" sz="2000" dirty="0">
                <a:latin typeface="Arial" panose="020B0604020202020204" pitchFamily="34" charset="0"/>
                <a:cs typeface="Arial" panose="020B0604020202020204" pitchFamily="34" charset="0"/>
              </a:rPr>
              <a:t>a </a:t>
            </a:r>
            <a:r>
              <a:rPr lang="en-US" sz="2000" dirty="0" err="1">
                <a:latin typeface="Arial" panose="020B0604020202020204" pitchFamily="34" charset="0"/>
                <a:cs typeface="Arial" panose="020B0604020202020204" pitchFamily="34" charset="0"/>
              </a:rPr>
              <a:t>keylogger</a:t>
            </a:r>
            <a:r>
              <a:rPr lang="en-US" sz="2000" dirty="0">
                <a:latin typeface="Arial" panose="020B0604020202020204" pitchFamily="34" charset="0"/>
                <a:cs typeface="Arial" panose="020B0604020202020204" pitchFamily="34" charset="0"/>
              </a:rPr>
              <a:t> highlights the ease of capturing keyboard inputs and underscores the importance of robust security measures to prevent unauthorized access to sensitive information. Understanding keylogging techniques aids in fortifying systems against potential threats.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167353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621</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Black</vt:lpstr>
      <vt:lpstr>Calibri</vt:lpstr>
      <vt:lpstr>Calibri Light</vt:lpstr>
      <vt:lpstr>Office Theme</vt:lpstr>
      <vt:lpstr>CAPSTONE PROJECT</vt:lpstr>
      <vt:lpstr>OUTLINE</vt:lpstr>
      <vt:lpstr>PROBLEM STATEMENT</vt:lpstr>
      <vt:lpstr>PROPOSED SYSTEM/SOLUTION</vt:lpstr>
      <vt:lpstr>SYSTEM DEVELOPMENT APPROACH</vt:lpstr>
      <vt:lpstr>ALGORITHM AND DEPLOYMENT</vt:lpstr>
      <vt:lpstr>RESULT</vt:lpstr>
      <vt:lpstr>PowerPoint Presentation</vt:lpstr>
      <vt:lpstr>CONCLUSION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thulasirajan</dc:creator>
  <cp:lastModifiedBy>thulasirajan</cp:lastModifiedBy>
  <cp:revision>17</cp:revision>
  <dcterms:created xsi:type="dcterms:W3CDTF">2024-03-25T04:46:37Z</dcterms:created>
  <dcterms:modified xsi:type="dcterms:W3CDTF">2024-03-25T14:03:05Z</dcterms:modified>
</cp:coreProperties>
</file>