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47" r:id="rId2"/>
    <p:sldId id="405" r:id="rId3"/>
    <p:sldId id="418" r:id="rId4"/>
    <p:sldId id="431" r:id="rId5"/>
    <p:sldId id="427" r:id="rId6"/>
    <p:sldId id="430" r:id="rId7"/>
    <p:sldId id="429" r:id="rId8"/>
    <p:sldId id="421" r:id="rId9"/>
    <p:sldId id="425" r:id="rId10"/>
    <p:sldId id="42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13B6C9"/>
    <a:srgbClr val="1165D6"/>
    <a:srgbClr val="009900"/>
    <a:srgbClr val="006600"/>
    <a:srgbClr val="003300"/>
    <a:srgbClr val="008000"/>
    <a:srgbClr val="FFFFCC"/>
    <a:srgbClr val="1165D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5935" autoAdjust="0"/>
  </p:normalViewPr>
  <p:slideViewPr>
    <p:cSldViewPr>
      <p:cViewPr varScale="1">
        <p:scale>
          <a:sx n="84" d="100"/>
          <a:sy n="84" d="100"/>
        </p:scale>
        <p:origin x="149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/>
            </a:lvl1pPr>
          </a:lstStyle>
          <a:p>
            <a:fld id="{84691660-2B87-4785-BBE2-D3DA7F4C5718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/>
            </a:lvl1pPr>
          </a:lstStyle>
          <a:p>
            <a:fld id="{036826E7-A0C7-4510-A0B6-27F4CE0019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5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5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4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44C-C13B-4264-9F37-EC7069CF57EA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D632-7148-42E1-B8D7-3471CA8D5617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7FAE-7070-4A48-A942-5428AAC87B8D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DA9-2C36-4F24-BFB3-BA0D5CDF0176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E9DC-617A-47F1-990A-F437B91F5905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8A0F-6347-4B2B-9E42-436D6435B2C8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01E-CA78-4C60-AC8C-1B32D44D4A2E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1DD-BA31-411F-94D4-53208A1E9F97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0FA-D7D2-48C8-892D-85F3E80DC46B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2D1-A719-4BB0-B37D-3B4AC04BC1B1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DA09-9741-4533-9A03-8A4852FDE1A7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B454-8131-4FF2-B85C-C15BA51DBB24}" type="datetime1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10699/" TargetMode="External"/><Relationship Id="rId2" Type="http://schemas.openxmlformats.org/officeDocument/2006/relationships/hyperlink" Target="https://www.consultant.ru/document/cons_doc_LAW_3466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916832"/>
            <a:ext cx="6048672" cy="1512168"/>
          </a:xfrm>
          <a:prstGeom prst="rect">
            <a:avLst/>
          </a:prstGeom>
          <a:solidFill>
            <a:srgbClr val="116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altLang="ru-RU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4872" y="2349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Защита информации от разглашения</a:t>
            </a:r>
            <a:endParaRPr lang="ru-RU" altLang="ru-RU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92871F-3953-5843-88A1-9A355848E80F}"/>
              </a:ext>
            </a:extLst>
          </p:cNvPr>
          <p:cNvSpPr/>
          <p:nvPr/>
        </p:nvSpPr>
        <p:spPr>
          <a:xfrm>
            <a:off x="179512" y="3892696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Студент гр. ИБ-21</a:t>
            </a:r>
          </a:p>
          <a:p>
            <a:r>
              <a:rPr lang="ru-RU" altLang="ru-RU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Иванов Иван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934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35" y="2924944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800" b="1" spc="-1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10</a:t>
            </a:fld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Цель и задачи доклада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628800"/>
            <a:ext cx="8391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работы:  </a:t>
            </a:r>
            <a:r>
              <a:rPr lang="ru-RU" sz="2400" dirty="0"/>
              <a:t>Разъяснить, зачем защищать информацию от разглашения, как её защищать, и что будет, если допустить её разглашение</a:t>
            </a:r>
            <a:endParaRPr lang="ru-RU" sz="2000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b="1" dirty="0"/>
              <a:t>Задачи работы: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Объяснить суть защиты информации от разглашения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Рассмотреть разные способы защиты информации от разглашения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Указать на необходимые статьи и на меры наказания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термины и определения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700808"/>
            <a:ext cx="83913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1" dirty="0"/>
              <a:t>Информация</a:t>
            </a:r>
            <a:r>
              <a:rPr lang="ru-RU" dirty="0"/>
              <a:t> – сведения (сообщения, данные) независимо от формы их представления. (ФЗ-149 от 18.03.2019)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Конфиденциальность </a:t>
            </a:r>
            <a:r>
              <a:rPr lang="ru-RU" dirty="0"/>
              <a:t>– состояние информации, при котором доступ к ней ограничен определенным кругом лиц. 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Персональные данные </a:t>
            </a:r>
            <a:r>
              <a:rPr lang="ru-RU" dirty="0"/>
              <a:t>– любая информация, относящаяся к определенному или определяемому на основании такой информации физическому лицу (субъекту персональных данных).</a:t>
            </a:r>
          </a:p>
          <a:p>
            <a:pPr algn="just" fontAlgn="base"/>
            <a:endParaRPr lang="ru-RU" dirty="0"/>
          </a:p>
          <a:p>
            <a:pPr algn="just"/>
            <a:r>
              <a:rPr lang="ru-RU" b="1" dirty="0"/>
              <a:t>СЗИ </a:t>
            </a:r>
            <a:r>
              <a:rPr lang="ru-RU" dirty="0"/>
              <a:t>– средство защиты информации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Правило доступа к информации </a:t>
            </a:r>
            <a:r>
              <a:rPr lang="ru-RU" dirty="0"/>
              <a:t>– совокупность правил, регламентирующих порядок и условия доступа субъекта к информации и её носителям.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НСД</a:t>
            </a:r>
            <a:r>
              <a:rPr lang="ru-RU" dirty="0"/>
              <a:t> – несанкционированный доступ (т.е. с нарушением установленных правил разграничения доступа)</a:t>
            </a:r>
          </a:p>
        </p:txBody>
      </p:sp>
    </p:spTree>
    <p:extLst>
      <p:ext uri="{BB962C8B-B14F-4D97-AF65-F5344CB8AC3E}">
        <p14:creationId xmlns:p14="http://schemas.microsoft.com/office/powerpoint/2010/main" val="2537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BFD35-1FA6-14B2-348D-9666D030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3D820-150A-10EA-0E41-413F5510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термины и 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401B5F-249D-2CD2-6DC9-7AE11ED5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EA3517-E34A-D74A-560C-8643A661E178}"/>
              </a:ext>
            </a:extLst>
          </p:cNvPr>
          <p:cNvSpPr/>
          <p:nvPr/>
        </p:nvSpPr>
        <p:spPr>
          <a:xfrm>
            <a:off x="395536" y="1700808"/>
            <a:ext cx="83913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1" dirty="0"/>
              <a:t>Аудит информационной безопасности</a:t>
            </a:r>
            <a:r>
              <a:rPr lang="ru-RU" dirty="0"/>
              <a:t> – процесс оценки и анализа состояния информационной безопасности организации, включающий проверку соответствия требованиям законодательства и внутренним регламентам.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Информационная безопасность </a:t>
            </a:r>
            <a:r>
              <a:rPr lang="ru-RU" dirty="0"/>
              <a:t>– состояние защищенности информационной среды, при котором обеспечивается защита информации и информационных ресурсов от угроз.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КИИ РФ</a:t>
            </a:r>
            <a:r>
              <a:rPr lang="ru-RU" dirty="0"/>
              <a:t> – критическая информационная инфраструктура Российской Федерации.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12180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C740E-D67C-2503-4D39-1F3B9B265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: изогнутая 7">
            <a:extLst>
              <a:ext uri="{FF2B5EF4-FFF2-40B4-BE49-F238E27FC236}">
                <a16:creationId xmlns:a16="http://schemas.microsoft.com/office/drawing/2014/main" id="{12AA0A02-3657-34F2-97A8-F9BEA1420335}"/>
              </a:ext>
            </a:extLst>
          </p:cNvPr>
          <p:cNvSpPr/>
          <p:nvPr/>
        </p:nvSpPr>
        <p:spPr>
          <a:xfrm rot="5400000">
            <a:off x="6376558" y="1984482"/>
            <a:ext cx="1368154" cy="2817029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39216-8EF6-0CF6-E653-F7E7C86C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Задачи защиты информации от разглашения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461B0-E3EA-E2EC-AF64-5835DB42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49F70C7F-B399-41AB-9A9D-1B15FBC4839F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4110C6B7-C174-3F9B-59A7-B4E0E00EC07D}"/>
              </a:ext>
            </a:extLst>
          </p:cNvPr>
          <p:cNvSpPr/>
          <p:nvPr/>
        </p:nvSpPr>
        <p:spPr>
          <a:xfrm rot="16200000" flipH="1">
            <a:off x="1480301" y="2029488"/>
            <a:ext cx="1368153" cy="2727021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0692D4-C611-DC79-29F1-8B94F6FD5C1C}"/>
              </a:ext>
            </a:extLst>
          </p:cNvPr>
          <p:cNvSpPr/>
          <p:nvPr/>
        </p:nvSpPr>
        <p:spPr>
          <a:xfrm rot="5400000">
            <a:off x="4283968" y="2484257"/>
            <a:ext cx="576064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81C05C1-E072-2714-190B-0AD7326866D4}"/>
              </a:ext>
            </a:extLst>
          </p:cNvPr>
          <p:cNvSpPr/>
          <p:nvPr/>
        </p:nvSpPr>
        <p:spPr>
          <a:xfrm>
            <a:off x="2771800" y="1769113"/>
            <a:ext cx="3600400" cy="64374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97EDCC-5165-A8A2-C9A1-199FC66814AC}"/>
              </a:ext>
            </a:extLst>
          </p:cNvPr>
          <p:cNvSpPr txBox="1">
            <a:spLocks/>
          </p:cNvSpPr>
          <p:nvPr/>
        </p:nvSpPr>
        <p:spPr>
          <a:xfrm>
            <a:off x="2555776" y="1556792"/>
            <a:ext cx="403244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547E23E-4C11-8ED1-43F9-10277018B990}"/>
              </a:ext>
            </a:extLst>
          </p:cNvPr>
          <p:cNvSpPr txBox="1">
            <a:spLocks/>
          </p:cNvSpPr>
          <p:nvPr/>
        </p:nvSpPr>
        <p:spPr>
          <a:xfrm>
            <a:off x="7380312" y="4077072"/>
            <a:ext cx="1741487" cy="84922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Соблюдение законодательных требований</a:t>
            </a:r>
          </a:p>
        </p:txBody>
      </p:sp>
      <p:sp>
        <p:nvSpPr>
          <p:cNvPr id="3" name="Стрелка: изогнутая 2">
            <a:extLst>
              <a:ext uri="{FF2B5EF4-FFF2-40B4-BE49-F238E27FC236}">
                <a16:creationId xmlns:a16="http://schemas.microsoft.com/office/drawing/2014/main" id="{31FB265E-CC68-8754-63C1-9EAE37116B28}"/>
              </a:ext>
            </a:extLst>
          </p:cNvPr>
          <p:cNvSpPr/>
          <p:nvPr/>
        </p:nvSpPr>
        <p:spPr>
          <a:xfrm rot="16200000" flipH="1">
            <a:off x="3815923" y="2029484"/>
            <a:ext cx="1368153" cy="2727021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изогнутая 12">
            <a:extLst>
              <a:ext uri="{FF2B5EF4-FFF2-40B4-BE49-F238E27FC236}">
                <a16:creationId xmlns:a16="http://schemas.microsoft.com/office/drawing/2014/main" id="{BDCCF771-8D63-8E6E-FE6B-D8CDFE08997B}"/>
              </a:ext>
            </a:extLst>
          </p:cNvPr>
          <p:cNvSpPr/>
          <p:nvPr/>
        </p:nvSpPr>
        <p:spPr>
          <a:xfrm rot="5400000">
            <a:off x="3892572" y="2029486"/>
            <a:ext cx="1368153" cy="2727021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042DEF9-AC0B-B428-75C7-DE41F12CC2D3}"/>
              </a:ext>
            </a:extLst>
          </p:cNvPr>
          <p:cNvSpPr/>
          <p:nvPr/>
        </p:nvSpPr>
        <p:spPr>
          <a:xfrm>
            <a:off x="3131840" y="2723793"/>
            <a:ext cx="3087054" cy="1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CCA6CC1-7312-8E1A-75CC-69DD56C31D7C}"/>
              </a:ext>
            </a:extLst>
          </p:cNvPr>
          <p:cNvSpPr txBox="1">
            <a:spLocks/>
          </p:cNvSpPr>
          <p:nvPr/>
        </p:nvSpPr>
        <p:spPr>
          <a:xfrm>
            <a:off x="4877105" y="4091943"/>
            <a:ext cx="1741487" cy="84922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Защита данных от утечек и краж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D3B0AC3-CB92-637C-24FC-2169A4CC40A3}"/>
              </a:ext>
            </a:extLst>
          </p:cNvPr>
          <p:cNvSpPr txBox="1">
            <a:spLocks/>
          </p:cNvSpPr>
          <p:nvPr/>
        </p:nvSpPr>
        <p:spPr>
          <a:xfrm>
            <a:off x="2442215" y="4091944"/>
            <a:ext cx="1836204" cy="849224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Предотвращение НСД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F28585B-C58F-F0F1-21C0-BF8EE89608A7}"/>
              </a:ext>
            </a:extLst>
          </p:cNvPr>
          <p:cNvSpPr txBox="1">
            <a:spLocks/>
          </p:cNvSpPr>
          <p:nvPr/>
        </p:nvSpPr>
        <p:spPr>
          <a:xfrm>
            <a:off x="15480" y="4077072"/>
            <a:ext cx="2000743" cy="864096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Обеспечение конфиденциальности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1244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6932C-5313-32B2-4B10-84F41C5F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: изогнутая 7">
            <a:extLst>
              <a:ext uri="{FF2B5EF4-FFF2-40B4-BE49-F238E27FC236}">
                <a16:creationId xmlns:a16="http://schemas.microsoft.com/office/drawing/2014/main" id="{3A4E7531-4F8F-A286-9693-26275AAE828D}"/>
              </a:ext>
            </a:extLst>
          </p:cNvPr>
          <p:cNvSpPr/>
          <p:nvPr/>
        </p:nvSpPr>
        <p:spPr>
          <a:xfrm rot="5400000">
            <a:off x="5800494" y="1129033"/>
            <a:ext cx="1368154" cy="2817029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2D9E6-37C0-D9FD-07A7-73A569C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31EA113A-1987-F0CA-8FD6-33B333112B15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8E831E74-F002-290A-B001-70D461AB7B1C}"/>
              </a:ext>
            </a:extLst>
          </p:cNvPr>
          <p:cNvSpPr/>
          <p:nvPr/>
        </p:nvSpPr>
        <p:spPr>
          <a:xfrm rot="16200000" flipH="1">
            <a:off x="1480301" y="1174039"/>
            <a:ext cx="1368153" cy="2727021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3EFC88-1BA0-27D4-B469-019ECF1C273C}"/>
              </a:ext>
            </a:extLst>
          </p:cNvPr>
          <p:cNvSpPr/>
          <p:nvPr/>
        </p:nvSpPr>
        <p:spPr>
          <a:xfrm rot="5400000">
            <a:off x="4283968" y="1628808"/>
            <a:ext cx="576064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8FD4162-D0FE-0F2C-C4C2-5DFE5D1CA9F2}"/>
              </a:ext>
            </a:extLst>
          </p:cNvPr>
          <p:cNvSpPr/>
          <p:nvPr/>
        </p:nvSpPr>
        <p:spPr>
          <a:xfrm>
            <a:off x="313241" y="1256795"/>
            <a:ext cx="8523396" cy="144635"/>
          </a:xfrm>
          <a:custGeom>
            <a:avLst/>
            <a:gdLst>
              <a:gd name="connsiteX0" fmla="*/ 0 w 3600400"/>
              <a:gd name="connsiteY0" fmla="*/ 0 h 144635"/>
              <a:gd name="connsiteX1" fmla="*/ 3600400 w 3600400"/>
              <a:gd name="connsiteY1" fmla="*/ 0 h 144635"/>
              <a:gd name="connsiteX2" fmla="*/ 3600400 w 3600400"/>
              <a:gd name="connsiteY2" fmla="*/ 37342 h 144635"/>
              <a:gd name="connsiteX3" fmla="*/ 3493107 w 3600400"/>
              <a:gd name="connsiteY3" fmla="*/ 144635 h 144635"/>
              <a:gd name="connsiteX4" fmla="*/ 107293 w 3600400"/>
              <a:gd name="connsiteY4" fmla="*/ 144635 h 144635"/>
              <a:gd name="connsiteX5" fmla="*/ 0 w 3600400"/>
              <a:gd name="connsiteY5" fmla="*/ 37342 h 14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400" h="144635">
                <a:moveTo>
                  <a:pt x="0" y="0"/>
                </a:moveTo>
                <a:lnTo>
                  <a:pt x="3600400" y="0"/>
                </a:lnTo>
                <a:lnTo>
                  <a:pt x="3600400" y="37342"/>
                </a:lnTo>
                <a:cubicBezTo>
                  <a:pt x="3600400" y="96598"/>
                  <a:pt x="3552363" y="144635"/>
                  <a:pt x="3493107" y="144635"/>
                </a:cubicBezTo>
                <a:lnTo>
                  <a:pt x="107293" y="144635"/>
                </a:lnTo>
                <a:cubicBezTo>
                  <a:pt x="48037" y="144635"/>
                  <a:pt x="0" y="96598"/>
                  <a:pt x="0" y="37342"/>
                </a:cubicBezTo>
                <a:close/>
              </a:path>
            </a:pathLst>
          </a:cu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553846D-4E28-86C9-5FDF-29BFB3DE9FBC}"/>
              </a:ext>
            </a:extLst>
          </p:cNvPr>
          <p:cNvSpPr txBox="1">
            <a:spLocks/>
          </p:cNvSpPr>
          <p:nvPr/>
        </p:nvSpPr>
        <p:spPr>
          <a:xfrm>
            <a:off x="323528" y="3220625"/>
            <a:ext cx="1741487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Организационные меры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39A137-0777-D493-9D90-CFF554D8BB32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61FA-9C58-4B1C-F1E7-204010AE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Способы защиты информации от разглашения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C0A51AD2-33C4-A0D3-FD98-C1A519E1544E}"/>
              </a:ext>
            </a:extLst>
          </p:cNvPr>
          <p:cNvSpPr/>
          <p:nvPr/>
        </p:nvSpPr>
        <p:spPr>
          <a:xfrm rot="5400000">
            <a:off x="3899924" y="2342256"/>
            <a:ext cx="1344150" cy="412587"/>
          </a:xfrm>
          <a:prstGeom prst="rightArrow">
            <a:avLst>
              <a:gd name="adj1" fmla="val 36456"/>
              <a:gd name="adj2" fmla="val 64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D2EA5D-4C79-366D-4AE3-EE757F21091B}"/>
              </a:ext>
            </a:extLst>
          </p:cNvPr>
          <p:cNvSpPr/>
          <p:nvPr/>
        </p:nvSpPr>
        <p:spPr>
          <a:xfrm>
            <a:off x="3203848" y="1853470"/>
            <a:ext cx="3087054" cy="143500"/>
          </a:xfrm>
          <a:prstGeom prst="rect">
            <a:avLst/>
          </a:prstGeom>
          <a:ln w="28575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9F3A0A1-3008-8184-DD27-9912A77A6C09}"/>
              </a:ext>
            </a:extLst>
          </p:cNvPr>
          <p:cNvSpPr/>
          <p:nvPr/>
        </p:nvSpPr>
        <p:spPr>
          <a:xfrm>
            <a:off x="3131840" y="1868344"/>
            <a:ext cx="3240360" cy="1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860048-5107-3C49-088B-D113A1926429}"/>
              </a:ext>
            </a:extLst>
          </p:cNvPr>
          <p:cNvSpPr/>
          <p:nvPr/>
        </p:nvSpPr>
        <p:spPr>
          <a:xfrm rot="5400000">
            <a:off x="4004832" y="2123240"/>
            <a:ext cx="1134332" cy="1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B7D5F98B-6950-2323-264E-90594DC86A05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>
          <a:xfrm rot="10800000" flipH="1" flipV="1">
            <a:off x="323528" y="3540692"/>
            <a:ext cx="288032" cy="793704"/>
          </a:xfrm>
          <a:prstGeom prst="bentConnector3">
            <a:avLst>
              <a:gd name="adj1" fmla="val -39683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0B08A56-E05A-8B12-ADF5-0AFD379FDF47}"/>
              </a:ext>
            </a:extLst>
          </p:cNvPr>
          <p:cNvSpPr txBox="1">
            <a:spLocks/>
          </p:cNvSpPr>
          <p:nvPr/>
        </p:nvSpPr>
        <p:spPr>
          <a:xfrm>
            <a:off x="611560" y="4014329"/>
            <a:ext cx="1741487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Внутренние </a:t>
            </a:r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регламенты</a:t>
            </a:r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 и инструкции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2F4D5C5E-8928-064E-6D47-F0B3D2B95000}"/>
              </a:ext>
            </a:extLst>
          </p:cNvPr>
          <p:cNvSpPr txBox="1">
            <a:spLocks/>
          </p:cNvSpPr>
          <p:nvPr/>
        </p:nvSpPr>
        <p:spPr>
          <a:xfrm>
            <a:off x="611560" y="4721355"/>
            <a:ext cx="1741487" cy="556179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Договоры о неразглашении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E7C667D-45A4-6CAF-5DA7-71FC789E5B17}"/>
              </a:ext>
            </a:extLst>
          </p:cNvPr>
          <p:cNvSpPr txBox="1">
            <a:spLocks/>
          </p:cNvSpPr>
          <p:nvPr/>
        </p:nvSpPr>
        <p:spPr>
          <a:xfrm>
            <a:off x="611560" y="5344427"/>
            <a:ext cx="1944216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Обучение и повышение осведомленности сотрудников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6E35EDFA-4F17-38C9-BE0B-20A907FB5595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0800000" flipH="1" flipV="1">
            <a:off x="323528" y="3540691"/>
            <a:ext cx="288032" cy="1458753"/>
          </a:xfrm>
          <a:prstGeom prst="bentConnector3">
            <a:avLst>
              <a:gd name="adj1" fmla="val -39683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13EB6F96-DD11-0108-FE66-1A3FC6B3C839}"/>
              </a:ext>
            </a:extLst>
          </p:cNvPr>
          <p:cNvCxnSpPr>
            <a:cxnSpLocks/>
            <a:stCxn id="17" idx="1"/>
            <a:endCxn id="35" idx="1"/>
          </p:cNvCxnSpPr>
          <p:nvPr/>
        </p:nvCxnSpPr>
        <p:spPr>
          <a:xfrm rot="10800000" flipH="1" flipV="1">
            <a:off x="323528" y="3540692"/>
            <a:ext cx="288032" cy="2123802"/>
          </a:xfrm>
          <a:prstGeom prst="bentConnector3">
            <a:avLst>
              <a:gd name="adj1" fmla="val -42329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4C952F8D-1F3E-9194-7673-8B62CF417698}"/>
              </a:ext>
            </a:extLst>
          </p:cNvPr>
          <p:cNvSpPr txBox="1">
            <a:spLocks/>
          </p:cNvSpPr>
          <p:nvPr/>
        </p:nvSpPr>
        <p:spPr>
          <a:xfrm>
            <a:off x="3642940" y="3228755"/>
            <a:ext cx="1741487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 Технические меры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3A873A33-1EC0-518D-2A41-AA4B6455E37C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 flipH="1" flipV="1">
            <a:off x="3642940" y="3548822"/>
            <a:ext cx="288032" cy="793704"/>
          </a:xfrm>
          <a:prstGeom prst="bentConnector3">
            <a:avLst>
              <a:gd name="adj1" fmla="val -39683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83C4A12E-D5F2-4209-3FAB-2F33E0E52925}"/>
              </a:ext>
            </a:extLst>
          </p:cNvPr>
          <p:cNvSpPr txBox="1">
            <a:spLocks/>
          </p:cNvSpPr>
          <p:nvPr/>
        </p:nvSpPr>
        <p:spPr>
          <a:xfrm>
            <a:off x="3930972" y="4022459"/>
            <a:ext cx="1741487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Использование криптографических СЗИ</a:t>
            </a:r>
          </a:p>
        </p:txBody>
      </p:sp>
      <p:sp>
        <p:nvSpPr>
          <p:cNvPr id="55" name="Заголовок 1">
            <a:extLst>
              <a:ext uri="{FF2B5EF4-FFF2-40B4-BE49-F238E27FC236}">
                <a16:creationId xmlns:a16="http://schemas.microsoft.com/office/drawing/2014/main" id="{B1E24B1F-93A8-36A7-8BA5-46634F674920}"/>
              </a:ext>
            </a:extLst>
          </p:cNvPr>
          <p:cNvSpPr txBox="1">
            <a:spLocks/>
          </p:cNvSpPr>
          <p:nvPr/>
        </p:nvSpPr>
        <p:spPr>
          <a:xfrm>
            <a:off x="3930972" y="4729485"/>
            <a:ext cx="1741487" cy="556179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Применение системы контроля доступа</a:t>
            </a: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56025E5D-2FA2-EDBB-BE71-57B4CAA427BE}"/>
              </a:ext>
            </a:extLst>
          </p:cNvPr>
          <p:cNvSpPr txBox="1">
            <a:spLocks/>
          </p:cNvSpPr>
          <p:nvPr/>
        </p:nvSpPr>
        <p:spPr>
          <a:xfrm>
            <a:off x="3930972" y="5352557"/>
            <a:ext cx="1944216" cy="1172787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Антивирусное ПО (программное обеспечение) и средства защиты от вредоносного ПО</a:t>
            </a: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A27562BF-F8FF-8D6A-EAFF-FF410657B5D7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rot="10800000" flipH="1" flipV="1">
            <a:off x="3642940" y="3548821"/>
            <a:ext cx="288032" cy="1458753"/>
          </a:xfrm>
          <a:prstGeom prst="bentConnector3">
            <a:avLst>
              <a:gd name="adj1" fmla="val -39683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31E400C0-5014-9BE0-D6FA-4665A4982F14}"/>
              </a:ext>
            </a:extLst>
          </p:cNvPr>
          <p:cNvCxnSpPr>
            <a:cxnSpLocks/>
            <a:stCxn id="52" idx="1"/>
            <a:endCxn id="56" idx="1"/>
          </p:cNvCxnSpPr>
          <p:nvPr/>
        </p:nvCxnSpPr>
        <p:spPr>
          <a:xfrm rot="10800000" flipH="1" flipV="1">
            <a:off x="3642940" y="3548821"/>
            <a:ext cx="288032" cy="2390129"/>
          </a:xfrm>
          <a:prstGeom prst="bentConnector3">
            <a:avLst>
              <a:gd name="adj1" fmla="val -39683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>
            <a:extLst>
              <a:ext uri="{FF2B5EF4-FFF2-40B4-BE49-F238E27FC236}">
                <a16:creationId xmlns:a16="http://schemas.microsoft.com/office/drawing/2014/main" id="{F731BB47-1EFC-0E1A-758B-88B740BC4FF6}"/>
              </a:ext>
            </a:extLst>
          </p:cNvPr>
          <p:cNvSpPr txBox="1">
            <a:spLocks/>
          </p:cNvSpPr>
          <p:nvPr/>
        </p:nvSpPr>
        <p:spPr>
          <a:xfrm>
            <a:off x="6776573" y="3228755"/>
            <a:ext cx="1741487" cy="640133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Правовые меры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DABD42B5-0651-6DC1-7007-044C22AE162E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6776573" y="3548822"/>
            <a:ext cx="288032" cy="827150"/>
          </a:xfrm>
          <a:prstGeom prst="bentConnector3">
            <a:avLst>
              <a:gd name="adj1" fmla="val -79366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1DED2F07-9D53-2FEC-9A6A-FDDC2B97F810}"/>
              </a:ext>
            </a:extLst>
          </p:cNvPr>
          <p:cNvSpPr txBox="1">
            <a:spLocks/>
          </p:cNvSpPr>
          <p:nvPr/>
        </p:nvSpPr>
        <p:spPr>
          <a:xfrm>
            <a:off x="7064605" y="4022459"/>
            <a:ext cx="1741487" cy="707026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Заключение договоров о неразглашении</a:t>
            </a: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422CFE51-EDDB-F11A-83C9-A25DEC4446A7}"/>
              </a:ext>
            </a:extLst>
          </p:cNvPr>
          <p:cNvSpPr txBox="1">
            <a:spLocks/>
          </p:cNvSpPr>
          <p:nvPr/>
        </p:nvSpPr>
        <p:spPr>
          <a:xfrm>
            <a:off x="7064605" y="4801493"/>
            <a:ext cx="1899884" cy="787747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 Введение штрафных санкций за нарушение установленных правил</a:t>
            </a:r>
          </a:p>
        </p:txBody>
      </p:sp>
      <p:sp>
        <p:nvSpPr>
          <p:cNvPr id="64" name="Заголовок 1">
            <a:extLst>
              <a:ext uri="{FF2B5EF4-FFF2-40B4-BE49-F238E27FC236}">
                <a16:creationId xmlns:a16="http://schemas.microsoft.com/office/drawing/2014/main" id="{2D05D0D6-263B-D0C1-CEFD-75522446BF83}"/>
              </a:ext>
            </a:extLst>
          </p:cNvPr>
          <p:cNvSpPr txBox="1">
            <a:spLocks/>
          </p:cNvSpPr>
          <p:nvPr/>
        </p:nvSpPr>
        <p:spPr>
          <a:xfrm>
            <a:off x="7064605" y="5684867"/>
            <a:ext cx="1944216" cy="552445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spc="-100" dirty="0">
                <a:latin typeface="+mn-lt"/>
                <a:cs typeface="Times New Roman" panose="02020603050405020304" pitchFamily="18" charset="0"/>
              </a:rPr>
              <a:t>Регулярные аудиты и проверки</a:t>
            </a:r>
          </a:p>
        </p:txBody>
      </p: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DABF30E-D3B2-F7EC-C82B-73B1A046AF50}"/>
              </a:ext>
            </a:extLst>
          </p:cNvPr>
          <p:cNvCxnSpPr>
            <a:cxnSpLocks/>
            <a:stCxn id="60" idx="1"/>
            <a:endCxn id="63" idx="1"/>
          </p:cNvCxnSpPr>
          <p:nvPr/>
        </p:nvCxnSpPr>
        <p:spPr>
          <a:xfrm rot="10800000" flipH="1" flipV="1">
            <a:off x="6776573" y="3548821"/>
            <a:ext cx="288032" cy="1646545"/>
          </a:xfrm>
          <a:prstGeom prst="bentConnector3">
            <a:avLst>
              <a:gd name="adj1" fmla="val -79366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7A16F559-E655-B8FB-88B3-D954B019D60D}"/>
              </a:ext>
            </a:extLst>
          </p:cNvPr>
          <p:cNvCxnSpPr>
            <a:cxnSpLocks/>
            <a:stCxn id="60" idx="1"/>
            <a:endCxn id="64" idx="1"/>
          </p:cNvCxnSpPr>
          <p:nvPr/>
        </p:nvCxnSpPr>
        <p:spPr>
          <a:xfrm rot="10800000" flipH="1" flipV="1">
            <a:off x="6776573" y="3548822"/>
            <a:ext cx="288032" cy="2412268"/>
          </a:xfrm>
          <a:prstGeom prst="bentConnector3">
            <a:avLst>
              <a:gd name="adj1" fmla="val -79366"/>
            </a:avLst>
          </a:prstGeom>
          <a:ln w="1905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B92B-1F78-6DF6-5207-C2C6CFA5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92F60-09AF-7284-0EEB-7E076EAB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А что будет, если разгласить информацию?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D5FD71-1A1B-B015-3953-FF4F6D9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2AD1E515-18A5-5239-77E0-AB118AFD0F62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4525D5-2F9D-3B7A-8967-4F31E7252DF7}"/>
              </a:ext>
            </a:extLst>
          </p:cNvPr>
          <p:cNvSpPr/>
          <p:nvPr/>
        </p:nvSpPr>
        <p:spPr>
          <a:xfrm>
            <a:off x="395536" y="1812403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/>
              <a:t>Чтобы это выяснить, нам необходимы: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/>
              <a:t>Глава 28 УК РФ. «Преступления в сфере компьютерной информации»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/>
              <a:t>Глава 13 КоАП РФ. «Административные правонарушения в области связи и информации»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/>
              <a:t>98-ФЗ, 149-ФЗ, 152-ФЗ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39848F8-4B54-8A4F-AC76-9A9956AB3FE1}"/>
              </a:ext>
            </a:extLst>
          </p:cNvPr>
          <p:cNvSpPr txBox="1">
            <a:spLocks/>
          </p:cNvSpPr>
          <p:nvPr/>
        </p:nvSpPr>
        <p:spPr>
          <a:xfrm>
            <a:off x="179512" y="6299787"/>
            <a:ext cx="2233642" cy="52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Федеральный закон РФ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5E69F-49A1-84E9-AD42-5D9413EF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637815"/>
            <a:ext cx="2233643" cy="1664326"/>
          </a:xfrm>
          <a:prstGeom prst="rect">
            <a:avLst/>
          </a:prstGeom>
        </p:spPr>
      </p:pic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BF376571-2FB5-ADFF-7372-2880F4182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5250" l="10000" r="90000">
                        <a14:foregroundMark x1="40625" y1="13500" x2="49750" y2="15000"/>
                        <a14:foregroundMark x1="52625" y1="11250" x2="39875" y2="14750"/>
                        <a14:foregroundMark x1="43625" y1="9250" x2="50125" y2="4000"/>
                        <a14:foregroundMark x1="51000" y1="3000" x2="51000" y2="3000"/>
                        <a14:foregroundMark x1="51250" y1="3500" x2="51250" y2="3500"/>
                        <a14:foregroundMark x1="51750" y1="3750" x2="51750" y2="3750"/>
                        <a14:foregroundMark x1="52875" y1="88500" x2="52875" y2="88500"/>
                        <a14:foregroundMark x1="36250" y1="95250" x2="36250" y2="9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6" y="4715611"/>
            <a:ext cx="31683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D640E84-E9E0-8A7A-D5F3-28EB67A91E71}"/>
              </a:ext>
            </a:extLst>
          </p:cNvPr>
          <p:cNvSpPr txBox="1">
            <a:spLocks/>
          </p:cNvSpPr>
          <p:nvPr/>
        </p:nvSpPr>
        <p:spPr>
          <a:xfrm>
            <a:off x="4265552" y="6158152"/>
            <a:ext cx="872120" cy="52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УК РФ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648A3B-3F6C-3344-0F4E-AA418231641E}"/>
              </a:ext>
            </a:extLst>
          </p:cNvPr>
          <p:cNvSpPr txBox="1">
            <a:spLocks/>
          </p:cNvSpPr>
          <p:nvPr/>
        </p:nvSpPr>
        <p:spPr>
          <a:xfrm>
            <a:off x="7092280" y="6157723"/>
            <a:ext cx="919616" cy="52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КоАП РФ</a:t>
            </a:r>
          </a:p>
        </p:txBody>
      </p:sp>
      <p:pic>
        <p:nvPicPr>
          <p:cNvPr id="10" name="Picture 4" descr="Picture background">
            <a:extLst>
              <a:ext uri="{FF2B5EF4-FFF2-40B4-BE49-F238E27FC236}">
                <a16:creationId xmlns:a16="http://schemas.microsoft.com/office/drawing/2014/main" id="{4B3FE9FB-2919-4011-3E69-69B83F8B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883" l="10000" r="97500">
                        <a14:foregroundMark x1="12422" y1="17799" x2="25859" y2="87705"/>
                        <a14:foregroundMark x1="25859" y1="87705" x2="30938" y2="96136"/>
                        <a14:foregroundMark x1="30938" y1="96136" x2="44531" y2="96370"/>
                        <a14:foregroundMark x1="44531" y1="96370" x2="90391" y2="93208"/>
                        <a14:foregroundMark x1="90391" y1="93208" x2="97734" y2="84426"/>
                        <a14:foregroundMark x1="97734" y1="84426" x2="95078" y2="71897"/>
                        <a14:foregroundMark x1="95078" y1="71897" x2="60859" y2="4450"/>
                        <a14:foregroundMark x1="60859" y1="4450" x2="45078" y2="6323"/>
                        <a14:foregroundMark x1="45078" y1="6323" x2="32969" y2="10656"/>
                        <a14:foregroundMark x1="26875" y1="89578" x2="50234" y2="93560"/>
                        <a14:foregroundMark x1="50234" y1="93560" x2="61016" y2="92506"/>
                        <a14:foregroundMark x1="62656" y1="95199" x2="93750" y2="96370"/>
                        <a14:foregroundMark x1="97500" y1="77283" x2="97500" y2="77283"/>
                        <a14:foregroundMark x1="61016" y1="468" x2="61016" y2="468"/>
                        <a14:foregroundMark x1="12969" y1="31030" x2="11172" y2="22951"/>
                        <a14:foregroundMark x1="25234" y1="97424" x2="19766" y2="70258"/>
                        <a14:foregroundMark x1="17188" y1="58782" x2="26016" y2="98361"/>
                        <a14:foregroundMark x1="17500" y1="59251" x2="26016" y2="99063"/>
                        <a14:foregroundMark x1="21484" y1="81265" x2="24609" y2="99883"/>
                        <a14:foregroundMark x1="18984" y1="70023" x2="17734" y2="59602"/>
                        <a14:foregroundMark x1="16953" y1="60539" x2="16953" y2="60539"/>
                        <a14:foregroundMark x1="16953" y1="60773" x2="19609" y2="67564"/>
                        <a14:foregroundMark x1="17969" y1="64637" x2="17969" y2="64637"/>
                        <a14:backgroundMark x1="10469" y1="12881" x2="28516" y2="7611"/>
                        <a14:backgroundMark x1="28516" y1="7611" x2="7187" y2="3513"/>
                        <a14:backgroundMark x1="7187" y1="3513" x2="7031" y2="3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20" y="4863935"/>
            <a:ext cx="2045304" cy="13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Результаты по проделанной работе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Разъяснили суть защиты информации от разглашения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Рассмотрели разные способы защиты информации от разглашения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Указали на необходимые статьи и на меры наказания</a:t>
            </a:r>
            <a:br>
              <a:rPr lang="ru-RU" sz="2000" dirty="0"/>
            </a:br>
            <a:r>
              <a:rPr lang="ru-RU" sz="2000" dirty="0"/>
              <a:t>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3913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/>
              <a:t>1</a:t>
            </a:r>
            <a:r>
              <a:rPr lang="ru-RU" dirty="0"/>
              <a:t>)</a:t>
            </a:r>
            <a:r>
              <a:rPr lang="en" dirty="0"/>
              <a:t> </a:t>
            </a:r>
            <a:r>
              <a:rPr lang="en-US" dirty="0">
                <a:hlinkClick r:id="rId2"/>
              </a:rPr>
              <a:t>https://www.consultant.ru/document/cons_doc_LAW_34661/</a:t>
            </a:r>
            <a:r>
              <a:rPr lang="ru-RU" dirty="0"/>
              <a:t> - КоАП РФ от 30.12.2001 </a:t>
            </a:r>
            <a:r>
              <a:rPr lang="en-US" dirty="0"/>
              <a:t>N 195-</a:t>
            </a:r>
            <a:r>
              <a:rPr lang="ru-RU" dirty="0"/>
              <a:t>ФЗ (ред. от 14.10.2024)</a:t>
            </a:r>
          </a:p>
          <a:p>
            <a:pPr algn="just"/>
            <a:r>
              <a:rPr lang="en" dirty="0"/>
              <a:t>2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https://www.consultant.ru/document/cons_doc_LAW_10699/</a:t>
            </a:r>
            <a:r>
              <a:rPr lang="ru-RU" dirty="0"/>
              <a:t> - УК РФ от 13.06.1996 </a:t>
            </a:r>
            <a:r>
              <a:rPr lang="en-US" dirty="0"/>
              <a:t>N 63-</a:t>
            </a:r>
            <a:r>
              <a:rPr lang="ru-RU" dirty="0"/>
              <a:t>ФЗ (ред. от 02.10.2024)</a:t>
            </a:r>
            <a:endParaRPr lang="ru-RU" sz="2000" dirty="0"/>
          </a:p>
          <a:p>
            <a:pPr algn="just"/>
            <a:endParaRPr lang="ru-RU" sz="2000" dirty="0"/>
          </a:p>
          <a:p>
            <a:pPr algn="just"/>
            <a:br>
              <a:rPr lang="ru-RU" sz="2000" dirty="0"/>
            </a:br>
            <a:r>
              <a:rPr lang="ru-RU" sz="2000" dirty="0"/>
              <a:t>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59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69406</TotalTime>
  <Words>464</Words>
  <Application>Microsoft Office PowerPoint</Application>
  <PresentationFormat>Экран (4:3)</PresentationFormat>
  <Paragraphs>76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Semibold</vt:lpstr>
      <vt:lpstr>Times New Roman</vt:lpstr>
      <vt:lpstr>Тема Office</vt:lpstr>
      <vt:lpstr>Презентация PowerPoint</vt:lpstr>
      <vt:lpstr>Цель и задачи доклада</vt:lpstr>
      <vt:lpstr>Основные термины и определения</vt:lpstr>
      <vt:lpstr>Основные термины и определения</vt:lpstr>
      <vt:lpstr>Задачи защиты информации от разглашения</vt:lpstr>
      <vt:lpstr>Способы защиты информации от разглашения</vt:lpstr>
      <vt:lpstr>А что будет, если разгласить информацию?</vt:lpstr>
      <vt:lpstr>Результаты по проделанной работе</vt:lpstr>
      <vt:lpstr>Список использованных источников</vt:lpstr>
      <vt:lpstr>Спасибо за внимание!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</dc:creator>
  <cp:lastModifiedBy>Gleb Broydo</cp:lastModifiedBy>
  <cp:revision>148</cp:revision>
  <cp:lastPrinted>2018-03-15T15:57:27Z</cp:lastPrinted>
  <dcterms:created xsi:type="dcterms:W3CDTF">2017-12-06T05:38:21Z</dcterms:created>
  <dcterms:modified xsi:type="dcterms:W3CDTF">2024-11-20T23:03:59Z</dcterms:modified>
</cp:coreProperties>
</file>