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47" r:id="rId2"/>
    <p:sldId id="405" r:id="rId3"/>
    <p:sldId id="418" r:id="rId4"/>
    <p:sldId id="427" r:id="rId5"/>
    <p:sldId id="430" r:id="rId6"/>
    <p:sldId id="432" r:id="rId7"/>
    <p:sldId id="433" r:id="rId8"/>
    <p:sldId id="435" r:id="rId9"/>
    <p:sldId id="436" r:id="rId10"/>
    <p:sldId id="434" r:id="rId11"/>
    <p:sldId id="421" r:id="rId12"/>
    <p:sldId id="425" r:id="rId13"/>
    <p:sldId id="424" r:id="rId14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385D8A"/>
    <a:srgbClr val="13B6C9"/>
    <a:srgbClr val="1165D6"/>
    <a:srgbClr val="009900"/>
    <a:srgbClr val="006600"/>
    <a:srgbClr val="003300"/>
    <a:srgbClr val="008000"/>
    <a:srgbClr val="FFFFCC"/>
    <a:srgbClr val="116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3" autoAdjust="0"/>
    <p:restoredTop sz="95935" autoAdjust="0"/>
  </p:normalViewPr>
  <p:slideViewPr>
    <p:cSldViewPr>
      <p:cViewPr varScale="1">
        <p:scale>
          <a:sx n="84" d="100"/>
          <a:sy n="84" d="100"/>
        </p:scale>
        <p:origin x="145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r">
              <a:defRPr sz="1200"/>
            </a:lvl1pPr>
          </a:lstStyle>
          <a:p>
            <a:fld id="{84691660-2B87-4785-BBE2-D3DA7F4C5718}" type="datetimeFigureOut">
              <a:rPr lang="ru-RU" smtClean="0"/>
              <a:pPr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19" rIns="91440" bIns="4571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r">
              <a:defRPr sz="1200"/>
            </a:lvl1pPr>
          </a:lstStyle>
          <a:p>
            <a:fld id="{036826E7-A0C7-4510-A0B6-27F4CE0019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5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826E7-A0C7-4510-A0B6-27F4CE0019E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95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826E7-A0C7-4510-A0B6-27F4CE0019ED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84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F3A94-38CB-048E-2026-1BB4AC73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5A290B0-309D-CD1D-6231-5F4E21E97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18907CE-5C53-81D8-2CFA-E87E26CB0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E85D80-DAEF-B92F-A52D-EA68B2407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826E7-A0C7-4510-A0B6-27F4CE0019E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3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A44C-C13B-4264-9F37-EC7069CF57EA}" type="datetime1">
              <a:rPr lang="ru-RU" smtClean="0"/>
              <a:pPr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D632-7148-42E1-B8D7-3471CA8D5617}" type="datetime1">
              <a:rPr lang="ru-RU" smtClean="0"/>
              <a:pPr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7FAE-7070-4A48-A942-5428AAC87B8D}" type="datetime1">
              <a:rPr lang="ru-RU" smtClean="0"/>
              <a:pPr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DA9-2C36-4F24-BFB3-BA0D5CDF0176}" type="datetime1">
              <a:rPr lang="ru-RU" smtClean="0"/>
              <a:pPr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E9DC-617A-47F1-990A-F437B91F5905}" type="datetime1">
              <a:rPr lang="ru-RU" smtClean="0"/>
              <a:pPr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8A0F-6347-4B2B-9E42-436D6435B2C8}" type="datetime1">
              <a:rPr lang="ru-RU" smtClean="0"/>
              <a:pPr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601E-CA78-4C60-AC8C-1B32D44D4A2E}" type="datetime1">
              <a:rPr lang="ru-RU" smtClean="0"/>
              <a:pPr/>
              <a:t>19.12.2024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1DD-BA31-411F-94D4-53208A1E9F97}" type="datetime1">
              <a:rPr lang="ru-RU" smtClean="0"/>
              <a:pPr/>
              <a:t>19.12.2024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0FA-D7D2-48C8-892D-85F3E80DC46B}" type="datetime1">
              <a:rPr lang="ru-RU" smtClean="0"/>
              <a:pPr/>
              <a:t>19.12.2024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2D1-A719-4BB0-B37D-3B4AC04BC1B1}" type="datetime1">
              <a:rPr lang="ru-RU" smtClean="0"/>
              <a:pPr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DA09-9741-4533-9A03-8A4852FDE1A7}" type="datetime1">
              <a:rPr lang="ru-RU" smtClean="0"/>
              <a:pPr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B454-8131-4FF2-B85C-C15BA51DBB24}" type="datetime1">
              <a:rPr lang="ru-RU" smtClean="0"/>
              <a:pPr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-152.ru/prosto-o-kriticheskoj-informacionnoj-infrastruktu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916832"/>
            <a:ext cx="6048672" cy="1512168"/>
          </a:xfrm>
          <a:prstGeom prst="rect">
            <a:avLst/>
          </a:prstGeom>
          <a:solidFill>
            <a:srgbClr val="116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altLang="ru-RU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060848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Стратегические цели и основные направления обеспечения информационной безопасности</a:t>
            </a:r>
            <a:endParaRPr lang="ru-RU" altLang="ru-RU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92871F-3953-5843-88A1-9A355848E80F}"/>
              </a:ext>
            </a:extLst>
          </p:cNvPr>
          <p:cNvSpPr/>
          <p:nvPr/>
        </p:nvSpPr>
        <p:spPr>
          <a:xfrm>
            <a:off x="179512" y="4077072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Студент гр. ИБ-21</a:t>
            </a:r>
          </a:p>
          <a:p>
            <a:r>
              <a:rPr lang="ru-RU" altLang="ru-RU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Иванов Иван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193440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C88059-39B9-3CD3-8990-4CDFF205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64" y="3999161"/>
            <a:ext cx="2544381" cy="247379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749E3D-1291-61B5-6F2A-1E297A14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F7A8EC8-D7A7-F673-5CE1-CC6447BF3203}"/>
              </a:ext>
            </a:extLst>
          </p:cNvPr>
          <p:cNvSpPr txBox="1">
            <a:spLocks/>
          </p:cNvSpPr>
          <p:nvPr/>
        </p:nvSpPr>
        <p:spPr>
          <a:xfrm>
            <a:off x="0" y="620688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Предотвращение информационных угроз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744189-3C6A-328B-825C-906EC0710916}"/>
              </a:ext>
            </a:extLst>
          </p:cNvPr>
          <p:cNvSpPr/>
          <p:nvPr/>
        </p:nvSpPr>
        <p:spPr>
          <a:xfrm>
            <a:off x="287524" y="2348880"/>
            <a:ext cx="56486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Наиболее распространенными угрозами информационной безопасности являются: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DDOS-атаки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Внедрение вредоносного кода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Утечка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Внутренняя угроза нарушения безопасности информации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Спам, фишинг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Социальная инженерия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Эксплуатация уязвимостей системы/используемого ПО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AB3432-2CFE-5672-095C-F177D336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617" y="1603657"/>
            <a:ext cx="2201853" cy="20413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F7EA1A-43C7-4F58-B561-372F341D0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392" y="3211979"/>
            <a:ext cx="1697084" cy="16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8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Результаты по проделанной работе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11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95536" y="1812403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Определили основные стратегические цели информационной безопасности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Разобрали основные направления обеспечения информационной безопасности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spc="-100">
                <a:latin typeface="+mn-lt"/>
                <a:cs typeface="Times New Roman" panose="02020603050405020304" pitchFamily="18" charset="0"/>
              </a:rPr>
              <a:t>Указали меры </a:t>
            </a:r>
            <a:r>
              <a:rPr lang="ru-RU" sz="2000" spc="-100" dirty="0">
                <a:latin typeface="+mn-lt"/>
                <a:cs typeface="Times New Roman" panose="02020603050405020304" pitchFamily="18" charset="0"/>
              </a:rPr>
              <a:t>по обеспечению безопасности защищаемой  информации</a:t>
            </a:r>
            <a:br>
              <a:rPr lang="ru-RU" sz="2000" dirty="0"/>
            </a:br>
            <a:r>
              <a:rPr lang="ru-RU" sz="2000" dirty="0"/>
              <a:t> 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3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12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95536" y="1812403"/>
            <a:ext cx="839130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dirty="0"/>
              <a:t>1</a:t>
            </a:r>
            <a:r>
              <a:rPr lang="ru-RU" dirty="0"/>
              <a:t>)</a:t>
            </a:r>
            <a:r>
              <a:rPr lang="en" dirty="0"/>
              <a:t> </a:t>
            </a:r>
            <a:r>
              <a:rPr lang="en-US" dirty="0">
                <a:hlinkClick r:id="rId2"/>
              </a:rPr>
              <a:t>https://b-152.ru/prosto-o-kriticheskoj-informacionnoj-infrastrukture</a:t>
            </a:r>
            <a:r>
              <a:rPr lang="en-US" dirty="0"/>
              <a:t> </a:t>
            </a:r>
            <a:r>
              <a:rPr lang="ru-RU" dirty="0"/>
              <a:t>- Просто о критической информационной инфраструктуре</a:t>
            </a:r>
          </a:p>
          <a:p>
            <a:pPr algn="just"/>
            <a:r>
              <a:rPr lang="en" dirty="0"/>
              <a:t>2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ГОСТ 50922-2006</a:t>
            </a:r>
            <a:endParaRPr lang="ru-RU" sz="2000" dirty="0"/>
          </a:p>
          <a:p>
            <a:pPr algn="just"/>
            <a:br>
              <a:rPr lang="ru-RU" sz="2000" dirty="0"/>
            </a:br>
            <a:r>
              <a:rPr lang="ru-RU" sz="2000" dirty="0"/>
              <a:t> 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5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335" y="2924944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800" b="1" spc="-100" dirty="0">
                <a:latin typeface="+mn-lt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13</a:t>
            </a:fld>
            <a:endParaRPr lang="ru-RU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7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Цель и задачи доклада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95536" y="1628800"/>
            <a:ext cx="83913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Цель работы:  </a:t>
            </a:r>
            <a:r>
              <a:rPr lang="ru-RU" sz="2400" dirty="0"/>
              <a:t>Ознакомиться с ключевыми стратегическими целями и основными направлениями обеспечения информационной безопасности</a:t>
            </a:r>
            <a:endParaRPr lang="ru-RU" sz="2000" dirty="0">
              <a:solidFill>
                <a:srgbClr val="FF0000"/>
              </a:solidFill>
            </a:endParaRPr>
          </a:p>
          <a:p>
            <a:endParaRPr lang="ru-RU" sz="2400" dirty="0"/>
          </a:p>
          <a:p>
            <a:r>
              <a:rPr lang="ru-RU" sz="2400" b="1" dirty="0"/>
              <a:t>Задачи работы: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dirty="0"/>
              <a:t>Определить основные стратегические цели информационной безопасности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dirty="0"/>
              <a:t>Разобрать основные направления обеспечения информационной безопасности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spc="-100" dirty="0">
                <a:latin typeface="+mn-lt"/>
                <a:cs typeface="Times New Roman" panose="02020603050405020304" pitchFamily="18" charset="0"/>
              </a:rPr>
              <a:t>Указать меры по обеспечению безопасности защищаемой  информации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Основные термины и определения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3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57158" y="1412776"/>
            <a:ext cx="83913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b="1" dirty="0"/>
              <a:t>Информация</a:t>
            </a:r>
            <a:r>
              <a:rPr lang="ru-RU" dirty="0"/>
              <a:t> – сведения (сообщения, данные) независимо от формы их представления. (ФЗ-149 от 18.03.2019)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b="1" dirty="0"/>
              <a:t>Конфиденциальность </a:t>
            </a:r>
            <a:r>
              <a:rPr lang="ru-RU" dirty="0"/>
              <a:t>– состояние информации, при котором доступ к ней ограничен определенным кругом лиц. 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b="1" dirty="0"/>
              <a:t>Персональные данные </a:t>
            </a:r>
            <a:r>
              <a:rPr lang="ru-RU" dirty="0"/>
              <a:t>– любая информация, относящаяся к определенному или определяемому на основании такой информации физическому лицу (субъекту персональных данных).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Правило доступа к информации </a:t>
            </a:r>
            <a:r>
              <a:rPr lang="ru-RU" dirty="0"/>
              <a:t>– совокупность правил, регламентирующих порядок и условия доступа субъекта к информации и её носителям.</a:t>
            </a:r>
            <a:endParaRPr lang="en-US" dirty="0"/>
          </a:p>
          <a:p>
            <a:pPr algn="just">
              <a:lnSpc>
                <a:spcPct val="50000"/>
              </a:lnSpc>
            </a:pPr>
            <a:endParaRPr lang="en-US" dirty="0"/>
          </a:p>
          <a:p>
            <a:pPr algn="just"/>
            <a:r>
              <a:rPr lang="ru-RU" b="1" dirty="0"/>
              <a:t>Информационная безопасность </a:t>
            </a:r>
            <a:r>
              <a:rPr lang="ru-RU" dirty="0"/>
              <a:t>– состояние защищенности информационной среды, при котором обеспечивается защита информации и информационных ресурсов от угроз.</a:t>
            </a:r>
            <a:endParaRPr lang="en-US" dirty="0"/>
          </a:p>
          <a:p>
            <a:pPr algn="just" fontAlgn="base">
              <a:lnSpc>
                <a:spcPct val="50000"/>
              </a:lnSpc>
            </a:pPr>
            <a:endParaRPr lang="ru-RU" dirty="0"/>
          </a:p>
          <a:p>
            <a:pPr algn="just" fontAlgn="base"/>
            <a:r>
              <a:rPr lang="ru-RU" b="1" dirty="0"/>
              <a:t>КИИ РФ</a:t>
            </a:r>
            <a:r>
              <a:rPr lang="ru-RU" dirty="0"/>
              <a:t> – критическая информационная инфраструктура Российской Федерации.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5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C740E-D67C-2503-4D39-1F3B9B265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39216-8EF6-0CF6-E653-F7E7C86C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08868"/>
            <a:ext cx="91440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Основные стратегические цели обеспечения ИБ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D461B0-E3EA-E2EC-AF64-5835DB42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4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5" name="Стрелка: изогнутая 4" hidden="1">
            <a:extLst>
              <a:ext uri="{FF2B5EF4-FFF2-40B4-BE49-F238E27FC236}">
                <a16:creationId xmlns:a16="http://schemas.microsoft.com/office/drawing/2014/main" id="{49F70C7F-B399-41AB-9A9D-1B15FBC4839F}"/>
              </a:ext>
            </a:extLst>
          </p:cNvPr>
          <p:cNvSpPr/>
          <p:nvPr/>
        </p:nvSpPr>
        <p:spPr>
          <a:xfrm rot="5400000">
            <a:off x="4850811" y="1612654"/>
            <a:ext cx="1368154" cy="1925776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81C05C1-E072-2714-190B-0AD7326866D4}"/>
              </a:ext>
            </a:extLst>
          </p:cNvPr>
          <p:cNvSpPr/>
          <p:nvPr/>
        </p:nvSpPr>
        <p:spPr>
          <a:xfrm>
            <a:off x="2771800" y="1769113"/>
            <a:ext cx="3600400" cy="64374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97EDCC-5165-A8A2-C9A1-199FC66814AC}"/>
              </a:ext>
            </a:extLst>
          </p:cNvPr>
          <p:cNvSpPr txBox="1">
            <a:spLocks/>
          </p:cNvSpPr>
          <p:nvPr/>
        </p:nvSpPr>
        <p:spPr>
          <a:xfrm>
            <a:off x="2555776" y="1556792"/>
            <a:ext cx="4032448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Основные цели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547E23E-4C11-8ED1-43F9-10277018B990}"/>
              </a:ext>
            </a:extLst>
          </p:cNvPr>
          <p:cNvSpPr txBox="1">
            <a:spLocks/>
          </p:cNvSpPr>
          <p:nvPr/>
        </p:nvSpPr>
        <p:spPr>
          <a:xfrm>
            <a:off x="6349295" y="4099937"/>
            <a:ext cx="1741487" cy="849223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Предотвращение информационных угроз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1CCA6CC1-7312-8E1A-75CC-69DD56C31D7C}"/>
              </a:ext>
            </a:extLst>
          </p:cNvPr>
          <p:cNvSpPr txBox="1">
            <a:spLocks/>
          </p:cNvSpPr>
          <p:nvPr/>
        </p:nvSpPr>
        <p:spPr>
          <a:xfrm>
            <a:off x="3701256" y="4091945"/>
            <a:ext cx="1741487" cy="849223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Обеспечение безопасности защищаемой  информации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F28585B-C58F-F0F1-21C0-BF8EE89608A7}"/>
              </a:ext>
            </a:extLst>
          </p:cNvPr>
          <p:cNvSpPr txBox="1">
            <a:spLocks/>
          </p:cNvSpPr>
          <p:nvPr/>
        </p:nvSpPr>
        <p:spPr>
          <a:xfrm>
            <a:off x="793961" y="4069635"/>
            <a:ext cx="2000743" cy="864096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Защита КИИ РФ</a:t>
            </a:r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E084C3B9-8890-02AD-B2BA-C99A6374E4BC}"/>
              </a:ext>
            </a:extLst>
          </p:cNvPr>
          <p:cNvSpPr/>
          <p:nvPr/>
        </p:nvSpPr>
        <p:spPr>
          <a:xfrm rot="10800000">
            <a:off x="1614312" y="3645024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6C2E597-6D63-DAF0-AD2F-7CC8BA944FE7}"/>
              </a:ext>
            </a:extLst>
          </p:cNvPr>
          <p:cNvSpPr/>
          <p:nvPr/>
        </p:nvSpPr>
        <p:spPr>
          <a:xfrm>
            <a:off x="1763688" y="2989515"/>
            <a:ext cx="64224" cy="721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DF3E7C2A-34AE-3DB3-DC66-0B8A60D6104D}"/>
              </a:ext>
            </a:extLst>
          </p:cNvPr>
          <p:cNvSpPr/>
          <p:nvPr/>
        </p:nvSpPr>
        <p:spPr>
          <a:xfrm rot="10800000">
            <a:off x="4391980" y="3659897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1765183-6AE0-2405-2AFB-C2A755F8958F}"/>
              </a:ext>
            </a:extLst>
          </p:cNvPr>
          <p:cNvSpPr/>
          <p:nvPr/>
        </p:nvSpPr>
        <p:spPr>
          <a:xfrm>
            <a:off x="4541356" y="2412860"/>
            <a:ext cx="64224" cy="13128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FDF4F2C8-B6AB-3064-8536-07930B82441D}"/>
              </a:ext>
            </a:extLst>
          </p:cNvPr>
          <p:cNvSpPr/>
          <p:nvPr/>
        </p:nvSpPr>
        <p:spPr>
          <a:xfrm rot="10800000">
            <a:off x="7063650" y="3667889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C168C1-83EA-6406-9325-C59D9E22E736}"/>
              </a:ext>
            </a:extLst>
          </p:cNvPr>
          <p:cNvSpPr/>
          <p:nvPr/>
        </p:nvSpPr>
        <p:spPr>
          <a:xfrm>
            <a:off x="7213026" y="3012380"/>
            <a:ext cx="64224" cy="721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93675AB-82E2-39E9-2B0C-862DA6151854}"/>
              </a:ext>
            </a:extLst>
          </p:cNvPr>
          <p:cNvSpPr/>
          <p:nvPr/>
        </p:nvSpPr>
        <p:spPr>
          <a:xfrm rot="5400000">
            <a:off x="4488356" y="264845"/>
            <a:ext cx="64225" cy="5513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72ED7D1E-FACE-A292-3111-056CE06D346D}"/>
              </a:ext>
            </a:extLst>
          </p:cNvPr>
          <p:cNvSpPr/>
          <p:nvPr/>
        </p:nvSpPr>
        <p:spPr>
          <a:xfrm rot="5400000">
            <a:off x="603121" y="5121188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C7CA4C0-14CF-D1BB-1AA7-F34B8140FFA2}"/>
              </a:ext>
            </a:extLst>
          </p:cNvPr>
          <p:cNvSpPr/>
          <p:nvPr/>
        </p:nvSpPr>
        <p:spPr>
          <a:xfrm rot="16200000">
            <a:off x="436071" y="4976534"/>
            <a:ext cx="64224" cy="721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FEF8068-7FB4-F86C-138C-B93C12DDB0A8}"/>
              </a:ext>
            </a:extLst>
          </p:cNvPr>
          <p:cNvSpPr/>
          <p:nvPr/>
        </p:nvSpPr>
        <p:spPr>
          <a:xfrm>
            <a:off x="72605" y="4516555"/>
            <a:ext cx="45719" cy="1152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DE4022D-EE4C-C17B-C1A1-848A6FD4A694}"/>
              </a:ext>
            </a:extLst>
          </p:cNvPr>
          <p:cNvSpPr/>
          <p:nvPr/>
        </p:nvSpPr>
        <p:spPr>
          <a:xfrm rot="16200000">
            <a:off x="401172" y="4187989"/>
            <a:ext cx="64224" cy="721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905B1DB-11C5-78F2-C9A1-E088215BCB52}"/>
              </a:ext>
            </a:extLst>
          </p:cNvPr>
          <p:cNvSpPr txBox="1">
            <a:spLocks/>
          </p:cNvSpPr>
          <p:nvPr/>
        </p:nvSpPr>
        <p:spPr>
          <a:xfrm>
            <a:off x="973977" y="5060323"/>
            <a:ext cx="2084121" cy="496273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Информационные системы</a:t>
            </a: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68220226-CD0C-7515-88D6-A53D9DC8E998}"/>
              </a:ext>
            </a:extLst>
          </p:cNvPr>
          <p:cNvSpPr txBox="1">
            <a:spLocks/>
          </p:cNvSpPr>
          <p:nvPr/>
        </p:nvSpPr>
        <p:spPr>
          <a:xfrm>
            <a:off x="975711" y="5634377"/>
            <a:ext cx="2084121" cy="776869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Информационно-телекоммуникационные сети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CC6A7784-CD13-7DB3-0318-0CF7A26D4C3D}"/>
              </a:ext>
            </a:extLst>
          </p:cNvPr>
          <p:cNvSpPr txBox="1">
            <a:spLocks/>
          </p:cNvSpPr>
          <p:nvPr/>
        </p:nvSpPr>
        <p:spPr>
          <a:xfrm>
            <a:off x="973977" y="6489027"/>
            <a:ext cx="2084121" cy="273423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spc="-100" dirty="0">
                <a:latin typeface="+mn-lt"/>
                <a:cs typeface="Times New Roman" panose="02020603050405020304" pitchFamily="18" charset="0"/>
              </a:rPr>
              <a:t>АСУ</a:t>
            </a:r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1F93ADE9-AD0C-1FF1-3670-F74FC9334D05}"/>
              </a:ext>
            </a:extLst>
          </p:cNvPr>
          <p:cNvSpPr/>
          <p:nvPr/>
        </p:nvSpPr>
        <p:spPr>
          <a:xfrm rot="5400000">
            <a:off x="603121" y="5812975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D0FF52E-1FEC-F0AF-4337-B9A01D2DF412}"/>
              </a:ext>
            </a:extLst>
          </p:cNvPr>
          <p:cNvSpPr/>
          <p:nvPr/>
        </p:nvSpPr>
        <p:spPr>
          <a:xfrm rot="16200000">
            <a:off x="436071" y="5668321"/>
            <a:ext cx="64224" cy="721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D105508A-73ED-8E12-F815-5772DFFF574A}"/>
              </a:ext>
            </a:extLst>
          </p:cNvPr>
          <p:cNvSpPr/>
          <p:nvPr/>
        </p:nvSpPr>
        <p:spPr>
          <a:xfrm rot="5400000">
            <a:off x="583268" y="6440537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AE1C6D2-828A-7A51-8A30-1C53839962D8}"/>
              </a:ext>
            </a:extLst>
          </p:cNvPr>
          <p:cNvSpPr/>
          <p:nvPr/>
        </p:nvSpPr>
        <p:spPr>
          <a:xfrm rot="16200000">
            <a:off x="416218" y="6295883"/>
            <a:ext cx="64224" cy="721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6B925D2-3222-4349-EBB9-9686F64CE4DE}"/>
              </a:ext>
            </a:extLst>
          </p:cNvPr>
          <p:cNvSpPr/>
          <p:nvPr/>
        </p:nvSpPr>
        <p:spPr>
          <a:xfrm>
            <a:off x="73303" y="5536610"/>
            <a:ext cx="45719" cy="1152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Равнобедренный треугольник 36">
            <a:extLst>
              <a:ext uri="{FF2B5EF4-FFF2-40B4-BE49-F238E27FC236}">
                <a16:creationId xmlns:a16="http://schemas.microsoft.com/office/drawing/2014/main" id="{9B249055-2D9B-13DA-0F3B-F7F984689FA3}"/>
              </a:ext>
            </a:extLst>
          </p:cNvPr>
          <p:cNvSpPr/>
          <p:nvPr/>
        </p:nvSpPr>
        <p:spPr>
          <a:xfrm rot="5400000">
            <a:off x="3521236" y="5225840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468448D-390A-119C-39F1-1E6DBA754D80}"/>
              </a:ext>
            </a:extLst>
          </p:cNvPr>
          <p:cNvSpPr/>
          <p:nvPr/>
        </p:nvSpPr>
        <p:spPr>
          <a:xfrm rot="16200000">
            <a:off x="3481079" y="5204532"/>
            <a:ext cx="60678" cy="4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710BF48-392E-2260-E562-B57E7725C8AB}"/>
              </a:ext>
            </a:extLst>
          </p:cNvPr>
          <p:cNvSpPr/>
          <p:nvPr/>
        </p:nvSpPr>
        <p:spPr>
          <a:xfrm>
            <a:off x="3275856" y="4439468"/>
            <a:ext cx="45719" cy="1152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DD304AB-98E0-1664-CD16-8965FBE921BA}"/>
              </a:ext>
            </a:extLst>
          </p:cNvPr>
          <p:cNvSpPr/>
          <p:nvPr/>
        </p:nvSpPr>
        <p:spPr>
          <a:xfrm rot="16200000">
            <a:off x="3455425" y="4259902"/>
            <a:ext cx="77086" cy="436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C329F8A4-2A6C-A4CC-1242-8437D14B9844}"/>
              </a:ext>
            </a:extLst>
          </p:cNvPr>
          <p:cNvSpPr txBox="1">
            <a:spLocks/>
          </p:cNvSpPr>
          <p:nvPr/>
        </p:nvSpPr>
        <p:spPr>
          <a:xfrm>
            <a:off x="3892092" y="5164975"/>
            <a:ext cx="2084121" cy="496273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Конфиденциальная информация</a:t>
            </a:r>
          </a:p>
        </p:txBody>
      </p:sp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1AD784D7-3320-FCE2-1329-38352512448E}"/>
              </a:ext>
            </a:extLst>
          </p:cNvPr>
          <p:cNvSpPr txBox="1">
            <a:spLocks/>
          </p:cNvSpPr>
          <p:nvPr/>
        </p:nvSpPr>
        <p:spPr>
          <a:xfrm>
            <a:off x="3892091" y="5815700"/>
            <a:ext cx="2084121" cy="337716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Государственная тайна</a:t>
            </a:r>
          </a:p>
        </p:txBody>
      </p:sp>
      <p:sp>
        <p:nvSpPr>
          <p:cNvPr id="44" name="Равнобедренный треугольник 43">
            <a:extLst>
              <a:ext uri="{FF2B5EF4-FFF2-40B4-BE49-F238E27FC236}">
                <a16:creationId xmlns:a16="http://schemas.microsoft.com/office/drawing/2014/main" id="{6C234D99-351E-9DA4-8A7F-D4C91951C34F}"/>
              </a:ext>
            </a:extLst>
          </p:cNvPr>
          <p:cNvSpPr/>
          <p:nvPr/>
        </p:nvSpPr>
        <p:spPr>
          <a:xfrm rot="5400000">
            <a:off x="3521236" y="5794802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FA970104-C474-199F-9AD8-DA08154EFD91}"/>
              </a:ext>
            </a:extLst>
          </p:cNvPr>
          <p:cNvSpPr/>
          <p:nvPr/>
        </p:nvSpPr>
        <p:spPr>
          <a:xfrm rot="16200000">
            <a:off x="3480042" y="5776972"/>
            <a:ext cx="60678" cy="4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Равнобедренный треугольник 62">
            <a:extLst>
              <a:ext uri="{FF2B5EF4-FFF2-40B4-BE49-F238E27FC236}">
                <a16:creationId xmlns:a16="http://schemas.microsoft.com/office/drawing/2014/main" id="{161B114F-A71E-9AAC-348C-36A79319DA0D}"/>
              </a:ext>
            </a:extLst>
          </p:cNvPr>
          <p:cNvSpPr/>
          <p:nvPr/>
        </p:nvSpPr>
        <p:spPr>
          <a:xfrm rot="5400000">
            <a:off x="6336322" y="5373269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6DDEE0B7-7420-8F34-D300-0EBD7E47E099}"/>
              </a:ext>
            </a:extLst>
          </p:cNvPr>
          <p:cNvSpPr/>
          <p:nvPr/>
        </p:nvSpPr>
        <p:spPr>
          <a:xfrm rot="16200000">
            <a:off x="6296165" y="5351961"/>
            <a:ext cx="60678" cy="4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160213E0-0F3A-3E0A-C401-83FF8A9D9131}"/>
              </a:ext>
            </a:extLst>
          </p:cNvPr>
          <p:cNvSpPr/>
          <p:nvPr/>
        </p:nvSpPr>
        <p:spPr>
          <a:xfrm>
            <a:off x="6081381" y="4458899"/>
            <a:ext cx="45719" cy="1152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3B5A849F-42E6-F980-46C9-303801D5FFAB}"/>
              </a:ext>
            </a:extLst>
          </p:cNvPr>
          <p:cNvSpPr/>
          <p:nvPr/>
        </p:nvSpPr>
        <p:spPr>
          <a:xfrm rot="16200000">
            <a:off x="6187370" y="4352913"/>
            <a:ext cx="55938" cy="267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Заголовок 1">
            <a:extLst>
              <a:ext uri="{FF2B5EF4-FFF2-40B4-BE49-F238E27FC236}">
                <a16:creationId xmlns:a16="http://schemas.microsoft.com/office/drawing/2014/main" id="{01C225E7-6369-8D42-7400-6C3AB62CDDFB}"/>
              </a:ext>
            </a:extLst>
          </p:cNvPr>
          <p:cNvSpPr txBox="1">
            <a:spLocks/>
          </p:cNvSpPr>
          <p:nvPr/>
        </p:nvSpPr>
        <p:spPr>
          <a:xfrm>
            <a:off x="6702721" y="5184843"/>
            <a:ext cx="2084121" cy="748709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spc="-100" dirty="0">
                <a:latin typeface="+mn-lt"/>
                <a:cs typeface="Times New Roman" panose="02020603050405020304" pitchFamily="18" charset="0"/>
              </a:rPr>
              <a:t>Воздействие на ИС с целью нанесения ущерба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C19467E-BAC5-79EE-E80F-185234A2B344}"/>
              </a:ext>
            </a:extLst>
          </p:cNvPr>
          <p:cNvSpPr/>
          <p:nvPr/>
        </p:nvSpPr>
        <p:spPr>
          <a:xfrm>
            <a:off x="3274778" y="4894399"/>
            <a:ext cx="45719" cy="1152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8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6932C-5313-32B2-4B10-84F41C5F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12D9E6-37C0-D9FD-07A7-73A569C4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5" name="Стрелка: изогнутая 4" hidden="1">
            <a:extLst>
              <a:ext uri="{FF2B5EF4-FFF2-40B4-BE49-F238E27FC236}">
                <a16:creationId xmlns:a16="http://schemas.microsoft.com/office/drawing/2014/main" id="{31EA113A-1987-F0CA-8FD6-33B333112B15}"/>
              </a:ext>
            </a:extLst>
          </p:cNvPr>
          <p:cNvSpPr/>
          <p:nvPr/>
        </p:nvSpPr>
        <p:spPr>
          <a:xfrm rot="5400000">
            <a:off x="4850811" y="1612654"/>
            <a:ext cx="1368154" cy="1925776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239A137-0777-D493-9D90-CFF554D8BB32}"/>
              </a:ext>
            </a:extLst>
          </p:cNvPr>
          <p:cNvSpPr/>
          <p:nvPr/>
        </p:nvSpPr>
        <p:spPr>
          <a:xfrm>
            <a:off x="349200" y="1201630"/>
            <a:ext cx="8460000" cy="9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861FA-9C58-4B1C-F1E7-204010AE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Защита КИИ РФ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99CA9C-E0E1-3895-7112-71011AFDD6F8}"/>
              </a:ext>
            </a:extLst>
          </p:cNvPr>
          <p:cNvSpPr/>
          <p:nvPr/>
        </p:nvSpPr>
        <p:spPr>
          <a:xfrm>
            <a:off x="349200" y="2492896"/>
            <a:ext cx="856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Согласно 187-ФЗ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КИИ — это совокупность объектов (проще скажем, ИС), которые находятся в ведении субъекта КИИ.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Субъект КИИ — это лицо, которое имеет в своем ведении (владеет или арендует) объекты КИИ.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Объекты КИИ — это совокупность ИС, ИТКС и АСУ, которые автоматизирую бизнес- процессы Компании. потерям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3BF1E-5E93-5ED7-6B1D-1FBD34490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302F16-AD37-5C89-B27A-2137F12E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5" name="Стрелка: изогнутая 4" hidden="1">
            <a:extLst>
              <a:ext uri="{FF2B5EF4-FFF2-40B4-BE49-F238E27FC236}">
                <a16:creationId xmlns:a16="http://schemas.microsoft.com/office/drawing/2014/main" id="{8CB5D4E7-4239-2418-1C97-22E8E1280FB4}"/>
              </a:ext>
            </a:extLst>
          </p:cNvPr>
          <p:cNvSpPr/>
          <p:nvPr/>
        </p:nvSpPr>
        <p:spPr>
          <a:xfrm rot="5400000">
            <a:off x="4850811" y="1612654"/>
            <a:ext cx="1368154" cy="1925776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641FB4E-3DD5-AD60-0285-267B26AB7707}"/>
              </a:ext>
            </a:extLst>
          </p:cNvPr>
          <p:cNvSpPr/>
          <p:nvPr/>
        </p:nvSpPr>
        <p:spPr>
          <a:xfrm>
            <a:off x="349200" y="1201630"/>
            <a:ext cx="8460000" cy="9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A5525-5CD5-F08A-6FD0-10DDBD30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Защита КИИ РФ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D2AC1EF-AA88-171D-2700-26DC82E30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5" y="3671314"/>
            <a:ext cx="1108486" cy="10081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785A0B-3B72-D7E5-58C8-CE05E7BAB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6923" y1="46369" x2="40865" y2="69832"/>
                        <a14:foregroundMark x1="40865" y1="69832" x2="69712" y2="71508"/>
                        <a14:foregroundMark x1="69712" y1="71508" x2="53846" y2="47486"/>
                        <a14:foregroundMark x1="53846" y1="47486" x2="38942" y2="47486"/>
                        <a14:foregroundMark x1="33654" y1="52514" x2="31731" y2="43017"/>
                        <a14:foregroundMark x1="31731" y1="43017" x2="45673" y2="55866"/>
                        <a14:foregroundMark x1="61058" y1="55866" x2="68750" y2="44134"/>
                        <a14:foregroundMark x1="23558" y1="53631" x2="23558" y2="53631"/>
                        <a14:foregroundMark x1="79327" y1="51397" x2="79327" y2="513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26" y="1792144"/>
            <a:ext cx="1171437" cy="10081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97F8A3-836B-FCD5-A06B-A9439DAFB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895" b="91053" l="9845" r="89119">
                        <a14:foregroundMark x1="48705" y1="7895" x2="48705" y2="7895"/>
                        <a14:foregroundMark x1="14508" y1="91053" x2="76684" y2="87895"/>
                        <a14:foregroundMark x1="76684" y1="87895" x2="80311" y2="87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998" y="2800256"/>
            <a:ext cx="942081" cy="927437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0708F3E-5DBA-3B79-43F6-82B6B7D7ABDC}"/>
              </a:ext>
            </a:extLst>
          </p:cNvPr>
          <p:cNvSpPr/>
          <p:nvPr/>
        </p:nvSpPr>
        <p:spPr>
          <a:xfrm>
            <a:off x="1546395" y="1733403"/>
            <a:ext cx="73413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Примерами объектов КИИ могут быть: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медицинской сфере — цифровые рентгены, КТ, МРТ аппараты.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банках — система дистанционного банковского обслуживания.</a:t>
            </a:r>
            <a:br>
              <a:rPr lang="ru-RU" sz="2000" dirty="0"/>
            </a:b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фармакологических компаниях — системы по производству лекарств, учету сырья.</a:t>
            </a:r>
            <a:br>
              <a:rPr lang="ru-RU" sz="2000" dirty="0"/>
            </a:br>
            <a:br>
              <a:rPr lang="ru-RU" sz="2000" dirty="0"/>
            </a:b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промышленных системах — ИС, которые отвечают за производственные процессы, нарушение и сбои, которые могут привести к человеческим и экологическим потерям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934431F-636D-DEBA-1904-6883EB715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512" y="4928044"/>
            <a:ext cx="1819274" cy="12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9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728C9F0-72D2-3420-B1F7-5FAFB057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7</a:t>
            </a:fld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61ED468-8127-9538-46F2-EE4989EC222E}"/>
              </a:ext>
            </a:extLst>
          </p:cNvPr>
          <p:cNvGrpSpPr/>
          <p:nvPr/>
        </p:nvGrpSpPr>
        <p:grpSpPr>
          <a:xfrm>
            <a:off x="1000125" y="1628800"/>
            <a:ext cx="7143750" cy="5124450"/>
            <a:chOff x="1028650" y="1432766"/>
            <a:chExt cx="7143750" cy="51244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F2A493D-19C6-15AA-406F-FA8D3367C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650" y="1432766"/>
              <a:ext cx="7143750" cy="512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D574798-C30E-70D4-12E8-FAF85E84F316}"/>
                </a:ext>
              </a:extLst>
            </p:cNvPr>
            <p:cNvSpPr/>
            <p:nvPr/>
          </p:nvSpPr>
          <p:spPr>
            <a:xfrm>
              <a:off x="3851920" y="2728910"/>
              <a:ext cx="4320480" cy="9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F15141-228D-9C24-68E3-5ECCD2832C35}"/>
              </a:ext>
            </a:extLst>
          </p:cNvPr>
          <p:cNvSpPr txBox="1">
            <a:spLocks/>
          </p:cNvSpPr>
          <p:nvPr/>
        </p:nvSpPr>
        <p:spPr>
          <a:xfrm>
            <a:off x="0" y="620688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Обеспечение безопасности защищаемой 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420901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41919-C3BF-9BCF-C285-5398776A1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F0D96CE-F3B3-4D65-0A3F-C288F410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E7DC8F0-8F81-060F-E2E3-3A399B8F09C2}"/>
              </a:ext>
            </a:extLst>
          </p:cNvPr>
          <p:cNvSpPr txBox="1">
            <a:spLocks/>
          </p:cNvSpPr>
          <p:nvPr/>
        </p:nvSpPr>
        <p:spPr>
          <a:xfrm>
            <a:off x="0" y="620688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Меры по обеспечению безопасности защищаемой  информации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C6F98B-5F2C-3319-A461-497576F621CC}"/>
              </a:ext>
            </a:extLst>
          </p:cNvPr>
          <p:cNvSpPr/>
          <p:nvPr/>
        </p:nvSpPr>
        <p:spPr>
          <a:xfrm>
            <a:off x="287524" y="2348880"/>
            <a:ext cx="8568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 первую очередь, меры по обеспечению безопасности защищаемой информации – это защита информации.</a:t>
            </a:r>
          </a:p>
          <a:p>
            <a:br>
              <a:rPr lang="ru-RU" sz="2000" dirty="0"/>
            </a:br>
            <a:r>
              <a:rPr lang="ru-RU" sz="2000" dirty="0"/>
              <a:t>Согласно ГОСТ 50922-2006 : </a:t>
            </a:r>
          </a:p>
          <a:p>
            <a:r>
              <a:rPr lang="ru-RU" sz="2000" b="1" dirty="0"/>
              <a:t>Защита информации </a:t>
            </a:r>
            <a:r>
              <a:rPr lang="ru-RU" sz="2000" dirty="0"/>
              <a:t>– деятельность, направленная на предотвращение утечки защищаемой информации, несанкционированных и непреднамеренных воздействий на защищаемую информацию.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54FD6-D5CC-73C4-3BBE-379F77B97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2B0274-FE60-71EE-AA94-6AB63BBC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774A8C7-5D4C-589D-893B-E8D1CCD95EB7}"/>
              </a:ext>
            </a:extLst>
          </p:cNvPr>
          <p:cNvSpPr txBox="1">
            <a:spLocks/>
          </p:cNvSpPr>
          <p:nvPr/>
        </p:nvSpPr>
        <p:spPr>
          <a:xfrm>
            <a:off x="0" y="620688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Меры по обеспечению безопасности защищаемой  информации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F9BB441-8EB3-7B34-1D54-7073DF2EC56F}"/>
              </a:ext>
            </a:extLst>
          </p:cNvPr>
          <p:cNvSpPr txBox="1">
            <a:spLocks/>
          </p:cNvSpPr>
          <p:nvPr/>
        </p:nvSpPr>
        <p:spPr>
          <a:xfrm>
            <a:off x="6454926" y="2091150"/>
            <a:ext cx="1741487" cy="849223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Правовые меры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F3EDA56-5420-BE0C-C1E1-2FA404A7C51E}"/>
              </a:ext>
            </a:extLst>
          </p:cNvPr>
          <p:cNvSpPr txBox="1">
            <a:spLocks/>
          </p:cNvSpPr>
          <p:nvPr/>
        </p:nvSpPr>
        <p:spPr>
          <a:xfrm>
            <a:off x="3806887" y="2083158"/>
            <a:ext cx="1741487" cy="849223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Организационные меры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4B00B37-2607-72E9-43DF-77E80809AE85}"/>
              </a:ext>
            </a:extLst>
          </p:cNvPr>
          <p:cNvSpPr txBox="1">
            <a:spLocks/>
          </p:cNvSpPr>
          <p:nvPr/>
        </p:nvSpPr>
        <p:spPr>
          <a:xfrm>
            <a:off x="899592" y="2060848"/>
            <a:ext cx="2000743" cy="864096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Технические меры</a:t>
            </a:r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54C9084E-4860-EB01-9952-9BBC7DA2406F}"/>
              </a:ext>
            </a:extLst>
          </p:cNvPr>
          <p:cNvSpPr/>
          <p:nvPr/>
        </p:nvSpPr>
        <p:spPr>
          <a:xfrm rot="5400000">
            <a:off x="708752" y="3112401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A153D2-7D34-C819-A860-728EF1A8D816}"/>
              </a:ext>
            </a:extLst>
          </p:cNvPr>
          <p:cNvSpPr/>
          <p:nvPr/>
        </p:nvSpPr>
        <p:spPr>
          <a:xfrm rot="16200000">
            <a:off x="541702" y="2967747"/>
            <a:ext cx="64224" cy="721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4A7263-521E-629D-E5E6-A81C55ACE7A6}"/>
              </a:ext>
            </a:extLst>
          </p:cNvPr>
          <p:cNvSpPr/>
          <p:nvPr/>
        </p:nvSpPr>
        <p:spPr>
          <a:xfrm>
            <a:off x="178236" y="2507768"/>
            <a:ext cx="45719" cy="1152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7B2761-D69C-AA59-0473-E0C5621B0C7A}"/>
              </a:ext>
            </a:extLst>
          </p:cNvPr>
          <p:cNvSpPr/>
          <p:nvPr/>
        </p:nvSpPr>
        <p:spPr>
          <a:xfrm rot="16200000">
            <a:off x="506803" y="2179202"/>
            <a:ext cx="64224" cy="721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4CBE5B3-62C6-0AC4-5B98-D8375811CE2C}"/>
              </a:ext>
            </a:extLst>
          </p:cNvPr>
          <p:cNvSpPr txBox="1">
            <a:spLocks/>
          </p:cNvSpPr>
          <p:nvPr/>
        </p:nvSpPr>
        <p:spPr>
          <a:xfrm>
            <a:off x="1079608" y="3051536"/>
            <a:ext cx="2084121" cy="496273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Шифрование данных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09BB068-3566-940D-176C-8E8F3611D2AB}"/>
              </a:ext>
            </a:extLst>
          </p:cNvPr>
          <p:cNvSpPr txBox="1">
            <a:spLocks/>
          </p:cNvSpPr>
          <p:nvPr/>
        </p:nvSpPr>
        <p:spPr>
          <a:xfrm>
            <a:off x="1081342" y="3625590"/>
            <a:ext cx="2084121" cy="776869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Внедрение систем аутентификации и авторизации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825333F-9105-0154-D569-899201282915}"/>
              </a:ext>
            </a:extLst>
          </p:cNvPr>
          <p:cNvSpPr txBox="1">
            <a:spLocks/>
          </p:cNvSpPr>
          <p:nvPr/>
        </p:nvSpPr>
        <p:spPr>
          <a:xfrm>
            <a:off x="1079608" y="4480240"/>
            <a:ext cx="2084121" cy="490305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spc="-100" dirty="0">
                <a:latin typeface="+mn-lt"/>
                <a:cs typeface="Times New Roman" panose="02020603050405020304" pitchFamily="18" charset="0"/>
              </a:rPr>
              <a:t>Установка и настройка межсетевых экранов</a:t>
            </a:r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AE0CD8EA-AF0C-27CA-14C0-D763482882E2}"/>
              </a:ext>
            </a:extLst>
          </p:cNvPr>
          <p:cNvSpPr/>
          <p:nvPr/>
        </p:nvSpPr>
        <p:spPr>
          <a:xfrm rot="5400000">
            <a:off x="708752" y="3804188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5DA76AF-21F0-9C4F-DDB1-B543B93FAEFB}"/>
              </a:ext>
            </a:extLst>
          </p:cNvPr>
          <p:cNvSpPr/>
          <p:nvPr/>
        </p:nvSpPr>
        <p:spPr>
          <a:xfrm rot="16200000">
            <a:off x="541702" y="3659534"/>
            <a:ext cx="64224" cy="721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A0D13C27-6F81-35B2-D31C-7C43AFB7AD5B}"/>
              </a:ext>
            </a:extLst>
          </p:cNvPr>
          <p:cNvSpPr/>
          <p:nvPr/>
        </p:nvSpPr>
        <p:spPr>
          <a:xfrm rot="5400000">
            <a:off x="688899" y="4545124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7FDB5F0-7CA0-76CC-BEE8-69772675BF75}"/>
              </a:ext>
            </a:extLst>
          </p:cNvPr>
          <p:cNvSpPr/>
          <p:nvPr/>
        </p:nvSpPr>
        <p:spPr>
          <a:xfrm rot="16200000">
            <a:off x="521849" y="4400470"/>
            <a:ext cx="64224" cy="721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CEB48D8-C6B7-40AD-B780-52518EA80F74}"/>
              </a:ext>
            </a:extLst>
          </p:cNvPr>
          <p:cNvSpPr/>
          <p:nvPr/>
        </p:nvSpPr>
        <p:spPr>
          <a:xfrm>
            <a:off x="178934" y="3641197"/>
            <a:ext cx="45719" cy="1152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3C6716E7-BF1C-96B6-7A25-5BBD1604FA91}"/>
              </a:ext>
            </a:extLst>
          </p:cNvPr>
          <p:cNvSpPr/>
          <p:nvPr/>
        </p:nvSpPr>
        <p:spPr>
          <a:xfrm rot="5400000">
            <a:off x="3626867" y="3217053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5427937-6D80-D4C1-398B-2AEC142C5091}"/>
              </a:ext>
            </a:extLst>
          </p:cNvPr>
          <p:cNvSpPr/>
          <p:nvPr/>
        </p:nvSpPr>
        <p:spPr>
          <a:xfrm rot="16200000">
            <a:off x="3586710" y="3195745"/>
            <a:ext cx="60678" cy="4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0D95A9C-A546-9C33-F608-2147AD78870D}"/>
              </a:ext>
            </a:extLst>
          </p:cNvPr>
          <p:cNvSpPr/>
          <p:nvPr/>
        </p:nvSpPr>
        <p:spPr>
          <a:xfrm>
            <a:off x="3381487" y="2430681"/>
            <a:ext cx="45719" cy="1152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F66F1E6-0237-7066-A886-605A2387BB89}"/>
              </a:ext>
            </a:extLst>
          </p:cNvPr>
          <p:cNvSpPr/>
          <p:nvPr/>
        </p:nvSpPr>
        <p:spPr>
          <a:xfrm rot="16200000">
            <a:off x="3561056" y="2251115"/>
            <a:ext cx="77086" cy="436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6CAB5378-0728-D242-4696-BEDFEDAD609A}"/>
              </a:ext>
            </a:extLst>
          </p:cNvPr>
          <p:cNvSpPr txBox="1">
            <a:spLocks/>
          </p:cNvSpPr>
          <p:nvPr/>
        </p:nvSpPr>
        <p:spPr>
          <a:xfrm>
            <a:off x="3997723" y="3156188"/>
            <a:ext cx="2084121" cy="748709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Разработка и внедрение политик и процедур безопасности</a:t>
            </a:r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7B8E45C0-3A10-B9FD-F2C5-7D42C5C5F8EC}"/>
              </a:ext>
            </a:extLst>
          </p:cNvPr>
          <p:cNvSpPr/>
          <p:nvPr/>
        </p:nvSpPr>
        <p:spPr>
          <a:xfrm rot="5400000">
            <a:off x="6447629" y="3112401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E32348E-C9AA-2F25-354E-10EB0775BDCF}"/>
              </a:ext>
            </a:extLst>
          </p:cNvPr>
          <p:cNvSpPr/>
          <p:nvPr/>
        </p:nvSpPr>
        <p:spPr>
          <a:xfrm rot="16200000">
            <a:off x="6407472" y="3091093"/>
            <a:ext cx="60678" cy="4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A97FFBD-5259-21FF-0417-EC9838B0AB49}"/>
              </a:ext>
            </a:extLst>
          </p:cNvPr>
          <p:cNvSpPr/>
          <p:nvPr/>
        </p:nvSpPr>
        <p:spPr>
          <a:xfrm>
            <a:off x="6187012" y="2450112"/>
            <a:ext cx="45719" cy="1152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80DA19-3E15-4483-5CED-937EC699EBD6}"/>
              </a:ext>
            </a:extLst>
          </p:cNvPr>
          <p:cNvSpPr/>
          <p:nvPr/>
        </p:nvSpPr>
        <p:spPr>
          <a:xfrm rot="16200000">
            <a:off x="6293001" y="2344126"/>
            <a:ext cx="55938" cy="267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E74298A3-8CFF-BECE-72EB-CDC38C89295B}"/>
              </a:ext>
            </a:extLst>
          </p:cNvPr>
          <p:cNvSpPr txBox="1">
            <a:spLocks/>
          </p:cNvSpPr>
          <p:nvPr/>
        </p:nvSpPr>
        <p:spPr>
          <a:xfrm>
            <a:off x="6808352" y="3176057"/>
            <a:ext cx="2084121" cy="285588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spc="-100" dirty="0">
                <a:latin typeface="+mn-lt"/>
                <a:cs typeface="Times New Roman" panose="02020603050405020304" pitchFamily="18" charset="0"/>
              </a:rPr>
              <a:t>Законодательные акты</a:t>
            </a: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E4BB0BF0-F895-D427-6028-652C4A51E71C}"/>
              </a:ext>
            </a:extLst>
          </p:cNvPr>
          <p:cNvSpPr txBox="1">
            <a:spLocks/>
          </p:cNvSpPr>
          <p:nvPr/>
        </p:nvSpPr>
        <p:spPr>
          <a:xfrm>
            <a:off x="6451722" y="4488926"/>
            <a:ext cx="1741487" cy="849223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Физические меры</a:t>
            </a:r>
          </a:p>
        </p:txBody>
      </p:sp>
      <p:sp>
        <p:nvSpPr>
          <p:cNvPr id="35" name="Равнобедренный треугольник 34">
            <a:extLst>
              <a:ext uri="{FF2B5EF4-FFF2-40B4-BE49-F238E27FC236}">
                <a16:creationId xmlns:a16="http://schemas.microsoft.com/office/drawing/2014/main" id="{DC6439E3-A3EF-773D-4396-8B6D840FC913}"/>
              </a:ext>
            </a:extLst>
          </p:cNvPr>
          <p:cNvSpPr/>
          <p:nvPr/>
        </p:nvSpPr>
        <p:spPr>
          <a:xfrm rot="10800000">
            <a:off x="6489235" y="5753799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90C14D2-D258-73DD-917F-0808E9462DC7}"/>
              </a:ext>
            </a:extLst>
          </p:cNvPr>
          <p:cNvSpPr/>
          <p:nvPr/>
        </p:nvSpPr>
        <p:spPr>
          <a:xfrm>
            <a:off x="8415402" y="4838206"/>
            <a:ext cx="45719" cy="78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4D6FD6C2-2755-A3D8-E3FF-7311F47D29EA}"/>
              </a:ext>
            </a:extLst>
          </p:cNvPr>
          <p:cNvSpPr/>
          <p:nvPr/>
        </p:nvSpPr>
        <p:spPr>
          <a:xfrm rot="16200000">
            <a:off x="8299196" y="4732220"/>
            <a:ext cx="55938" cy="267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145C7B01-F837-45A3-830C-78DAB6E9AA5F}"/>
              </a:ext>
            </a:extLst>
          </p:cNvPr>
          <p:cNvSpPr txBox="1">
            <a:spLocks/>
          </p:cNvSpPr>
          <p:nvPr/>
        </p:nvSpPr>
        <p:spPr>
          <a:xfrm>
            <a:off x="5662900" y="6140392"/>
            <a:ext cx="1950958" cy="554628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spc="-100" dirty="0">
                <a:latin typeface="+mn-lt"/>
                <a:cs typeface="Times New Roman" panose="02020603050405020304" pitchFamily="18" charset="0"/>
              </a:rPr>
              <a:t>Контроль доступа к помещениям</a:t>
            </a:r>
          </a:p>
        </p:txBody>
      </p:sp>
      <p:sp>
        <p:nvSpPr>
          <p:cNvPr id="40" name="Равнобедренный треугольник 39">
            <a:extLst>
              <a:ext uri="{FF2B5EF4-FFF2-40B4-BE49-F238E27FC236}">
                <a16:creationId xmlns:a16="http://schemas.microsoft.com/office/drawing/2014/main" id="{2D6EEC3F-5CFF-7D1D-FEE0-39C6419032E9}"/>
              </a:ext>
            </a:extLst>
          </p:cNvPr>
          <p:cNvSpPr/>
          <p:nvPr/>
        </p:nvSpPr>
        <p:spPr>
          <a:xfrm rot="5400000">
            <a:off x="3622640" y="3937445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20A8165-44EE-CFA3-50B5-BA5157714275}"/>
              </a:ext>
            </a:extLst>
          </p:cNvPr>
          <p:cNvSpPr/>
          <p:nvPr/>
        </p:nvSpPr>
        <p:spPr>
          <a:xfrm rot="16200000">
            <a:off x="3600361" y="3915372"/>
            <a:ext cx="60678" cy="4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5F7A5F07-FC64-670A-AA35-949000D1CF12}"/>
              </a:ext>
            </a:extLst>
          </p:cNvPr>
          <p:cNvSpPr txBox="1">
            <a:spLocks/>
          </p:cNvSpPr>
          <p:nvPr/>
        </p:nvSpPr>
        <p:spPr>
          <a:xfrm>
            <a:off x="3993496" y="3958064"/>
            <a:ext cx="2084121" cy="348842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Контроль доступа</a:t>
            </a:r>
          </a:p>
        </p:txBody>
      </p:sp>
      <p:sp>
        <p:nvSpPr>
          <p:cNvPr id="43" name="Равнобедренный треугольник 42">
            <a:extLst>
              <a:ext uri="{FF2B5EF4-FFF2-40B4-BE49-F238E27FC236}">
                <a16:creationId xmlns:a16="http://schemas.microsoft.com/office/drawing/2014/main" id="{DC3242FC-F137-2D4D-946B-57BAEBD4BB65}"/>
              </a:ext>
            </a:extLst>
          </p:cNvPr>
          <p:cNvSpPr/>
          <p:nvPr/>
        </p:nvSpPr>
        <p:spPr>
          <a:xfrm rot="5400000">
            <a:off x="3622640" y="4455566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3835831-0FEF-65D9-1F65-55C56AD71D2D}"/>
              </a:ext>
            </a:extLst>
          </p:cNvPr>
          <p:cNvSpPr/>
          <p:nvPr/>
        </p:nvSpPr>
        <p:spPr>
          <a:xfrm rot="16200000">
            <a:off x="3600362" y="4436030"/>
            <a:ext cx="60678" cy="4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F6BE727B-7CCA-64D4-317D-7CDA02C3B7F8}"/>
              </a:ext>
            </a:extLst>
          </p:cNvPr>
          <p:cNvSpPr txBox="1">
            <a:spLocks/>
          </p:cNvSpPr>
          <p:nvPr/>
        </p:nvSpPr>
        <p:spPr>
          <a:xfrm>
            <a:off x="3993496" y="4394702"/>
            <a:ext cx="2084121" cy="554628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spc="-100" dirty="0">
                <a:latin typeface="+mn-lt"/>
                <a:cs typeface="Times New Roman" panose="02020603050405020304" pitchFamily="18" charset="0"/>
              </a:rPr>
              <a:t>Мониторинг и аудит уязвимостей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2232EA1-9506-D335-8DAD-2CBEF59EE9B8}"/>
              </a:ext>
            </a:extLst>
          </p:cNvPr>
          <p:cNvSpPr/>
          <p:nvPr/>
        </p:nvSpPr>
        <p:spPr>
          <a:xfrm>
            <a:off x="3381487" y="3545325"/>
            <a:ext cx="45719" cy="1152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998DD34-2621-3194-3A14-F39DF3475B49}"/>
              </a:ext>
            </a:extLst>
          </p:cNvPr>
          <p:cNvSpPr/>
          <p:nvPr/>
        </p:nvSpPr>
        <p:spPr>
          <a:xfrm>
            <a:off x="6187011" y="2998175"/>
            <a:ext cx="45719" cy="1152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Равнобедренный треугольник 47">
            <a:extLst>
              <a:ext uri="{FF2B5EF4-FFF2-40B4-BE49-F238E27FC236}">
                <a16:creationId xmlns:a16="http://schemas.microsoft.com/office/drawing/2014/main" id="{3B0F3468-0BAB-65BC-6BA3-053A98105BBC}"/>
              </a:ext>
            </a:extLst>
          </p:cNvPr>
          <p:cNvSpPr/>
          <p:nvPr/>
        </p:nvSpPr>
        <p:spPr>
          <a:xfrm rot="5400000">
            <a:off x="6447629" y="3481092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9D65F3-5D61-301B-E56A-D5A45E49D705}"/>
              </a:ext>
            </a:extLst>
          </p:cNvPr>
          <p:cNvSpPr/>
          <p:nvPr/>
        </p:nvSpPr>
        <p:spPr>
          <a:xfrm rot="16200000">
            <a:off x="6407472" y="3459784"/>
            <a:ext cx="60678" cy="4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241983CA-38F6-0A8C-E4F2-1A148A58F004}"/>
              </a:ext>
            </a:extLst>
          </p:cNvPr>
          <p:cNvSpPr txBox="1">
            <a:spLocks/>
          </p:cNvSpPr>
          <p:nvPr/>
        </p:nvSpPr>
        <p:spPr>
          <a:xfrm>
            <a:off x="6808352" y="3544748"/>
            <a:ext cx="2084121" cy="285588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spc="-100" dirty="0">
                <a:latin typeface="+mn-lt"/>
                <a:cs typeface="Times New Roman" panose="02020603050405020304" pitchFamily="18" charset="0"/>
              </a:rPr>
              <a:t>Договоры и соглашения</a:t>
            </a:r>
          </a:p>
        </p:txBody>
      </p:sp>
      <p:sp>
        <p:nvSpPr>
          <p:cNvPr id="51" name="Равнобедренный треугольник 50">
            <a:extLst>
              <a:ext uri="{FF2B5EF4-FFF2-40B4-BE49-F238E27FC236}">
                <a16:creationId xmlns:a16="http://schemas.microsoft.com/office/drawing/2014/main" id="{F78FD04B-F00E-825F-3EB8-B2F7ECF3EF4E}"/>
              </a:ext>
            </a:extLst>
          </p:cNvPr>
          <p:cNvSpPr/>
          <p:nvPr/>
        </p:nvSpPr>
        <p:spPr>
          <a:xfrm rot="5400000">
            <a:off x="6440794" y="3891990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041F4ED9-BE28-9141-8D7D-1271EB9B86F8}"/>
              </a:ext>
            </a:extLst>
          </p:cNvPr>
          <p:cNvSpPr/>
          <p:nvPr/>
        </p:nvSpPr>
        <p:spPr>
          <a:xfrm rot="16200000">
            <a:off x="6403356" y="3884340"/>
            <a:ext cx="60678" cy="4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B8DF75FB-3D62-A125-7CEC-95B12DC1EE62}"/>
              </a:ext>
            </a:extLst>
          </p:cNvPr>
          <p:cNvSpPr txBox="1">
            <a:spLocks/>
          </p:cNvSpPr>
          <p:nvPr/>
        </p:nvSpPr>
        <p:spPr>
          <a:xfrm>
            <a:off x="6803210" y="3899957"/>
            <a:ext cx="2084121" cy="433532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spc="-100" dirty="0">
                <a:latin typeface="+mn-lt"/>
                <a:cs typeface="Times New Roman" panose="02020603050405020304" pitchFamily="18" charset="0"/>
              </a:rPr>
              <a:t>Сертификация и аккредитация</a:t>
            </a:r>
          </a:p>
        </p:txBody>
      </p:sp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8401F84B-9A53-B6BB-A259-142996EA3B51}"/>
              </a:ext>
            </a:extLst>
          </p:cNvPr>
          <p:cNvSpPr txBox="1">
            <a:spLocks/>
          </p:cNvSpPr>
          <p:nvPr/>
        </p:nvSpPr>
        <p:spPr>
          <a:xfrm>
            <a:off x="3597416" y="6139551"/>
            <a:ext cx="1950958" cy="554628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spc="-100" dirty="0">
                <a:latin typeface="+mn-lt"/>
                <a:cs typeface="Times New Roman" panose="02020603050405020304" pitchFamily="18" charset="0"/>
              </a:rPr>
              <a:t>Видеонаблюдение</a:t>
            </a:r>
          </a:p>
        </p:txBody>
      </p:sp>
      <p:sp>
        <p:nvSpPr>
          <p:cNvPr id="55" name="Заголовок 1">
            <a:extLst>
              <a:ext uri="{FF2B5EF4-FFF2-40B4-BE49-F238E27FC236}">
                <a16:creationId xmlns:a16="http://schemas.microsoft.com/office/drawing/2014/main" id="{849DA7A5-009F-22B0-9210-6429E75596B9}"/>
              </a:ext>
            </a:extLst>
          </p:cNvPr>
          <p:cNvSpPr txBox="1">
            <a:spLocks/>
          </p:cNvSpPr>
          <p:nvPr/>
        </p:nvSpPr>
        <p:spPr>
          <a:xfrm>
            <a:off x="1531932" y="6139551"/>
            <a:ext cx="1950958" cy="554628"/>
          </a:xfrm>
          <a:prstGeom prst="rect">
            <a:avLst/>
          </a:prstGeom>
          <a:ln w="28575">
            <a:solidFill>
              <a:srgbClr val="4F81B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spc="-100" dirty="0">
                <a:latin typeface="+mn-lt"/>
                <a:cs typeface="Times New Roman" panose="02020603050405020304" pitchFamily="18" charset="0"/>
              </a:rPr>
              <a:t>Защита от физических угроз (сейфов, замков)</a:t>
            </a:r>
          </a:p>
        </p:txBody>
      </p:sp>
      <p:sp>
        <p:nvSpPr>
          <p:cNvPr id="56" name="Равнобедренный треугольник 55">
            <a:extLst>
              <a:ext uri="{FF2B5EF4-FFF2-40B4-BE49-F238E27FC236}">
                <a16:creationId xmlns:a16="http://schemas.microsoft.com/office/drawing/2014/main" id="{73050EB9-E389-BDC4-76FE-E7752706A4AF}"/>
              </a:ext>
            </a:extLst>
          </p:cNvPr>
          <p:cNvSpPr/>
          <p:nvPr/>
        </p:nvSpPr>
        <p:spPr>
          <a:xfrm rot="10800000">
            <a:off x="4342154" y="5743907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Равнобедренный треугольник 56">
            <a:extLst>
              <a:ext uri="{FF2B5EF4-FFF2-40B4-BE49-F238E27FC236}">
                <a16:creationId xmlns:a16="http://schemas.microsoft.com/office/drawing/2014/main" id="{3A619936-CBC0-FBE2-E135-8CFAFA34FFED}"/>
              </a:ext>
            </a:extLst>
          </p:cNvPr>
          <p:cNvSpPr/>
          <p:nvPr/>
        </p:nvSpPr>
        <p:spPr>
          <a:xfrm rot="10800000">
            <a:off x="2296516" y="5753800"/>
            <a:ext cx="360040" cy="432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C11DC526-8FD2-AEE5-A074-A3B92FEDCE15}"/>
              </a:ext>
            </a:extLst>
          </p:cNvPr>
          <p:cNvSpPr/>
          <p:nvPr/>
        </p:nvSpPr>
        <p:spPr>
          <a:xfrm rot="10800000">
            <a:off x="6638379" y="5584022"/>
            <a:ext cx="60678" cy="4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B6E793E5-780D-EC47-DD1E-6C47ED854445}"/>
              </a:ext>
            </a:extLst>
          </p:cNvPr>
          <p:cNvSpPr/>
          <p:nvPr/>
        </p:nvSpPr>
        <p:spPr>
          <a:xfrm rot="5400000">
            <a:off x="5398480" y="2609260"/>
            <a:ext cx="60678" cy="59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3C06333-4D54-C181-2C23-E2E26344252D}"/>
              </a:ext>
            </a:extLst>
          </p:cNvPr>
          <p:cNvSpPr/>
          <p:nvPr/>
        </p:nvSpPr>
        <p:spPr>
          <a:xfrm rot="10800000">
            <a:off x="4491834" y="5593946"/>
            <a:ext cx="60678" cy="4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8C09F05B-3A81-02F7-B5BC-8A9654097F99}"/>
              </a:ext>
            </a:extLst>
          </p:cNvPr>
          <p:cNvSpPr/>
          <p:nvPr/>
        </p:nvSpPr>
        <p:spPr>
          <a:xfrm rot="10800000">
            <a:off x="2440819" y="5584022"/>
            <a:ext cx="60678" cy="471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8175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p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69723</TotalTime>
  <Words>536</Words>
  <Application>Microsoft Office PowerPoint</Application>
  <PresentationFormat>Экран (4:3)</PresentationFormat>
  <Paragraphs>101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Semibold</vt:lpstr>
      <vt:lpstr>Times New Roman</vt:lpstr>
      <vt:lpstr>Тема Office</vt:lpstr>
      <vt:lpstr>Презентация PowerPoint</vt:lpstr>
      <vt:lpstr>Цель и задачи доклада</vt:lpstr>
      <vt:lpstr>Основные термины и определения</vt:lpstr>
      <vt:lpstr>Основные стратегические цели обеспечения ИБ</vt:lpstr>
      <vt:lpstr>Защита КИИ РФ</vt:lpstr>
      <vt:lpstr>Защита КИИ РФ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по проделанной работе</vt:lpstr>
      <vt:lpstr>Список использованных источников</vt:lpstr>
      <vt:lpstr>Спасибо за внимание!</vt:lpstr>
    </vt:vector>
  </TitlesOfParts>
  <Company>MIET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Elena</dc:creator>
  <cp:lastModifiedBy>Gleb Broydo</cp:lastModifiedBy>
  <cp:revision>212</cp:revision>
  <cp:lastPrinted>2018-03-15T15:57:27Z</cp:lastPrinted>
  <dcterms:created xsi:type="dcterms:W3CDTF">2017-12-06T05:38:21Z</dcterms:created>
  <dcterms:modified xsi:type="dcterms:W3CDTF">2024-12-18T22:39:22Z</dcterms:modified>
</cp:coreProperties>
</file>