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47" r:id="rId2"/>
    <p:sldId id="405" r:id="rId3"/>
    <p:sldId id="418" r:id="rId4"/>
    <p:sldId id="438" r:id="rId5"/>
    <p:sldId id="430" r:id="rId6"/>
    <p:sldId id="437" r:id="rId7"/>
    <p:sldId id="439" r:id="rId8"/>
    <p:sldId id="421" r:id="rId9"/>
    <p:sldId id="425" r:id="rId10"/>
    <p:sldId id="424" r:id="rId11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385D8A"/>
    <a:srgbClr val="13B6C9"/>
    <a:srgbClr val="1165D6"/>
    <a:srgbClr val="009900"/>
    <a:srgbClr val="006600"/>
    <a:srgbClr val="003300"/>
    <a:srgbClr val="008000"/>
    <a:srgbClr val="FFFFCC"/>
    <a:srgbClr val="116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3" autoAdjust="0"/>
    <p:restoredTop sz="95935" autoAdjust="0"/>
  </p:normalViewPr>
  <p:slideViewPr>
    <p:cSldViewPr>
      <p:cViewPr varScale="1">
        <p:scale>
          <a:sx n="84" d="100"/>
          <a:sy n="84" d="100"/>
        </p:scale>
        <p:origin x="14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/>
            </a:lvl1pPr>
          </a:lstStyle>
          <a:p>
            <a:fld id="{84691660-2B87-4785-BBE2-D3DA7F4C5718}" type="datetimeFigureOut">
              <a:rPr lang="ru-RU" smtClean="0"/>
              <a:pPr/>
              <a:t>24.12.2024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/>
            </a:lvl1pPr>
          </a:lstStyle>
          <a:p>
            <a:fld id="{036826E7-A0C7-4510-A0B6-27F4CE0019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5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95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16F85-31DE-BE16-211C-B890654F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5CA7AC9-8431-1099-F923-BD93DBD56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FDB5089-9370-732A-37C7-E0040005E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05610-59EF-93FB-D424-665D36407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00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4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2B429-6DB6-14BD-697F-58208D3C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AB5316-A3AD-637B-CC83-FF9F64D64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BE0137F-9583-25AB-8C21-593C5B16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840AF1-F1F9-5246-4D1D-15BB1A4EF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62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94191-570D-BEBA-73D9-C414A4627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23E967-B30E-11C3-9005-4DCF8470C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F7819F3-931C-30E0-AB04-3E7433C2E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1E511C-DF40-20AA-29D8-A2A9448BF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53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A44C-C13B-4264-9F37-EC7069CF57EA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D632-7148-42E1-B8D7-3471CA8D5617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7FAE-7070-4A48-A942-5428AAC87B8D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DA9-2C36-4F24-BFB3-BA0D5CDF0176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E9DC-617A-47F1-990A-F437B91F5905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8A0F-6347-4B2B-9E42-436D6435B2C8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601E-CA78-4C60-AC8C-1B32D44D4A2E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1DD-BA31-411F-94D4-53208A1E9F97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0FA-D7D2-48C8-892D-85F3E80DC46B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2D1-A719-4BB0-B37D-3B4AC04BC1B1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DA09-9741-4533-9A03-8A4852FDE1A7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B454-8131-4FF2-B85C-C15BA51DBB24}" type="datetime1">
              <a:rPr lang="ru-RU" smtClean="0"/>
              <a:pPr/>
              <a:t>24.12.2024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fgosvo.ru/uploadfiles/fgosvob/100301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916832"/>
            <a:ext cx="6048672" cy="1512168"/>
          </a:xfrm>
          <a:prstGeom prst="rect">
            <a:avLst/>
          </a:prstGeom>
          <a:solidFill>
            <a:srgbClr val="116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altLang="ru-RU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2060848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Требования ФГОС ВО по направлению подготовки 10.03.01 «Информационная безопасность» (уровень бакалавриата)</a:t>
            </a:r>
            <a:endParaRPr lang="ru-RU" altLang="ru-RU" sz="2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92871F-3953-5843-88A1-9A355848E80F}"/>
              </a:ext>
            </a:extLst>
          </p:cNvPr>
          <p:cNvSpPr/>
          <p:nvPr/>
        </p:nvSpPr>
        <p:spPr>
          <a:xfrm>
            <a:off x="179512" y="4077072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Студент гр. ИБ-21</a:t>
            </a:r>
          </a:p>
          <a:p>
            <a:r>
              <a:rPr lang="ru-RU" altLang="ru-RU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Иванов Иван Иванович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54F08EF-8CD9-EA09-C007-EC8A9BD78B51}"/>
              </a:ext>
            </a:extLst>
          </p:cNvPr>
          <p:cNvSpPr/>
          <p:nvPr/>
        </p:nvSpPr>
        <p:spPr>
          <a:xfrm>
            <a:off x="0" y="5626894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P.S. </a:t>
            </a:r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– использован неправильный документ. Актуален – ФГОС Б++ (искать на их же сайте)</a:t>
            </a:r>
            <a:endParaRPr lang="ru-RU" altLang="ru-RU" sz="2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0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35" y="2924944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800" b="1" spc="-1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10</a:t>
            </a:fld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Цель и задачи доклада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628800"/>
            <a:ext cx="85689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 работы:  </a:t>
            </a:r>
            <a:r>
              <a:rPr lang="ru-RU" sz="2400" dirty="0"/>
              <a:t>Ознакомиться с требования ФГОС ВО к результатам освоения программы10.03.01 - «Информационная безопасность» (уровень бакалавриата)</a:t>
            </a:r>
            <a:endParaRPr lang="ru-RU" sz="2000" dirty="0">
              <a:solidFill>
                <a:srgbClr val="FF0000"/>
              </a:solidFill>
            </a:endParaRPr>
          </a:p>
          <a:p>
            <a:endParaRPr lang="ru-RU" sz="2400" dirty="0"/>
          </a:p>
          <a:p>
            <a:r>
              <a:rPr lang="ru-RU" sz="2400" b="1" dirty="0"/>
              <a:t>Задачи работы: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Разобрать общекультурные компетенции (ОК)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Разобрать общепрофессиональные компетенции (ОПК)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Разобрать профессиональные компетенции (ПК)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Изучить требования к структуре обучения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Основные термины и определения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57158" y="1412776"/>
            <a:ext cx="83913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b="1" dirty="0"/>
              <a:t>Информация</a:t>
            </a:r>
            <a:r>
              <a:rPr lang="ru-RU" dirty="0"/>
              <a:t> – сведения (сообщения, данные) независимо от формы их представления. (ФЗ-149 от 18.03.2019)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Конфиденциальность </a:t>
            </a:r>
            <a:r>
              <a:rPr lang="ru-RU" dirty="0"/>
              <a:t>– состояние информации, при котором доступ к ней ограничен определенным кругом лиц. </a:t>
            </a:r>
          </a:p>
          <a:p>
            <a:pPr algn="just" fontAlgn="base"/>
            <a:endParaRPr lang="ru-RU" dirty="0"/>
          </a:p>
          <a:p>
            <a:pPr algn="just" fontAlgn="base"/>
            <a:r>
              <a:rPr lang="ru-RU" b="1" dirty="0"/>
              <a:t>Персональные данные </a:t>
            </a:r>
            <a:r>
              <a:rPr lang="ru-RU" dirty="0"/>
              <a:t>– любая информация, относящаяся к определенному или определяемому на основании такой информации физическому лицу (субъекту персональных данных).</a:t>
            </a:r>
          </a:p>
          <a:p>
            <a:pPr algn="just"/>
            <a:endParaRPr lang="ru-RU" dirty="0"/>
          </a:p>
          <a:p>
            <a:pPr algn="just"/>
            <a:r>
              <a:rPr lang="ru-RU" b="1" dirty="0"/>
              <a:t>Правило доступа к информации </a:t>
            </a:r>
            <a:r>
              <a:rPr lang="ru-RU" dirty="0"/>
              <a:t>– совокупность правил, регламентирующих порядок и условия доступа субъекта к информации и её носителям.</a:t>
            </a:r>
            <a:endParaRPr lang="en-US" dirty="0"/>
          </a:p>
          <a:p>
            <a:pPr algn="just">
              <a:lnSpc>
                <a:spcPct val="50000"/>
              </a:lnSpc>
            </a:pPr>
            <a:endParaRPr lang="en-US" dirty="0"/>
          </a:p>
          <a:p>
            <a:pPr algn="just"/>
            <a:r>
              <a:rPr lang="ru-RU" b="1" dirty="0"/>
              <a:t>Информационная безопасность </a:t>
            </a:r>
            <a:r>
              <a:rPr lang="ru-RU" dirty="0"/>
              <a:t>– состояние защищенности информационной среды, при котором обеспечивается защита информации и информационных ресурсов от угроз.</a:t>
            </a:r>
            <a:endParaRPr lang="en-US" dirty="0"/>
          </a:p>
          <a:p>
            <a:pPr algn="just" fontAlgn="base">
              <a:lnSpc>
                <a:spcPct val="50000"/>
              </a:lnSpc>
            </a:pPr>
            <a:endParaRPr lang="ru-RU" dirty="0"/>
          </a:p>
          <a:p>
            <a:pPr algn="just" fontAlgn="base"/>
            <a:r>
              <a:rPr lang="ru-RU" b="1" dirty="0"/>
              <a:t>КИИ РФ</a:t>
            </a:r>
            <a:r>
              <a:rPr lang="ru-RU" dirty="0"/>
              <a:t> – критическая информационная инфраструктура Российской Федерации.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5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41A0D-A2B0-2211-37FA-5599A8D16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AE96CA-9DAB-A04F-14DE-4C9235B8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079B9B2A-6CBE-26EA-083D-3E1268B63D7D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8877A4B-FB8A-4EDB-EBE3-422D09EFC754}"/>
              </a:ext>
            </a:extLst>
          </p:cNvPr>
          <p:cNvSpPr/>
          <p:nvPr/>
        </p:nvSpPr>
        <p:spPr>
          <a:xfrm>
            <a:off x="349200" y="1201630"/>
            <a:ext cx="8460000" cy="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30085-7971-FE76-4FB3-3765ECE5D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Профессиональные компетенции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4A707DD-D153-02F1-B4C7-BBB24AA4B020}"/>
              </a:ext>
            </a:extLst>
          </p:cNvPr>
          <p:cNvSpPr/>
          <p:nvPr/>
        </p:nvSpPr>
        <p:spPr>
          <a:xfrm>
            <a:off x="376590" y="1839659"/>
            <a:ext cx="858789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Выпускник должен обладать следующими ключевыми компетенциями: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Умение анализировать и оценивать угрозы информационной безопасности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Способность разрабатывать и внедрять меры по защите информации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Владение методами и средствами криптографической защиты информации</a:t>
            </a:r>
          </a:p>
          <a:p>
            <a:endParaRPr lang="ru-RU" sz="2000" b="1" dirty="0">
              <a:cs typeface="Arial" pitchFamily="34" charset="0"/>
            </a:endParaRPr>
          </a:p>
          <a:p>
            <a:r>
              <a:rPr lang="ru-RU" sz="2000" dirty="0"/>
              <a:t>Согласно пункту 4.4. соответствующего приказа </a:t>
            </a:r>
            <a:r>
              <a:rPr lang="ru-RU" sz="2000" dirty="0" err="1"/>
              <a:t>МинОбрНауки</a:t>
            </a:r>
            <a:r>
              <a:rPr lang="ru-RU" sz="2000" dirty="0"/>
              <a:t> РФ п</a:t>
            </a:r>
            <a:r>
              <a:rPr lang="ru-RU" sz="2000" dirty="0">
                <a:cs typeface="Arial" pitchFamily="34" charset="0"/>
              </a:rPr>
              <a:t>о итогу обучения выпускники готовы к таким видам профессиональной деятельности, как: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cs typeface="Arial" pitchFamily="34" charset="0"/>
              </a:rPr>
              <a:t>Эксплуатационная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cs typeface="Arial" pitchFamily="34" charset="0"/>
              </a:rPr>
              <a:t>Проектно-технологическая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cs typeface="Arial" pitchFamily="34" charset="0"/>
              </a:rPr>
              <a:t>Экспериментально-исследовательская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cs typeface="Arial" pitchFamily="34" charset="0"/>
              </a:rPr>
              <a:t>Организационно-управленческая</a:t>
            </a:r>
            <a:endParaRPr lang="ru-RU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9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6932C-5313-32B2-4B10-84F41C5F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12D9E6-37C0-D9FD-07A7-73A569C4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31EA113A-1987-F0CA-8FD6-33B333112B15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239A137-0777-D493-9D90-CFF554D8BB32}"/>
              </a:ext>
            </a:extLst>
          </p:cNvPr>
          <p:cNvSpPr/>
          <p:nvPr/>
        </p:nvSpPr>
        <p:spPr>
          <a:xfrm>
            <a:off x="349200" y="1201630"/>
            <a:ext cx="8460000" cy="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861FA-9C58-4B1C-F1E7-204010AE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Общекультурные компетенции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399CA9C-E0E1-3895-7112-71011AFDD6F8}"/>
              </a:ext>
            </a:extLst>
          </p:cNvPr>
          <p:cNvSpPr/>
          <p:nvPr/>
        </p:nvSpPr>
        <p:spPr>
          <a:xfrm>
            <a:off x="375496" y="1873853"/>
            <a:ext cx="856895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Согласно пункту 5.2. соответствующего приказа </a:t>
            </a:r>
            <a:r>
              <a:rPr lang="ru-RU" sz="2000" dirty="0" err="1"/>
              <a:t>МинОбрНауки</a:t>
            </a:r>
            <a:r>
              <a:rPr lang="ru-RU" sz="2000" dirty="0"/>
              <a:t> РФ,</a:t>
            </a:r>
          </a:p>
          <a:p>
            <a:r>
              <a:rPr lang="ru-RU" sz="2000" dirty="0"/>
              <a:t>выпускник должен обладать следующими ОК: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Способность использования основ философских знаний для формирования мировоззренческой позиции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Способность использования основ экономических знаний в различных сферах деятельности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Способность к самообразованию и профессиональному развитию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Владение культурой мышления, способность к анализу и синтезу информации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Готовность к социальной мобильности, способность к адаптации в быстро меняющихся условиях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И еще несколько пунктов</a:t>
            </a:r>
          </a:p>
        </p:txBody>
      </p:sp>
    </p:spTree>
    <p:extLst>
      <p:ext uri="{BB962C8B-B14F-4D97-AF65-F5344CB8AC3E}">
        <p14:creationId xmlns:p14="http://schemas.microsoft.com/office/powerpoint/2010/main" val="206958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67C7F-640D-D7B8-22B5-E43BB7814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4301B6-B850-269D-FB02-369E2739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5DCD08D4-191C-91E9-261D-9CA67DEF8EFC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95B066C-E275-1C37-A0CB-9B22DFBE101E}"/>
              </a:ext>
            </a:extLst>
          </p:cNvPr>
          <p:cNvSpPr/>
          <p:nvPr/>
        </p:nvSpPr>
        <p:spPr>
          <a:xfrm>
            <a:off x="349200" y="1201630"/>
            <a:ext cx="8460000" cy="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A6AB4-2E78-DFA5-EDA5-38C48173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Общепрофессиональные компетенции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68C14B1-574E-BBF0-D847-FEBF59F1FD8C}"/>
              </a:ext>
            </a:extLst>
          </p:cNvPr>
          <p:cNvSpPr/>
          <p:nvPr/>
        </p:nvSpPr>
        <p:spPr>
          <a:xfrm>
            <a:off x="349200" y="2492896"/>
            <a:ext cx="856895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Согласно пункту 5.2. соответствующего приказа </a:t>
            </a:r>
            <a:r>
              <a:rPr lang="ru-RU" sz="2000" dirty="0" err="1"/>
              <a:t>МинОбрНауки</a:t>
            </a:r>
            <a:r>
              <a:rPr lang="ru-RU" sz="2000" dirty="0"/>
              <a:t> РФ,</a:t>
            </a:r>
          </a:p>
          <a:p>
            <a:r>
              <a:rPr lang="ru-RU" sz="2000" dirty="0"/>
              <a:t>выпускник должен обладать следующими ОК: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Способность анализировать физические явления и процессы, применяя соответствующий математический аппарат, положения электротехники, электроники и схемотехники, для решения профессиональных задач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Понимание значения информации в развитии современного общества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Умение использовать нормативно-правовые акты в профессиональной деятельности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И еще несколько пунктов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74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8F669-8864-ADDD-69AE-A546501C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35B51E-4F58-8B9B-5416-FBB12339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5" name="Стрелка: изогнутая 4" hidden="1">
            <a:extLst>
              <a:ext uri="{FF2B5EF4-FFF2-40B4-BE49-F238E27FC236}">
                <a16:creationId xmlns:a16="http://schemas.microsoft.com/office/drawing/2014/main" id="{04B40358-EE50-58A3-811C-D7665EC9AC28}"/>
              </a:ext>
            </a:extLst>
          </p:cNvPr>
          <p:cNvSpPr/>
          <p:nvPr/>
        </p:nvSpPr>
        <p:spPr>
          <a:xfrm rot="5400000">
            <a:off x="4850811" y="1612654"/>
            <a:ext cx="1368154" cy="1925776"/>
          </a:xfrm>
          <a:prstGeom prst="bentArrow">
            <a:avLst>
              <a:gd name="adj1" fmla="val 10148"/>
              <a:gd name="adj2" fmla="val 14603"/>
              <a:gd name="adj3" fmla="val 19802"/>
              <a:gd name="adj4" fmla="val 288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9ABD31-5CE4-B502-8636-65904B3393A1}"/>
              </a:ext>
            </a:extLst>
          </p:cNvPr>
          <p:cNvSpPr/>
          <p:nvPr/>
        </p:nvSpPr>
        <p:spPr>
          <a:xfrm>
            <a:off x="349200" y="1201630"/>
            <a:ext cx="8460000" cy="9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ED3E7-E135-C2C1-D713-880A0033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Структура обучения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FBB27B7-696E-FD72-554C-F61EBD61ABFB}"/>
              </a:ext>
            </a:extLst>
          </p:cNvPr>
          <p:cNvSpPr/>
          <p:nvPr/>
        </p:nvSpPr>
        <p:spPr>
          <a:xfrm>
            <a:off x="444376" y="1779495"/>
            <a:ext cx="82552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Согласно 6 главе соответствующего приказа </a:t>
            </a:r>
            <a:r>
              <a:rPr lang="ru-RU" sz="2000" dirty="0" err="1"/>
              <a:t>МинОбрНауки</a:t>
            </a:r>
            <a:r>
              <a:rPr lang="ru-RU" sz="2000" dirty="0"/>
              <a:t> РФ,</a:t>
            </a:r>
          </a:p>
          <a:p>
            <a:r>
              <a:rPr lang="ru-RU" sz="2000" dirty="0"/>
              <a:t>Структура программы включает </a:t>
            </a:r>
            <a:r>
              <a:rPr lang="ru-RU" sz="2000" b="1" dirty="0"/>
              <a:t>обязательную</a:t>
            </a:r>
            <a:r>
              <a:rPr lang="ru-RU" sz="2000" dirty="0"/>
              <a:t> (базовую) часть и </a:t>
            </a:r>
            <a:r>
              <a:rPr lang="ru-RU" sz="2000" b="1" dirty="0"/>
              <a:t>вариативную</a:t>
            </a:r>
            <a:r>
              <a:rPr lang="ru-RU" sz="2000" dirty="0"/>
              <a:t>, что позволяет реализовать различные профили подготовки</a:t>
            </a:r>
          </a:p>
          <a:p>
            <a:endParaRPr lang="ru-RU" sz="2000" dirty="0"/>
          </a:p>
          <a:p>
            <a:r>
              <a:rPr lang="ru-RU" sz="2000" dirty="0"/>
              <a:t>Сама программа бакалавриата делится на 3 блока: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Блок 1 «Дисциплины» (базовые и вариативные)</a:t>
            </a:r>
            <a:r>
              <a:rPr lang="en-US" sz="2000" dirty="0"/>
              <a:t> {207-216</a:t>
            </a:r>
            <a:r>
              <a:rPr lang="ru-RU" sz="2000" dirty="0"/>
              <a:t> </a:t>
            </a:r>
            <a:r>
              <a:rPr lang="ru-RU" sz="2000" dirty="0" err="1"/>
              <a:t>з.е</a:t>
            </a:r>
            <a:r>
              <a:rPr lang="ru-RU" sz="2000" dirty="0"/>
              <a:t>.</a:t>
            </a:r>
            <a:r>
              <a:rPr lang="en-US" sz="2000" dirty="0"/>
              <a:t>}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Блок 2 «Практики» – целиком вариативен</a:t>
            </a:r>
            <a:r>
              <a:rPr lang="en-US" sz="2000" dirty="0"/>
              <a:t> {</a:t>
            </a:r>
            <a:r>
              <a:rPr lang="ru-RU" sz="2000" dirty="0"/>
              <a:t>18-24 </a:t>
            </a:r>
            <a:r>
              <a:rPr lang="ru-RU" sz="2000" dirty="0" err="1"/>
              <a:t>з.е</a:t>
            </a:r>
            <a:r>
              <a:rPr lang="ru-RU" sz="2000" dirty="0"/>
              <a:t>.</a:t>
            </a:r>
            <a:r>
              <a:rPr lang="en-US" sz="2000" dirty="0"/>
              <a:t>}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Блок 3 «Государственная итоговая аттестация» – относится к базовой части программы подготовки. </a:t>
            </a:r>
            <a:r>
              <a:rPr lang="en-US" sz="2000" dirty="0"/>
              <a:t>{</a:t>
            </a:r>
            <a:r>
              <a:rPr lang="ru-RU" sz="2000" dirty="0"/>
              <a:t>6-9 </a:t>
            </a:r>
            <a:r>
              <a:rPr lang="ru-RU" sz="2000" dirty="0" err="1"/>
              <a:t>з.е</a:t>
            </a:r>
            <a:r>
              <a:rPr lang="ru-RU" sz="2000" dirty="0"/>
              <a:t>.</a:t>
            </a:r>
            <a:r>
              <a:rPr lang="en-US" sz="2000" dirty="0"/>
              <a:t>}</a:t>
            </a:r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Блок 3 завершается присвоением квалификации.</a:t>
            </a:r>
          </a:p>
          <a:p>
            <a:r>
              <a:rPr lang="ru-RU" sz="2000" dirty="0">
                <a:latin typeface="Arial" pitchFamily="34" charset="0"/>
                <a:cs typeface="Arial" pitchFamily="34" charset="0"/>
              </a:rPr>
              <a:t>Объём всей программы бакалавриата в зачетных единицах равен 240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27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Результаты по проделанной работе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8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812403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Разобрали общекультурные компетенции (ОК)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Разобрали общепрофессиональные компетенции (ОПК)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Разобрали профессиональные компетенции (ПК)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Изучили требования к структуре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13443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Список использованных источников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812403"/>
            <a:ext cx="83913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" dirty="0"/>
              <a:t>1</a:t>
            </a:r>
            <a:r>
              <a:rPr lang="ru-RU" dirty="0"/>
              <a:t>)</a:t>
            </a:r>
            <a:r>
              <a:rPr lang="en" dirty="0"/>
              <a:t> </a:t>
            </a:r>
            <a:r>
              <a:rPr lang="en-US" dirty="0">
                <a:hlinkClick r:id="rId2"/>
              </a:rPr>
              <a:t>https://fgosvo.ru/uploadfiles/fgosvob/100301.pdf</a:t>
            </a:r>
            <a:r>
              <a:rPr lang="ru-RU" dirty="0"/>
              <a:t> - Приказ Министерства образования и науки РФ «Об утверждении федерального государственного образовательного стандарта высшего образования по направлению подготовки 10.03.01 Информационная безопасность (уровень бакалавриата)»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593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69803</TotalTime>
  <Words>578</Words>
  <Application>Microsoft Office PowerPoint</Application>
  <PresentationFormat>Экран (4:3)</PresentationFormat>
  <Paragraphs>84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Segoe UI</vt:lpstr>
      <vt:lpstr>Segoe UI Semibold</vt:lpstr>
      <vt:lpstr>Times New Roman</vt:lpstr>
      <vt:lpstr>Тема Office</vt:lpstr>
      <vt:lpstr>Презентация PowerPoint</vt:lpstr>
      <vt:lpstr>Цель и задачи доклада</vt:lpstr>
      <vt:lpstr>Основные термины и определения</vt:lpstr>
      <vt:lpstr>Профессиональные компетенции</vt:lpstr>
      <vt:lpstr>Общекультурные компетенции</vt:lpstr>
      <vt:lpstr>Общепрофессиональные компетенции</vt:lpstr>
      <vt:lpstr>Структура обучения</vt:lpstr>
      <vt:lpstr>Результаты по проделанной работе</vt:lpstr>
      <vt:lpstr>Список использованных источников</vt:lpstr>
      <vt:lpstr>Спасибо за внимание!</vt:lpstr>
    </vt:vector>
  </TitlesOfParts>
  <Company>MIET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Elena</dc:creator>
  <cp:lastModifiedBy>Gleb Broydo</cp:lastModifiedBy>
  <cp:revision>262</cp:revision>
  <cp:lastPrinted>2018-03-15T15:57:27Z</cp:lastPrinted>
  <dcterms:created xsi:type="dcterms:W3CDTF">2017-12-06T05:38:21Z</dcterms:created>
  <dcterms:modified xsi:type="dcterms:W3CDTF">2024-12-23T21:40:53Z</dcterms:modified>
</cp:coreProperties>
</file>