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47" r:id="rId2"/>
    <p:sldId id="405" r:id="rId3"/>
    <p:sldId id="421" r:id="rId4"/>
    <p:sldId id="427" r:id="rId5"/>
    <p:sldId id="428" r:id="rId6"/>
    <p:sldId id="429" r:id="rId7"/>
    <p:sldId id="431" r:id="rId8"/>
    <p:sldId id="430" r:id="rId9"/>
    <p:sldId id="432" r:id="rId10"/>
    <p:sldId id="433" r:id="rId11"/>
    <p:sldId id="426" r:id="rId12"/>
    <p:sldId id="424" r:id="rId13"/>
  </p:sldIdLst>
  <p:sldSz cx="9144000" cy="6858000" type="screen4x3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5D6"/>
    <a:srgbClr val="13B6C9"/>
    <a:srgbClr val="009900"/>
    <a:srgbClr val="006600"/>
    <a:srgbClr val="003300"/>
    <a:srgbClr val="008000"/>
    <a:srgbClr val="FFFFCC"/>
    <a:srgbClr val="1165D7"/>
    <a:srgbClr val="00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9" autoAdjust="0"/>
    <p:restoredTop sz="95935" autoAdjust="0"/>
  </p:normalViewPr>
  <p:slideViewPr>
    <p:cSldViewPr>
      <p:cViewPr varScale="1">
        <p:scale>
          <a:sx n="111" d="100"/>
          <a:sy n="111" d="100"/>
        </p:scale>
        <p:origin x="16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4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/>
          <a:lstStyle>
            <a:lvl1pPr algn="r">
              <a:defRPr sz="1200"/>
            </a:lvl1pPr>
          </a:lstStyle>
          <a:p>
            <a:fld id="{84691660-2B87-4785-BBE2-D3DA7F4C5718}" type="datetimeFigureOut">
              <a:rPr lang="ru-RU" smtClean="0"/>
              <a:pPr/>
              <a:t>09.07.2025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19" rIns="91440" bIns="45719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19" rIns="91440" bIns="45719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40" tIns="45719" rIns="91440" bIns="45719" rtlCol="0" anchor="b"/>
          <a:lstStyle>
            <a:lvl1pPr algn="r">
              <a:defRPr sz="1200"/>
            </a:lvl1pPr>
          </a:lstStyle>
          <a:p>
            <a:fld id="{036826E7-A0C7-4510-A0B6-27F4CE0019E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85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6826E7-A0C7-4510-A0B6-27F4CE0019E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95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CA44C-C13B-4264-9F37-EC7069CF57EA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D632-7148-42E1-B8D7-3471CA8D5617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67FAE-7070-4A48-A942-5428AAC87B8D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DA9-2C36-4F24-BFB3-BA0D5CDF0176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EE9DC-617A-47F1-990A-F437B91F5905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48A0F-6347-4B2B-9E42-436D6435B2C8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601E-CA78-4C60-AC8C-1B32D44D4A2E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1DD-BA31-411F-94D4-53208A1E9F97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7B0FA-D7D2-48C8-892D-85F3E80DC46B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2D1-A719-4BB0-B37D-3B4AC04BC1B1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0DA09-9741-4533-9A03-8A4852FDE1A7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B454-8131-4FF2-B85C-C15BA51DBB24}" type="datetime1">
              <a:rPr lang="ru-RU" smtClean="0"/>
              <a:pPr/>
              <a:t>09.07.2025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E7C9-E68A-48FC-80A3-273CCB99852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9C0C33-4904-477C-8CEC-AA1318749D59}"/>
              </a:ext>
            </a:extLst>
          </p:cNvPr>
          <p:cNvSpPr/>
          <p:nvPr/>
        </p:nvSpPr>
        <p:spPr>
          <a:xfrm>
            <a:off x="395536" y="1124744"/>
            <a:ext cx="8640960" cy="864096"/>
          </a:xfrm>
          <a:prstGeom prst="rect">
            <a:avLst/>
          </a:prstGeom>
          <a:solidFill>
            <a:srgbClr val="116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916832"/>
            <a:ext cx="6048672" cy="1512168"/>
          </a:xfrm>
          <a:prstGeom prst="rect">
            <a:avLst/>
          </a:prstGeom>
          <a:solidFill>
            <a:srgbClr val="116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211669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altLang="ru-RU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1504762"/>
            <a:ext cx="9144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Защита Курсовой Работы по дисциплине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«Организационное и правовое обеспечение информационной безопасности»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ТЕМА:</a:t>
            </a:r>
          </a:p>
          <a:p>
            <a:pPr algn="ctr"/>
            <a:r>
              <a:rPr lang="ru-RU" sz="2800" b="1" dirty="0">
                <a:solidFill>
                  <a:schemeClr val="bg1"/>
                </a:solidFill>
                <a:cs typeface="Times New Roman" panose="02020603050405020304" pitchFamily="18" charset="0"/>
              </a:rPr>
              <a:t>«Разработка предложений и проектов документов для получения лицензии на осуществление деятельности по разработке средств, защищенных программных (программно-технических) средств обработки информации»</a:t>
            </a:r>
          </a:p>
          <a:p>
            <a:pPr algn="ctr"/>
            <a:endParaRPr lang="ru-RU" altLang="ru-RU" sz="24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892871F-3953-5843-88A1-9A355848E80F}"/>
              </a:ext>
            </a:extLst>
          </p:cNvPr>
          <p:cNvSpPr/>
          <p:nvPr/>
        </p:nvSpPr>
        <p:spPr>
          <a:xfrm>
            <a:off x="186586" y="5928898"/>
            <a:ext cx="91440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Студент гр. ИБ-21</a:t>
            </a:r>
          </a:p>
          <a:p>
            <a:r>
              <a:rPr lang="ru-RU" altLang="ru-RU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Иванов Иван Иванович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315F8A-CFF0-40DA-8BFE-EBC7498B3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710" y="0"/>
            <a:ext cx="9144000" cy="14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0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10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01DE69-B943-4D1A-91D7-3DB5F36B9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404664"/>
            <a:ext cx="5716800" cy="379436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EFF7094-274D-46E7-A2D2-2852EF2F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31"/>
          <a:stretch/>
        </p:blipFill>
        <p:spPr>
          <a:xfrm>
            <a:off x="1945730" y="4005064"/>
            <a:ext cx="5652120" cy="3034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DC4DBF-3D6F-4FFF-B568-AFF277143151}"/>
              </a:ext>
            </a:extLst>
          </p:cNvPr>
          <p:cNvSpPr txBox="1"/>
          <p:nvPr/>
        </p:nvSpPr>
        <p:spPr>
          <a:xfrm>
            <a:off x="-508" y="2827675"/>
            <a:ext cx="180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Руководитель(-и)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75B684-9793-457D-B11D-B3BE70FDEA02}"/>
              </a:ext>
            </a:extLst>
          </p:cNvPr>
          <p:cNvSpPr txBox="1"/>
          <p:nvPr/>
        </p:nvSpPr>
        <p:spPr>
          <a:xfrm>
            <a:off x="64045" y="5250686"/>
            <a:ext cx="180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Инженеры</a:t>
            </a:r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703CC33F-4B0C-4B50-8502-84BAED07A10D}"/>
              </a:ext>
            </a:extLst>
          </p:cNvPr>
          <p:cNvSpPr/>
          <p:nvPr/>
        </p:nvSpPr>
        <p:spPr>
          <a:xfrm>
            <a:off x="1835696" y="1988840"/>
            <a:ext cx="110034" cy="2016224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B62B73F0-A591-40C6-A02D-DFB6105CCE26}"/>
              </a:ext>
            </a:extLst>
          </p:cNvPr>
          <p:cNvSpPr/>
          <p:nvPr/>
        </p:nvSpPr>
        <p:spPr>
          <a:xfrm>
            <a:off x="1871700" y="4064294"/>
            <a:ext cx="110034" cy="279370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40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Результаты по проделанной работе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11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812403"/>
            <a:ext cx="8391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000" dirty="0"/>
              <a:t>Кратко охарактеризовали вид деятельности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000" dirty="0"/>
              <a:t>Показали перечень документов, необходимых для получения лицензии по ТЗКИ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000" dirty="0"/>
              <a:t>Указали состав и квалификации инженерно-технического персонала </a:t>
            </a:r>
          </a:p>
        </p:txBody>
      </p:sp>
    </p:spTree>
    <p:extLst>
      <p:ext uri="{BB962C8B-B14F-4D97-AF65-F5344CB8AC3E}">
        <p14:creationId xmlns:p14="http://schemas.microsoft.com/office/powerpoint/2010/main" val="75877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7335" y="2924944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800" b="1" spc="-100" dirty="0">
                <a:latin typeface="+mn-lt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12</a:t>
            </a:fld>
            <a:endParaRPr lang="ru-RU" sz="1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57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10081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Цель и задачи доклада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2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395536" y="1650280"/>
            <a:ext cx="839130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Цель работы: </a:t>
            </a:r>
            <a:r>
              <a:rPr lang="ru-RU" sz="2400" dirty="0"/>
              <a:t>Доложить об основных результатах проделанной работы</a:t>
            </a:r>
            <a:endParaRPr lang="ru-RU" sz="2000" dirty="0">
              <a:solidFill>
                <a:srgbClr val="FF0000"/>
              </a:solidFill>
            </a:endParaRPr>
          </a:p>
          <a:p>
            <a:endParaRPr lang="ru-RU" sz="2400" dirty="0"/>
          </a:p>
          <a:p>
            <a:r>
              <a:rPr lang="ru-RU" sz="2400" b="1" dirty="0"/>
              <a:t>Задачи работы: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Кратко охарактеризовать вид деятельности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Показать перечень документов, необходимых для получения лицензии по ТЗКИ</a:t>
            </a:r>
          </a:p>
          <a:p>
            <a:pPr marL="342900" indent="-342900">
              <a:buFont typeface="Arial" panose="020B0604020202020204" pitchFamily="34" charset="0"/>
              <a:buChar char="−"/>
            </a:pPr>
            <a:r>
              <a:rPr lang="ru-RU" sz="2400" dirty="0"/>
              <a:t>Указать состав и квалификации инженерно-технического персонала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89" y="804290"/>
            <a:ext cx="9144000" cy="132856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Что такое «защищенные программные (программно-технические) средства обработки информации»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3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494A5A6-ED8C-8646-B0DE-B19D48C4C6F5}"/>
              </a:ext>
            </a:extLst>
          </p:cNvPr>
          <p:cNvSpPr/>
          <p:nvPr/>
        </p:nvSpPr>
        <p:spPr>
          <a:xfrm>
            <a:off x="415434" y="2786154"/>
            <a:ext cx="83913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	</a:t>
            </a:r>
            <a:r>
              <a:rPr lang="ru-RU" sz="2000" b="1" dirty="0"/>
              <a:t>Защищенные программные (программно-технические) средства обработки информации </a:t>
            </a:r>
            <a:r>
              <a:rPr lang="ru-RU" sz="2000" dirty="0"/>
              <a:t>– это такая система обработки информации, включающая в себя программные средства (совокупность программных и технических средств), разработанная с использованием совокупности мер, направленных на предотвращение появления и устранение уязвимостей системы.</a:t>
            </a:r>
            <a:endParaRPr lang="ru-RU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43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34E02A-9A35-4C36-B662-EBE091C0A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472" y="3137899"/>
            <a:ext cx="4413455" cy="366366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29" y="692697"/>
            <a:ext cx="9144000" cy="11521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Перечень документов, необходимых для получения лицензии по ТЗКИ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4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2586DB-C645-45C7-BBD6-084A5F7C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" y="3081461"/>
            <a:ext cx="4579169" cy="37765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B4F2ED4-4F3E-40C8-8436-F2D331444CE5}"/>
              </a:ext>
            </a:extLst>
          </p:cNvPr>
          <p:cNvSpPr txBox="1"/>
          <p:nvPr/>
        </p:nvSpPr>
        <p:spPr>
          <a:xfrm>
            <a:off x="348375" y="1901263"/>
            <a:ext cx="41399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Обоснование состава производственного, контрольно-измерительного, испытательного оборудования и средств контроля защищенности информации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54378-4FD9-435D-B0BF-E989B7C4498E}"/>
              </a:ext>
            </a:extLst>
          </p:cNvPr>
          <p:cNvSpPr txBox="1"/>
          <p:nvPr/>
        </p:nvSpPr>
        <p:spPr>
          <a:xfrm>
            <a:off x="5364088" y="2075863"/>
            <a:ext cx="27693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Обоснование состава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9568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4248472" cy="2808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Перечень документов, необходимых для получения лицензии по ТЗКИ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5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F2ED4-4F3E-40C8-8436-F2D331444CE5}"/>
              </a:ext>
            </a:extLst>
          </p:cNvPr>
          <p:cNvSpPr txBox="1"/>
          <p:nvPr/>
        </p:nvSpPr>
        <p:spPr>
          <a:xfrm>
            <a:off x="288033" y="4221088"/>
            <a:ext cx="41399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Обоснование состава технической документации, национальных стандартов и методических документов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A45AD0-156F-48D4-8AB6-AE0091436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34045"/>
            <a:ext cx="4379105" cy="36196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D4D3C4-2C6C-4A6D-B8AC-698520363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4941168"/>
            <a:ext cx="3499308" cy="15841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0DA9C8-33C7-47F2-BA36-C38ADD097111}"/>
              </a:ext>
            </a:extLst>
          </p:cNvPr>
          <p:cNvSpPr txBox="1"/>
          <p:nvPr/>
        </p:nvSpPr>
        <p:spPr>
          <a:xfrm>
            <a:off x="4827742" y="4352220"/>
            <a:ext cx="41399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99007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29" y="692697"/>
            <a:ext cx="9144000" cy="11521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Проект заявления</a:t>
            </a:r>
            <a:br>
              <a:rPr lang="ru-RU" sz="3300" b="1" spc="-100" dirty="0">
                <a:latin typeface="+mn-lt"/>
                <a:cs typeface="Times New Roman" panose="02020603050405020304" pitchFamily="18" charset="0"/>
              </a:rPr>
            </a:br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ru-RU" sz="3300" b="1" spc="-100" dirty="0" err="1">
                <a:latin typeface="+mn-lt"/>
                <a:cs typeface="Times New Roman" panose="02020603050405020304" pitchFamily="18" charset="0"/>
              </a:rPr>
              <a:t>согл</a:t>
            </a:r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. Пр. №3 ФСТЭК России от 12.01.2023)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6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49F16A-4685-4B5F-9120-79B148794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880"/>
            <a:ext cx="9144000" cy="37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1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29" y="692697"/>
            <a:ext cx="9144000" cy="11521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Проект заявления</a:t>
            </a:r>
            <a:br>
              <a:rPr lang="ru-RU" sz="3300" b="1" spc="-100" dirty="0">
                <a:latin typeface="+mn-lt"/>
                <a:cs typeface="Times New Roman" panose="02020603050405020304" pitchFamily="18" charset="0"/>
              </a:rPr>
            </a:br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ru-RU" sz="3300" b="1" spc="-100" dirty="0" err="1">
                <a:latin typeface="+mn-lt"/>
                <a:cs typeface="Times New Roman" panose="02020603050405020304" pitchFamily="18" charset="0"/>
              </a:rPr>
              <a:t>согл</a:t>
            </a:r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. Пр. №3 ФСТЭК России от 12.01.2023)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7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3AB9AD-A7BB-403F-BA86-17E687AF5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4"/>
          <a:stretch/>
        </p:blipFill>
        <p:spPr>
          <a:xfrm>
            <a:off x="0" y="1916832"/>
            <a:ext cx="6463574" cy="41044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35E692-3E37-4428-94BD-E2223440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57" y="4506213"/>
            <a:ext cx="4860032" cy="235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3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29" y="692697"/>
            <a:ext cx="9144000" cy="11521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Проект заявления</a:t>
            </a:r>
            <a:br>
              <a:rPr lang="ru-RU" sz="3300" b="1" spc="-100" dirty="0">
                <a:latin typeface="+mn-lt"/>
                <a:cs typeface="Times New Roman" panose="02020603050405020304" pitchFamily="18" charset="0"/>
              </a:rPr>
            </a:br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ru-RU" sz="3300" b="1" spc="-100" dirty="0" err="1">
                <a:latin typeface="+mn-lt"/>
                <a:cs typeface="Times New Roman" panose="02020603050405020304" pitchFamily="18" charset="0"/>
              </a:rPr>
              <a:t>согл</a:t>
            </a:r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. Пр. №3 ФСТЭК России от 12.01.2023)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8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8AFC74-7E85-4276-ADC2-A75AF89D5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404" y="2266743"/>
            <a:ext cx="5093511" cy="42047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3DF21D-ABDD-4C85-8816-25CBA87FE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96"/>
          <a:stretch/>
        </p:blipFill>
        <p:spPr>
          <a:xfrm>
            <a:off x="4930602" y="2636912"/>
            <a:ext cx="4227927" cy="331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4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29" y="692697"/>
            <a:ext cx="9144000" cy="11521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300" b="1" spc="-100" dirty="0">
                <a:latin typeface="+mn-lt"/>
                <a:cs typeface="Times New Roman" panose="02020603050405020304" pitchFamily="18" charset="0"/>
              </a:rPr>
              <a:t>Состав и квалификации инженерно-технического персонала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233642" cy="365125"/>
          </a:xfrm>
        </p:spPr>
        <p:txBody>
          <a:bodyPr vert="horz" lIns="91440" tIns="45720" rIns="91440" bIns="45720" rtlCol="0" anchor="ctr"/>
          <a:lstStyle/>
          <a:p>
            <a:fld id="{5824E7C9-E68A-48FC-80A3-273CCB99852B}" type="slidenum">
              <a:rPr lang="ru-RU" sz="1400" smtClean="0">
                <a:cs typeface="Times New Roman" panose="02020603050405020304" pitchFamily="18" charset="0"/>
              </a:rPr>
              <a:pPr/>
              <a:t>9</a:t>
            </a:fld>
            <a:endParaRPr lang="ru-RU" sz="1400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17705-8C95-449B-8E76-16E2895C9405}"/>
              </a:ext>
            </a:extLst>
          </p:cNvPr>
          <p:cNvSpPr txBox="1"/>
          <p:nvPr/>
        </p:nvSpPr>
        <p:spPr>
          <a:xfrm>
            <a:off x="348374" y="1901263"/>
            <a:ext cx="86881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Согласно п.4а ПП РФ </a:t>
            </a:r>
            <a:r>
              <a:rPr lang="en-001" sz="2400" dirty="0"/>
              <a:t>N</a:t>
            </a:r>
            <a:r>
              <a:rPr lang="ru-RU" sz="2400" dirty="0"/>
              <a:t> 171 нам необходим:</a:t>
            </a:r>
          </a:p>
          <a:p>
            <a:r>
              <a:rPr lang="en-001" sz="2400" dirty="0"/>
              <a:t> - </a:t>
            </a:r>
            <a:r>
              <a:rPr lang="ru-RU" sz="2400" dirty="0"/>
              <a:t>Руководитель;</a:t>
            </a:r>
          </a:p>
          <a:p>
            <a:r>
              <a:rPr lang="en-001" sz="2400" dirty="0"/>
              <a:t> - </a:t>
            </a:r>
            <a:r>
              <a:rPr lang="ru-RU" sz="2400" dirty="0"/>
              <a:t>Инженерно-технические работники (не менее 2 </a:t>
            </a:r>
            <a:r>
              <a:rPr lang="ru-RU" sz="2400"/>
              <a:t>человек).</a:t>
            </a: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С более подробными требованиями можно ознакомиться в отчете.</a:t>
            </a:r>
          </a:p>
        </p:txBody>
      </p:sp>
    </p:spTree>
    <p:extLst>
      <p:ext uri="{BB962C8B-B14F-4D97-AF65-F5344CB8AC3E}">
        <p14:creationId xmlns:p14="http://schemas.microsoft.com/office/powerpoint/2010/main" val="3544264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p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69340</TotalTime>
  <Words>313</Words>
  <Application>Microsoft Office PowerPoint</Application>
  <PresentationFormat>Экран (4:3)</PresentationFormat>
  <Paragraphs>51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Segoe UI Semibold</vt:lpstr>
      <vt:lpstr>Тема Office</vt:lpstr>
      <vt:lpstr>Презентация PowerPoint</vt:lpstr>
      <vt:lpstr>Цель и задачи доклада</vt:lpstr>
      <vt:lpstr>Что такое «защищенные программные (программно-технические) средства обработки информации»</vt:lpstr>
      <vt:lpstr>Перечень документов, необходимых для получения лицензии по ТЗКИ</vt:lpstr>
      <vt:lpstr>Перечень документов, необходимых для получения лицензии по ТЗКИ</vt:lpstr>
      <vt:lpstr>Проект заявления (согл. Пр. №3 ФСТЭК России от 12.01.2023)</vt:lpstr>
      <vt:lpstr>Проект заявления (согл. Пр. №3 ФСТЭК России от 12.01.2023)</vt:lpstr>
      <vt:lpstr>Проект заявления (согл. Пр. №3 ФСТЭК России от 12.01.2023)</vt:lpstr>
      <vt:lpstr>Состав и квалификации инженерно-технического персонала </vt:lpstr>
      <vt:lpstr>Презентация PowerPoint</vt:lpstr>
      <vt:lpstr>Результаты по проделанной работе</vt:lpstr>
      <vt:lpstr>Спасибо за внимание!</vt:lpstr>
    </vt:vector>
  </TitlesOfParts>
  <Company>MIET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Elena</dc:creator>
  <cp:lastModifiedBy>Gleb Broydo</cp:lastModifiedBy>
  <cp:revision>133</cp:revision>
  <cp:lastPrinted>2018-03-15T15:57:27Z</cp:lastPrinted>
  <dcterms:created xsi:type="dcterms:W3CDTF">2017-12-06T05:38:21Z</dcterms:created>
  <dcterms:modified xsi:type="dcterms:W3CDTF">2025-07-09T17:00:54Z</dcterms:modified>
</cp:coreProperties>
</file>