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2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0" y="714375"/>
            <a:ext cx="9144000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Факультет МПиТК Кафедра «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2143125"/>
            <a:ext cx="9144000" cy="264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1" u="sng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5813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0" y="785813"/>
            <a:ext cx="91440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0" y="785813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«Information Security» 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179387" y="2209256"/>
            <a:ext cx="87852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Enhanced Processors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15913" y="4899025"/>
            <a:ext cx="879792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 by student of group IB-21: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Ivanov I.I.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0" y="714375"/>
            <a:ext cx="9144000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Факультет МПиТК Кафедра «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-22225" y="766763"/>
            <a:ext cx="91440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Tips to be covered: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4356100" y="6594475"/>
            <a:ext cx="431800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67544" y="2204864"/>
            <a:ext cx="8207375" cy="241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5113" marR="0" lvl="0" indent="-2651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Moore’s law.</a:t>
            </a:r>
            <a:endParaRPr dirty="0"/>
          </a:p>
          <a:p>
            <a:pPr marL="265113" marR="0" lvl="0" indent="-2651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Pushing processing limits.</a:t>
            </a:r>
            <a:endParaRPr dirty="0"/>
          </a:p>
          <a:p>
            <a:pPr marL="265113" marR="0" lvl="0" indent="-2651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AI enhanced processors?</a:t>
            </a:r>
            <a:endParaRPr dirty="0"/>
          </a:p>
          <a:p>
            <a:pPr marL="265113" marR="0" lvl="0" indent="-2651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benefits of having purpose-built AI accelerators.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0" y="714375"/>
            <a:ext cx="9144000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Факультет МПиТК Кафедра «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-22225" y="766763"/>
            <a:ext cx="91440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Moore’s law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4356100" y="6594475"/>
            <a:ext cx="431800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06420" y="4654543"/>
            <a:ext cx="873115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rate of transistors count growth</a:t>
            </a:r>
            <a:r>
              <a:rPr lang="en-US" sz="1800" dirty="0">
                <a:solidFill>
                  <a:schemeClr val="dk1"/>
                </a:solidFill>
              </a:rPr>
              <a:t> sustains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as the Moore’s law predicts.</a:t>
            </a:r>
            <a:endParaRPr dirty="0"/>
          </a:p>
          <a:p>
            <a:pPr marL="0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physically we are getting so close to the dead-end size of the single transistor.</a:t>
            </a:r>
          </a:p>
          <a:p>
            <a:pPr marL="0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might use some other techniques to increase the processing limits.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l="5900" t="11962"/>
          <a:stretch/>
        </p:blipFill>
        <p:spPr>
          <a:xfrm>
            <a:off x="1475656" y="1390651"/>
            <a:ext cx="6102425" cy="321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0" y="714375"/>
            <a:ext cx="9144000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Факультет МПиТК Кафедра «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-22225" y="766763"/>
            <a:ext cx="91440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Pushing processing limits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4356100" y="6594475"/>
            <a:ext cx="431800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0470" y="4404564"/>
            <a:ext cx="282418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511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/>
              <a:t>Superscalar processors</a:t>
            </a:r>
            <a:endParaRPr sz="1800" dirty="0"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l="12740"/>
          <a:stretch/>
        </p:blipFill>
        <p:spPr>
          <a:xfrm>
            <a:off x="6279294" y="2523375"/>
            <a:ext cx="2815790" cy="1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5">
            <a:alphaModFix/>
          </a:blip>
          <a:srcRect l="10646" r="1601" b="3744"/>
          <a:stretch/>
        </p:blipFill>
        <p:spPr>
          <a:xfrm>
            <a:off x="184195" y="2521361"/>
            <a:ext cx="2920936" cy="179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 descr="RISC - Reduced Instruction Set Computer | Anders Electronic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3848" y="2530153"/>
            <a:ext cx="2976729" cy="17976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5;p16">
            <a:extLst>
              <a:ext uri="{FF2B5EF4-FFF2-40B4-BE49-F238E27FC236}">
                <a16:creationId xmlns:a16="http://schemas.microsoft.com/office/drawing/2014/main" id="{F1574898-A955-251E-A9BC-512FBFD7DABD}"/>
              </a:ext>
            </a:extLst>
          </p:cNvPr>
          <p:cNvSpPr txBox="1"/>
          <p:nvPr/>
        </p:nvSpPr>
        <p:spPr>
          <a:xfrm>
            <a:off x="3159909" y="4404564"/>
            <a:ext cx="2824181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511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/>
              <a:t>The Reduced Instruction Set Computing (a.k.a. RISC)</a:t>
            </a:r>
            <a:endParaRPr sz="1800" dirty="0"/>
          </a:p>
        </p:txBody>
      </p:sp>
      <p:sp>
        <p:nvSpPr>
          <p:cNvPr id="3" name="Google Shape;125;p16">
            <a:extLst>
              <a:ext uri="{FF2B5EF4-FFF2-40B4-BE49-F238E27FC236}">
                <a16:creationId xmlns:a16="http://schemas.microsoft.com/office/drawing/2014/main" id="{0AE4CBB7-0688-1CF3-959E-8A814E27E2D2}"/>
              </a:ext>
            </a:extLst>
          </p:cNvPr>
          <p:cNvSpPr txBox="1"/>
          <p:nvPr/>
        </p:nvSpPr>
        <p:spPr>
          <a:xfrm>
            <a:off x="6180577" y="4404564"/>
            <a:ext cx="2824181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511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/>
              <a:t>Resolving a power consumption and cooling problems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0" y="714375"/>
            <a:ext cx="9144000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Факультет МПиТК Кафедра «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-22225" y="766763"/>
            <a:ext cx="91440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the AI enhanced processors?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4356100" y="6594475"/>
            <a:ext cx="431800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15900" y="5288995"/>
            <a:ext cx="87122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term AI processors encompasses both CPUs and discrete acceleration hardware, including GPUs, FPGAs, and purpose-built AI accelerators such as neural processing units (NPUs).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497" y="1390651"/>
            <a:ext cx="7616555" cy="389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0" y="714375"/>
            <a:ext cx="9144000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Факультет МПиТК Кафедра «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-22225" y="766763"/>
            <a:ext cx="91440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benefits of having purpose-built AI accelerators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4356100" y="6594475"/>
            <a:ext cx="431800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65608" y="1462727"/>
            <a:ext cx="4823079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9875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Enhancement</a:t>
            </a:r>
            <a:endParaRPr dirty="0"/>
          </a:p>
          <a:p>
            <a:pPr marL="0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Purpose-built AI accelerators in CPUs significantly boost the performance of AI workloads.</a:t>
            </a:r>
            <a:endParaRPr dirty="0"/>
          </a:p>
          <a:p>
            <a:pPr marL="269875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Efficiency</a:t>
            </a:r>
            <a:endParaRPr lang="en-US" dirty="0"/>
          </a:p>
          <a:p>
            <a:pPr marL="0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enhanced CPUs are more cost-effective compared to using discrete GPUs.</a:t>
            </a:r>
          </a:p>
          <a:p>
            <a:pPr marL="269875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Efficiency and Sustainability</a:t>
            </a:r>
            <a:endParaRPr lang="en-US" sz="1800" dirty="0"/>
          </a:p>
          <a:p>
            <a:pPr marL="0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CPUs with integrated AI accelerators consume significantly less energy compared to GPUs, which is crucial for sustainability.</a:t>
            </a:r>
          </a:p>
          <a:p>
            <a:pPr marL="0" marR="0" lvl="0" indent="72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ompecTA | High Performance Computing">
            <a:extLst>
              <a:ext uri="{FF2B5EF4-FFF2-40B4-BE49-F238E27FC236}">
                <a16:creationId xmlns:a16="http://schemas.microsoft.com/office/drawing/2014/main" id="{957C888B-9F59-9C0B-27C8-A67B94FE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2" y="1482512"/>
            <a:ext cx="3889121" cy="233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огда административные расходы нужно сократить немедленно">
            <a:extLst>
              <a:ext uri="{FF2B5EF4-FFF2-40B4-BE49-F238E27FC236}">
                <a16:creationId xmlns:a16="http://schemas.microsoft.com/office/drawing/2014/main" id="{ABFD4EB1-DE09-37DD-4268-31397C1B9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" t="618" r="8546" b="-618"/>
          <a:stretch/>
        </p:blipFill>
        <p:spPr bwMode="auto">
          <a:xfrm>
            <a:off x="4988687" y="3900907"/>
            <a:ext cx="3911346" cy="254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0" y="714375"/>
            <a:ext cx="9144000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Факультет МПиТК Кафедра «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-22225" y="766763"/>
            <a:ext cx="91440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4356100" y="6594475"/>
            <a:ext cx="431800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5087" y="1814323"/>
            <a:ext cx="901382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integration of purpose-built AI accelerators within CPUs offers several significant benefits, particularly in the context of artificial intelligence (AI) workloads.</a:t>
            </a:r>
            <a:endParaRPr sz="2400" dirty="0"/>
          </a:p>
          <a:p>
            <a:pPr marL="0" marR="0" lvl="0" indent="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undoubtedly leads to overall performance benefits since all processor loads can spread not only between the cores and threads of main processing units, but also these NPUs.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ubTitle" idx="1"/>
          </p:nvPr>
        </p:nvSpPr>
        <p:spPr>
          <a:xfrm>
            <a:off x="0" y="727075"/>
            <a:ext cx="9144000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Факультет МПиТК Кафедра «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0" y="766763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4248150" y="6594475"/>
            <a:ext cx="647700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68312" y="3066593"/>
            <a:ext cx="820737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your attention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316</Words>
  <Application>Microsoft Office PowerPoint</Application>
  <PresentationFormat>Экран (4:3)</PresentationFormat>
  <Paragraphs>46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Gleb Broydo</cp:lastModifiedBy>
  <cp:revision>11</cp:revision>
  <dcterms:modified xsi:type="dcterms:W3CDTF">2024-12-25T18:36:55Z</dcterms:modified>
</cp:coreProperties>
</file>